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15" r:id="rId4"/>
    <p:sldId id="319" r:id="rId5"/>
    <p:sldId id="368" r:id="rId6"/>
    <p:sldId id="369" r:id="rId7"/>
    <p:sldId id="370" r:id="rId8"/>
    <p:sldId id="320" r:id="rId9"/>
    <p:sldId id="351" r:id="rId10"/>
    <p:sldId id="371" r:id="rId11"/>
    <p:sldId id="372" r:id="rId12"/>
    <p:sldId id="373" r:id="rId13"/>
    <p:sldId id="327" r:id="rId14"/>
    <p:sldId id="352" r:id="rId15"/>
    <p:sldId id="374" r:id="rId16"/>
    <p:sldId id="375" r:id="rId17"/>
    <p:sldId id="376" r:id="rId18"/>
    <p:sldId id="381" r:id="rId19"/>
    <p:sldId id="382" r:id="rId20"/>
    <p:sldId id="349" r:id="rId21"/>
    <p:sldId id="378" r:id="rId22"/>
    <p:sldId id="379" r:id="rId23"/>
    <p:sldId id="380" r:id="rId24"/>
    <p:sldId id="377" r:id="rId25"/>
    <p:sldId id="313" r:id="rId2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0649" autoAdjust="0"/>
    <p:restoredTop sz="90929"/>
  </p:normalViewPr>
  <p:slideViewPr>
    <p:cSldViewPr>
      <p:cViewPr varScale="1">
        <p:scale>
          <a:sx n="83" d="100"/>
          <a:sy n="83" d="100"/>
        </p:scale>
        <p:origin x="-85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5" d="100"/>
          <a:sy n="85" d="100"/>
        </p:scale>
        <p:origin x="-1176" y="153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7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CB9A53-47AE-4F6E-BB8E-D7DD3D3E03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4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5790"/>
            <a:ext cx="502920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1FCF94D6-063A-4E02-BC98-0BE71E93F2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8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A76AE-E5D9-49E4-8BD2-A1998AFE18AE}" type="slidenum">
              <a:rPr lang="en-US"/>
              <a:pPr/>
              <a:t>1</a:t>
            </a:fld>
            <a:endParaRPr lang="en-US"/>
          </a:p>
        </p:txBody>
      </p:sp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10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11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12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0BA9-3A75-4C03-8C18-B3D9224BB556}" type="slidenum">
              <a:rPr lang="en-US"/>
              <a:pPr/>
              <a:t>13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14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15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16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17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0A713-63BA-4603-A1A6-D5F1D1972431}" type="slidenum">
              <a:rPr lang="en-US"/>
              <a:pPr/>
              <a:t>18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19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EBB1A-8305-4FB6-BA6B-71B9985B19BC}" type="slidenum">
              <a:rPr lang="en-US"/>
              <a:pPr/>
              <a:t>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0BA9-3A75-4C03-8C18-B3D9224BB556}" type="slidenum">
              <a:rPr lang="en-US"/>
              <a:pPr/>
              <a:t>20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21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22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23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0BA9-3A75-4C03-8C18-B3D9224BB556}" type="slidenum">
              <a:rPr lang="en-US"/>
              <a:pPr/>
              <a:t>24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8C0AE-E6E4-428F-B86F-F2A9877FC3F0}" type="slidenum">
              <a:rPr lang="en-US"/>
              <a:pPr/>
              <a:t>25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E25F0-4BD2-4B75-A710-556B8869882B}" type="slidenum">
              <a:rPr lang="en-US"/>
              <a:pPr/>
              <a:t>3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4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5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6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7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0A713-63BA-4603-A1A6-D5F1D1972431}" type="slidenum">
              <a:rPr lang="en-US"/>
              <a:pPr/>
              <a:t>8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9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82663" y="385445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6867" name="Picture 3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8"/>
            <a:ext cx="9144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39800" y="20558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08063" y="6478588"/>
            <a:ext cx="7832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B3B3B3"/>
                </a:solidFill>
              </a:rPr>
              <a:t>Copyright© 1995-2007 Underwriters Laboratories Inc. All rights reserved. No portion of this material may be reprinted 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B3B3B3"/>
                </a:solidFill>
              </a:rPr>
              <a:t>in any form without the express written permission of Underwriters Laboratories Inc. or as otherwise provided in writing.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1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46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89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16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55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026" descr="Slid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44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5" name="Rectangle 1029"/>
          <p:cNvSpPr>
            <a:spLocks noChangeArrowheads="1"/>
          </p:cNvSpPr>
          <p:nvPr/>
        </p:nvSpPr>
        <p:spPr bwMode="white">
          <a:xfrm>
            <a:off x="8520113" y="63912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p/</a:t>
            </a:r>
            <a:endParaRPr lang="en-US"/>
          </a:p>
        </p:txBody>
      </p:sp>
      <p:sp>
        <p:nvSpPr>
          <p:cNvPr id="35846" name="Rectangle 1030"/>
          <p:cNvSpPr>
            <a:spLocks noChangeArrowheads="1"/>
          </p:cNvSpPr>
          <p:nvPr/>
        </p:nvSpPr>
        <p:spPr bwMode="white">
          <a:xfrm>
            <a:off x="8662988" y="6391275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29292E36-35CC-4373-BF32-7F86C0EFECE3}" type="slidenum">
              <a:rPr lang="en-US" sz="1200">
                <a:solidFill>
                  <a:srgbClr val="000000"/>
                </a:solidFill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9800" y="2438400"/>
            <a:ext cx="7772400" cy="1143000"/>
          </a:xfrm>
        </p:spPr>
        <p:txBody>
          <a:bodyPr/>
          <a:lstStyle/>
          <a:p>
            <a:pPr algn="ctr"/>
            <a:r>
              <a:rPr lang="en-US" b="1" dirty="0"/>
              <a:t>CAR Administrator Calibration</a:t>
            </a:r>
            <a:r>
              <a:rPr lang="en-US" dirty="0"/>
              <a:t/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Quarter 2011</a:t>
            </a:r>
            <a:endParaRPr lang="en-U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990600" y="5715000"/>
            <a:ext cx="7712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777777"/>
                </a:solidFill>
              </a:rPr>
              <a:t>September </a:t>
            </a:r>
            <a:r>
              <a:rPr lang="en-US" sz="1200" dirty="0" smtClean="0">
                <a:solidFill>
                  <a:srgbClr val="777777"/>
                </a:solidFill>
              </a:rPr>
              <a:t>30</a:t>
            </a:r>
            <a:r>
              <a:rPr lang="en-US" sz="1200" dirty="0" smtClean="0">
                <a:solidFill>
                  <a:srgbClr val="777777"/>
                </a:solidFill>
              </a:rPr>
              <a:t>, </a:t>
            </a:r>
            <a:r>
              <a:rPr lang="en-US" sz="1200" dirty="0" smtClean="0">
                <a:solidFill>
                  <a:srgbClr val="777777"/>
                </a:solidFill>
              </a:rPr>
              <a:t>2011</a:t>
            </a:r>
          </a:p>
          <a:p>
            <a:r>
              <a:rPr lang="en-US" sz="1200" dirty="0">
                <a:solidFill>
                  <a:srgbClr val="777777"/>
                </a:solidFill>
              </a:rPr>
              <a:t>For questions or </a:t>
            </a:r>
            <a:r>
              <a:rPr lang="en-US" sz="1200" dirty="0" smtClean="0">
                <a:solidFill>
                  <a:srgbClr val="777777"/>
                </a:solidFill>
              </a:rPr>
              <a:t>comments on the content, </a:t>
            </a:r>
            <a:r>
              <a:rPr lang="en-US" sz="1200" dirty="0">
                <a:solidFill>
                  <a:srgbClr val="777777"/>
                </a:solidFill>
              </a:rPr>
              <a:t>please contact Cheryl Allison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Data Acceptance </a:t>
            </a:r>
            <a:r>
              <a:rPr lang="en-US" dirty="0" err="1" smtClean="0"/>
              <a:t>vs</a:t>
            </a:r>
            <a:r>
              <a:rPr lang="en-US" dirty="0" smtClean="0"/>
              <a:t> Data Reporting and Recording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Data Acceptance deals with:</a:t>
            </a:r>
          </a:p>
          <a:p>
            <a:pPr lvl="1"/>
            <a:r>
              <a:rPr lang="en-US" dirty="0" smtClean="0"/>
              <a:t>Test data generated and recorded by client test laboratories</a:t>
            </a:r>
          </a:p>
          <a:p>
            <a:pPr lvl="1"/>
            <a:r>
              <a:rPr lang="en-US" dirty="0" smtClean="0"/>
              <a:t>Data Acceptance Program (DAP) related issues</a:t>
            </a:r>
          </a:p>
          <a:p>
            <a:pPr marL="0" indent="0">
              <a:buNone/>
            </a:pPr>
            <a:r>
              <a:rPr lang="en-US" dirty="0" smtClean="0"/>
              <a:t>Data Reporting and Recording deals with:</a:t>
            </a:r>
          </a:p>
          <a:p>
            <a:pPr lvl="1"/>
            <a:r>
              <a:rPr lang="en-US" dirty="0" smtClean="0"/>
              <a:t>Data recording and/or reporting issues caused by our internal engineers and lab technicians</a:t>
            </a:r>
          </a:p>
          <a:p>
            <a:pPr lvl="1"/>
            <a:r>
              <a:rPr lang="en-US" dirty="0" smtClean="0"/>
              <a:t>Datasheet related issues</a:t>
            </a:r>
          </a:p>
        </p:txBody>
      </p:sp>
    </p:spTree>
    <p:extLst>
      <p:ext uri="{BB962C8B-B14F-4D97-AF65-F5344CB8AC3E}">
        <p14:creationId xmlns:p14="http://schemas.microsoft.com/office/powerpoint/2010/main" val="34824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Data Acceptance </a:t>
            </a:r>
            <a:r>
              <a:rPr lang="en-US" dirty="0" err="1" smtClean="0"/>
              <a:t>vs</a:t>
            </a:r>
            <a:r>
              <a:rPr lang="en-US" dirty="0" smtClean="0"/>
              <a:t> Data Reporting and Recording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Data Acceptance:</a:t>
            </a:r>
          </a:p>
          <a:p>
            <a:pPr lvl="1"/>
            <a:r>
              <a:rPr lang="en-US" sz="2000" dirty="0" smtClean="0"/>
              <a:t>Test data generated and recorded by client test laboratories</a:t>
            </a:r>
          </a:p>
          <a:p>
            <a:pPr lvl="1"/>
            <a:r>
              <a:rPr lang="en-US" sz="2000" dirty="0" smtClean="0"/>
              <a:t>Data Acceptance Program (DAP) related issues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CC3300"/>
                </a:solidFill>
              </a:rPr>
              <a:t>Examples: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3508248"/>
            <a:ext cx="8010525" cy="60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958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6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Data Acceptance </a:t>
            </a:r>
            <a:r>
              <a:rPr lang="en-US" dirty="0" err="1" smtClean="0"/>
              <a:t>vs</a:t>
            </a:r>
            <a:r>
              <a:rPr lang="en-US" dirty="0" smtClean="0"/>
              <a:t> Data Reporting and Recording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Reporting and Recording:</a:t>
            </a:r>
          </a:p>
          <a:p>
            <a:pPr lvl="1"/>
            <a:r>
              <a:rPr lang="en-US" sz="2000" dirty="0" smtClean="0"/>
              <a:t>Data recording and/or reporting issues caused by our internal engineers and lab technicians</a:t>
            </a:r>
          </a:p>
          <a:p>
            <a:pPr lvl="1"/>
            <a:r>
              <a:rPr lang="en-US" sz="2000" dirty="0" smtClean="0"/>
              <a:t>Datasheet related issues</a:t>
            </a:r>
          </a:p>
          <a:p>
            <a:pPr marL="5715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CC3300"/>
                </a:solidFill>
              </a:rPr>
              <a:t>Examples: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571875"/>
            <a:ext cx="6976346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038725"/>
            <a:ext cx="79914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4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 smtClean="0"/>
              <a:t>CAR History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CAR History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GCAR limits the size of the Document History section.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r>
              <a:rPr lang="en-US" i="1" dirty="0" smtClean="0"/>
              <a:t>Previously</a:t>
            </a:r>
            <a:r>
              <a:rPr lang="en-US" dirty="0" smtClean="0"/>
              <a:t>, when the size limit was exceeded, GCAR deleted the history from the Document History section.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524125"/>
            <a:ext cx="6724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1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CAR History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 new process has been implemented to prevent the Document History section from exceeding the size limit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CAR Owner </a:t>
            </a:r>
            <a:r>
              <a:rPr lang="en-US" b="1" i="1" dirty="0" smtClean="0">
                <a:solidFill>
                  <a:srgbClr val="0070C0"/>
                </a:solidFill>
              </a:rPr>
              <a:t>does not </a:t>
            </a:r>
            <a:r>
              <a:rPr lang="en-US" dirty="0" smtClean="0">
                <a:solidFill>
                  <a:srgbClr val="0070C0"/>
                </a:solidFill>
              </a:rPr>
              <a:t>have to do anything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CAR Administrator </a:t>
            </a:r>
            <a:r>
              <a:rPr lang="en-US" b="1" i="1" dirty="0" smtClean="0">
                <a:solidFill>
                  <a:srgbClr val="0070C0"/>
                </a:solidFill>
              </a:rPr>
              <a:t>does not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have to do anything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01638" indent="-401638">
              <a:buNone/>
            </a:pPr>
            <a:r>
              <a:rPr lang="en-US" dirty="0" smtClean="0"/>
              <a:t>GCAR monitors the Document History size</a:t>
            </a:r>
          </a:p>
        </p:txBody>
      </p:sp>
    </p:spTree>
    <p:extLst>
      <p:ext uri="{BB962C8B-B14F-4D97-AF65-F5344CB8AC3E}">
        <p14:creationId xmlns:p14="http://schemas.microsoft.com/office/powerpoint/2010/main" val="5978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CAR History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5030787"/>
          </a:xfrm>
          <a:noFill/>
          <a:ln/>
        </p:spPr>
        <p:txBody>
          <a:bodyPr/>
          <a:lstStyle/>
          <a:p>
            <a:r>
              <a:rPr lang="en-US" dirty="0" smtClean="0"/>
              <a:t>When the size limit nears:</a:t>
            </a:r>
          </a:p>
          <a:p>
            <a:pPr lvl="1"/>
            <a:r>
              <a:rPr lang="en-US" dirty="0" smtClean="0"/>
              <a:t>A PDF of the Document History is created and placed in the “Attachments/Comments” section of the CAR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73116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4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CAR History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Document History section is cleared, and a comment is entered regarding the PDF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dirty="0" smtClean="0"/>
              <a:t>New actions </a:t>
            </a:r>
            <a:r>
              <a:rPr lang="en-US" i="1" u="sng" dirty="0" smtClean="0"/>
              <a:t>will</a:t>
            </a:r>
            <a:r>
              <a:rPr lang="en-US" dirty="0" smtClean="0"/>
              <a:t> continue to be captured in the Document History section, as usual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8771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5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 smtClean="0"/>
              <a:t>Extensions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15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Extension requests are being scrutinized more closely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extension requests must have valid reasoning – even the 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, and 3</a:t>
            </a:r>
            <a:r>
              <a:rPr lang="en-US" baseline="30000" dirty="0" smtClean="0"/>
              <a:t>rd</a:t>
            </a:r>
            <a:r>
              <a:rPr lang="en-US" dirty="0" smtClean="0"/>
              <a:t> requests, and those for 30 days or less</a:t>
            </a:r>
          </a:p>
          <a:p>
            <a:pPr lvl="1"/>
            <a:r>
              <a:rPr lang="en-US" dirty="0" smtClean="0"/>
              <a:t>Consistency in how extensions are handled that don’t require Corporate approval will prepare CAR Owners </a:t>
            </a:r>
            <a:r>
              <a:rPr lang="en-US" dirty="0" smtClean="0"/>
              <a:t>for </a:t>
            </a:r>
            <a:r>
              <a:rPr lang="en-US" dirty="0" smtClean="0"/>
              <a:t>extensions requiring Corporate approval</a:t>
            </a:r>
          </a:p>
        </p:txBody>
      </p:sp>
    </p:spTree>
    <p:extLst>
      <p:ext uri="{BB962C8B-B14F-4D97-AF65-F5344CB8AC3E}">
        <p14:creationId xmlns:p14="http://schemas.microsoft.com/office/powerpoint/2010/main" val="40288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Accreditor Appeals</a:t>
            </a:r>
          </a:p>
          <a:p>
            <a:r>
              <a:rPr lang="en-US" dirty="0" smtClean="0"/>
              <a:t>Data Acceptance </a:t>
            </a:r>
            <a:r>
              <a:rPr lang="en-US" dirty="0" err="1" smtClean="0"/>
              <a:t>vs</a:t>
            </a:r>
            <a:r>
              <a:rPr lang="en-US" dirty="0" smtClean="0"/>
              <a:t> Data Reporting and Recording</a:t>
            </a:r>
          </a:p>
          <a:p>
            <a:r>
              <a:rPr lang="en-US" dirty="0" smtClean="0"/>
              <a:t>CAR History</a:t>
            </a:r>
          </a:p>
          <a:p>
            <a:r>
              <a:rPr lang="en-US" dirty="0" smtClean="0"/>
              <a:t>Assessment of CAR Admin Process/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 smtClean="0"/>
              <a:t>Assessment of CAR Admin Process/Activities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16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Share your thoughts of the CAR Admin Processes and </a:t>
            </a:r>
            <a:r>
              <a:rPr lang="en-US" dirty="0" smtClean="0"/>
              <a:t>Activities</a:t>
            </a:r>
            <a:endParaRPr lang="en-US" dirty="0" smtClean="0"/>
          </a:p>
          <a:p>
            <a:pPr lvl="1"/>
            <a:r>
              <a:rPr lang="en-US" dirty="0" smtClean="0"/>
              <a:t>What works well?</a:t>
            </a:r>
          </a:p>
          <a:p>
            <a:pPr lvl="1"/>
            <a:r>
              <a:rPr lang="en-US" dirty="0" smtClean="0"/>
              <a:t>What needs improvement?</a:t>
            </a:r>
          </a:p>
          <a:p>
            <a:pPr lvl="1"/>
            <a:r>
              <a:rPr lang="en-US" dirty="0" smtClean="0"/>
              <a:t>What should be discontinued?</a:t>
            </a:r>
          </a:p>
          <a:p>
            <a:pPr marL="57150" indent="0"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4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7150" indent="0"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53139"/>
              </p:ext>
            </p:extLst>
          </p:nvPr>
        </p:nvGraphicFramePr>
        <p:xfrm>
          <a:off x="533400" y="1397000"/>
          <a:ext cx="7772400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C3300"/>
                          </a:solidFill>
                        </a:rPr>
                        <a:t>Topics</a:t>
                      </a:r>
                      <a:endParaRPr lang="en-US" b="1" dirty="0">
                        <a:solidFill>
                          <a:srgbClr val="CC3300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What has</a:t>
                      </a:r>
                      <a:r>
                        <a:rPr lang="en-US" b="1" baseline="0" dirty="0" smtClean="0"/>
                        <a:t> worked well?</a:t>
                      </a:r>
                    </a:p>
                    <a:p>
                      <a:pPr algn="ctr"/>
                      <a:r>
                        <a:rPr lang="en-US" sz="1400" b="0" dirty="0" smtClean="0"/>
                        <a:t>(Be sure to share the reasons)</a:t>
                      </a:r>
                      <a:endParaRPr lang="en-US" sz="1400" b="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What needs improvement?</a:t>
                      </a:r>
                      <a:endParaRPr lang="en-US" b="1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(Be sure to share ideas for improving)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What should be discontinued?</a:t>
                      </a:r>
                    </a:p>
                    <a:p>
                      <a:pPr algn="ctr"/>
                      <a:r>
                        <a:rPr lang="en-US" sz="1400" dirty="0" smtClean="0"/>
                        <a:t>(Be sure to share the reasons)</a:t>
                      </a:r>
                      <a:endParaRPr lang="en-US" sz="1400" dirty="0"/>
                    </a:p>
                  </a:txBody>
                  <a:tcPr anchor="b"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C3300"/>
                          </a:solidFill>
                        </a:rPr>
                        <a:t>Communicating</a:t>
                      </a:r>
                      <a:r>
                        <a:rPr lang="en-US" sz="1400" b="1" baseline="0" dirty="0" smtClean="0">
                          <a:solidFill>
                            <a:srgbClr val="CC3300"/>
                          </a:solidFill>
                        </a:rPr>
                        <a:t> with</a:t>
                      </a:r>
                      <a:r>
                        <a:rPr lang="en-US" sz="1400" b="1" dirty="0" smtClean="0">
                          <a:solidFill>
                            <a:srgbClr val="CC3300"/>
                          </a:solidFill>
                        </a:rPr>
                        <a:t> CAR Admins</a:t>
                      </a:r>
                      <a:endParaRPr lang="en-US" sz="1400" b="1" dirty="0">
                        <a:solidFill>
                          <a:srgbClr val="CC33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C3300"/>
                          </a:solidFill>
                        </a:rPr>
                        <a:t>CAR Admin Calibration Sessions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C3300"/>
                          </a:solidFill>
                        </a:rPr>
                        <a:t>Training and Mentoring</a:t>
                      </a:r>
                      <a:endParaRPr lang="en-US" sz="1400" b="1" dirty="0">
                        <a:solidFill>
                          <a:srgbClr val="CC33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C3300"/>
                          </a:solidFill>
                        </a:rPr>
                        <a:t>Other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CC3300"/>
                          </a:solidFill>
                        </a:rPr>
                        <a:t>(Specify topic/s)</a:t>
                      </a:r>
                      <a:endParaRPr lang="en-US" sz="1400" b="1" dirty="0">
                        <a:solidFill>
                          <a:srgbClr val="CC33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1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The CAR Database </a:t>
            </a:r>
            <a:r>
              <a:rPr lang="en-US" i="1" u="sng" dirty="0" smtClean="0"/>
              <a:t>cannot and will not</a:t>
            </a:r>
            <a:r>
              <a:rPr lang="en-US" i="1" dirty="0" smtClean="0"/>
              <a:t> </a:t>
            </a:r>
            <a:r>
              <a:rPr lang="en-US" dirty="0" smtClean="0"/>
              <a:t>be changed</a:t>
            </a:r>
            <a:r>
              <a:rPr lang="en-US" dirty="0" smtClean="0"/>
              <a:t>.  We are aware of its deficiencies.  </a:t>
            </a:r>
            <a:r>
              <a:rPr lang="en-US" b="1" i="1" dirty="0" smtClean="0">
                <a:solidFill>
                  <a:srgbClr val="CC3300"/>
                </a:solidFill>
              </a:rPr>
              <a:t>Please do not comment on the deficiencies of the CAR database.</a:t>
            </a:r>
          </a:p>
          <a:p>
            <a:pPr lvl="1"/>
            <a:r>
              <a:rPr lang="en-US" dirty="0" smtClean="0"/>
              <a:t>Compiled results of the assessment will be provided for the next CAR Admin Calibration Session (December 2011).</a:t>
            </a:r>
          </a:p>
          <a:p>
            <a:pPr lvl="1"/>
            <a:r>
              <a:rPr lang="en-US" dirty="0" smtClean="0"/>
              <a:t>Send your completed assessment to Cheryl Allison no later than November </a:t>
            </a:r>
            <a:r>
              <a:rPr lang="en-US" dirty="0" smtClean="0"/>
              <a:t>4, </a:t>
            </a:r>
            <a:r>
              <a:rPr lang="en-US" dirty="0" smtClean="0"/>
              <a:t>2011.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9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 smtClean="0"/>
              <a:t>Questions???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80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5030788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dirty="0"/>
              <a:t>Initial Release, </a:t>
            </a:r>
            <a:r>
              <a:rPr lang="en-US" sz="1400" dirty="0" smtClean="0"/>
              <a:t>September </a:t>
            </a:r>
            <a:r>
              <a:rPr lang="en-US" sz="1400" dirty="0" smtClean="0"/>
              <a:t>30, </a:t>
            </a:r>
            <a:r>
              <a:rPr lang="en-US" sz="1400" dirty="0" smtClean="0"/>
              <a:t>2011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77913"/>
          </a:xfrm>
          <a:solidFill>
            <a:srgbClr val="D4D4D4"/>
          </a:solidFill>
          <a:ln/>
        </p:spPr>
        <p:txBody>
          <a:bodyPr/>
          <a:lstStyle/>
          <a:p>
            <a:r>
              <a:rPr lang="en-US"/>
              <a:t>Revision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 smtClean="0"/>
              <a:t>Accreditor Appeals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Accreditor CAR Appeals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i="1" dirty="0"/>
              <a:t>CAR Administrator </a:t>
            </a:r>
            <a:r>
              <a:rPr lang="en-US" dirty="0"/>
              <a:t>must </a:t>
            </a:r>
            <a:r>
              <a:rPr lang="en-US" dirty="0" smtClean="0"/>
              <a:t>ensure the </a:t>
            </a:r>
            <a:r>
              <a:rPr lang="en-US" dirty="0"/>
              <a:t>following is </a:t>
            </a:r>
            <a:r>
              <a:rPr lang="en-US" dirty="0" smtClean="0"/>
              <a:t>done</a:t>
            </a:r>
            <a:endParaRPr lang="en-US" dirty="0"/>
          </a:p>
          <a:p>
            <a:pPr lvl="1"/>
            <a:r>
              <a:rPr lang="en-US" dirty="0"/>
              <a:t>Assign the CAR to the CAR Owner.</a:t>
            </a:r>
          </a:p>
          <a:p>
            <a:pPr lvl="1"/>
            <a:r>
              <a:rPr lang="en-US" dirty="0"/>
              <a:t>Ensure the rationale for the appeal is in the Analysis section.</a:t>
            </a:r>
          </a:p>
          <a:p>
            <a:pPr lvl="1"/>
            <a:r>
              <a:rPr lang="en-US" dirty="0"/>
              <a:t>Ensure the root cause statement is “Accreditor Appeal in Progress”.</a:t>
            </a:r>
          </a:p>
          <a:p>
            <a:pPr lvl="1"/>
            <a:r>
              <a:rPr lang="en-US" dirty="0"/>
              <a:t>Ensure the Corrective Action Plan indicates that the CAR is being appealed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Accreditor CAR Appeals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dirty="0" smtClean="0"/>
              <a:t>Extensions </a:t>
            </a:r>
            <a:r>
              <a:rPr lang="en-US" dirty="0"/>
              <a:t>to the response due date will likely be required.</a:t>
            </a:r>
          </a:p>
          <a:p>
            <a:pPr lvl="2"/>
            <a:r>
              <a:rPr lang="en-US" dirty="0"/>
              <a:t>The initial response due date must meet the accreditor due date for the CAR.</a:t>
            </a:r>
          </a:p>
          <a:p>
            <a:pPr lvl="2"/>
            <a:r>
              <a:rPr lang="en-US" dirty="0"/>
              <a:t>Extensions may be needed until the appeal process is complete.</a:t>
            </a:r>
          </a:p>
          <a:p>
            <a:pPr lvl="2"/>
            <a:r>
              <a:rPr lang="en-US" dirty="0"/>
              <a:t>Extension requests are to be submitted through the CAR database as needed.</a:t>
            </a:r>
          </a:p>
          <a:p>
            <a:pPr lvl="1"/>
            <a:r>
              <a:rPr lang="en-US" dirty="0"/>
              <a:t>As the appeal progresses, update the Analysis section with notes.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Accreditor CAR Appeals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1" indent="0">
              <a:buNone/>
            </a:pPr>
            <a:r>
              <a:rPr lang="en-US" dirty="0"/>
              <a:t>The CAR is to remain in the “Awaiting Response” state, without </a:t>
            </a:r>
            <a:r>
              <a:rPr lang="en-US" dirty="0" smtClean="0"/>
              <a:t>going overdue or escalating</a:t>
            </a:r>
            <a:r>
              <a:rPr lang="en-US" dirty="0"/>
              <a:t>, until the appeal is resolved.  If the appeal results in the CAR being withdrawn, force close the CAR per the normal process.  If the CAR is not withdrawn: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Remove the root cause statement “Accreditor Appeal in Progress”.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Remove the appeal verbiage from the Corrective Action Plan.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Remove the appeal rationale from the Analysis section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2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Accreditor CAR Appeals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sz="2400" dirty="0" smtClean="0"/>
              <a:t>If </a:t>
            </a:r>
            <a:r>
              <a:rPr lang="en-US" sz="2400" dirty="0"/>
              <a:t>any of the appeal information needs to be captured, attach it in a file in the “Attachments/Comments” section.</a:t>
            </a:r>
          </a:p>
          <a:p>
            <a:pPr lvl="1"/>
            <a:r>
              <a:rPr lang="en-US" sz="2400" dirty="0"/>
              <a:t>Notify the CAR owner that the appeal has been denied and that he/she must provide a response for the CAR.</a:t>
            </a:r>
          </a:p>
          <a:p>
            <a:pPr lvl="1"/>
            <a:r>
              <a:rPr lang="en-US" sz="2400" dirty="0"/>
              <a:t>The CAR is handled and moves forward per the normal process</a:t>
            </a:r>
            <a:r>
              <a:rPr lang="en-US" sz="2400" dirty="0" smtClean="0"/>
              <a:t>.</a:t>
            </a:r>
          </a:p>
          <a:p>
            <a:pPr marL="0" lvl="1" indent="0">
              <a:buNone/>
            </a:pPr>
            <a:endParaRPr lang="en-US" sz="1800" dirty="0" smtClean="0"/>
          </a:p>
          <a:p>
            <a:pPr marL="0" lvl="1" indent="0" algn="ctr">
              <a:buNone/>
            </a:pPr>
            <a:r>
              <a:rPr lang="en-US" b="1" i="1" u="sng" dirty="0" smtClean="0">
                <a:solidFill>
                  <a:srgbClr val="0070C0"/>
                </a:solidFill>
              </a:rPr>
              <a:t>Remember</a:t>
            </a:r>
            <a:r>
              <a:rPr lang="en-US" b="1" i="1" dirty="0" smtClean="0">
                <a:solidFill>
                  <a:srgbClr val="0070C0"/>
                </a:solidFill>
              </a:rPr>
              <a:t>:</a:t>
            </a:r>
            <a:r>
              <a:rPr lang="en-US" i="1" dirty="0" smtClean="0">
                <a:solidFill>
                  <a:srgbClr val="0070C0"/>
                </a:solidFill>
              </a:rPr>
              <a:t>  The </a:t>
            </a:r>
            <a:r>
              <a:rPr lang="en-US" b="1" i="1" dirty="0">
                <a:solidFill>
                  <a:srgbClr val="0070C0"/>
                </a:solidFill>
              </a:rPr>
              <a:t>CAR Administrator </a:t>
            </a:r>
            <a:r>
              <a:rPr lang="en-US" i="1" dirty="0">
                <a:solidFill>
                  <a:srgbClr val="0070C0"/>
                </a:solidFill>
              </a:rPr>
              <a:t>must ensure </a:t>
            </a:r>
            <a:r>
              <a:rPr lang="en-US" i="1" dirty="0" smtClean="0">
                <a:solidFill>
                  <a:srgbClr val="0070C0"/>
                </a:solidFill>
              </a:rPr>
              <a:t>that the Accreditor CAR appeal process is carried out per the process.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 smtClean="0"/>
              <a:t>Data Acceptance </a:t>
            </a:r>
            <a:r>
              <a:rPr lang="en-US" sz="4000" dirty="0" err="1" smtClean="0"/>
              <a:t>vs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Data Recording and Reporting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Data Acceptance </a:t>
            </a:r>
            <a:r>
              <a:rPr lang="en-US" dirty="0" err="1" smtClean="0"/>
              <a:t>vs</a:t>
            </a:r>
            <a:r>
              <a:rPr lang="en-US" dirty="0" smtClean="0"/>
              <a:t> Data Reporting and Recording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rgbClr val="CC3300"/>
                </a:solidFill>
              </a:rPr>
              <a:t>“Data Acceptance”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C3300"/>
                </a:solidFill>
              </a:rPr>
              <a:t>“Data Reporting and Recording”</a:t>
            </a:r>
            <a:r>
              <a:rPr lang="en-US" dirty="0" smtClean="0"/>
              <a:t> are both among the selections for “Type” (Process Impacted).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4133850"/>
            <a:ext cx="76104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1076325" y="5410200"/>
            <a:ext cx="981075" cy="381000"/>
          </a:xfrm>
          <a:prstGeom prst="roundRect">
            <a:avLst/>
          </a:prstGeom>
          <a:noFill/>
          <a:ln w="2857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53000" y="5029200"/>
            <a:ext cx="2057400" cy="457200"/>
          </a:xfrm>
          <a:prstGeom prst="roundRect">
            <a:avLst/>
          </a:prstGeom>
          <a:noFill/>
          <a:ln w="2857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Elbow Connector 3"/>
          <p:cNvCxnSpPr/>
          <p:nvPr/>
        </p:nvCxnSpPr>
        <p:spPr bwMode="auto">
          <a:xfrm rot="5400000">
            <a:off x="5538790" y="2995614"/>
            <a:ext cx="3095622" cy="914399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CC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Elbow Connector 10"/>
          <p:cNvCxnSpPr/>
          <p:nvPr/>
        </p:nvCxnSpPr>
        <p:spPr bwMode="auto">
          <a:xfrm rot="5400000">
            <a:off x="1257300" y="2781300"/>
            <a:ext cx="2590800" cy="251460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CC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68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F_Basic_White_Tagline">
  <a:themeElements>
    <a:clrScheme name="Template_F_Basic_White_Tag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_F_Basic_White_Tagline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F_Basic_White_Tag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C:\Data\13948\Template_F_Basic_White_Tagline.pot</Template>
  <TotalTime>5595</TotalTime>
  <Words>846</Words>
  <Application>Microsoft Office PowerPoint</Application>
  <PresentationFormat>On-screen Show (4:3)</PresentationFormat>
  <Paragraphs>134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Template_F_Basic_White_Tagline</vt:lpstr>
      <vt:lpstr>CAR Administrator Calibration  3rd Quarter 2011</vt:lpstr>
      <vt:lpstr>Topics</vt:lpstr>
      <vt:lpstr>Accreditor Appeals</vt:lpstr>
      <vt:lpstr>Accreditor CAR Appeals</vt:lpstr>
      <vt:lpstr>Accreditor CAR Appeals</vt:lpstr>
      <vt:lpstr>Accreditor CAR Appeals</vt:lpstr>
      <vt:lpstr>Accreditor CAR Appeals</vt:lpstr>
      <vt:lpstr>Data Acceptance vs Data Recording and Reporting</vt:lpstr>
      <vt:lpstr>Data Acceptance vs Data Reporting and Recording</vt:lpstr>
      <vt:lpstr>Data Acceptance vs Data Reporting and Recording</vt:lpstr>
      <vt:lpstr>Data Acceptance vs Data Reporting and Recording</vt:lpstr>
      <vt:lpstr>Data Acceptance vs Data Reporting and Recording</vt:lpstr>
      <vt:lpstr>CAR History</vt:lpstr>
      <vt:lpstr>CAR History</vt:lpstr>
      <vt:lpstr>CAR History</vt:lpstr>
      <vt:lpstr>CAR History</vt:lpstr>
      <vt:lpstr>CAR History</vt:lpstr>
      <vt:lpstr>Extensions</vt:lpstr>
      <vt:lpstr>Extensions</vt:lpstr>
      <vt:lpstr>Assessment of CAR Admin Process/Activities</vt:lpstr>
      <vt:lpstr>Assessment</vt:lpstr>
      <vt:lpstr>Assessment</vt:lpstr>
      <vt:lpstr>Assessment</vt:lpstr>
      <vt:lpstr>Questions???</vt:lpstr>
      <vt:lpstr>Revision History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Admin Calibration 1Q2010</dc:title>
  <dc:creator>Cheryl Allison</dc:creator>
  <dc:description>Initial Release 2/15/10</dc:description>
  <cp:lastModifiedBy>Cheryl Allison</cp:lastModifiedBy>
  <cp:revision>336</cp:revision>
  <cp:lastPrinted>2011-02-23T17:07:57Z</cp:lastPrinted>
  <dcterms:created xsi:type="dcterms:W3CDTF">2008-03-17T18:16:40Z</dcterms:created>
  <dcterms:modified xsi:type="dcterms:W3CDTF">2011-09-30T15:39:22Z</dcterms:modified>
</cp:coreProperties>
</file>