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8" r:id="rId2"/>
    <p:sldId id="280" r:id="rId3"/>
    <p:sldId id="271" r:id="rId4"/>
    <p:sldId id="276" r:id="rId5"/>
    <p:sldId id="277"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 id="350" r:id="rId62"/>
  </p:sldIdLst>
  <p:sldSz cx="9144000" cy="6858000" type="screen4x3"/>
  <p:notesSz cx="7004050" cy="9223375"/>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57" autoAdjust="0"/>
    <p:restoredTop sz="93445" autoAdjust="0"/>
  </p:normalViewPr>
  <p:slideViewPr>
    <p:cSldViewPr snapToGrid="0" snapToObjects="1">
      <p:cViewPr varScale="1">
        <p:scale>
          <a:sx n="83" d="100"/>
          <a:sy n="83" d="100"/>
        </p:scale>
        <p:origin x="-677"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4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1169"/>
          </a:xfrm>
          <a:prstGeom prst="rect">
            <a:avLst/>
          </a:prstGeom>
        </p:spPr>
        <p:txBody>
          <a:bodyPr vert="horz" wrap="square" lIns="92720" tIns="46360" rIns="92720" bIns="4636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967341" y="0"/>
            <a:ext cx="3035088" cy="461169"/>
          </a:xfrm>
          <a:prstGeom prst="rect">
            <a:avLst/>
          </a:prstGeom>
        </p:spPr>
        <p:txBody>
          <a:bodyPr vert="horz" wrap="square" lIns="92720" tIns="46360" rIns="92720" bIns="46360" numCol="1" anchor="t" anchorCtr="0" compatLnSpc="1">
            <a:prstTxWarp prst="textNoShape">
              <a:avLst/>
            </a:prstTxWarp>
          </a:bodyPr>
          <a:lstStyle>
            <a:lvl1pPr algn="r">
              <a:defRPr sz="1200"/>
            </a:lvl1pPr>
          </a:lstStyle>
          <a:p>
            <a:fld id="{0D606540-3BDC-4435-B5B5-656AE6D6156E}" type="datetime1">
              <a:rPr lang="en-US"/>
              <a:pPr/>
              <a:t>9/19/2012</a:t>
            </a:fld>
            <a:endParaRPr lang="en-US"/>
          </a:p>
        </p:txBody>
      </p:sp>
      <p:sp>
        <p:nvSpPr>
          <p:cNvPr id="4" name="Slide Image Placeholder 3"/>
          <p:cNvSpPr>
            <a:spLocks noGrp="1" noRot="1" noChangeAspect="1"/>
          </p:cNvSpPr>
          <p:nvPr>
            <p:ph type="sldImg" idx="2"/>
          </p:nvPr>
        </p:nvSpPr>
        <p:spPr>
          <a:xfrm>
            <a:off x="1195388" y="692150"/>
            <a:ext cx="4613275" cy="3459163"/>
          </a:xfrm>
          <a:prstGeom prst="rect">
            <a:avLst/>
          </a:prstGeom>
          <a:noFill/>
          <a:ln w="12700">
            <a:solidFill>
              <a:prstClr val="black"/>
            </a:solidFill>
          </a:ln>
        </p:spPr>
        <p:txBody>
          <a:bodyPr vert="horz" wrap="square" lIns="92720" tIns="46360" rIns="92720" bIns="4636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700405" y="4381103"/>
            <a:ext cx="5603240" cy="4150519"/>
          </a:xfrm>
          <a:prstGeom prst="rect">
            <a:avLst/>
          </a:prstGeom>
        </p:spPr>
        <p:txBody>
          <a:bodyPr vert="horz" wrap="square" lIns="92720" tIns="46360" rIns="92720" bIns="4636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60605"/>
            <a:ext cx="3035088" cy="461169"/>
          </a:xfrm>
          <a:prstGeom prst="rect">
            <a:avLst/>
          </a:prstGeom>
        </p:spPr>
        <p:txBody>
          <a:bodyPr vert="horz" wrap="square" lIns="92720" tIns="46360" rIns="92720" bIns="4636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967341" y="8760605"/>
            <a:ext cx="3035088" cy="461169"/>
          </a:xfrm>
          <a:prstGeom prst="rect">
            <a:avLst/>
          </a:prstGeom>
        </p:spPr>
        <p:txBody>
          <a:bodyPr vert="horz" wrap="square" lIns="92720" tIns="46360" rIns="92720" bIns="46360" numCol="1" anchor="b" anchorCtr="0" compatLnSpc="1">
            <a:prstTxWarp prst="textNoShape">
              <a:avLst/>
            </a:prstTxWarp>
          </a:bodyPr>
          <a:lstStyle>
            <a:lvl1pPr algn="r">
              <a:defRPr sz="1200"/>
            </a:lvl1pPr>
          </a:lstStyle>
          <a:p>
            <a:fld id="{E881FDCD-7927-4562-90E2-ACCC3BFC57DE}" type="slidenum">
              <a:rPr lang="en-US"/>
              <a:pPr/>
              <a:t>‹#›</a:t>
            </a:fld>
            <a:endParaRPr lang="en-US"/>
          </a:p>
        </p:txBody>
      </p:sp>
    </p:spTree>
    <p:extLst>
      <p:ext uri="{BB962C8B-B14F-4D97-AF65-F5344CB8AC3E}">
        <p14:creationId xmlns:p14="http://schemas.microsoft.com/office/powerpoint/2010/main" val="11844809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00-QA-S0006 (#18.0) - Corrective Action Request Process</a:t>
            </a:r>
          </a:p>
        </p:txBody>
      </p:sp>
      <p:sp>
        <p:nvSpPr>
          <p:cNvPr id="4" name="Slide Number Placeholder 3"/>
          <p:cNvSpPr>
            <a:spLocks noGrp="1"/>
          </p:cNvSpPr>
          <p:nvPr>
            <p:ph type="sldNum" sz="quarter" idx="10"/>
          </p:nvPr>
        </p:nvSpPr>
        <p:spPr/>
        <p:txBody>
          <a:bodyPr/>
          <a:lstStyle/>
          <a:p>
            <a:fld id="{E881FDCD-7927-4562-90E2-ACCC3BFC57DE}" type="slidenum">
              <a:rPr lang="en-US" smtClean="0"/>
              <a:pPr/>
              <a:t>4</a:t>
            </a:fld>
            <a:endParaRPr lang="en-US"/>
          </a:p>
        </p:txBody>
      </p:sp>
    </p:spTree>
    <p:extLst>
      <p:ext uri="{BB962C8B-B14F-4D97-AF65-F5344CB8AC3E}">
        <p14:creationId xmlns:p14="http://schemas.microsoft.com/office/powerpoint/2010/main" val="154127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1FDCD-7927-4562-90E2-ACCC3BFC57DE}" type="slidenum">
              <a:rPr lang="en-US" smtClean="0"/>
              <a:pPr/>
              <a:t>8</a:t>
            </a:fld>
            <a:endParaRPr lang="en-US"/>
          </a:p>
        </p:txBody>
      </p:sp>
    </p:spTree>
    <p:extLst>
      <p:ext uri="{BB962C8B-B14F-4D97-AF65-F5344CB8AC3E}">
        <p14:creationId xmlns:p14="http://schemas.microsoft.com/office/powerpoint/2010/main" val="123338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58891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0136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172200" y="6172200"/>
            <a:ext cx="2514600" cy="365125"/>
          </a:xfrm>
          <a:prstGeom prst="rect">
            <a:avLst/>
          </a:prstGeom>
        </p:spPr>
        <p:txBody>
          <a:bodyPr/>
          <a:lstStyle/>
          <a:p>
            <a:fld id="{CE6445DC-D124-462D-9BF0-CE4EB090626E}" type="datetimeFigureOut">
              <a:rPr lang="en-US" smtClean="0"/>
              <a:t>9/19/2012</a:t>
            </a:fld>
            <a:endParaRPr lang="en-US"/>
          </a:p>
        </p:txBody>
      </p:sp>
      <p:sp>
        <p:nvSpPr>
          <p:cNvPr id="6" name="Footer Placeholder 5"/>
          <p:cNvSpPr>
            <a:spLocks noGrp="1"/>
          </p:cNvSpPr>
          <p:nvPr>
            <p:ph type="ftr" sz="quarter" idx="11"/>
          </p:nvPr>
        </p:nvSpPr>
        <p:spPr>
          <a:xfrm>
            <a:off x="457199" y="6172200"/>
            <a:ext cx="3352801"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E26BAB-EB57-4FCC-81AF-B3965DE53D6A}"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extLst>
      <p:ext uri="{BB962C8B-B14F-4D97-AF65-F5344CB8AC3E}">
        <p14:creationId xmlns:p14="http://schemas.microsoft.com/office/powerpoint/2010/main" val="16542731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89536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307D4D54-1719-4E94-BD75-A6BB737B0BE0}" type="slidenum">
              <a:rPr lang="en-US"/>
              <a:pPr/>
              <a:t>‹#›</a:t>
            </a:fld>
            <a:endParaRPr lang="en-US"/>
          </a:p>
        </p:txBody>
      </p:sp>
    </p:spTree>
    <p:extLst>
      <p:ext uri="{BB962C8B-B14F-4D97-AF65-F5344CB8AC3E}">
        <p14:creationId xmlns:p14="http://schemas.microsoft.com/office/powerpoint/2010/main" val="374744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FBB0AD0-7DD7-45E0-A308-C04340A3D39E}" type="slidenum">
              <a:rPr lang="en-US"/>
              <a:pPr/>
              <a:t>‹#›</a:t>
            </a:fld>
            <a:endParaRPr lang="en-US"/>
          </a:p>
        </p:txBody>
      </p:sp>
    </p:spTree>
    <p:extLst>
      <p:ext uri="{BB962C8B-B14F-4D97-AF65-F5344CB8AC3E}">
        <p14:creationId xmlns:p14="http://schemas.microsoft.com/office/powerpoint/2010/main" val="334997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23254B06-06CE-42D4-B980-BDC0ACCCFA7C}" type="slidenum">
              <a:rPr lang="en-US"/>
              <a:pPr/>
              <a:t>‹#›</a:t>
            </a:fld>
            <a:endParaRPr lang="en-US"/>
          </a:p>
        </p:txBody>
      </p:sp>
    </p:spTree>
    <p:extLst>
      <p:ext uri="{BB962C8B-B14F-4D97-AF65-F5344CB8AC3E}">
        <p14:creationId xmlns:p14="http://schemas.microsoft.com/office/powerpoint/2010/main" val="214755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5929370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36F5CBA4-EF52-437F-BAE6-D128144188F3}" type="slidenum">
              <a:rPr lang="en-US"/>
              <a:pPr/>
              <a:t>‹#›</a:t>
            </a:fld>
            <a:endParaRPr lang="en-US"/>
          </a:p>
        </p:txBody>
      </p:sp>
    </p:spTree>
    <p:extLst>
      <p:ext uri="{BB962C8B-B14F-4D97-AF65-F5344CB8AC3E}">
        <p14:creationId xmlns:p14="http://schemas.microsoft.com/office/powerpoint/2010/main" val="148766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0F2E6951-2A64-4469-B501-CB52460C9F06}" type="slidenum">
              <a:rPr lang="en-US"/>
              <a:pPr/>
              <a:t>‹#›</a:t>
            </a:fld>
            <a:endParaRPr lang="en-US"/>
          </a:p>
        </p:txBody>
      </p:sp>
    </p:spTree>
    <p:extLst>
      <p:ext uri="{BB962C8B-B14F-4D97-AF65-F5344CB8AC3E}">
        <p14:creationId xmlns:p14="http://schemas.microsoft.com/office/powerpoint/2010/main" val="373881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6ED9E7D6-17E8-460E-B9B6-2DBFB49290ED}" type="slidenum">
              <a:rPr lang="en-US"/>
              <a:pPr/>
              <a:t>‹#›</a:t>
            </a:fld>
            <a:endParaRPr lang="en-US"/>
          </a:p>
        </p:txBody>
      </p:sp>
    </p:spTree>
    <p:extLst>
      <p:ext uri="{BB962C8B-B14F-4D97-AF65-F5344CB8AC3E}">
        <p14:creationId xmlns:p14="http://schemas.microsoft.com/office/powerpoint/2010/main" val="194037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52ED893-CB73-401D-BB3B-DD9C273D3ED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w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png"/><Relationship Id="rId7" Type="http://schemas.openxmlformats.org/officeDocument/2006/relationships/image" Target="../media/image42.wmf"/><Relationship Id="rId2" Type="http://schemas.openxmlformats.org/officeDocument/2006/relationships/image" Target="../media/image37.png"/><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 Id="rId5" Type="http://schemas.openxmlformats.org/officeDocument/2006/relationships/image" Target="../media/image49.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hyperlink" Target="notes:///86256F150051C1B0/3774B2FEF3E17F3086256F8C005C3F45/7BB68CA46E63ABB4862579AC003B6A3C"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png"/><Relationship Id="rId7" Type="http://schemas.openxmlformats.org/officeDocument/2006/relationships/image" Target="../media/image68.wmf"/><Relationship Id="rId2" Type="http://schemas.openxmlformats.org/officeDocument/2006/relationships/image" Target="../media/image63.jpeg"/><Relationship Id="rId1" Type="http://schemas.openxmlformats.org/officeDocument/2006/relationships/slideLayout" Target="../slideLayouts/slideLayout9.xml"/><Relationship Id="rId6" Type="http://schemas.openxmlformats.org/officeDocument/2006/relationships/image" Target="../media/image67.wmf"/><Relationship Id="rId5" Type="http://schemas.openxmlformats.org/officeDocument/2006/relationships/image" Target="../media/image66.png"/><Relationship Id="rId10" Type="http://schemas.openxmlformats.org/officeDocument/2006/relationships/image" Target="../media/image71.jpeg"/><Relationship Id="rId4" Type="http://schemas.openxmlformats.org/officeDocument/2006/relationships/image" Target="../media/image65.png"/><Relationship Id="rId9" Type="http://schemas.openxmlformats.org/officeDocument/2006/relationships/image" Target="../media/image70.wmf"/></Relationships>
</file>

<file path=ppt/slides/_rels/slide51.xml.rels><?xml version="1.0" encoding="UTF-8" standalone="yes"?>
<Relationships xmlns="http://schemas.openxmlformats.org/package/2006/relationships"><Relationship Id="rId2" Type="http://schemas.openxmlformats.org/officeDocument/2006/relationships/hyperlink" Target="http://www.goodcarbadcar.net/"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6319838" cy="1398588"/>
          </a:xfrm>
        </p:spPr>
        <p:txBody>
          <a:bodyPr/>
          <a:lstStyle/>
          <a:p>
            <a:pPr eaLnBrk="1" hangingPunct="1"/>
            <a:r>
              <a:rPr lang="en-US" smtClean="0">
                <a:latin typeface="Arial" charset="0"/>
                <a:ea typeface="Geneva" charset="0"/>
              </a:rPr>
              <a:t>CAR Calibration Session</a:t>
            </a:r>
            <a:br>
              <a:rPr lang="en-US" smtClean="0">
                <a:latin typeface="Arial" charset="0"/>
                <a:ea typeface="Geneva" charset="0"/>
              </a:rPr>
            </a:br>
            <a:r>
              <a:rPr lang="en-US" smtClean="0">
                <a:latin typeface="Arial" charset="0"/>
                <a:ea typeface="Geneva" charset="0"/>
              </a:rPr>
              <a:t>“Good” CAR, “Bad” CAR Review </a:t>
            </a:r>
            <a:br>
              <a:rPr lang="en-US" smtClean="0">
                <a:latin typeface="Arial" charset="0"/>
                <a:ea typeface="Geneva" charset="0"/>
              </a:rPr>
            </a:br>
            <a:endParaRPr lang="en-US" smtClean="0">
              <a:latin typeface="Arial" charset="0"/>
              <a:ea typeface="Geneva" charset="0"/>
            </a:endParaRPr>
          </a:p>
        </p:txBody>
      </p:sp>
      <p:sp>
        <p:nvSpPr>
          <p:cNvPr id="12291" name="Subtitle 2"/>
          <p:cNvSpPr>
            <a:spLocks noGrp="1"/>
          </p:cNvSpPr>
          <p:nvPr>
            <p:ph type="subTitle" idx="1"/>
          </p:nvPr>
        </p:nvSpPr>
        <p:spPr>
          <a:xfrm>
            <a:off x="457200" y="3959225"/>
            <a:ext cx="6467475" cy="1774825"/>
          </a:xfrm>
        </p:spPr>
        <p:txBody>
          <a:bodyPr/>
          <a:lstStyle/>
          <a:p>
            <a:pPr eaLnBrk="1" hangingPunct="1"/>
            <a:r>
              <a:rPr lang="en-US" dirty="0" smtClean="0">
                <a:latin typeface="Arial" charset="0"/>
                <a:cs typeface="Arial" charset="0"/>
              </a:rPr>
              <a:t>Team A:  </a:t>
            </a:r>
            <a:r>
              <a:rPr lang="en-US" dirty="0">
                <a:latin typeface="Arial" charset="0"/>
                <a:cs typeface="Arial" charset="0"/>
              </a:rPr>
              <a:t>Samantha Bang, Funny Li, Balina Ling, Catherine </a:t>
            </a:r>
            <a:r>
              <a:rPr lang="en-US" dirty="0" smtClean="0">
                <a:latin typeface="Arial" charset="0"/>
                <a:cs typeface="Arial" charset="0"/>
              </a:rPr>
              <a:t>Qiu</a:t>
            </a:r>
          </a:p>
          <a:p>
            <a:pPr eaLnBrk="1" hangingPunct="1"/>
            <a:endParaRPr lang="en-US" dirty="0" smtClean="0">
              <a:latin typeface="Arial" charset="0"/>
              <a:cs typeface="Arial" charset="0"/>
            </a:endParaRPr>
          </a:p>
          <a:p>
            <a:pPr eaLnBrk="1" hangingPunct="1"/>
            <a:r>
              <a:rPr lang="en-US" dirty="0" smtClean="0">
                <a:latin typeface="Arial" charset="0"/>
                <a:cs typeface="Arial" charset="0"/>
              </a:rPr>
              <a:t>Sep 18,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1325562"/>
          </a:xfrm>
        </p:spPr>
        <p:txBody>
          <a:bodyPr/>
          <a:lstStyle/>
          <a:p>
            <a:r>
              <a:rPr lang="en-US" dirty="0" smtClean="0">
                <a:latin typeface="Arial" charset="0"/>
                <a:ea typeface="Geneva" charset="0"/>
              </a:rPr>
              <a:t>Sample 2 -  CAR Needing Improvement</a:t>
            </a:r>
            <a:br>
              <a:rPr lang="en-US" dirty="0" smtClean="0">
                <a:latin typeface="Arial" charset="0"/>
                <a:ea typeface="Geneva" charset="0"/>
              </a:rPr>
            </a:br>
            <a:r>
              <a:rPr lang="en-US" dirty="0" smtClean="0">
                <a:latin typeface="Arial" charset="0"/>
                <a:ea typeface="Geneva" charset="0"/>
              </a:rPr>
              <a:t>CAR No. </a:t>
            </a:r>
            <a:r>
              <a:rPr lang="en-US" dirty="0">
                <a:latin typeface="Arial" charset="0"/>
                <a:ea typeface="Geneva" charset="0"/>
              </a:rPr>
              <a:t>11399506</a:t>
            </a:r>
            <a:r>
              <a:rPr lang="en-US" dirty="0" smtClean="0">
                <a:latin typeface="Arial" charset="0"/>
                <a:ea typeface="Geneva" charset="0"/>
              </a:rPr>
              <a:t/>
            </a:r>
            <a:br>
              <a:rPr lang="en-US" dirty="0" smtClean="0">
                <a:latin typeface="Arial" charset="0"/>
                <a:ea typeface="Geneva" charset="0"/>
              </a:rPr>
            </a:br>
            <a:r>
              <a:rPr lang="en-US" dirty="0" smtClean="0">
                <a:latin typeface="Arial" charset="0"/>
                <a:ea typeface="Geneva" charset="0"/>
              </a:rPr>
              <a:t>Discussion</a:t>
            </a:r>
            <a:br>
              <a:rPr lang="en-US" dirty="0" smtClean="0">
                <a:latin typeface="Arial" charset="0"/>
                <a:ea typeface="Geneva" charset="0"/>
              </a:rPr>
            </a:br>
            <a:endParaRPr lang="en-US" dirty="0" smtClean="0">
              <a:latin typeface="Arial" charset="0"/>
              <a:ea typeface="Geneva" charset="0"/>
            </a:endParaRPr>
          </a:p>
        </p:txBody>
      </p:sp>
      <p:sp>
        <p:nvSpPr>
          <p:cNvPr id="18435" name="Content Placeholder 2"/>
          <p:cNvSpPr>
            <a:spLocks noGrp="1"/>
          </p:cNvSpPr>
          <p:nvPr>
            <p:ph idx="1"/>
          </p:nvPr>
        </p:nvSpPr>
        <p:spPr>
          <a:xfrm>
            <a:off x="457200" y="1936750"/>
            <a:ext cx="8229600" cy="4189413"/>
          </a:xfrm>
        </p:spPr>
        <p:txBody>
          <a:bodyPr/>
          <a:lstStyle/>
          <a:p>
            <a:pPr marL="511175" indent="-457200">
              <a:buAutoNum type="arabicPeriod"/>
            </a:pPr>
            <a:r>
              <a:rPr lang="en-US" dirty="0" smtClean="0">
                <a:latin typeface="Arial" pitchFamily="34" charset="0"/>
                <a:cs typeface="Arial" pitchFamily="34" charset="0"/>
              </a:rPr>
              <a:t>The </a:t>
            </a:r>
            <a:r>
              <a:rPr lang="en-US" dirty="0">
                <a:latin typeface="Arial" pitchFamily="34" charset="0"/>
                <a:cs typeface="Arial" pitchFamily="34" charset="0"/>
              </a:rPr>
              <a:t>non-conformance was not clearly stated. </a:t>
            </a:r>
            <a:endParaRPr lang="en-US" dirty="0" smtClean="0">
              <a:latin typeface="Arial" pitchFamily="34" charset="0"/>
              <a:cs typeface="Arial" pitchFamily="34" charset="0"/>
            </a:endParaRPr>
          </a:p>
          <a:p>
            <a:pPr marL="511175" indent="-457200">
              <a:buFontTx/>
              <a:buAutoNum type="arabicPeriod"/>
            </a:pPr>
            <a:r>
              <a:rPr lang="en-US" dirty="0" smtClean="0">
                <a:latin typeface="Arial" pitchFamily="34" charset="0"/>
                <a:cs typeface="Arial" pitchFamily="34" charset="0"/>
              </a:rPr>
              <a:t>The </a:t>
            </a:r>
            <a:r>
              <a:rPr lang="en-US" dirty="0">
                <a:latin typeface="Arial" pitchFamily="34" charset="0"/>
                <a:cs typeface="Arial" pitchFamily="34" charset="0"/>
              </a:rPr>
              <a:t>root cause looks like a symptom, the CAR owner should go on to explore the root cause. </a:t>
            </a:r>
            <a:endParaRPr lang="en-US" dirty="0" smtClean="0">
              <a:latin typeface="Arial" pitchFamily="34" charset="0"/>
              <a:cs typeface="Arial" pitchFamily="34" charset="0"/>
            </a:endParaRPr>
          </a:p>
          <a:p>
            <a:pPr marL="511175" indent="-457200">
              <a:buFontTx/>
              <a:buAutoNum type="arabicPeriod"/>
            </a:pPr>
            <a:r>
              <a:rPr lang="en-US" dirty="0" smtClean="0">
                <a:latin typeface="Arial" pitchFamily="34" charset="0"/>
                <a:cs typeface="Arial" pitchFamily="34" charset="0"/>
              </a:rPr>
              <a:t>The Corrective Action </a:t>
            </a:r>
            <a:r>
              <a:rPr lang="en-US" dirty="0">
                <a:latin typeface="Arial" pitchFamily="34" charset="0"/>
                <a:cs typeface="Arial" pitchFamily="34" charset="0"/>
              </a:rPr>
              <a:t>Plan is not different from below milestones</a:t>
            </a:r>
            <a:r>
              <a:rPr lang="en-US" dirty="0" smtClean="0">
                <a:latin typeface="Arial" pitchFamily="34" charset="0"/>
                <a:cs typeface="Arial" pitchFamily="34" charset="0"/>
              </a:rPr>
              <a:t>.</a:t>
            </a:r>
          </a:p>
          <a:p>
            <a:pPr marL="511175" indent="-457200">
              <a:buFontTx/>
              <a:buAutoNum type="arabicPeriod"/>
            </a:pPr>
            <a:r>
              <a:rPr lang="en-US" dirty="0">
                <a:latin typeface="Arial" pitchFamily="34" charset="0"/>
                <a:cs typeface="Arial" pitchFamily="34" charset="0"/>
              </a:rPr>
              <a:t>a. The action has no linkage to the root </a:t>
            </a:r>
            <a:r>
              <a:rPr lang="en-US" dirty="0" smtClean="0">
                <a:latin typeface="Arial" pitchFamily="34" charset="0"/>
                <a:cs typeface="Arial" pitchFamily="34" charset="0"/>
              </a:rPr>
              <a:t>cause</a:t>
            </a:r>
          </a:p>
          <a:p>
            <a:pPr marL="53975" indent="0"/>
            <a:r>
              <a:rPr lang="en-US" dirty="0" smtClean="0">
                <a:latin typeface="Arial" pitchFamily="34" charset="0"/>
                <a:cs typeface="Arial" pitchFamily="34" charset="0"/>
              </a:rPr>
              <a:t>       b</a:t>
            </a:r>
            <a:r>
              <a:rPr lang="en-US" dirty="0">
                <a:latin typeface="Arial" pitchFamily="34" charset="0"/>
                <a:cs typeface="Arial" pitchFamily="34" charset="0"/>
              </a:rPr>
              <a:t>. The action hasn’t finished yet, but the milestone was closed.</a:t>
            </a:r>
            <a:endParaRPr lang="en-US" dirty="0" smtClean="0">
              <a:latin typeface="Arial" pitchFamily="34" charset="0"/>
              <a:cs typeface="Arial" pitchFamily="34" charset="0"/>
            </a:endParaRPr>
          </a:p>
          <a:p>
            <a:pPr marL="511175" indent="-457200">
              <a:buFontTx/>
              <a:buAutoNum type="arabicPeriod"/>
            </a:pPr>
            <a:endParaRPr lang="en-US" dirty="0" smtClean="0">
              <a:latin typeface="Arial" pitchFamily="34" charset="0"/>
              <a:cs typeface="Arial" pitchFamily="34" charset="0"/>
            </a:endParaRPr>
          </a:p>
          <a:p>
            <a:pPr marL="511175" indent="-457200">
              <a:buFontTx/>
              <a:buAutoNum type="arabicPeriod"/>
            </a:pPr>
            <a:endParaRPr lang="en-US" dirty="0">
              <a:latin typeface="Arial" pitchFamily="34" charset="0"/>
              <a:cs typeface="Arial" pitchFamily="34" charset="0"/>
            </a:endParaRPr>
          </a:p>
          <a:p>
            <a:pPr marL="511175" indent="-457200">
              <a:buAutoNum type="arabicPeriod"/>
            </a:pPr>
            <a:endParaRPr lang="en-US" dirty="0" smtClean="0">
              <a:latin typeface="Arial" pitchFamily="34" charset="0"/>
              <a:cs typeface="Arial" pitchFamily="34" charset="0"/>
            </a:endParaRPr>
          </a:p>
          <a:p>
            <a:pPr marL="511175" indent="-457200">
              <a:buAutoNum type="arabicPeriod"/>
            </a:pPr>
            <a:endParaRPr lang="en-US" dirty="0" smtClean="0">
              <a:latin typeface="Arial" pitchFamily="34" charset="0"/>
              <a:cs typeface="Arial" pitchFamily="34" charset="0"/>
            </a:endParaRPr>
          </a:p>
          <a:p>
            <a:pPr marL="511175" indent="-457200">
              <a:buAutoNum type="arabicPeriod"/>
            </a:pPr>
            <a:endParaRPr lang="en-US" dirty="0">
              <a:latin typeface="Arial" pitchFamily="34" charset="0"/>
              <a:ea typeface="Geneva" charset="0"/>
              <a:cs typeface="Arial" pitchFamily="34" charset="0"/>
            </a:endParaRPr>
          </a:p>
          <a:p>
            <a:pPr marL="511175" indent="-457200">
              <a:buAutoNum type="arabicPeriod"/>
            </a:pPr>
            <a:endParaRPr lang="en-US" dirty="0" smtClean="0">
              <a:latin typeface="Arial" pitchFamily="34" charset="0"/>
              <a:ea typeface="Geneva" charset="0"/>
              <a:cs typeface="Arial" pitchFamily="34" charset="0"/>
            </a:endParaRPr>
          </a:p>
          <a:p>
            <a:pPr marL="511175" indent="-457200">
              <a:buAutoNum type="arabicPeriod"/>
            </a:pPr>
            <a:endParaRPr lang="en-US" dirty="0">
              <a:latin typeface="Arial" pitchFamily="34" charset="0"/>
              <a:ea typeface="Geneva" charset="0"/>
              <a:cs typeface="Arial" pitchFamily="34" charset="0"/>
            </a:endParaRPr>
          </a:p>
          <a:p>
            <a:pPr marL="511175" indent="-457200">
              <a:buAutoNum type="arabicPeriod"/>
            </a:pPr>
            <a:endParaRPr lang="en-US" dirty="0" smtClean="0">
              <a:latin typeface="Arial" pitchFamily="34" charset="0"/>
              <a:ea typeface="Geneva" charset="0"/>
              <a:cs typeface="Arial" pitchFamily="34" charset="0"/>
            </a:endParaRPr>
          </a:p>
          <a:p>
            <a:pPr marL="511175" indent="-457200">
              <a:buAutoNum type="arabicPeriod"/>
            </a:pPr>
            <a:r>
              <a:rPr lang="en-US" dirty="0" smtClean="0">
                <a:latin typeface="Arial" charset="0"/>
                <a:ea typeface="Geneva" charset="0"/>
              </a:rPr>
              <a:t>The analysis is good.  </a:t>
            </a:r>
          </a:p>
          <a:p>
            <a:pPr marL="53975" indent="295275"/>
            <a:r>
              <a:rPr lang="en-US" dirty="0" smtClean="0">
                <a:latin typeface="Arial" charset="0"/>
                <a:ea typeface="Geneva" charset="0"/>
              </a:rPr>
              <a:t>However the root cause, which states that the FR did not proof the report before it was submitted, is not sufficient.  </a:t>
            </a:r>
          </a:p>
          <a:p>
            <a:pPr marL="53975" indent="295275"/>
            <a:r>
              <a:rPr lang="en-US" dirty="0" smtClean="0">
                <a:latin typeface="Arial" charset="0"/>
                <a:ea typeface="Geneva" charset="0"/>
              </a:rPr>
              <a:t>Lack of inspection, in my opinion, is not the root cause.  </a:t>
            </a:r>
          </a:p>
          <a:p>
            <a:pPr marL="53975" indent="295275"/>
            <a:r>
              <a:rPr lang="en-US" dirty="0" smtClean="0">
                <a:latin typeface="Arial" charset="0"/>
                <a:ea typeface="Geneva" charset="0"/>
              </a:rPr>
              <a:t>The question that needs to be answered, is why Devi (whether he be a trainee or senior FR) was not able to complete the report with the correct response.  </a:t>
            </a:r>
          </a:p>
          <a:p>
            <a:pPr marL="53975" indent="295275"/>
            <a:r>
              <a:rPr lang="en-US" dirty="0" smtClean="0">
                <a:latin typeface="Arial" charset="0"/>
                <a:ea typeface="Geneva" charset="0"/>
              </a:rPr>
              <a:t>The practice of writing reports on behalf of other FRs was stopped, but Devi’s own reports may be at fault, even today.</a:t>
            </a:r>
          </a:p>
        </p:txBody>
      </p:sp>
      <p:sp>
        <p:nvSpPr>
          <p:cNvPr id="184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39A143C-1D96-42A9-B4D2-559499A58B1A}" type="slidenum">
              <a:rPr lang="en-US"/>
              <a:pPr eaLnBrk="1" hangingPunct="1"/>
              <a:t>10</a:t>
            </a:fld>
            <a:endParaRPr lang="en-US"/>
          </a:p>
        </p:txBody>
      </p:sp>
    </p:spTree>
    <p:extLst>
      <p:ext uri="{BB962C8B-B14F-4D97-AF65-F5344CB8AC3E}">
        <p14:creationId xmlns:p14="http://schemas.microsoft.com/office/powerpoint/2010/main" val="996563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latin typeface="Arial" charset="0"/>
                <a:cs typeface="Arial" charset="0"/>
              </a:rPr>
              <a:t>Sample 3 Good CAR No. 11399065</a:t>
            </a:r>
            <a:endParaRPr lang="en-US" dirty="0" smtClean="0">
              <a:latin typeface="Arial" charset="0"/>
              <a:ea typeface="Geneva" charset="0"/>
            </a:endParaRPr>
          </a:p>
        </p:txBody>
      </p:sp>
      <p:sp>
        <p:nvSpPr>
          <p:cNvPr id="2457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D53729B-97F8-4CE4-946C-5E1E65CD78AA}" type="slidenum">
              <a:rPr lang="en-US"/>
              <a:pPr eaLnBrk="1" hangingPunct="1"/>
              <a:t>11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954405"/>
            <a:ext cx="68961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042" y="5659755"/>
            <a:ext cx="693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968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latin typeface="Arial" charset="0"/>
                <a:cs typeface="Arial" charset="0"/>
              </a:rPr>
              <a:t>Sample 3 Good CAR No. </a:t>
            </a:r>
            <a:r>
              <a:rPr lang="en-US" dirty="0">
                <a:latin typeface="Arial" charset="0"/>
                <a:cs typeface="Arial" charset="0"/>
              </a:rPr>
              <a:t>11399065</a:t>
            </a:r>
            <a:endParaRPr lang="en-US" dirty="0" smtClean="0">
              <a:latin typeface="Arial" charset="0"/>
              <a:ea typeface="Geneva" charset="0"/>
            </a:endParaRPr>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838200"/>
            <a:ext cx="691515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16016" y="1536955"/>
            <a:ext cx="7870784" cy="5187936"/>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7" name="TextBox 1"/>
          <p:cNvSpPr txBox="1">
            <a:spLocks noChangeArrowheads="1"/>
          </p:cNvSpPr>
          <p:nvPr/>
        </p:nvSpPr>
        <p:spPr bwMode="auto">
          <a:xfrm>
            <a:off x="550322" y="1675456"/>
            <a:ext cx="24924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1</a:t>
            </a:r>
          </a:p>
        </p:txBody>
      </p:sp>
      <p:sp>
        <p:nvSpPr>
          <p:cNvPr id="8" name="Rectangle 7"/>
          <p:cNvSpPr/>
          <p:nvPr/>
        </p:nvSpPr>
        <p:spPr>
          <a:xfrm>
            <a:off x="816016" y="6157732"/>
            <a:ext cx="7575630" cy="4843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96875">
              <a:defRPr/>
            </a:pPr>
            <a:r>
              <a:rPr lang="en-US" sz="1600" dirty="0" smtClean="0">
                <a:latin typeface="Arial" pitchFamily="34" charset="0"/>
                <a:cs typeface="Arial" pitchFamily="34" charset="0"/>
              </a:rPr>
              <a:t>1. </a:t>
            </a:r>
            <a:r>
              <a:rPr lang="en-US" sz="1600" dirty="0">
                <a:solidFill>
                  <a:schemeClr val="bg1"/>
                </a:solidFill>
                <a:latin typeface="Arial" charset="0"/>
                <a:ea typeface="Geneva" charset="0"/>
                <a:cs typeface="Geneva" charset="0"/>
              </a:rPr>
              <a:t>Very clear &amp; logical analysis with investigation and facts. And the root cause is reasonable and complete based on the analysis. </a:t>
            </a:r>
          </a:p>
        </p:txBody>
      </p:sp>
    </p:spTree>
    <p:extLst>
      <p:ext uri="{BB962C8B-B14F-4D97-AF65-F5344CB8AC3E}">
        <p14:creationId xmlns:p14="http://schemas.microsoft.com/office/powerpoint/2010/main" val="686799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latin typeface="Arial" charset="0"/>
                <a:cs typeface="Arial" charset="0"/>
              </a:rPr>
              <a:t>Sample 3 Good CAR No. </a:t>
            </a:r>
            <a:r>
              <a:rPr lang="en-US" dirty="0">
                <a:latin typeface="Arial" charset="0"/>
                <a:cs typeface="Arial" charset="0"/>
              </a:rPr>
              <a:t>11399065</a:t>
            </a:r>
            <a:endParaRPr lang="en-US" dirty="0" smtClean="0">
              <a:latin typeface="Arial" charset="0"/>
              <a:ea typeface="Geneva" charset="0"/>
            </a:endParaRPr>
          </a:p>
        </p:txBody>
      </p:sp>
      <p:sp>
        <p:nvSpPr>
          <p:cNvPr id="2662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6BBC6A57-7471-43C2-854B-E254E8D89515}" type="slidenum">
              <a:rPr lang="en-US"/>
              <a:pPr eaLnBrk="1" hangingPunct="1"/>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944690"/>
            <a:ext cx="69151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092" y="4850130"/>
            <a:ext cx="69246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70620" y="944690"/>
            <a:ext cx="7525674" cy="523957"/>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7" name="TextBox 1"/>
          <p:cNvSpPr txBox="1">
            <a:spLocks noChangeArrowheads="1"/>
          </p:cNvSpPr>
          <p:nvPr/>
        </p:nvSpPr>
        <p:spPr bwMode="auto">
          <a:xfrm>
            <a:off x="723896" y="944690"/>
            <a:ext cx="235226"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2</a:t>
            </a:r>
            <a:endParaRPr lang="en-US" sz="1200" dirty="0">
              <a:solidFill>
                <a:srgbClr val="000000"/>
              </a:solidFill>
              <a:cs typeface="Arial" charset="0"/>
            </a:endParaRPr>
          </a:p>
        </p:txBody>
      </p:sp>
      <p:sp>
        <p:nvSpPr>
          <p:cNvPr id="8" name="Rectangle 7"/>
          <p:cNvSpPr/>
          <p:nvPr/>
        </p:nvSpPr>
        <p:spPr>
          <a:xfrm>
            <a:off x="970620" y="1325040"/>
            <a:ext cx="7525674" cy="6198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latin typeface="Arial" pitchFamily="34" charset="0"/>
                <a:cs typeface="Arial" pitchFamily="34" charset="0"/>
              </a:rPr>
              <a:t>2. </a:t>
            </a:r>
            <a:r>
              <a:rPr lang="en-US" sz="1600" dirty="0">
                <a:solidFill>
                  <a:schemeClr val="bg1"/>
                </a:solidFill>
                <a:latin typeface="Arial" charset="0"/>
                <a:ea typeface="Geneva" charset="0"/>
                <a:cs typeface="Geneva" charset="0"/>
              </a:rPr>
              <a:t>Scope tells us how widespread the problem is, for this CAR, it is just limited to cited projects.</a:t>
            </a:r>
          </a:p>
          <a:p>
            <a:endParaRPr lang="en-US" sz="1600" dirty="0" smtClean="0">
              <a:latin typeface="Arial" pitchFamily="34" charset="0"/>
              <a:cs typeface="Arial" pitchFamily="34" charset="0"/>
            </a:endParaRPr>
          </a:p>
        </p:txBody>
      </p:sp>
      <p:sp>
        <p:nvSpPr>
          <p:cNvPr id="9" name="TextBox 8"/>
          <p:cNvSpPr txBox="1"/>
          <p:nvPr/>
        </p:nvSpPr>
        <p:spPr>
          <a:xfrm>
            <a:off x="935972" y="2268635"/>
            <a:ext cx="7560322" cy="2013998"/>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10" name="TextBox 1"/>
          <p:cNvSpPr txBox="1">
            <a:spLocks noChangeArrowheads="1"/>
          </p:cNvSpPr>
          <p:nvPr/>
        </p:nvSpPr>
        <p:spPr bwMode="auto">
          <a:xfrm>
            <a:off x="689247" y="2360916"/>
            <a:ext cx="236679"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a:solidFill>
                  <a:srgbClr val="000000"/>
                </a:solidFill>
                <a:cs typeface="Arial" charset="0"/>
              </a:rPr>
              <a:t>3</a:t>
            </a:r>
          </a:p>
        </p:txBody>
      </p:sp>
      <p:sp>
        <p:nvSpPr>
          <p:cNvPr id="12" name="Rectangle 11"/>
          <p:cNvSpPr/>
          <p:nvPr/>
        </p:nvSpPr>
        <p:spPr>
          <a:xfrm>
            <a:off x="935895" y="3738625"/>
            <a:ext cx="7560322" cy="532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pitchFamily="34" charset="0"/>
                <a:cs typeface="Arial" pitchFamily="34" charset="0"/>
              </a:rPr>
              <a:t>3</a:t>
            </a:r>
            <a:r>
              <a:rPr lang="en-US" dirty="0" smtClean="0">
                <a:latin typeface="Arial" pitchFamily="34" charset="0"/>
                <a:cs typeface="Arial" pitchFamily="34" charset="0"/>
              </a:rPr>
              <a:t>. </a:t>
            </a:r>
            <a:r>
              <a:rPr lang="en-US" sz="1600" dirty="0">
                <a:latin typeface="Arial" pitchFamily="34" charset="0"/>
                <a:cs typeface="Arial" pitchFamily="34" charset="0"/>
              </a:rPr>
              <a:t>Containment action fixed the object evidence, and corrective action address the root cause, have final milestone for owner’s verification of effectiveness.</a:t>
            </a:r>
          </a:p>
        </p:txBody>
      </p:sp>
    </p:spTree>
    <p:extLst>
      <p:ext uri="{BB962C8B-B14F-4D97-AF65-F5344CB8AC3E}">
        <p14:creationId xmlns:p14="http://schemas.microsoft.com/office/powerpoint/2010/main" val="172706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latin typeface="Arial" charset="0"/>
                <a:cs typeface="Arial" charset="0"/>
              </a:rPr>
              <a:t>Sample 3 Good CAR No. 11399065</a:t>
            </a:r>
            <a:br>
              <a:rPr lang="en-US" dirty="0" smtClean="0">
                <a:latin typeface="Arial" charset="0"/>
                <a:cs typeface="Arial" charset="0"/>
              </a:rPr>
            </a:br>
            <a:r>
              <a:rPr lang="en-US" dirty="0" smtClean="0">
                <a:latin typeface="Arial" charset="0"/>
                <a:cs typeface="Arial" charset="0"/>
              </a:rPr>
              <a:t>Discussion</a:t>
            </a:r>
            <a:endParaRPr lang="en-US" dirty="0" smtClean="0">
              <a:latin typeface="Arial" charset="0"/>
              <a:ea typeface="Geneva" charset="0"/>
            </a:endParaRPr>
          </a:p>
        </p:txBody>
      </p:sp>
      <p:sp>
        <p:nvSpPr>
          <p:cNvPr id="3" name="Content Placeholder 2"/>
          <p:cNvSpPr>
            <a:spLocks noGrp="1"/>
          </p:cNvSpPr>
          <p:nvPr>
            <p:ph idx="1"/>
          </p:nvPr>
        </p:nvSpPr>
        <p:spPr>
          <a:xfrm>
            <a:off x="457200" y="1633538"/>
            <a:ext cx="8229600" cy="4492625"/>
          </a:xfrm>
        </p:spPr>
        <p:txBody>
          <a:bodyPr>
            <a:normAutofit/>
          </a:bodyPr>
          <a:lstStyle/>
          <a:p>
            <a:pPr marL="511175" indent="-457200">
              <a:buFont typeface="+mj-lt"/>
              <a:buAutoNum type="arabicPeriod"/>
              <a:defRPr/>
            </a:pPr>
            <a:r>
              <a:rPr lang="en-US" sz="2000" b="0" dirty="0">
                <a:solidFill>
                  <a:schemeClr val="tx1"/>
                </a:solidFill>
                <a:latin typeface="Arial" charset="0"/>
                <a:ea typeface="Geneva" charset="0"/>
                <a:cs typeface="Geneva" charset="0"/>
              </a:rPr>
              <a:t>Very clear &amp; logical </a:t>
            </a:r>
            <a:r>
              <a:rPr lang="en-US" sz="2000" b="0" dirty="0" smtClean="0">
                <a:solidFill>
                  <a:schemeClr val="tx1"/>
                </a:solidFill>
                <a:latin typeface="Arial" charset="0"/>
                <a:ea typeface="Geneva" charset="0"/>
                <a:cs typeface="Geneva" charset="0"/>
              </a:rPr>
              <a:t>analysis with investigation and facts. And </a:t>
            </a:r>
            <a:r>
              <a:rPr lang="en-US" sz="2000" b="0" dirty="0">
                <a:solidFill>
                  <a:schemeClr val="tx1"/>
                </a:solidFill>
                <a:latin typeface="Arial" charset="0"/>
                <a:ea typeface="Geneva" charset="0"/>
                <a:cs typeface="Geneva" charset="0"/>
              </a:rPr>
              <a:t>the root cause is </a:t>
            </a:r>
            <a:r>
              <a:rPr lang="en-US" sz="2000" b="0" dirty="0" smtClean="0">
                <a:solidFill>
                  <a:schemeClr val="tx1"/>
                </a:solidFill>
                <a:latin typeface="Arial" charset="0"/>
                <a:ea typeface="Geneva" charset="0"/>
                <a:cs typeface="Geneva" charset="0"/>
              </a:rPr>
              <a:t>reasonable and complete based on the analysis. </a:t>
            </a:r>
          </a:p>
          <a:p>
            <a:pPr marL="511175" indent="-457200">
              <a:buFont typeface="+mj-lt"/>
              <a:buAutoNum type="arabicPeriod"/>
              <a:defRPr/>
            </a:pPr>
            <a:r>
              <a:rPr lang="en-US" sz="2000" b="0" dirty="0" smtClean="0">
                <a:solidFill>
                  <a:schemeClr val="tx1"/>
                </a:solidFill>
                <a:latin typeface="Arial" charset="0"/>
                <a:ea typeface="Geneva" charset="0"/>
                <a:cs typeface="Geneva" charset="0"/>
              </a:rPr>
              <a:t>Scope tells us how widespread the problem is, for this CAR, it is just limited to cited projects.</a:t>
            </a:r>
          </a:p>
          <a:p>
            <a:pPr marL="511175" indent="-457200">
              <a:buFont typeface="+mj-lt"/>
              <a:buAutoNum type="arabicPeriod"/>
              <a:defRPr/>
            </a:pPr>
            <a:r>
              <a:rPr lang="en-US" sz="2000" b="0" dirty="0" smtClean="0">
                <a:solidFill>
                  <a:schemeClr val="tx1"/>
                </a:solidFill>
                <a:latin typeface="Arial" charset="0"/>
                <a:ea typeface="Geneva" charset="0"/>
                <a:cs typeface="Geneva" charset="0"/>
              </a:rPr>
              <a:t>Containment action fixed the object evidence, and corrective action address the root cause, have final milestone for owner’s verification of effectiveness.</a:t>
            </a:r>
            <a:endParaRPr lang="en-US" sz="2000" b="0" dirty="0">
              <a:solidFill>
                <a:schemeClr val="tx1"/>
              </a:solidFill>
              <a:latin typeface="Arial" charset="0"/>
              <a:ea typeface="Geneva" charset="0"/>
              <a:cs typeface="Geneva" charset="0"/>
            </a:endParaRPr>
          </a:p>
          <a:p>
            <a:pPr marL="396875">
              <a:buFontTx/>
              <a:buChar char="•"/>
              <a:defRPr/>
            </a:pPr>
            <a:endParaRPr lang="en-US" sz="2000" b="0" dirty="0">
              <a:solidFill>
                <a:schemeClr val="tx1"/>
              </a:solidFill>
              <a:latin typeface="Arial" charset="0"/>
              <a:ea typeface="Geneva" charset="0"/>
              <a:cs typeface="Geneva" charset="0"/>
            </a:endParaRP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03E4C6B-7E34-4DFC-8441-B733E0CE6054}" type="slidenum">
              <a:rPr lang="en-US"/>
              <a:pPr eaLnBrk="1" hangingPunct="1"/>
              <a:t>14</a:t>
            </a:fld>
            <a:endParaRPr lang="en-US"/>
          </a:p>
        </p:txBody>
      </p:sp>
    </p:spTree>
    <p:extLst>
      <p:ext uri="{BB962C8B-B14F-4D97-AF65-F5344CB8AC3E}">
        <p14:creationId xmlns:p14="http://schemas.microsoft.com/office/powerpoint/2010/main" val="3880040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latin typeface="Arial" charset="0"/>
                <a:cs typeface="Arial" charset="0"/>
              </a:rPr>
              <a:t>Sample 4 Good CAR No. </a:t>
            </a:r>
            <a:r>
              <a:rPr lang="en-US" dirty="0">
                <a:latin typeface="Arial" charset="0"/>
                <a:cs typeface="Arial" charset="0"/>
              </a:rPr>
              <a:t>123910414</a:t>
            </a:r>
            <a:endParaRPr lang="en-US" dirty="0" smtClean="0">
              <a:latin typeface="Arial" charset="0"/>
              <a:ea typeface="Geneva" charset="0"/>
            </a:endParaRPr>
          </a:p>
        </p:txBody>
      </p:sp>
      <p:sp>
        <p:nvSpPr>
          <p:cNvPr id="2457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D53729B-97F8-4CE4-946C-5E1E65CD78AA}" type="slidenum">
              <a:rPr lang="en-US"/>
              <a:pPr eaLnBrk="1" hangingPunct="1"/>
              <a:t>15</a:t>
            </a:fld>
            <a:endParaRPr lang="en-US"/>
          </a:p>
        </p:txBody>
      </p:sp>
      <p:grpSp>
        <p:nvGrpSpPr>
          <p:cNvPr id="2" name="Group 1"/>
          <p:cNvGrpSpPr/>
          <p:nvPr/>
        </p:nvGrpSpPr>
        <p:grpSpPr>
          <a:xfrm>
            <a:off x="1095375" y="852215"/>
            <a:ext cx="6953250" cy="5333319"/>
            <a:chOff x="1095375" y="852215"/>
            <a:chExt cx="6953250" cy="5333319"/>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852215"/>
              <a:ext cx="6953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5290184"/>
              <a:ext cx="6934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52682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latin typeface="Arial" charset="0"/>
                <a:cs typeface="Arial" charset="0"/>
              </a:rPr>
              <a:t>Sample 4 Good CAR No. </a:t>
            </a:r>
            <a:r>
              <a:rPr lang="en-US" dirty="0">
                <a:latin typeface="Arial" charset="0"/>
                <a:cs typeface="Arial" charset="0"/>
              </a:rPr>
              <a:t>123910414</a:t>
            </a:r>
            <a:endParaRPr lang="en-US" dirty="0" smtClean="0">
              <a:latin typeface="Arial" charset="0"/>
              <a:ea typeface="Geneva" charset="0"/>
            </a:endParaRPr>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16</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1302340"/>
            <a:ext cx="695325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2607126" y="2090057"/>
            <a:ext cx="5438324" cy="365760"/>
          </a:xfrm>
          <a:prstGeom prst="roundRect">
            <a:avLst/>
          </a:prstGeom>
          <a:noFill/>
          <a:ln w="38100">
            <a:solidFill>
              <a:srgbClr val="00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Rounded Rectangular Callout 6"/>
          <p:cNvSpPr/>
          <p:nvPr/>
        </p:nvSpPr>
        <p:spPr>
          <a:xfrm>
            <a:off x="5940876" y="2486021"/>
            <a:ext cx="3085557" cy="1315270"/>
          </a:xfrm>
          <a:prstGeom prst="wedgeRoundRectCallout">
            <a:avLst>
              <a:gd name="adj1" fmla="val -63326"/>
              <a:gd name="adj2" fmla="val -7951"/>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t>Analysis</a:t>
            </a:r>
            <a:r>
              <a:rPr lang="en-US" sz="1500" dirty="0" smtClean="0"/>
              <a:t>– Observation need n</a:t>
            </a:r>
            <a:r>
              <a:rPr lang="en-US" sz="1500" i="1" dirty="0" smtClean="0"/>
              <a:t>o root cause analysis. </a:t>
            </a:r>
          </a:p>
          <a:p>
            <a:r>
              <a:rPr lang="en-US" sz="1500" i="1" dirty="0" smtClean="0"/>
              <a:t>However, a</a:t>
            </a:r>
            <a:r>
              <a:rPr lang="en-US" sz="1500" dirty="0" smtClean="0">
                <a:latin typeface="Arial" pitchFamily="34" charset="0"/>
                <a:cs typeface="Arial" pitchFamily="34" charset="0"/>
              </a:rPr>
              <a:t>dditional information is provided </a:t>
            </a:r>
            <a:r>
              <a:rPr lang="en-US" sz="1500" dirty="0">
                <a:latin typeface="Arial" pitchFamily="34" charset="0"/>
                <a:cs typeface="Arial" pitchFamily="34" charset="0"/>
              </a:rPr>
              <a:t>for logical and clear corrective action </a:t>
            </a:r>
            <a:r>
              <a:rPr lang="en-US" sz="1500" dirty="0" smtClean="0">
                <a:latin typeface="Arial" pitchFamily="34" charset="0"/>
                <a:cs typeface="Arial" pitchFamily="34" charset="0"/>
              </a:rPr>
              <a:t>plan</a:t>
            </a:r>
            <a:r>
              <a:rPr lang="en-US" sz="1000" dirty="0"/>
              <a:t>.</a:t>
            </a:r>
            <a:r>
              <a:rPr lang="en-US" sz="1000" dirty="0" smtClean="0"/>
              <a:t>  </a:t>
            </a:r>
            <a:endParaRPr lang="en-US" sz="1000" b="1" dirty="0">
              <a:solidFill>
                <a:schemeClr val="accent6"/>
              </a:solidFill>
              <a:latin typeface="Arial" pitchFamily="34" charset="0"/>
              <a:cs typeface="Arial" pitchFamily="34" charset="0"/>
            </a:endParaRPr>
          </a:p>
        </p:txBody>
      </p:sp>
      <p:sp>
        <p:nvSpPr>
          <p:cNvPr id="10" name="Rounded Rectangle 9"/>
          <p:cNvSpPr/>
          <p:nvPr/>
        </p:nvSpPr>
        <p:spPr>
          <a:xfrm>
            <a:off x="1309548" y="4158067"/>
            <a:ext cx="6462851" cy="365760"/>
          </a:xfrm>
          <a:prstGeom prst="roundRect">
            <a:avLst/>
          </a:prstGeom>
          <a:noFill/>
          <a:ln w="38100">
            <a:solidFill>
              <a:srgbClr val="00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1" name="Rounded Rectangular Callout 10"/>
          <p:cNvSpPr/>
          <p:nvPr/>
        </p:nvSpPr>
        <p:spPr>
          <a:xfrm>
            <a:off x="3087458" y="4624251"/>
            <a:ext cx="2745923" cy="744584"/>
          </a:xfrm>
          <a:prstGeom prst="wedgeRoundRectCallout">
            <a:avLst>
              <a:gd name="adj1" fmla="val -45724"/>
              <a:gd name="adj2" fmla="val -74257"/>
              <a:gd name="adj3" fmla="val 16667"/>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1500" b="1" dirty="0" smtClean="0"/>
              <a:t>Corrective Action Plan</a:t>
            </a:r>
          </a:p>
          <a:p>
            <a:r>
              <a:rPr lang="en-US" sz="1500" dirty="0" smtClean="0"/>
              <a:t>– </a:t>
            </a:r>
            <a:r>
              <a:rPr lang="en-US" sz="1600" i="1" dirty="0"/>
              <a:t>fix the objective evidence</a:t>
            </a:r>
            <a:endParaRPr lang="en-US" sz="1600" dirty="0"/>
          </a:p>
        </p:txBody>
      </p:sp>
    </p:spTree>
    <p:extLst>
      <p:ext uri="{BB962C8B-B14F-4D97-AF65-F5344CB8AC3E}">
        <p14:creationId xmlns:p14="http://schemas.microsoft.com/office/powerpoint/2010/main" val="1065866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latin typeface="Arial" charset="0"/>
                <a:cs typeface="Arial" charset="0"/>
              </a:rPr>
              <a:t>Sample 4 Good CAR No. </a:t>
            </a:r>
            <a:r>
              <a:rPr lang="en-US" dirty="0">
                <a:latin typeface="Arial" charset="0"/>
                <a:cs typeface="Arial" charset="0"/>
              </a:rPr>
              <a:t>123910414</a:t>
            </a:r>
            <a:endParaRPr lang="en-US" dirty="0" smtClean="0">
              <a:latin typeface="Arial" charset="0"/>
              <a:ea typeface="Geneva" charset="0"/>
            </a:endParaRPr>
          </a:p>
        </p:txBody>
      </p:sp>
      <p:sp>
        <p:nvSpPr>
          <p:cNvPr id="2662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6BBC6A57-7471-43C2-854B-E254E8D89515}" type="slidenum">
              <a:rPr lang="en-US"/>
              <a:pPr eaLnBrk="1" hangingPunct="1"/>
              <a:t>17</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500188"/>
            <a:ext cx="69723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2763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1325562"/>
          </a:xfrm>
        </p:spPr>
        <p:txBody>
          <a:bodyPr/>
          <a:lstStyle/>
          <a:p>
            <a:r>
              <a:rPr lang="en-US" dirty="0" smtClean="0">
                <a:latin typeface="Arial" charset="0"/>
                <a:ea typeface="Geneva" charset="0"/>
              </a:rPr>
              <a:t>Sample 4 - </a:t>
            </a:r>
            <a:r>
              <a:rPr lang="en-US" dirty="0">
                <a:latin typeface="Arial" charset="0"/>
                <a:cs typeface="Arial" charset="0"/>
              </a:rPr>
              <a:t>Good CAR No. 123910414</a:t>
            </a:r>
            <a:r>
              <a:rPr lang="en-US" dirty="0" smtClean="0">
                <a:latin typeface="Arial" charset="0"/>
                <a:ea typeface="Geneva" charset="0"/>
              </a:rPr>
              <a:t/>
            </a:r>
            <a:br>
              <a:rPr lang="en-US" dirty="0" smtClean="0">
                <a:latin typeface="Arial" charset="0"/>
                <a:ea typeface="Geneva" charset="0"/>
              </a:rPr>
            </a:br>
            <a:r>
              <a:rPr lang="en-US" dirty="0" smtClean="0">
                <a:latin typeface="Arial" charset="0"/>
                <a:ea typeface="Geneva" charset="0"/>
              </a:rPr>
              <a:t>Discussion</a:t>
            </a:r>
            <a:br>
              <a:rPr lang="en-US" dirty="0" smtClean="0">
                <a:latin typeface="Arial" charset="0"/>
                <a:ea typeface="Geneva" charset="0"/>
              </a:rPr>
            </a:br>
            <a:endParaRPr lang="en-US" dirty="0" smtClean="0">
              <a:latin typeface="Arial" charset="0"/>
              <a:ea typeface="Geneva" charset="0"/>
            </a:endParaRPr>
          </a:p>
        </p:txBody>
      </p:sp>
      <p:sp>
        <p:nvSpPr>
          <p:cNvPr id="184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39A143C-1D96-42A9-B4D2-559499A58B1A}" type="slidenum">
              <a:rPr lang="en-US"/>
              <a:pPr eaLnBrk="1" hangingPunct="1"/>
              <a:t>18</a:t>
            </a:fld>
            <a:endParaRPr lang="en-US"/>
          </a:p>
        </p:txBody>
      </p:sp>
      <p:sp>
        <p:nvSpPr>
          <p:cNvPr id="2" name="TextBox 1"/>
          <p:cNvSpPr txBox="1"/>
          <p:nvPr/>
        </p:nvSpPr>
        <p:spPr>
          <a:xfrm>
            <a:off x="718456" y="1894115"/>
            <a:ext cx="8203475" cy="1661993"/>
          </a:xfrm>
          <a:prstGeom prst="rect">
            <a:avLst/>
          </a:prstGeom>
          <a:noFill/>
        </p:spPr>
        <p:txBody>
          <a:bodyPr wrap="square" rtlCol="0">
            <a:spAutoFit/>
          </a:bodyPr>
          <a:lstStyle/>
          <a:p>
            <a:pPr marL="285750" indent="-285750">
              <a:buFont typeface="Wingdings" pitchFamily="2" charset="2"/>
              <a:buChar char="q"/>
            </a:pPr>
            <a:r>
              <a:rPr lang="en-US" b="1" dirty="0">
                <a:latin typeface="Arial" pitchFamily="34" charset="0"/>
                <a:cs typeface="Arial" pitchFamily="34" charset="0"/>
              </a:rPr>
              <a:t>Analysis &amp; Root Cause </a:t>
            </a:r>
            <a:endParaRPr lang="en-US" b="1" dirty="0" smtClean="0">
              <a:latin typeface="Arial" pitchFamily="34" charset="0"/>
              <a:cs typeface="Arial" pitchFamily="34" charset="0"/>
            </a:endParaRPr>
          </a:p>
          <a:p>
            <a:r>
              <a:rPr lang="en-US" sz="1500" dirty="0" smtClean="0">
                <a:latin typeface="Arial" pitchFamily="34" charset="0"/>
                <a:cs typeface="Arial" pitchFamily="34" charset="0"/>
              </a:rPr>
              <a:t>	- Observation </a:t>
            </a:r>
            <a:r>
              <a:rPr lang="en-US" sz="1500" dirty="0">
                <a:latin typeface="Arial" pitchFamily="34" charset="0"/>
                <a:cs typeface="Arial" pitchFamily="34" charset="0"/>
              </a:rPr>
              <a:t>need no root cause analysis. </a:t>
            </a:r>
          </a:p>
          <a:p>
            <a:r>
              <a:rPr lang="en-US" sz="1500" dirty="0" smtClean="0">
                <a:latin typeface="Arial" pitchFamily="34" charset="0"/>
                <a:cs typeface="Arial" pitchFamily="34" charset="0"/>
              </a:rPr>
              <a:t>	   However</a:t>
            </a:r>
            <a:r>
              <a:rPr lang="en-US" sz="1500" dirty="0">
                <a:latin typeface="Arial" pitchFamily="34" charset="0"/>
                <a:cs typeface="Arial" pitchFamily="34" charset="0"/>
              </a:rPr>
              <a:t>, additional information is provided for logical and clear corrective action plan.  </a:t>
            </a:r>
          </a:p>
          <a:p>
            <a:endParaRPr lang="en-US" dirty="0">
              <a:latin typeface="Arial" pitchFamily="34" charset="0"/>
              <a:cs typeface="Arial" pitchFamily="34" charset="0"/>
            </a:endParaRPr>
          </a:p>
          <a:p>
            <a:pPr marL="285750" indent="-285750">
              <a:buFont typeface="Wingdings" pitchFamily="2" charset="2"/>
              <a:buChar char="q"/>
            </a:pPr>
            <a:r>
              <a:rPr lang="en-US" b="1" dirty="0">
                <a:latin typeface="Arial" pitchFamily="34" charset="0"/>
                <a:cs typeface="Arial" pitchFamily="34" charset="0"/>
              </a:rPr>
              <a:t>Corrective Action Plan </a:t>
            </a:r>
            <a:endParaRPr lang="en-US" b="1" dirty="0" smtClean="0">
              <a:latin typeface="Arial" pitchFamily="34" charset="0"/>
              <a:cs typeface="Arial" pitchFamily="34" charset="0"/>
            </a:endParaRPr>
          </a:p>
          <a:p>
            <a:r>
              <a:rPr lang="en-US" dirty="0" smtClean="0">
                <a:latin typeface="Arial" pitchFamily="34" charset="0"/>
                <a:cs typeface="Arial" pitchFamily="34" charset="0"/>
              </a:rPr>
              <a:t>	</a:t>
            </a:r>
            <a:r>
              <a:rPr lang="en-US" sz="1500" dirty="0" smtClean="0">
                <a:latin typeface="Arial" pitchFamily="34" charset="0"/>
                <a:cs typeface="Arial" pitchFamily="34" charset="0"/>
              </a:rPr>
              <a:t>– F</a:t>
            </a:r>
            <a:r>
              <a:rPr lang="en-US" sz="1400" i="1" dirty="0" smtClean="0"/>
              <a:t>ix </a:t>
            </a:r>
            <a:r>
              <a:rPr lang="en-US" sz="1400" i="1" dirty="0"/>
              <a:t>the objective evidence</a:t>
            </a:r>
            <a:r>
              <a:rPr lang="en-US" sz="1500" dirty="0" smtClean="0">
                <a:latin typeface="Arial" pitchFamily="34" charset="0"/>
                <a:cs typeface="Arial" pitchFamily="34" charset="0"/>
              </a:rPr>
              <a:t>.</a:t>
            </a:r>
            <a:endParaRPr lang="en-US" sz="1500" dirty="0">
              <a:latin typeface="Arial" pitchFamily="34" charset="0"/>
              <a:cs typeface="Arial" pitchFamily="34" charset="0"/>
            </a:endParaRPr>
          </a:p>
        </p:txBody>
      </p:sp>
    </p:spTree>
    <p:extLst>
      <p:ext uri="{BB962C8B-B14F-4D97-AF65-F5344CB8AC3E}">
        <p14:creationId xmlns:p14="http://schemas.microsoft.com/office/powerpoint/2010/main" val="1986133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p:cNvSpPr>
          <p:nvPr>
            <p:ph type="title"/>
          </p:nvPr>
        </p:nvSpPr>
        <p:spPr>
          <a:xfrm>
            <a:off x="457200" y="677863"/>
            <a:ext cx="5486400" cy="1600200"/>
          </a:xfrm>
        </p:spPr>
        <p:txBody>
          <a:bodyPr/>
          <a:lstStyle/>
          <a:p>
            <a:pPr eaLnBrk="1" hangingPunct="1"/>
            <a:r>
              <a:rPr lang="en-US" smtClean="0">
                <a:latin typeface="Arial" charset="0"/>
                <a:ea typeface="Geneva" charset="0"/>
              </a:rPr>
              <a:t>THANK YOU.</a:t>
            </a:r>
          </a:p>
        </p:txBody>
      </p:sp>
    </p:spTree>
    <p:extLst>
      <p:ext uri="{BB962C8B-B14F-4D97-AF65-F5344CB8AC3E}">
        <p14:creationId xmlns:p14="http://schemas.microsoft.com/office/powerpoint/2010/main" val="222248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lstStyle/>
          <a:p>
            <a:pPr eaLnBrk="1" hangingPunct="1"/>
            <a:r>
              <a:rPr lang="en-US" smtClean="0">
                <a:latin typeface="Arial" charset="0"/>
                <a:ea typeface="Geneva" charset="0"/>
              </a:rPr>
              <a:t>Agenda</a:t>
            </a:r>
          </a:p>
        </p:txBody>
      </p:sp>
      <p:sp>
        <p:nvSpPr>
          <p:cNvPr id="13315" name="Content Placeholder 4"/>
          <p:cNvSpPr>
            <a:spLocks noGrp="1"/>
          </p:cNvSpPr>
          <p:nvPr>
            <p:ph idx="1"/>
          </p:nvPr>
        </p:nvSpPr>
        <p:spPr>
          <a:xfrm>
            <a:off x="457200" y="1274763"/>
            <a:ext cx="8229600" cy="3425825"/>
          </a:xfrm>
        </p:spPr>
        <p:txBody>
          <a:bodyPr/>
          <a:lstStyle/>
          <a:p>
            <a:pPr marL="514350" indent="-514350" eaLnBrk="1" hangingPunct="1">
              <a:buFontTx/>
              <a:buAutoNum type="arabicPeriod"/>
            </a:pPr>
            <a:r>
              <a:rPr lang="en-US" dirty="0" smtClean="0">
                <a:solidFill>
                  <a:schemeClr val="accent1"/>
                </a:solidFill>
                <a:latin typeface="Arial" charset="0"/>
                <a:cs typeface="Arial" charset="0"/>
              </a:rPr>
              <a:t>Sample 1 CAR Needing Improvement  </a:t>
            </a:r>
          </a:p>
          <a:p>
            <a:pPr marL="514350" indent="-514350" eaLnBrk="1" hangingPunct="1"/>
            <a:r>
              <a:rPr lang="en-US" dirty="0" smtClean="0">
                <a:solidFill>
                  <a:schemeClr val="accent1"/>
                </a:solidFill>
                <a:latin typeface="Arial" charset="0"/>
                <a:cs typeface="Arial" charset="0"/>
              </a:rPr>
              <a:t>      CAR No</a:t>
            </a:r>
            <a:r>
              <a:rPr lang="en-US" dirty="0">
                <a:solidFill>
                  <a:schemeClr val="accent1"/>
                </a:solidFill>
                <a:latin typeface="Arial" charset="0"/>
                <a:cs typeface="Arial" charset="0"/>
              </a:rPr>
              <a:t>. </a:t>
            </a:r>
            <a:r>
              <a:rPr lang="en-US" dirty="0" smtClean="0">
                <a:solidFill>
                  <a:schemeClr val="accent1"/>
                </a:solidFill>
                <a:latin typeface="Arial" charset="0"/>
                <a:cs typeface="Arial" charset="0"/>
              </a:rPr>
              <a:t>11399522 - WonSeon</a:t>
            </a:r>
          </a:p>
          <a:p>
            <a:pPr marL="514350" indent="-514350" eaLnBrk="1" hangingPunct="1">
              <a:buAutoNum type="arabicPeriod" startAt="2"/>
            </a:pPr>
            <a:r>
              <a:rPr lang="en-US" dirty="0" smtClean="0">
                <a:solidFill>
                  <a:schemeClr val="accent1"/>
                </a:solidFill>
                <a:latin typeface="Arial" charset="0"/>
                <a:cs typeface="Arial" charset="0"/>
              </a:rPr>
              <a:t>Sample 2 CAR Needing Improvement</a:t>
            </a:r>
          </a:p>
          <a:p>
            <a:pPr marL="0" indent="0" eaLnBrk="1" hangingPunct="1"/>
            <a:r>
              <a:rPr lang="en-US" dirty="0" smtClean="0">
                <a:solidFill>
                  <a:schemeClr val="accent1"/>
                </a:solidFill>
                <a:latin typeface="Arial" charset="0"/>
                <a:cs typeface="Arial" charset="0"/>
              </a:rPr>
              <a:t>      CAR No. 11399506 - Catherine</a:t>
            </a:r>
          </a:p>
          <a:p>
            <a:pPr marL="514350" indent="-514350" eaLnBrk="1" hangingPunct="1"/>
            <a:r>
              <a:rPr lang="en-US" dirty="0" smtClean="0">
                <a:solidFill>
                  <a:schemeClr val="accent1"/>
                </a:solidFill>
                <a:latin typeface="Arial" charset="0"/>
                <a:cs typeface="Arial" charset="0"/>
              </a:rPr>
              <a:t>3</a:t>
            </a:r>
            <a:r>
              <a:rPr lang="en-US" dirty="0">
                <a:solidFill>
                  <a:schemeClr val="accent1"/>
                </a:solidFill>
                <a:latin typeface="Arial" charset="0"/>
                <a:cs typeface="Arial" charset="0"/>
              </a:rPr>
              <a:t>.   Sample 3 Good CAR No. </a:t>
            </a:r>
            <a:r>
              <a:rPr lang="en-US" dirty="0" smtClean="0">
                <a:solidFill>
                  <a:schemeClr val="accent1"/>
                </a:solidFill>
                <a:latin typeface="Arial" charset="0"/>
                <a:cs typeface="Arial" charset="0"/>
              </a:rPr>
              <a:t>11399065 - Balina </a:t>
            </a:r>
            <a:endParaRPr lang="en-US" dirty="0">
              <a:solidFill>
                <a:schemeClr val="accent1"/>
              </a:solidFill>
              <a:latin typeface="Arial" charset="0"/>
              <a:cs typeface="Arial" charset="0"/>
            </a:endParaRPr>
          </a:p>
          <a:p>
            <a:pPr marL="514350" indent="-514350" eaLnBrk="1" hangingPunct="1">
              <a:buFontTx/>
              <a:buAutoNum type="arabicPeriod" startAt="4"/>
            </a:pPr>
            <a:r>
              <a:rPr lang="en-US" dirty="0">
                <a:solidFill>
                  <a:schemeClr val="accent1"/>
                </a:solidFill>
                <a:latin typeface="Arial" charset="0"/>
                <a:cs typeface="Arial" charset="0"/>
              </a:rPr>
              <a:t>Sample 4 Good </a:t>
            </a:r>
            <a:r>
              <a:rPr lang="en-US" dirty="0" smtClean="0">
                <a:solidFill>
                  <a:schemeClr val="accent1"/>
                </a:solidFill>
                <a:latin typeface="Arial" charset="0"/>
                <a:cs typeface="Arial" charset="0"/>
              </a:rPr>
              <a:t>CAR No. CAR </a:t>
            </a:r>
            <a:r>
              <a:rPr lang="en-US" dirty="0" smtClean="0">
                <a:solidFill>
                  <a:srgbClr val="C00000"/>
                </a:solidFill>
                <a:latin typeface="Arial" charset="0"/>
                <a:cs typeface="Arial" charset="0"/>
              </a:rPr>
              <a:t>123910414 -Funny</a:t>
            </a:r>
          </a:p>
        </p:txBody>
      </p:sp>
      <p:sp>
        <p:nvSpPr>
          <p:cNvPr id="13316"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3C06B93-3785-4548-9B83-58E6FE9B31A2}" type="slidenum">
              <a:rPr lang="en-US"/>
              <a:pPr eaLnBrk="1" hangingPunct="1"/>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552450" y="1782062"/>
            <a:ext cx="8196263" cy="705958"/>
          </a:xfrm>
        </p:spPr>
        <p:txBody>
          <a:bodyPr/>
          <a:lstStyle/>
          <a:p>
            <a:pPr algn="ctr" eaLnBrk="1" hangingPunct="1"/>
            <a:r>
              <a:rPr lang="en-US" altLang="ko-KR" sz="4000" dirty="0" smtClean="0">
                <a:latin typeface="Gisha" pitchFamily="34" charset="-79"/>
                <a:ea typeface="Geneva"/>
                <a:cs typeface="Gisha" pitchFamily="34" charset="-79"/>
              </a:rPr>
              <a:t>Case Study</a:t>
            </a:r>
          </a:p>
        </p:txBody>
      </p:sp>
      <p:sp>
        <p:nvSpPr>
          <p:cNvPr id="4" name="Rectangle 3"/>
          <p:cNvSpPr/>
          <p:nvPr/>
        </p:nvSpPr>
        <p:spPr>
          <a:xfrm>
            <a:off x="744279" y="5429324"/>
            <a:ext cx="7772400" cy="646331"/>
          </a:xfrm>
          <a:prstGeom prst="rect">
            <a:avLst/>
          </a:prstGeom>
        </p:spPr>
        <p:txBody>
          <a:bodyPr wrap="square">
            <a:spAutoFit/>
          </a:bodyPr>
          <a:lstStyle/>
          <a:p>
            <a:pPr lvl="0"/>
            <a:r>
              <a:rPr lang="en-US" b="1" dirty="0">
                <a:solidFill>
                  <a:schemeClr val="bg1"/>
                </a:solidFill>
                <a:cs typeface="Arial" pitchFamily="34" charset="0"/>
              </a:rPr>
              <a:t>Team: </a:t>
            </a:r>
          </a:p>
          <a:p>
            <a:pPr lvl="0"/>
            <a:r>
              <a:rPr lang="en-US" dirty="0">
                <a:solidFill>
                  <a:schemeClr val="bg1"/>
                </a:solidFill>
              </a:rPr>
              <a:t>Bill Konigsfeld, Jim Oates, Julianne Heinzinger, Gunsimar Paintal</a:t>
            </a:r>
            <a:endParaRPr lang="en-US" dirty="0">
              <a:solidFill>
                <a:schemeClr val="bg1"/>
              </a:solidFill>
              <a:cs typeface="Arial" pitchFamily="34" charset="0"/>
            </a:endParaRPr>
          </a:p>
        </p:txBody>
      </p:sp>
      <p:sp>
        <p:nvSpPr>
          <p:cNvPr id="2" name="TextBox 1"/>
          <p:cNvSpPr txBox="1"/>
          <p:nvPr/>
        </p:nvSpPr>
        <p:spPr>
          <a:xfrm>
            <a:off x="2115879" y="3040911"/>
            <a:ext cx="5029200" cy="954107"/>
          </a:xfrm>
          <a:prstGeom prst="rect">
            <a:avLst/>
          </a:prstGeom>
          <a:noFill/>
        </p:spPr>
        <p:txBody>
          <a:bodyPr wrap="square" rtlCol="0">
            <a:spAutoFit/>
          </a:bodyPr>
          <a:lstStyle/>
          <a:p>
            <a:pPr eaLnBrk="1" hangingPunct="1"/>
            <a:r>
              <a:rPr lang="en-US" sz="1400" dirty="0">
                <a:solidFill>
                  <a:schemeClr val="bg1">
                    <a:lumMod val="85000"/>
                  </a:schemeClr>
                </a:solidFill>
                <a:cs typeface="Arial" pitchFamily="34" charset="0"/>
              </a:rPr>
              <a:t>CAR Number: </a:t>
            </a:r>
            <a:r>
              <a:rPr lang="en-US" sz="1400" dirty="0">
                <a:solidFill>
                  <a:schemeClr val="bg1">
                    <a:lumMod val="85000"/>
                  </a:schemeClr>
                </a:solidFill>
              </a:rPr>
              <a:t>11399769</a:t>
            </a:r>
            <a:endParaRPr lang="en-US" sz="1400" dirty="0">
              <a:solidFill>
                <a:schemeClr val="bg1">
                  <a:lumMod val="85000"/>
                </a:schemeClr>
              </a:solidFill>
              <a:cs typeface="Arial" pitchFamily="34" charset="0"/>
            </a:endParaRPr>
          </a:p>
          <a:p>
            <a:pPr eaLnBrk="1" hangingPunct="1"/>
            <a:r>
              <a:rPr lang="en-US" sz="1400" dirty="0">
                <a:solidFill>
                  <a:schemeClr val="bg1">
                    <a:lumMod val="85000"/>
                  </a:schemeClr>
                </a:solidFill>
                <a:cs typeface="Arial" pitchFamily="34" charset="0"/>
              </a:rPr>
              <a:t>CAR Number: 123910694</a:t>
            </a:r>
          </a:p>
          <a:p>
            <a:pPr eaLnBrk="1" hangingPunct="1"/>
            <a:r>
              <a:rPr lang="en-US" sz="1400" dirty="0">
                <a:solidFill>
                  <a:schemeClr val="bg1">
                    <a:lumMod val="85000"/>
                  </a:schemeClr>
                </a:solidFill>
                <a:cs typeface="Arial" pitchFamily="34" charset="0"/>
              </a:rPr>
              <a:t>CAR Number: </a:t>
            </a:r>
            <a:r>
              <a:rPr lang="en-US" sz="1400" dirty="0" smtClean="0">
                <a:solidFill>
                  <a:schemeClr val="bg1">
                    <a:lumMod val="85000"/>
                  </a:schemeClr>
                </a:solidFill>
                <a:cs typeface="Arial" pitchFamily="34" charset="0"/>
              </a:rPr>
              <a:t>123910200</a:t>
            </a:r>
          </a:p>
          <a:p>
            <a:pPr eaLnBrk="1" hangingPunct="1"/>
            <a:r>
              <a:rPr lang="en-US" sz="1400" dirty="0" smtClean="0">
                <a:solidFill>
                  <a:schemeClr val="bg1">
                    <a:lumMod val="85000"/>
                  </a:schemeClr>
                </a:solidFill>
                <a:cs typeface="Arial" pitchFamily="34" charset="0"/>
              </a:rPr>
              <a:t>CAR </a:t>
            </a:r>
            <a:r>
              <a:rPr lang="en-US" sz="1400" dirty="0">
                <a:solidFill>
                  <a:schemeClr val="bg1">
                    <a:lumMod val="85000"/>
                  </a:schemeClr>
                </a:solidFill>
                <a:cs typeface="Arial" pitchFamily="34" charset="0"/>
              </a:rPr>
              <a:t>Number: </a:t>
            </a:r>
            <a:r>
              <a:rPr lang="en-US" sz="1400" dirty="0" smtClean="0">
                <a:solidFill>
                  <a:schemeClr val="bg1">
                    <a:lumMod val="85000"/>
                  </a:schemeClr>
                </a:solidFill>
                <a:cs typeface="Arial" pitchFamily="34" charset="0"/>
              </a:rPr>
              <a:t>123910055</a:t>
            </a:r>
            <a:endParaRPr lang="en-US" sz="1400" dirty="0" smtClean="0">
              <a:solidFill>
                <a:schemeClr val="bg1">
                  <a:lumMod val="85000"/>
                </a:schemeClr>
              </a:solidFill>
              <a:latin typeface="Gisha" pitchFamily="34" charset="-79"/>
              <a:cs typeface="Gisha" pitchFamily="34" charset="-79"/>
            </a:endParaRPr>
          </a:p>
        </p:txBody>
      </p:sp>
    </p:spTree>
    <p:extLst>
      <p:ext uri="{BB962C8B-B14F-4D97-AF65-F5344CB8AC3E}">
        <p14:creationId xmlns:p14="http://schemas.microsoft.com/office/powerpoint/2010/main" val="13585788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Gisha" pitchFamily="34" charset="-79"/>
                <a:cs typeface="Gisha" pitchFamily="34" charset="-79"/>
              </a:rPr>
              <a:t>Overall Team Considerations: </a:t>
            </a:r>
            <a:endParaRPr lang="en-US" sz="3600" dirty="0">
              <a:latin typeface="Gisha" pitchFamily="34" charset="-79"/>
              <a:cs typeface="Gisha" pitchFamily="34" charset="-79"/>
            </a:endParaRPr>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21</a:t>
            </a:fld>
            <a:endParaRPr lang="en-US" dirty="0"/>
          </a:p>
        </p:txBody>
      </p:sp>
      <p:sp>
        <p:nvSpPr>
          <p:cNvPr id="5" name="TextBox 4"/>
          <p:cNvSpPr txBox="1"/>
          <p:nvPr/>
        </p:nvSpPr>
        <p:spPr>
          <a:xfrm>
            <a:off x="552893" y="1453909"/>
            <a:ext cx="7336465" cy="3970318"/>
          </a:xfrm>
          <a:prstGeom prst="rect">
            <a:avLst/>
          </a:prstGeom>
          <a:noFill/>
        </p:spPr>
        <p:txBody>
          <a:bodyPr wrap="square" rtlCol="0">
            <a:spAutoFit/>
          </a:bodyPr>
          <a:lstStyle/>
          <a:p>
            <a:pPr marL="342900" indent="-342900">
              <a:buAutoNum type="arabicPeriod"/>
            </a:pPr>
            <a:r>
              <a:rPr lang="en-US" sz="2800" dirty="0" smtClean="0">
                <a:latin typeface="Gisha" pitchFamily="34" charset="-79"/>
                <a:cs typeface="Gisha" pitchFamily="34" charset="-79"/>
              </a:rPr>
              <a:t>Avoid names or other identification when possible.</a:t>
            </a:r>
          </a:p>
          <a:p>
            <a:pPr marL="342900" indent="-342900">
              <a:buAutoNum type="arabicPeriod"/>
            </a:pPr>
            <a:endParaRPr lang="en-US" sz="2800" dirty="0" smtClean="0">
              <a:latin typeface="Gisha" pitchFamily="34" charset="-79"/>
              <a:cs typeface="Gisha" pitchFamily="34" charset="-79"/>
            </a:endParaRPr>
          </a:p>
          <a:p>
            <a:pPr marL="342900" indent="-342900">
              <a:buAutoNum type="arabicPeriod"/>
            </a:pPr>
            <a:r>
              <a:rPr lang="en-US" sz="2800" dirty="0" smtClean="0">
                <a:latin typeface="Gisha" pitchFamily="34" charset="-79"/>
                <a:cs typeface="Gisha" pitchFamily="34" charset="-79"/>
              </a:rPr>
              <a:t>Make sure we read all comments and history, since information may be contained which helps with explanations. </a:t>
            </a:r>
            <a:endParaRPr lang="en-US" sz="2800" dirty="0">
              <a:latin typeface="Gisha" pitchFamily="34" charset="-79"/>
              <a:cs typeface="Gisha" pitchFamily="34" charset="-79"/>
            </a:endParaRPr>
          </a:p>
          <a:p>
            <a:pPr marL="342900" indent="-342900">
              <a:buAutoNum type="arabicPeriod"/>
            </a:pPr>
            <a:endParaRPr lang="en-US" sz="2800" dirty="0" smtClean="0">
              <a:latin typeface="Gisha" pitchFamily="34" charset="-79"/>
              <a:cs typeface="Gisha" pitchFamily="34" charset="-79"/>
            </a:endParaRPr>
          </a:p>
          <a:p>
            <a:pPr marL="342900" indent="-342900">
              <a:buAutoNum type="arabicPeriod"/>
            </a:pPr>
            <a:r>
              <a:rPr lang="en-US" sz="2800" dirty="0" smtClean="0">
                <a:latin typeface="Gisha" pitchFamily="34" charset="-79"/>
                <a:cs typeface="Gisha" pitchFamily="34" charset="-79"/>
              </a:rPr>
              <a:t>Look for improvements and opportunities with all CARs.</a:t>
            </a:r>
          </a:p>
        </p:txBody>
      </p:sp>
      <p:pic>
        <p:nvPicPr>
          <p:cNvPr id="12290" name="Picture 2" descr="C:\Users\01390\AppData\Local\Microsoft\Windows\Temporary Internet Files\Content.IE5\M9AUX9ZN\MC90007874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1056" y="2027994"/>
            <a:ext cx="1805744" cy="1644909"/>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C:\Users\01390\AppData\Local\Microsoft\Windows\Temporary Internet Files\Content.IE5\RG1WXSGK\MP90043316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0372" y="5103628"/>
            <a:ext cx="3009014" cy="133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16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250CE4-6856-42E8-9494-321F2D51717E}" type="slidenum">
              <a:rPr lang="en-US" altLang="ko-KR"/>
              <a:pPr eaLnBrk="1" hangingPunct="1"/>
              <a:t>22</a:t>
            </a:fld>
            <a:endParaRPr lang="en-US" altLang="ko-KR"/>
          </a:p>
        </p:txBody>
      </p:sp>
      <p:sp>
        <p:nvSpPr>
          <p:cNvPr id="13315" name="Title 1"/>
          <p:cNvSpPr>
            <a:spLocks noGrp="1"/>
          </p:cNvSpPr>
          <p:nvPr>
            <p:ph type="title"/>
          </p:nvPr>
        </p:nvSpPr>
        <p:spPr>
          <a:xfrm>
            <a:off x="457200" y="171450"/>
            <a:ext cx="8229600" cy="1143000"/>
          </a:xfrm>
        </p:spPr>
        <p:txBody>
          <a:bodyPr/>
          <a:lstStyle/>
          <a:p>
            <a:r>
              <a:rPr lang="en-US" dirty="0" smtClean="0">
                <a:latin typeface="Arial" pitchFamily="34" charset="0"/>
                <a:ea typeface="Geneva"/>
                <a:cs typeface="Geneva"/>
              </a:rPr>
              <a:t>Better CAR – Sample 1 </a:t>
            </a:r>
          </a:p>
        </p:txBody>
      </p:sp>
      <p:sp>
        <p:nvSpPr>
          <p:cNvPr id="13316" name="TextBox 2"/>
          <p:cNvSpPr txBox="1">
            <a:spLocks noChangeArrowheads="1"/>
          </p:cNvSpPr>
          <p:nvPr/>
        </p:nvSpPr>
        <p:spPr bwMode="auto">
          <a:xfrm>
            <a:off x="476250" y="704850"/>
            <a:ext cx="418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a:t>
            </a:r>
            <a:r>
              <a:rPr lang="en-US" dirty="0" smtClean="0">
                <a:cs typeface="Arial" pitchFamily="34" charset="0"/>
              </a:rPr>
              <a:t>: </a:t>
            </a:r>
            <a:r>
              <a:rPr lang="en-US" dirty="0" smtClean="0"/>
              <a:t>11399769</a:t>
            </a:r>
            <a:endParaRPr lang="en-US" dirty="0">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1107440"/>
            <a:ext cx="7404099" cy="5161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487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Better CAR Sample 1</a:t>
            </a:r>
            <a:endParaRPr lang="en-US" dirty="0"/>
          </a:p>
        </p:txBody>
      </p:sp>
      <p:sp>
        <p:nvSpPr>
          <p:cNvPr id="3" name="Content Placeholder 2"/>
          <p:cNvSpPr>
            <a:spLocks noGrp="1"/>
          </p:cNvSpPr>
          <p:nvPr>
            <p:ph idx="1"/>
          </p:nvPr>
        </p:nvSpPr>
        <p:spPr>
          <a:xfrm>
            <a:off x="609600" y="1122682"/>
            <a:ext cx="3180080" cy="472440"/>
          </a:xfrm>
        </p:spPr>
        <p:txBody>
          <a:bodyPr/>
          <a:lstStyle/>
          <a:p>
            <a:r>
              <a:rPr lang="en-US" dirty="0" smtClean="0"/>
              <a:t>CAR Number 11399769</a:t>
            </a:r>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23</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8" y="1947864"/>
            <a:ext cx="7811452" cy="350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36762" y="2432649"/>
            <a:ext cx="5201729" cy="293298"/>
          </a:xfrm>
          <a:prstGeom prst="rect">
            <a:avLst/>
          </a:prstGeom>
          <a:solidFill>
            <a:schemeClr val="bg1">
              <a:alpha val="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639040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24</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Better CAR – Sample 1 </a:t>
            </a:r>
          </a:p>
        </p:txBody>
      </p:sp>
      <p:sp>
        <p:nvSpPr>
          <p:cNvPr id="14340" name="TextBox 2"/>
          <p:cNvSpPr txBox="1">
            <a:spLocks noChangeArrowheads="1"/>
          </p:cNvSpPr>
          <p:nvPr/>
        </p:nvSpPr>
        <p:spPr bwMode="auto">
          <a:xfrm>
            <a:off x="476250" y="773113"/>
            <a:ext cx="2693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smtClean="0"/>
              <a:t>11399769</a:t>
            </a:r>
            <a:endParaRPr lang="en-US" dirty="0">
              <a:cs typeface="Arial" pitchFamily="34"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830" y="1147446"/>
            <a:ext cx="7142163" cy="515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4942936" y="206374"/>
            <a:ext cx="3743864" cy="1717317"/>
          </a:xfrm>
          <a:prstGeom prst="wedgeRoundRectCallout">
            <a:avLst>
              <a:gd name="adj1" fmla="val -134410"/>
              <a:gd name="adj2" fmla="val 64639"/>
              <a:gd name="adj3" fmla="val 16667"/>
            </a:avLst>
          </a:prstGeom>
          <a:solidFill>
            <a:schemeClr val="accent3">
              <a:lumMod val="75000"/>
              <a:alpha val="2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28600" indent="-228600">
              <a:buAutoNum type="arabicPeriod"/>
            </a:pPr>
            <a:r>
              <a:rPr lang="en-US" sz="900" dirty="0" smtClean="0">
                <a:solidFill>
                  <a:schemeClr val="tx1"/>
                </a:solidFill>
                <a:latin typeface="Arial" pitchFamily="34" charset="0"/>
                <a:cs typeface="Arial" pitchFamily="34" charset="0"/>
              </a:rPr>
              <a:t>Analysis done by CAR Owner, being the sole person responsible for Calibration Services for the location.</a:t>
            </a:r>
          </a:p>
          <a:p>
            <a:pPr marL="228600" indent="-228600">
              <a:buAutoNum type="arabicPeriod"/>
            </a:pPr>
            <a:r>
              <a:rPr lang="en-US" sz="900" dirty="0" smtClean="0">
                <a:solidFill>
                  <a:schemeClr val="tx1"/>
                </a:solidFill>
                <a:latin typeface="Arial" pitchFamily="34" charset="0"/>
                <a:cs typeface="Arial" pitchFamily="34" charset="0"/>
              </a:rPr>
              <a:t>Analysis reiterated the practice.</a:t>
            </a:r>
          </a:p>
          <a:p>
            <a:pPr marL="228600" indent="-228600">
              <a:buAutoNum type="arabicPeriod"/>
            </a:pPr>
            <a:r>
              <a:rPr lang="en-US" sz="900" dirty="0" smtClean="0">
                <a:solidFill>
                  <a:schemeClr val="tx1"/>
                </a:solidFill>
                <a:latin typeface="Arial" pitchFamily="34" charset="0"/>
                <a:cs typeface="Arial" pitchFamily="34" charset="0"/>
              </a:rPr>
              <a:t>Analysis further captured an ASTM recommendation v/s requirement. </a:t>
            </a:r>
            <a:r>
              <a:rPr lang="en-US" sz="900" i="1" dirty="0" smtClean="0">
                <a:solidFill>
                  <a:srgbClr val="FF0000"/>
                </a:solidFill>
                <a:latin typeface="Arial" pitchFamily="34" charset="0"/>
                <a:cs typeface="Arial" pitchFamily="34" charset="0"/>
              </a:rPr>
              <a:t>(History - </a:t>
            </a:r>
            <a:r>
              <a:rPr lang="en-US" sz="900" i="1" dirty="0" smtClean="0">
                <a:solidFill>
                  <a:srgbClr val="FF0000"/>
                </a:solidFill>
              </a:rPr>
              <a:t>2011/10/11 </a:t>
            </a:r>
            <a:r>
              <a:rPr lang="en-US" sz="900" i="1" dirty="0">
                <a:solidFill>
                  <a:srgbClr val="FF0000"/>
                </a:solidFill>
              </a:rPr>
              <a:t>05:15:26 PM </a:t>
            </a:r>
            <a:r>
              <a:rPr lang="en-US" sz="900" i="1" dirty="0" smtClean="0">
                <a:solidFill>
                  <a:srgbClr val="FF0000"/>
                </a:solidFill>
              </a:rPr>
              <a:t>)</a:t>
            </a:r>
            <a:endParaRPr lang="en-US" sz="900" i="1" dirty="0" smtClean="0">
              <a:solidFill>
                <a:srgbClr val="FF0000"/>
              </a:solidFill>
              <a:latin typeface="Arial" pitchFamily="34" charset="0"/>
              <a:cs typeface="Arial" pitchFamily="34" charset="0"/>
            </a:endParaRPr>
          </a:p>
          <a:p>
            <a:pPr marL="228600" indent="-228600">
              <a:buAutoNum type="arabicPeriod"/>
            </a:pPr>
            <a:r>
              <a:rPr lang="en-US" sz="900" dirty="0" smtClean="0">
                <a:solidFill>
                  <a:schemeClr val="tx1"/>
                </a:solidFill>
                <a:latin typeface="Arial" pitchFamily="34" charset="0"/>
                <a:cs typeface="Arial" pitchFamily="34" charset="0"/>
              </a:rPr>
              <a:t>Additionally, identified existence of an effective traceback process which reinforces the fact that there were no potential risks of not performing “Calibrate/Verify before use”.</a:t>
            </a:r>
          </a:p>
          <a:p>
            <a:pPr marL="228600" indent="-228600">
              <a:buAutoNum type="arabicPeriod"/>
            </a:pPr>
            <a:r>
              <a:rPr lang="en-US" sz="900" dirty="0" smtClean="0">
                <a:solidFill>
                  <a:schemeClr val="tx1"/>
                </a:solidFill>
                <a:latin typeface="Arial" pitchFamily="34" charset="0"/>
                <a:cs typeface="Arial" pitchFamily="34" charset="0"/>
              </a:rPr>
              <a:t>NCR Obj. evidence &gt; Analysis &gt; RCA &gt; CAP …all link up. Short &amp; sweet </a:t>
            </a:r>
            <a:r>
              <a:rPr lang="en-US" sz="900" dirty="0" smtClean="0">
                <a:solidFill>
                  <a:schemeClr val="tx1"/>
                </a:solidFill>
                <a:latin typeface="Arial" pitchFamily="34" charset="0"/>
                <a:cs typeface="Arial" pitchFamily="34" charset="0"/>
                <a:sym typeface="Wingdings" pitchFamily="2" charset="2"/>
              </a:rPr>
              <a:t></a:t>
            </a:r>
            <a:r>
              <a:rPr lang="en-US" sz="900" dirty="0" smtClean="0">
                <a:solidFill>
                  <a:schemeClr val="tx1"/>
                </a:solidFill>
                <a:latin typeface="Arial" pitchFamily="34" charset="0"/>
                <a:cs typeface="Arial" pitchFamily="34" charset="0"/>
              </a:rPr>
              <a:t> </a:t>
            </a:r>
          </a:p>
        </p:txBody>
      </p:sp>
    </p:spTree>
    <p:extLst>
      <p:ext uri="{BB962C8B-B14F-4D97-AF65-F5344CB8AC3E}">
        <p14:creationId xmlns:p14="http://schemas.microsoft.com/office/powerpoint/2010/main" val="4094289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C3243DDA-8713-4A5F-983C-A86CDEC1FD13}" type="slidenum">
              <a:rPr lang="en-US" altLang="ko-KR"/>
              <a:pPr eaLnBrk="1" hangingPunct="1"/>
              <a:t>25</a:t>
            </a:fld>
            <a:endParaRPr lang="en-US" altLang="ko-KR"/>
          </a:p>
        </p:txBody>
      </p:sp>
      <p:sp>
        <p:nvSpPr>
          <p:cNvPr id="15363" name="Title 1"/>
          <p:cNvSpPr>
            <a:spLocks noGrp="1"/>
          </p:cNvSpPr>
          <p:nvPr>
            <p:ph type="title"/>
          </p:nvPr>
        </p:nvSpPr>
        <p:spPr/>
        <p:txBody>
          <a:bodyPr/>
          <a:lstStyle/>
          <a:p>
            <a:r>
              <a:rPr lang="en-US" dirty="0">
                <a:latin typeface="Arial" pitchFamily="34" charset="0"/>
                <a:ea typeface="Geneva"/>
                <a:cs typeface="Geneva"/>
              </a:rPr>
              <a:t>Better CAR </a:t>
            </a:r>
            <a:r>
              <a:rPr lang="en-US" dirty="0" smtClean="0">
                <a:latin typeface="Arial" pitchFamily="34" charset="0"/>
                <a:ea typeface="Geneva"/>
                <a:cs typeface="Geneva"/>
              </a:rPr>
              <a:t>– Sample 1 </a:t>
            </a:r>
          </a:p>
        </p:txBody>
      </p:sp>
      <p:sp>
        <p:nvSpPr>
          <p:cNvPr id="15364" name="TextBox 2"/>
          <p:cNvSpPr txBox="1">
            <a:spLocks noChangeArrowheads="1"/>
          </p:cNvSpPr>
          <p:nvPr/>
        </p:nvSpPr>
        <p:spPr bwMode="auto">
          <a:xfrm>
            <a:off x="476250" y="819150"/>
            <a:ext cx="33642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a:t>
            </a:r>
            <a:r>
              <a:rPr lang="en-US" dirty="0" smtClean="0">
                <a:cs typeface="Arial" pitchFamily="34" charset="0"/>
              </a:rPr>
              <a:t>: 11399769</a:t>
            </a:r>
            <a:endParaRPr lang="en-US" dirty="0">
              <a:cs typeface="Arial"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30" y="5528935"/>
            <a:ext cx="5417389" cy="752475"/>
          </a:xfrm>
          <a:prstGeom prst="rect">
            <a:avLst/>
          </a:prstGeom>
          <a:noFill/>
          <a:ln w="9525">
            <a:solidFill>
              <a:schemeClr val="accent3">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17" y="1347787"/>
            <a:ext cx="64865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ular Callout 3"/>
          <p:cNvSpPr/>
          <p:nvPr/>
        </p:nvSpPr>
        <p:spPr>
          <a:xfrm>
            <a:off x="7284722" y="304800"/>
            <a:ext cx="1775142" cy="1076960"/>
          </a:xfrm>
          <a:prstGeom prst="wedgeRoundRectCallout">
            <a:avLst>
              <a:gd name="adj1" fmla="val -336151"/>
              <a:gd name="adj2" fmla="val 342030"/>
              <a:gd name="adj3" fmla="val 16667"/>
            </a:avLst>
          </a:prstGeom>
          <a:solidFill>
            <a:schemeClr val="accent1">
              <a:alpha val="2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1"/>
                </a:solidFill>
              </a:rPr>
              <a:t>MS Evidence: </a:t>
            </a:r>
          </a:p>
          <a:p>
            <a:pPr algn="ctr"/>
            <a:r>
              <a:rPr lang="en-US" sz="900" dirty="0" smtClean="0">
                <a:solidFill>
                  <a:schemeClr val="tx1"/>
                </a:solidFill>
              </a:rPr>
              <a:t>See </a:t>
            </a:r>
            <a:r>
              <a:rPr lang="en-US" sz="900" dirty="0">
                <a:solidFill>
                  <a:schemeClr val="tx1"/>
                </a:solidFill>
              </a:rPr>
              <a:t>the attached spreadsheet for a </a:t>
            </a:r>
            <a:r>
              <a:rPr lang="en-US" sz="900" dirty="0" smtClean="0">
                <a:solidFill>
                  <a:schemeClr val="tx1"/>
                </a:solidFill>
              </a:rPr>
              <a:t>list </a:t>
            </a:r>
            <a:r>
              <a:rPr lang="en-US" sz="900" dirty="0">
                <a:solidFill>
                  <a:schemeClr val="tx1"/>
                </a:solidFill>
              </a:rPr>
              <a:t>of equipment which falls into the </a:t>
            </a:r>
            <a:r>
              <a:rPr lang="en-US" sz="900" dirty="0" smtClean="0">
                <a:solidFill>
                  <a:schemeClr val="tx1"/>
                </a:solidFill>
              </a:rPr>
              <a:t>category </a:t>
            </a:r>
            <a:r>
              <a:rPr lang="en-US" sz="900" dirty="0">
                <a:solidFill>
                  <a:schemeClr val="tx1"/>
                </a:solidFill>
              </a:rPr>
              <a:t>of Calibrate/Validate before each use.</a:t>
            </a:r>
            <a:endParaRPr lang="en-US" sz="900" dirty="0" smtClean="0">
              <a:solidFill>
                <a:schemeClr val="tx1"/>
              </a:solidFill>
              <a:latin typeface="Arial" pitchFamily="34" charset="0"/>
              <a:cs typeface="Arial" pitchFamily="34" charset="0"/>
            </a:endParaRPr>
          </a:p>
        </p:txBody>
      </p:sp>
      <p:sp>
        <p:nvSpPr>
          <p:cNvPr id="10" name="Rounded Rectangular Callout 9"/>
          <p:cNvSpPr/>
          <p:nvPr/>
        </p:nvSpPr>
        <p:spPr>
          <a:xfrm>
            <a:off x="7284722" y="1513602"/>
            <a:ext cx="1775141" cy="1199118"/>
          </a:xfrm>
          <a:prstGeom prst="wedgeRoundRectCallout">
            <a:avLst>
              <a:gd name="adj1" fmla="val -322162"/>
              <a:gd name="adj2" fmla="val 217399"/>
              <a:gd name="adj3" fmla="val 16667"/>
            </a:avLst>
          </a:prstGeom>
          <a:solidFill>
            <a:schemeClr val="accent1">
              <a:alpha val="2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1"/>
                </a:solidFill>
              </a:rPr>
              <a:t>MS Evidence: </a:t>
            </a:r>
          </a:p>
          <a:p>
            <a:pPr algn="ctr"/>
            <a:r>
              <a:rPr lang="en-US" sz="900" dirty="0" smtClean="0">
                <a:solidFill>
                  <a:schemeClr val="tx1"/>
                </a:solidFill>
              </a:rPr>
              <a:t>Attached</a:t>
            </a:r>
            <a:r>
              <a:rPr lang="en-US" sz="900" dirty="0">
                <a:solidFill>
                  <a:schemeClr val="tx1"/>
                </a:solidFill>
              </a:rPr>
              <a:t>: Links to CC records for reference materials required for TGA and </a:t>
            </a:r>
            <a:r>
              <a:rPr lang="en-US" sz="900" dirty="0" smtClean="0">
                <a:solidFill>
                  <a:schemeClr val="tx1"/>
                </a:solidFill>
              </a:rPr>
              <a:t>DSC Verification</a:t>
            </a:r>
            <a:r>
              <a:rPr lang="en-US" sz="900" dirty="0">
                <a:solidFill>
                  <a:schemeClr val="tx1"/>
                </a:solidFill>
              </a:rPr>
              <a:t>.</a:t>
            </a:r>
            <a:br>
              <a:rPr lang="en-US" sz="900" dirty="0">
                <a:solidFill>
                  <a:schemeClr val="tx1"/>
                </a:solidFill>
              </a:rPr>
            </a:br>
            <a:r>
              <a:rPr lang="en-US" sz="900" dirty="0">
                <a:solidFill>
                  <a:schemeClr val="tx1"/>
                </a:solidFill>
              </a:rPr>
              <a:t>Links to LEM records for the </a:t>
            </a:r>
            <a:r>
              <a:rPr lang="en-US" sz="900" dirty="0" err="1">
                <a:solidFill>
                  <a:schemeClr val="tx1"/>
                </a:solidFill>
              </a:rPr>
              <a:t>Durometer</a:t>
            </a:r>
            <a:r>
              <a:rPr lang="en-US" sz="900" dirty="0">
                <a:solidFill>
                  <a:schemeClr val="tx1"/>
                </a:solidFill>
              </a:rPr>
              <a:t> types A and D reference block </a:t>
            </a:r>
            <a:r>
              <a:rPr lang="en-US" sz="900" dirty="0" smtClean="0">
                <a:solidFill>
                  <a:schemeClr val="tx1"/>
                </a:solidFill>
              </a:rPr>
              <a:t>sets.</a:t>
            </a:r>
            <a:endParaRPr lang="en-US" sz="900" dirty="0" smtClean="0">
              <a:solidFill>
                <a:schemeClr val="tx1"/>
              </a:solidFill>
              <a:latin typeface="Arial" pitchFamily="34" charset="0"/>
              <a:cs typeface="Arial" pitchFamily="34" charset="0"/>
            </a:endParaRPr>
          </a:p>
        </p:txBody>
      </p:sp>
      <p:sp>
        <p:nvSpPr>
          <p:cNvPr id="11" name="Rounded Rectangular Callout 10"/>
          <p:cNvSpPr/>
          <p:nvPr/>
        </p:nvSpPr>
        <p:spPr>
          <a:xfrm>
            <a:off x="7284721" y="2804795"/>
            <a:ext cx="1775142" cy="1076960"/>
          </a:xfrm>
          <a:prstGeom prst="wedgeRoundRectCallout">
            <a:avLst>
              <a:gd name="adj1" fmla="val -328069"/>
              <a:gd name="adj2" fmla="val 143258"/>
              <a:gd name="adj3" fmla="val 16667"/>
            </a:avLst>
          </a:prstGeom>
          <a:solidFill>
            <a:schemeClr val="accent1">
              <a:alpha val="2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1"/>
                </a:solidFill>
              </a:rPr>
              <a:t>MS Evidence: </a:t>
            </a:r>
          </a:p>
          <a:p>
            <a:pPr algn="ctr"/>
            <a:r>
              <a:rPr lang="en-US" sz="900" dirty="0" smtClean="0">
                <a:solidFill>
                  <a:schemeClr val="tx1"/>
                </a:solidFill>
              </a:rPr>
              <a:t>Training </a:t>
            </a:r>
            <a:r>
              <a:rPr lang="en-US" sz="900" dirty="0">
                <a:solidFill>
                  <a:schemeClr val="tx1"/>
                </a:solidFill>
              </a:rPr>
              <a:t>Records </a:t>
            </a:r>
            <a:r>
              <a:rPr lang="en-US" sz="900" dirty="0" smtClean="0">
                <a:solidFill>
                  <a:schemeClr val="tx1"/>
                </a:solidFill>
              </a:rPr>
              <a:t>for </a:t>
            </a:r>
          </a:p>
          <a:p>
            <a:pPr algn="ctr"/>
            <a:r>
              <a:rPr lang="en-US" sz="900" dirty="0" smtClean="0">
                <a:solidFill>
                  <a:schemeClr val="tx1"/>
                </a:solidFill>
              </a:rPr>
              <a:t>1. Validation </a:t>
            </a:r>
            <a:r>
              <a:rPr lang="en-US" sz="900" dirty="0">
                <a:solidFill>
                  <a:schemeClr val="tx1"/>
                </a:solidFill>
              </a:rPr>
              <a:t>procedure TGA and DSC</a:t>
            </a:r>
            <a:br>
              <a:rPr lang="en-US" sz="900" dirty="0">
                <a:solidFill>
                  <a:schemeClr val="tx1"/>
                </a:solidFill>
              </a:rPr>
            </a:br>
            <a:r>
              <a:rPr lang="en-US" sz="900" dirty="0" smtClean="0">
                <a:solidFill>
                  <a:schemeClr val="tx1"/>
                </a:solidFill>
              </a:rPr>
              <a:t>2. Training </a:t>
            </a:r>
            <a:r>
              <a:rPr lang="en-US" sz="900" dirty="0">
                <a:solidFill>
                  <a:schemeClr val="tx1"/>
                </a:solidFill>
              </a:rPr>
              <a:t>record for validation procedure of </a:t>
            </a:r>
            <a:r>
              <a:rPr lang="en-US" sz="900" dirty="0" smtClean="0">
                <a:solidFill>
                  <a:schemeClr val="tx1"/>
                </a:solidFill>
              </a:rPr>
              <a:t>Shore </a:t>
            </a:r>
            <a:r>
              <a:rPr lang="en-US" sz="900" dirty="0" err="1">
                <a:solidFill>
                  <a:schemeClr val="tx1"/>
                </a:solidFill>
              </a:rPr>
              <a:t>durometers</a:t>
            </a:r>
            <a:r>
              <a:rPr lang="en-US" sz="900" dirty="0">
                <a:solidFill>
                  <a:schemeClr val="tx1"/>
                </a:solidFill>
              </a:rPr>
              <a:t>.</a:t>
            </a:r>
            <a:endParaRPr lang="en-US" sz="900" dirty="0" smtClean="0">
              <a:solidFill>
                <a:schemeClr val="tx1"/>
              </a:solidFill>
              <a:latin typeface="Arial" pitchFamily="34" charset="0"/>
              <a:cs typeface="Arial" pitchFamily="34" charset="0"/>
            </a:endParaRPr>
          </a:p>
        </p:txBody>
      </p:sp>
      <p:sp>
        <p:nvSpPr>
          <p:cNvPr id="12" name="Rounded Rectangular Callout 11"/>
          <p:cNvSpPr/>
          <p:nvPr/>
        </p:nvSpPr>
        <p:spPr>
          <a:xfrm>
            <a:off x="7284721" y="3958365"/>
            <a:ext cx="1775142" cy="2507298"/>
          </a:xfrm>
          <a:prstGeom prst="wedgeRoundRectCallout">
            <a:avLst>
              <a:gd name="adj1" fmla="val -340987"/>
              <a:gd name="adj2" fmla="val -3922"/>
              <a:gd name="adj3" fmla="val 16667"/>
            </a:avLst>
          </a:prstGeom>
          <a:solidFill>
            <a:schemeClr val="accent1">
              <a:alpha val="2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smtClean="0">
                <a:solidFill>
                  <a:schemeClr val="tx1"/>
                </a:solidFill>
              </a:rPr>
              <a:t>MS Evidence: </a:t>
            </a:r>
          </a:p>
          <a:p>
            <a:pPr algn="ctr"/>
            <a:r>
              <a:rPr lang="en-US" sz="900" dirty="0" smtClean="0">
                <a:solidFill>
                  <a:schemeClr val="tx1"/>
                </a:solidFill>
              </a:rPr>
              <a:t>1</a:t>
            </a:r>
            <a:r>
              <a:rPr lang="en-US" sz="900" dirty="0">
                <a:solidFill>
                  <a:schemeClr val="tx1"/>
                </a:solidFill>
              </a:rPr>
              <a:t>. Attached copies of the TGA and DSC verifications.</a:t>
            </a:r>
            <a:br>
              <a:rPr lang="en-US" sz="900" dirty="0">
                <a:solidFill>
                  <a:schemeClr val="tx1"/>
                </a:solidFill>
              </a:rPr>
            </a:br>
            <a:r>
              <a:rPr lang="en-US" sz="900" dirty="0">
                <a:solidFill>
                  <a:schemeClr val="tx1"/>
                </a:solidFill>
              </a:rPr>
              <a:t>In </a:t>
            </a:r>
            <a:r>
              <a:rPr lang="en-US" sz="900" dirty="0" smtClean="0">
                <a:solidFill>
                  <a:schemeClr val="tx1"/>
                </a:solidFill>
              </a:rPr>
              <a:t>accordance </a:t>
            </a:r>
            <a:r>
              <a:rPr lang="en-US" sz="900" dirty="0">
                <a:solidFill>
                  <a:schemeClr val="tx1"/>
                </a:solidFill>
              </a:rPr>
              <a:t>with discussions between </a:t>
            </a:r>
            <a:r>
              <a:rPr lang="en-US" sz="900" dirty="0" smtClean="0">
                <a:solidFill>
                  <a:schemeClr val="tx1"/>
                </a:solidFill>
              </a:rPr>
              <a:t>Lab </a:t>
            </a:r>
            <a:r>
              <a:rPr lang="en-US" sz="900" dirty="0">
                <a:solidFill>
                  <a:schemeClr val="tx1"/>
                </a:solidFill>
              </a:rPr>
              <a:t>and the auditor (copy attached) there are currently no validation records required for the </a:t>
            </a:r>
            <a:r>
              <a:rPr lang="en-US" sz="900" dirty="0" err="1">
                <a:solidFill>
                  <a:schemeClr val="tx1"/>
                </a:solidFill>
              </a:rPr>
              <a:t>Durometers</a:t>
            </a:r>
            <a:r>
              <a:rPr lang="en-US" sz="900" dirty="0">
                <a:solidFill>
                  <a:schemeClr val="tx1"/>
                </a:solidFill>
              </a:rPr>
              <a:t>. See also "General Notes", below.</a:t>
            </a:r>
            <a:br>
              <a:rPr lang="en-US" sz="900" dirty="0">
                <a:solidFill>
                  <a:schemeClr val="tx1"/>
                </a:solidFill>
              </a:rPr>
            </a:br>
            <a:r>
              <a:rPr lang="en-US" sz="900" dirty="0">
                <a:solidFill>
                  <a:schemeClr val="tx1"/>
                </a:solidFill>
              </a:rPr>
              <a:t>2. Attached SOPs for the TGA and DSC verifications.</a:t>
            </a:r>
            <a:endParaRPr lang="en-US" sz="9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6107179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26</a:t>
            </a:fld>
            <a:endParaRPr lang="en-US" altLang="ko-KR"/>
          </a:p>
        </p:txBody>
      </p:sp>
      <p:sp>
        <p:nvSpPr>
          <p:cNvPr id="16387" name="Title 1"/>
          <p:cNvSpPr>
            <a:spLocks noGrp="1"/>
          </p:cNvSpPr>
          <p:nvPr>
            <p:ph type="title"/>
          </p:nvPr>
        </p:nvSpPr>
        <p:spPr>
          <a:xfrm>
            <a:off x="457200" y="138113"/>
            <a:ext cx="8229600" cy="740291"/>
          </a:xfrm>
        </p:spPr>
        <p:txBody>
          <a:bodyPr/>
          <a:lstStyle/>
          <a:p>
            <a:r>
              <a:rPr lang="en-US" dirty="0">
                <a:latin typeface="Arial" pitchFamily="34" charset="0"/>
                <a:ea typeface="Geneva"/>
                <a:cs typeface="Geneva"/>
              </a:rPr>
              <a:t>Better CAR </a:t>
            </a:r>
            <a:r>
              <a:rPr lang="en-US" dirty="0" smtClean="0">
                <a:latin typeface="Arial" pitchFamily="34" charset="0"/>
                <a:ea typeface="Geneva"/>
                <a:cs typeface="Geneva"/>
              </a:rPr>
              <a:t>– Observation Sample 2 </a:t>
            </a:r>
          </a:p>
        </p:txBody>
      </p:sp>
      <p:sp>
        <p:nvSpPr>
          <p:cNvPr id="16388" name="TextBox 2"/>
          <p:cNvSpPr txBox="1">
            <a:spLocks noChangeArrowheads="1"/>
          </p:cNvSpPr>
          <p:nvPr/>
        </p:nvSpPr>
        <p:spPr bwMode="auto">
          <a:xfrm>
            <a:off x="476250" y="693738"/>
            <a:ext cx="2839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a:t>
            </a:r>
            <a:r>
              <a:rPr lang="en-US" dirty="0" smtClean="0">
                <a:cs typeface="Arial" pitchFamily="34" charset="0"/>
              </a:rPr>
              <a:t>: 123910694</a:t>
            </a:r>
            <a:endParaRPr lang="en-US" dirty="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37" y="1066134"/>
            <a:ext cx="82296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rot="16200000">
            <a:off x="-1846242" y="3481049"/>
            <a:ext cx="4827182"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Nonconformance Details</a:t>
            </a:r>
          </a:p>
        </p:txBody>
      </p:sp>
      <p:sp>
        <p:nvSpPr>
          <p:cNvPr id="2" name="TextBox 1"/>
          <p:cNvSpPr txBox="1"/>
          <p:nvPr/>
        </p:nvSpPr>
        <p:spPr>
          <a:xfrm>
            <a:off x="5911702" y="4873625"/>
            <a:ext cx="1552354" cy="430887"/>
          </a:xfrm>
          <a:prstGeom prst="rect">
            <a:avLst/>
          </a:prstGeom>
          <a:noFill/>
          <a:ln>
            <a:solidFill>
              <a:schemeClr val="accent1"/>
            </a:solidFill>
          </a:ln>
        </p:spPr>
        <p:txBody>
          <a:bodyPr wrap="square" rtlCol="0">
            <a:spAutoFit/>
          </a:bodyPr>
          <a:lstStyle/>
          <a:p>
            <a:r>
              <a:rPr lang="en-US" sz="1100" dirty="0" smtClean="0">
                <a:latin typeface="Arial" pitchFamily="34" charset="0"/>
                <a:cs typeface="Arial" pitchFamily="34" charset="0"/>
              </a:rPr>
              <a:t>Issue: file number missing in datasheets  </a:t>
            </a:r>
          </a:p>
        </p:txBody>
      </p:sp>
      <p:sp>
        <p:nvSpPr>
          <p:cNvPr id="3" name="TextBox 2"/>
          <p:cNvSpPr txBox="1"/>
          <p:nvPr/>
        </p:nvSpPr>
        <p:spPr>
          <a:xfrm>
            <a:off x="6103088" y="1775637"/>
            <a:ext cx="925033" cy="369332"/>
          </a:xfrm>
          <a:prstGeom prst="rect">
            <a:avLst/>
          </a:prstGeom>
          <a:noFill/>
          <a:ln>
            <a:solidFill>
              <a:schemeClr val="accent1"/>
            </a:solidFill>
          </a:ln>
        </p:spPr>
        <p:txBody>
          <a:bodyPr wrap="square" rtlCol="0">
            <a:spAutoFit/>
          </a:bodyPr>
          <a:lstStyle/>
          <a:p>
            <a:endParaRPr lang="en-US" dirty="0" err="1" smtClean="0">
              <a:latin typeface="Arial" pitchFamily="34" charset="0"/>
              <a:cs typeface="Arial" pitchFamily="34" charset="0"/>
            </a:endParaRPr>
          </a:p>
        </p:txBody>
      </p:sp>
      <p:sp>
        <p:nvSpPr>
          <p:cNvPr id="4" name="TextBox 3"/>
          <p:cNvSpPr txBox="1"/>
          <p:nvPr/>
        </p:nvSpPr>
        <p:spPr>
          <a:xfrm>
            <a:off x="6103088" y="2878615"/>
            <a:ext cx="1116419" cy="261610"/>
          </a:xfrm>
          <a:prstGeom prst="rect">
            <a:avLst/>
          </a:prstGeom>
          <a:noFill/>
          <a:ln>
            <a:solidFill>
              <a:schemeClr val="accent1"/>
            </a:solidFill>
          </a:ln>
        </p:spPr>
        <p:txBody>
          <a:bodyPr wrap="square" rtlCol="0">
            <a:spAutoFit/>
          </a:bodyPr>
          <a:lstStyle/>
          <a:p>
            <a:r>
              <a:rPr lang="en-US" sz="1100" dirty="0" smtClean="0">
                <a:latin typeface="Arial" pitchFamily="34" charset="0"/>
                <a:cs typeface="Arial" pitchFamily="34" charset="0"/>
              </a:rPr>
              <a:t>Records issue</a:t>
            </a:r>
          </a:p>
        </p:txBody>
      </p:sp>
    </p:spTree>
    <p:extLst>
      <p:ext uri="{BB962C8B-B14F-4D97-AF65-F5344CB8AC3E}">
        <p14:creationId xmlns:p14="http://schemas.microsoft.com/office/powerpoint/2010/main" val="17160454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177EE726-69EB-49FE-8504-2E8EE80EA706}" type="slidenum">
              <a:rPr lang="en-US" altLang="ko-KR"/>
              <a:pPr eaLnBrk="1" hangingPunct="1"/>
              <a:t>27</a:t>
            </a:fld>
            <a:endParaRPr lang="en-US" altLang="ko-KR"/>
          </a:p>
        </p:txBody>
      </p:sp>
      <p:sp>
        <p:nvSpPr>
          <p:cNvPr id="17411" name="Title 1"/>
          <p:cNvSpPr>
            <a:spLocks noGrp="1"/>
          </p:cNvSpPr>
          <p:nvPr>
            <p:ph type="title"/>
          </p:nvPr>
        </p:nvSpPr>
        <p:spPr>
          <a:xfrm>
            <a:off x="457200" y="206375"/>
            <a:ext cx="8229600" cy="1037633"/>
          </a:xfrm>
        </p:spPr>
        <p:txBody>
          <a:bodyPr/>
          <a:lstStyle/>
          <a:p>
            <a:r>
              <a:rPr lang="en-US" dirty="0">
                <a:latin typeface="Arial" pitchFamily="34" charset="0"/>
                <a:ea typeface="Geneva"/>
                <a:cs typeface="Geneva"/>
              </a:rPr>
              <a:t>Better CAR </a:t>
            </a:r>
            <a:r>
              <a:rPr lang="en-US" dirty="0" smtClean="0">
                <a:latin typeface="Arial" pitchFamily="34" charset="0"/>
                <a:ea typeface="Geneva"/>
                <a:cs typeface="Geneva"/>
              </a:rPr>
              <a:t>– </a:t>
            </a:r>
            <a:r>
              <a:rPr lang="en-US" dirty="0"/>
              <a:t>What corrective actions are expected for this Observation CAR?</a:t>
            </a:r>
            <a:r>
              <a:rPr lang="en-US" dirty="0" smtClean="0">
                <a:latin typeface="Arial" pitchFamily="34" charset="0"/>
                <a:ea typeface="Geneva"/>
                <a:cs typeface="Geneva"/>
              </a:rPr>
              <a:t> </a:t>
            </a:r>
          </a:p>
        </p:txBody>
      </p:sp>
      <p:sp>
        <p:nvSpPr>
          <p:cNvPr id="17412" name="TextBox 2"/>
          <p:cNvSpPr txBox="1">
            <a:spLocks noChangeArrowheads="1"/>
          </p:cNvSpPr>
          <p:nvPr/>
        </p:nvSpPr>
        <p:spPr bwMode="auto">
          <a:xfrm>
            <a:off x="7463388" y="2991810"/>
            <a:ext cx="12234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a:t>
            </a:r>
            <a:r>
              <a:rPr lang="en-US" dirty="0" err="1" smtClean="0">
                <a:cs typeface="Arial" pitchFamily="34" charset="0"/>
              </a:rPr>
              <a:t>Num</a:t>
            </a:r>
            <a:endParaRPr lang="en-US" dirty="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014" y="1230717"/>
            <a:ext cx="7963786" cy="4756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61755" y="1907733"/>
            <a:ext cx="2878282" cy="430887"/>
          </a:xfrm>
          <a:prstGeom prst="rect">
            <a:avLst/>
          </a:prstGeom>
          <a:noFill/>
          <a:ln>
            <a:solidFill>
              <a:schemeClr val="accent1"/>
            </a:solidFill>
          </a:ln>
        </p:spPr>
        <p:txBody>
          <a:bodyPr wrap="square" rtlCol="0">
            <a:spAutoFit/>
          </a:bodyPr>
          <a:lstStyle/>
          <a:p>
            <a:r>
              <a:rPr lang="en-US" sz="1100" dirty="0" smtClean="0">
                <a:latin typeface="Arial" pitchFamily="34" charset="0"/>
                <a:cs typeface="Arial" pitchFamily="34" charset="0"/>
              </a:rPr>
              <a:t>Observation: analysis, root cause &amp; scope not required - reference FAQ 15, # 3</a:t>
            </a:r>
          </a:p>
        </p:txBody>
      </p:sp>
      <p:sp>
        <p:nvSpPr>
          <p:cNvPr id="3" name="Rectangle 2"/>
          <p:cNvSpPr/>
          <p:nvPr/>
        </p:nvSpPr>
        <p:spPr>
          <a:xfrm>
            <a:off x="7482180" y="1907367"/>
            <a:ext cx="1552353" cy="2262158"/>
          </a:xfrm>
          <a:prstGeom prst="rect">
            <a:avLst/>
          </a:prstGeom>
          <a:ln>
            <a:solidFill>
              <a:schemeClr val="accent1"/>
            </a:solidFill>
          </a:ln>
        </p:spPr>
        <p:txBody>
          <a:bodyPr wrap="square">
            <a:spAutoFit/>
          </a:bodyPr>
          <a:lstStyle/>
          <a:p>
            <a:r>
              <a:rPr lang="en-US" sz="1000" dirty="0" smtClean="0"/>
              <a:t>3. The </a:t>
            </a:r>
            <a:r>
              <a:rPr lang="en-US" sz="1000" dirty="0"/>
              <a:t>following are NOT required for Observation CARs:</a:t>
            </a:r>
            <a:br>
              <a:rPr lang="en-US" sz="1000" dirty="0"/>
            </a:br>
            <a:r>
              <a:rPr lang="en-US" sz="1000" dirty="0"/>
              <a:t>· Analysis – </a:t>
            </a:r>
            <a:endParaRPr lang="en-US" sz="1000" dirty="0" smtClean="0"/>
          </a:p>
          <a:p>
            <a:r>
              <a:rPr lang="en-US" sz="1000" dirty="0" smtClean="0"/>
              <a:t>Enter </a:t>
            </a:r>
            <a:r>
              <a:rPr lang="en-US" sz="1000" dirty="0"/>
              <a:t>“Not Applicable” in this field.</a:t>
            </a:r>
            <a:br>
              <a:rPr lang="en-US" sz="1000" dirty="0"/>
            </a:br>
            <a:r>
              <a:rPr lang="en-US" sz="1000" dirty="0"/>
              <a:t>· Root Cause statement – Enter “Not Applicable” in this field.</a:t>
            </a:r>
            <a:br>
              <a:rPr lang="en-US" sz="1000" dirty="0"/>
            </a:br>
            <a:r>
              <a:rPr lang="en-US" sz="1000" dirty="0"/>
              <a:t>· Scope of Nonconformance – Enter “Not Applicable” in this field.</a:t>
            </a:r>
            <a:r>
              <a:rPr lang="en-US" sz="1100" dirty="0"/>
              <a:t/>
            </a:r>
            <a:br>
              <a:rPr lang="en-US" sz="1100" dirty="0"/>
            </a:br>
            <a:endParaRPr lang="en-US" sz="1100" dirty="0">
              <a:cs typeface="Arial" pitchFamily="34" charset="0"/>
            </a:endParaRPr>
          </a:p>
        </p:txBody>
      </p:sp>
      <p:sp>
        <p:nvSpPr>
          <p:cNvPr id="5" name="TextBox 4"/>
          <p:cNvSpPr txBox="1"/>
          <p:nvPr/>
        </p:nvSpPr>
        <p:spPr>
          <a:xfrm>
            <a:off x="4277600" y="5071194"/>
            <a:ext cx="3019647" cy="1046440"/>
          </a:xfrm>
          <a:prstGeom prst="rect">
            <a:avLst/>
          </a:prstGeom>
          <a:noFill/>
          <a:ln>
            <a:solidFill>
              <a:schemeClr val="accent1"/>
            </a:solidFill>
          </a:ln>
        </p:spPr>
        <p:txBody>
          <a:bodyPr wrap="square" rtlCol="0">
            <a:spAutoFit/>
          </a:bodyPr>
          <a:lstStyle/>
          <a:p>
            <a:r>
              <a:rPr lang="en-US" sz="1100" b="1" dirty="0"/>
              <a:t>OBSERVATION CARs</a:t>
            </a:r>
            <a:r>
              <a:rPr lang="en-US" sz="1100" dirty="0"/>
              <a:t> </a:t>
            </a:r>
          </a:p>
          <a:p>
            <a:r>
              <a:rPr lang="en-US" sz="1100" dirty="0"/>
              <a:t>Observation CARs require that you:</a:t>
            </a:r>
            <a:br>
              <a:rPr lang="en-US" sz="1100" dirty="0"/>
            </a:br>
            <a:endParaRPr lang="en-US" sz="1100" dirty="0" smtClean="0"/>
          </a:p>
          <a:p>
            <a:r>
              <a:rPr lang="en-US" sz="1100" dirty="0" smtClean="0"/>
              <a:t>1</a:t>
            </a:r>
            <a:r>
              <a:rPr lang="en-US" sz="1100" dirty="0"/>
              <a:t>. Fix the problem that is identified in the “Objective Evidence”.</a:t>
            </a:r>
            <a:r>
              <a:rPr lang="en-US" dirty="0"/>
              <a:t> </a:t>
            </a:r>
            <a:endParaRPr lang="en-US" dirty="0">
              <a:effectLst/>
            </a:endParaRPr>
          </a:p>
        </p:txBody>
      </p:sp>
      <p:sp>
        <p:nvSpPr>
          <p:cNvPr id="6" name="TextBox 5"/>
          <p:cNvSpPr txBox="1"/>
          <p:nvPr/>
        </p:nvSpPr>
        <p:spPr>
          <a:xfrm>
            <a:off x="2396089" y="1908273"/>
            <a:ext cx="900003" cy="1083537"/>
          </a:xfrm>
          <a:prstGeom prst="rect">
            <a:avLst/>
          </a:prstGeom>
          <a:noFill/>
          <a:ln>
            <a:solidFill>
              <a:schemeClr val="accent1"/>
            </a:solidFill>
          </a:ln>
        </p:spPr>
        <p:txBody>
          <a:bodyPr wrap="square" rtlCol="0">
            <a:noAutofit/>
          </a:bodyPr>
          <a:lstStyle/>
          <a:p>
            <a:endParaRPr lang="en-US" dirty="0" err="1" smtClean="0">
              <a:latin typeface="Arial" pitchFamily="34" charset="0"/>
              <a:cs typeface="Arial" pitchFamily="34" charset="0"/>
            </a:endParaRPr>
          </a:p>
        </p:txBody>
      </p:sp>
      <p:sp>
        <p:nvSpPr>
          <p:cNvPr id="7" name="TextBox 6"/>
          <p:cNvSpPr txBox="1"/>
          <p:nvPr/>
        </p:nvSpPr>
        <p:spPr>
          <a:xfrm>
            <a:off x="992592" y="3092116"/>
            <a:ext cx="2806996" cy="184666"/>
          </a:xfrm>
          <a:prstGeom prst="rect">
            <a:avLst/>
          </a:prstGeom>
          <a:noFill/>
          <a:ln>
            <a:solidFill>
              <a:schemeClr val="accent1"/>
            </a:solidFill>
          </a:ln>
        </p:spPr>
        <p:txBody>
          <a:bodyPr wrap="square" rtlCol="0">
            <a:spAutoFit/>
          </a:bodyPr>
          <a:lstStyle/>
          <a:p>
            <a:endParaRPr lang="en-US" dirty="0" err="1" smtClean="0">
              <a:latin typeface="Arial" pitchFamily="34" charset="0"/>
              <a:cs typeface="Arial" pitchFamily="34" charset="0"/>
            </a:endParaRPr>
          </a:p>
        </p:txBody>
      </p:sp>
      <p:sp>
        <p:nvSpPr>
          <p:cNvPr id="8" name="TextBox 7"/>
          <p:cNvSpPr txBox="1"/>
          <p:nvPr/>
        </p:nvSpPr>
        <p:spPr>
          <a:xfrm>
            <a:off x="4277600" y="2530145"/>
            <a:ext cx="2720364" cy="738664"/>
          </a:xfrm>
          <a:prstGeom prst="rect">
            <a:avLst/>
          </a:prstGeom>
          <a:noFill/>
          <a:ln>
            <a:solidFill>
              <a:schemeClr val="accent1"/>
            </a:solidFill>
          </a:ln>
        </p:spPr>
        <p:txBody>
          <a:bodyPr wrap="square" rtlCol="0">
            <a:spAutoFit/>
          </a:bodyPr>
          <a:lstStyle/>
          <a:p>
            <a:r>
              <a:rPr lang="en-US" sz="1050" dirty="0" smtClean="0">
                <a:cs typeface="Arial" pitchFamily="34" charset="0"/>
              </a:rPr>
              <a:t>Root Cause category - FAQ 26: </a:t>
            </a:r>
            <a:r>
              <a:rPr lang="en-US" sz="1050" dirty="0"/>
              <a:t>Root Cause not Required Observation/Suggestion/Opportunity for Improvement does not require root cause. </a:t>
            </a:r>
            <a:endParaRPr lang="en-US" sz="1050" dirty="0" smtClean="0">
              <a:cs typeface="Arial" pitchFamily="34" charset="0"/>
            </a:endParaRPr>
          </a:p>
        </p:txBody>
      </p:sp>
      <p:pic>
        <p:nvPicPr>
          <p:cNvPr id="1026" name="Picture 2" descr="C:\Users\17677\AppData\Local\Microsoft\Windows\Temporary Internet Files\Content.IE5\LPV3WUV4\MC90043266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2052" y="1908273"/>
            <a:ext cx="479703" cy="47970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17677\AppData\Local\Microsoft\Windows\Temporary Internet Files\Content.IE5\LPV3WUV4\MC90043266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8266" y="1873441"/>
            <a:ext cx="479703" cy="4797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17677\AppData\Local\Microsoft\Windows\Temporary Internet Files\Content.IE5\LPV3WUV4\MC90043266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9252" y="5071194"/>
            <a:ext cx="479703" cy="47970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17677\AppData\Local\Microsoft\Windows\Temporary Internet Files\Content.IE5\LPV3WUV4\MC90043266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1755" y="2936624"/>
            <a:ext cx="479703" cy="47970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rot="16200000">
            <a:off x="-1496212" y="3269243"/>
            <a:ext cx="412712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Response Details</a:t>
            </a:r>
          </a:p>
        </p:txBody>
      </p:sp>
    </p:spTree>
    <p:extLst>
      <p:ext uri="{BB962C8B-B14F-4D97-AF65-F5344CB8AC3E}">
        <p14:creationId xmlns:p14="http://schemas.microsoft.com/office/powerpoint/2010/main" val="3424843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28</a:t>
            </a:fld>
            <a:endParaRPr lang="en-US" altLang="ko-KR"/>
          </a:p>
        </p:txBody>
      </p:sp>
      <p:sp>
        <p:nvSpPr>
          <p:cNvPr id="18435" name="Title 1"/>
          <p:cNvSpPr>
            <a:spLocks noGrp="1"/>
          </p:cNvSpPr>
          <p:nvPr>
            <p:ph type="title"/>
          </p:nvPr>
        </p:nvSpPr>
        <p:spPr>
          <a:xfrm>
            <a:off x="457200" y="274638"/>
            <a:ext cx="8229600" cy="656004"/>
          </a:xfrm>
        </p:spPr>
        <p:txBody>
          <a:bodyPr/>
          <a:lstStyle/>
          <a:p>
            <a:r>
              <a:rPr lang="en-US" dirty="0" smtClean="0">
                <a:latin typeface="Arial" pitchFamily="34" charset="0"/>
                <a:ea typeface="Geneva"/>
                <a:cs typeface="Geneva"/>
              </a:rPr>
              <a:t>CAR Opportunity for Improvement - Fix</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623" y="930642"/>
            <a:ext cx="6836735" cy="5357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rot="16200000">
            <a:off x="-1496212" y="3269243"/>
            <a:ext cx="4127123"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solidFill>
                  <a:srgbClr val="FF0000"/>
                </a:solidFill>
                <a:latin typeface="Arial" pitchFamily="34" charset="0"/>
                <a:cs typeface="Arial" pitchFamily="34" charset="0"/>
              </a:rPr>
              <a:t>Fix Details</a:t>
            </a:r>
          </a:p>
        </p:txBody>
      </p:sp>
      <p:sp>
        <p:nvSpPr>
          <p:cNvPr id="3" name="TextBox 2"/>
          <p:cNvSpPr txBox="1"/>
          <p:nvPr/>
        </p:nvSpPr>
        <p:spPr>
          <a:xfrm>
            <a:off x="1201480" y="4306186"/>
            <a:ext cx="2721934" cy="184666"/>
          </a:xfrm>
          <a:prstGeom prst="rect">
            <a:avLst/>
          </a:prstGeom>
          <a:noFill/>
          <a:ln>
            <a:solidFill>
              <a:schemeClr val="accent1"/>
            </a:solidFill>
          </a:ln>
        </p:spPr>
        <p:txBody>
          <a:bodyPr wrap="square" rtlCol="0">
            <a:spAutoFit/>
          </a:bodyPr>
          <a:lstStyle/>
          <a:p>
            <a:endParaRPr lang="en-US" dirty="0" err="1" smtClean="0">
              <a:latin typeface="Arial" pitchFamily="34" charset="0"/>
              <a:cs typeface="Arial" pitchFamily="34" charset="0"/>
            </a:endParaRPr>
          </a:p>
        </p:txBody>
      </p:sp>
      <p:sp>
        <p:nvSpPr>
          <p:cNvPr id="4" name="TextBox 3"/>
          <p:cNvSpPr txBox="1"/>
          <p:nvPr/>
        </p:nvSpPr>
        <p:spPr>
          <a:xfrm>
            <a:off x="3009014" y="3203614"/>
            <a:ext cx="3657600" cy="430887"/>
          </a:xfrm>
          <a:prstGeom prst="rect">
            <a:avLst/>
          </a:prstGeom>
          <a:noFill/>
          <a:ln>
            <a:solidFill>
              <a:schemeClr val="accent1"/>
            </a:solidFill>
          </a:ln>
        </p:spPr>
        <p:txBody>
          <a:bodyPr wrap="square" rtlCol="0">
            <a:spAutoFit/>
          </a:bodyPr>
          <a:lstStyle/>
          <a:p>
            <a:r>
              <a:rPr lang="en-US" sz="1100" dirty="0" smtClean="0">
                <a:latin typeface="Arial" pitchFamily="34" charset="0"/>
                <a:cs typeface="Arial" pitchFamily="34" charset="0"/>
              </a:rPr>
              <a:t>SR issued to update 5 datasheets (in zip file); vol</a:t>
            </a:r>
            <a:r>
              <a:rPr lang="en-US" sz="1100" dirty="0">
                <a:cs typeface="Arial" pitchFamily="34" charset="0"/>
              </a:rPr>
              <a:t>.</a:t>
            </a:r>
            <a:r>
              <a:rPr lang="en-US" sz="1100" dirty="0" smtClean="0">
                <a:latin typeface="Arial" pitchFamily="34" charset="0"/>
                <a:cs typeface="Arial" pitchFamily="34" charset="0"/>
              </a:rPr>
              <a:t> 2 sec 1 &amp; 2</a:t>
            </a:r>
          </a:p>
        </p:txBody>
      </p:sp>
      <p:pic>
        <p:nvPicPr>
          <p:cNvPr id="10" name="Picture 2" descr="C:\Users\17677\AppData\Local\Microsoft\Windows\Temporary Internet Files\Content.IE5\LPV3WUV4\MC90043266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2518678" y="3095718"/>
            <a:ext cx="479703" cy="47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0156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786E1C24-8B00-4B3B-89AA-15286DC0BB65}" type="slidenum">
              <a:rPr lang="en-US" altLang="ko-KR"/>
              <a:pPr eaLnBrk="1" hangingPunct="1"/>
              <a:t>29</a:t>
            </a:fld>
            <a:endParaRPr lang="en-US" altLang="ko-KR"/>
          </a:p>
        </p:txBody>
      </p:sp>
      <p:sp>
        <p:nvSpPr>
          <p:cNvPr id="19459" name="Title 1"/>
          <p:cNvSpPr>
            <a:spLocks noGrp="1"/>
          </p:cNvSpPr>
          <p:nvPr>
            <p:ph type="title"/>
          </p:nvPr>
        </p:nvSpPr>
        <p:spPr>
          <a:xfrm>
            <a:off x="457199" y="274638"/>
            <a:ext cx="8229600" cy="1143000"/>
          </a:xfrm>
        </p:spPr>
        <p:txBody>
          <a:bodyPr/>
          <a:lstStyle/>
          <a:p>
            <a:r>
              <a:rPr lang="en-US" dirty="0" smtClean="0">
                <a:latin typeface="Arial" pitchFamily="34" charset="0"/>
                <a:ea typeface="Geneva"/>
                <a:cs typeface="Geneva"/>
              </a:rPr>
              <a:t>CAR </a:t>
            </a:r>
            <a:r>
              <a:rPr lang="en-US" dirty="0">
                <a:latin typeface="Arial" pitchFamily="34" charset="0"/>
                <a:ea typeface="Geneva"/>
                <a:cs typeface="Geneva"/>
              </a:rPr>
              <a:t>Opportunity for </a:t>
            </a:r>
            <a:r>
              <a:rPr lang="en-US" dirty="0" smtClean="0">
                <a:latin typeface="Arial" pitchFamily="34" charset="0"/>
                <a:ea typeface="Geneva"/>
                <a:cs typeface="Geneva"/>
              </a:rPr>
              <a:t>Improvement – Fix (cont.)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86" y="1025906"/>
            <a:ext cx="8038213" cy="525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2"/>
          <p:cNvSpPr txBox="1">
            <a:spLocks noChangeArrowheads="1"/>
          </p:cNvSpPr>
          <p:nvPr/>
        </p:nvSpPr>
        <p:spPr bwMode="auto">
          <a:xfrm>
            <a:off x="3267725" y="3413833"/>
            <a:ext cx="2988310" cy="646331"/>
          </a:xfrm>
          <a:prstGeom prst="rect">
            <a:avLst/>
          </a:prstGeom>
          <a:noFill/>
          <a:ln w="9525">
            <a:solidFill>
              <a:srgbClr val="C1003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smtClean="0">
                <a:cs typeface="Arial" pitchFamily="34" charset="0"/>
              </a:rPr>
              <a:t>Datasheets updated</a:t>
            </a:r>
          </a:p>
          <a:p>
            <a:pPr eaLnBrk="1" hangingPunct="1"/>
            <a:r>
              <a:rPr lang="en-US" dirty="0" smtClean="0">
                <a:cs typeface="Arial" pitchFamily="34" charset="0"/>
              </a:rPr>
              <a:t>in DMS</a:t>
            </a:r>
            <a:endParaRPr lang="en-US" dirty="0">
              <a:cs typeface="Arial" pitchFamily="34" charset="0"/>
            </a:endParaRPr>
          </a:p>
        </p:txBody>
      </p:sp>
      <p:sp>
        <p:nvSpPr>
          <p:cNvPr id="2" name="TextBox 1"/>
          <p:cNvSpPr txBox="1"/>
          <p:nvPr/>
        </p:nvSpPr>
        <p:spPr>
          <a:xfrm>
            <a:off x="1095153" y="5358809"/>
            <a:ext cx="3444949" cy="369332"/>
          </a:xfrm>
          <a:prstGeom prst="rect">
            <a:avLst/>
          </a:prstGeom>
          <a:noFill/>
          <a:ln>
            <a:solidFill>
              <a:srgbClr val="C10036"/>
            </a:solidFill>
          </a:ln>
        </p:spPr>
        <p:txBody>
          <a:bodyPr wrap="square" rtlCol="0">
            <a:spAutoFit/>
          </a:bodyPr>
          <a:lstStyle/>
          <a:p>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670423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marL="514350" indent="-514350" eaLnBrk="1" hangingPunct="1"/>
            <a:r>
              <a:rPr lang="en-US" dirty="0" smtClean="0">
                <a:latin typeface="Arial" charset="0"/>
                <a:ea typeface="Geneva" charset="0"/>
              </a:rPr>
              <a:t>Sample 1 -  CAR Needing Improvement</a:t>
            </a:r>
            <a:br>
              <a:rPr lang="en-US" dirty="0" smtClean="0">
                <a:latin typeface="Arial" charset="0"/>
                <a:ea typeface="Geneva" charset="0"/>
              </a:rPr>
            </a:br>
            <a:r>
              <a:rPr lang="en-US" dirty="0" smtClean="0">
                <a:latin typeface="Arial" charset="0"/>
                <a:cs typeface="Arial" charset="0"/>
              </a:rPr>
              <a:t>CAR No.11399522</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pPr eaLnBrk="1" hangingPunct="1"/>
              <a:t>3</a:t>
            </a:fld>
            <a:endParaRPr lang="en-US"/>
          </a:p>
        </p:txBody>
      </p:sp>
      <p:grpSp>
        <p:nvGrpSpPr>
          <p:cNvPr id="5" name="Group 4"/>
          <p:cNvGrpSpPr/>
          <p:nvPr/>
        </p:nvGrpSpPr>
        <p:grpSpPr>
          <a:xfrm>
            <a:off x="985838" y="1231856"/>
            <a:ext cx="7172325" cy="5508578"/>
            <a:chOff x="985838" y="1231856"/>
            <a:chExt cx="7172325" cy="5508578"/>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1231856"/>
              <a:ext cx="7172325" cy="473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5965780"/>
              <a:ext cx="6915150" cy="774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67623" cy="649922"/>
          </a:xfrm>
        </p:spPr>
        <p:txBody>
          <a:bodyPr/>
          <a:lstStyle/>
          <a:p>
            <a:r>
              <a:rPr lang="en-US" dirty="0">
                <a:latin typeface="Arial" pitchFamily="34" charset="0"/>
                <a:ea typeface="Geneva"/>
                <a:cs typeface="Geneva"/>
              </a:rPr>
              <a:t>CAR Opportunity for Improvement - Fix (cont</a:t>
            </a:r>
            <a:r>
              <a:rPr lang="en-US" dirty="0" smtClean="0">
                <a:latin typeface="Arial" pitchFamily="34" charset="0"/>
                <a:ea typeface="Geneva"/>
                <a:cs typeface="Geneva"/>
              </a:rPr>
              <a:t>.) / verification</a:t>
            </a:r>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30</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30" y="1136657"/>
            <a:ext cx="7729870" cy="270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29340" y="2197748"/>
            <a:ext cx="1626781" cy="446567"/>
          </a:xfrm>
          <a:prstGeom prst="rect">
            <a:avLst/>
          </a:prstGeom>
          <a:noFill/>
          <a:ln>
            <a:solidFill>
              <a:srgbClr val="C10036"/>
            </a:solidFill>
          </a:ln>
        </p:spPr>
        <p:txBody>
          <a:bodyPr wrap="square" rtlCol="0">
            <a:spAutoFit/>
          </a:bodyPr>
          <a:lstStyle/>
          <a:p>
            <a:endParaRPr lang="en-US" dirty="0" err="1" smtClean="0">
              <a:latin typeface="Arial" pitchFamily="34" charset="0"/>
              <a:cs typeface="Arial"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930" y="4114350"/>
            <a:ext cx="5052357"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56930" y="3837328"/>
            <a:ext cx="3728876" cy="261610"/>
          </a:xfrm>
          <a:prstGeom prst="rect">
            <a:avLst/>
          </a:prstGeom>
          <a:noFill/>
          <a:ln>
            <a:solidFill>
              <a:srgbClr val="C10036"/>
            </a:solidFill>
          </a:ln>
        </p:spPr>
        <p:txBody>
          <a:bodyPr wrap="square" rtlCol="0">
            <a:spAutoFit/>
          </a:bodyPr>
          <a:lstStyle/>
          <a:p>
            <a:r>
              <a:rPr lang="en-US" sz="1100" dirty="0" smtClean="0">
                <a:latin typeface="Arial" pitchFamily="34" charset="0"/>
                <a:cs typeface="Arial" pitchFamily="34" charset="0"/>
              </a:rPr>
              <a:t>Verification – closed &amp; verified same day</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930" y="5813568"/>
            <a:ext cx="4766607"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8656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640"/>
            <a:ext cx="8229600" cy="1143000"/>
          </a:xfrm>
        </p:spPr>
        <p:txBody>
          <a:bodyPr/>
          <a:lstStyle/>
          <a:p>
            <a:pPr algn="ctr"/>
            <a:r>
              <a:rPr lang="en-US" sz="3200" dirty="0" smtClean="0"/>
              <a:t> </a:t>
            </a:r>
            <a:endParaRPr lang="en-US" sz="3200"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31</a:t>
            </a:fld>
            <a:endParaRPr lang="en-US" dirty="0"/>
          </a:p>
        </p:txBody>
      </p:sp>
      <p:sp>
        <p:nvSpPr>
          <p:cNvPr id="5" name="Rectangle 4"/>
          <p:cNvSpPr/>
          <p:nvPr/>
        </p:nvSpPr>
        <p:spPr>
          <a:xfrm rot="20840235">
            <a:off x="1568806" y="2978544"/>
            <a:ext cx="5692352"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Opportunity</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11266" name="Picture 2" descr="C:\Users\01390\AppData\Local\Microsoft\Windows\Temporary Internet Files\Content.IE5\RG1WXSGK\MC90044128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962" y="336735"/>
            <a:ext cx="2161806" cy="2161806"/>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01390\AppData\Local\Microsoft\Windows\Temporary Internet Files\Content.IE5\M9AUX9ZN\MC90044128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11" y="3736527"/>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Users\01390\AppData\Local\Microsoft\Windows\Temporary Internet Files\Content.IE5\DYLEY41Z\MC90044128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57" y="685369"/>
            <a:ext cx="2147549" cy="2147549"/>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C:\Users\01390\AppData\Local\Microsoft\Windows\Temporary Internet Files\Content.IE5\ZHAC9NWJ\MC90044129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7786" y="4071861"/>
            <a:ext cx="2206256" cy="220625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C:\Users\01390\AppData\Local\Microsoft\Windows\Temporary Internet Files\Content.IE5\DYLEY41Z\MC900441278[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6968" y="4313752"/>
            <a:ext cx="1722474" cy="1722474"/>
          </a:xfrm>
          <a:prstGeom prst="rect">
            <a:avLst/>
          </a:prstGeom>
          <a:noFill/>
          <a:extLst>
            <a:ext uri="{909E8E84-426E-40DD-AFC4-6F175D3DCCD1}">
              <a14:hiddenFill xmlns:a14="http://schemas.microsoft.com/office/drawing/2010/main">
                <a:solidFill>
                  <a:srgbClr val="FFFFFF"/>
                </a:solidFill>
              </a14:hiddenFill>
            </a:ext>
          </a:extLst>
        </p:spPr>
      </p:pic>
      <p:pic>
        <p:nvPicPr>
          <p:cNvPr id="11271" name="Picture 7" descr="C:\Program Files\Microsoft Office\MEDIA\CAGCAT10\j0252349.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01496" y="862140"/>
            <a:ext cx="1826971" cy="1110996"/>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C:\Users\01390\AppData\Local\Microsoft\Windows\Temporary Internet Files\Content.IE5\RG1WXSGK\MP900305778[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6830" y="5443461"/>
            <a:ext cx="2620926" cy="1030898"/>
          </a:xfrm>
          <a:prstGeom prst="rect">
            <a:avLst/>
          </a:prstGeom>
          <a:noFill/>
          <a:extLst>
            <a:ext uri="{909E8E84-426E-40DD-AFC4-6F175D3DCCD1}">
              <a14:hiddenFill xmlns:a14="http://schemas.microsoft.com/office/drawing/2010/main">
                <a:solidFill>
                  <a:srgbClr val="FFFFFF"/>
                </a:solidFill>
              </a14:hiddenFill>
            </a:ext>
          </a:extLst>
        </p:spPr>
      </p:pic>
      <p:pic>
        <p:nvPicPr>
          <p:cNvPr id="11273" name="Picture 9" descr="C:\Users\01390\AppData\Local\Microsoft\Windows\Temporary Internet Files\Content.IE5\DYLEY41Z\MC900441285[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74260" y="2225627"/>
            <a:ext cx="1214582" cy="1214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8175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4C7AEAF-76DE-7C40-9EEA-4B37F3B6FF38}" type="slidenum">
              <a:rPr lang="en-US" smtClean="0"/>
              <a:pPr/>
              <a:t>32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863" y="1178029"/>
            <a:ext cx="5641715" cy="2907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863" y="4221981"/>
            <a:ext cx="64960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rot="16200000">
            <a:off x="-1641108" y="3131510"/>
            <a:ext cx="5001691"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solidFill>
                  <a:srgbClr val="FF0000"/>
                </a:solidFill>
                <a:latin typeface="Arial" pitchFamily="34" charset="0"/>
                <a:cs typeface="Arial" pitchFamily="34" charset="0"/>
              </a:rPr>
              <a:t>Nonconformance Details</a:t>
            </a:r>
          </a:p>
        </p:txBody>
      </p:sp>
      <p:sp>
        <p:nvSpPr>
          <p:cNvPr id="8" name="Title 1"/>
          <p:cNvSpPr>
            <a:spLocks noGrp="1"/>
          </p:cNvSpPr>
          <p:nvPr>
            <p:ph type="title"/>
          </p:nvPr>
        </p:nvSpPr>
        <p:spPr/>
        <p:txBody>
          <a:bodyPr/>
          <a:lstStyle/>
          <a:p>
            <a:r>
              <a:rPr lang="en-US" dirty="0" smtClean="0"/>
              <a:t>CAR 123910200 – Improvement Opportunity </a:t>
            </a:r>
            <a:endParaRPr lang="en-US" dirty="0"/>
          </a:p>
        </p:txBody>
      </p:sp>
    </p:spTree>
    <p:extLst>
      <p:ext uri="{BB962C8B-B14F-4D97-AF65-F5344CB8AC3E}">
        <p14:creationId xmlns:p14="http://schemas.microsoft.com/office/powerpoint/2010/main" val="3183686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corrective actions are expected for this Observation CAR?</a:t>
            </a:r>
            <a:endParaRPr lang="en-US" dirty="0"/>
          </a:p>
        </p:txBody>
      </p:sp>
      <p:sp>
        <p:nvSpPr>
          <p:cNvPr id="3" name="Slide Number Placeholder 2"/>
          <p:cNvSpPr>
            <a:spLocks noGrp="1"/>
          </p:cNvSpPr>
          <p:nvPr>
            <p:ph type="sldNum" sz="quarter" idx="10"/>
          </p:nvPr>
        </p:nvSpPr>
        <p:spPr/>
        <p:txBody>
          <a:bodyPr/>
          <a:lstStyle/>
          <a:p>
            <a:fld id="{E4C7AEAF-76DE-7C40-9EEA-4B37F3B6FF38}" type="slidenum">
              <a:rPr lang="en-US" smtClean="0"/>
              <a:pPr/>
              <a:t>33</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5" y="3256145"/>
            <a:ext cx="8681282" cy="338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959429" y="1737788"/>
            <a:ext cx="6193971"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latin typeface="Arial" pitchFamily="34" charset="0"/>
                <a:cs typeface="Arial" pitchFamily="34" charset="0"/>
              </a:rPr>
              <a:t>Q: What does an Observation CAR need to address?</a:t>
            </a:r>
          </a:p>
          <a:p>
            <a:endParaRPr lang="en-US" dirty="0" smtClean="0">
              <a:latin typeface="Arial" pitchFamily="34" charset="0"/>
              <a:cs typeface="Arial" pitchFamily="34" charset="0"/>
            </a:endParaRPr>
          </a:p>
          <a:p>
            <a:r>
              <a:rPr lang="en-US" dirty="0" smtClean="0">
                <a:latin typeface="Arial" pitchFamily="34" charset="0"/>
                <a:cs typeface="Arial" pitchFamily="34" charset="0"/>
              </a:rPr>
              <a:t>A: The objective evidence</a:t>
            </a:r>
          </a:p>
        </p:txBody>
      </p:sp>
    </p:spTree>
    <p:extLst>
      <p:ext uri="{BB962C8B-B14F-4D97-AF65-F5344CB8AC3E}">
        <p14:creationId xmlns:p14="http://schemas.microsoft.com/office/powerpoint/2010/main" val="12893725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corrective actions are expected for this Observation CAR?</a:t>
            </a:r>
            <a:endParaRPr lang="en-US" dirty="0"/>
          </a:p>
        </p:txBody>
      </p:sp>
      <p:sp>
        <p:nvSpPr>
          <p:cNvPr id="3" name="Slide Number Placeholder 2"/>
          <p:cNvSpPr>
            <a:spLocks noGrp="1"/>
          </p:cNvSpPr>
          <p:nvPr>
            <p:ph type="sldNum" sz="quarter" idx="10"/>
          </p:nvPr>
        </p:nvSpPr>
        <p:spPr/>
        <p:txBody>
          <a:bodyPr/>
          <a:lstStyle/>
          <a:p>
            <a:fld id="{E4C7AEAF-76DE-7C40-9EEA-4B37F3B6FF38}" type="slidenum">
              <a:rPr lang="en-US" smtClean="0"/>
              <a:pPr/>
              <a:t>34</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5" y="3256145"/>
            <a:ext cx="8681282" cy="3385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2 4"/>
          <p:cNvSpPr/>
          <p:nvPr/>
        </p:nvSpPr>
        <p:spPr>
          <a:xfrm>
            <a:off x="4250987" y="1300257"/>
            <a:ext cx="4659549" cy="293130"/>
          </a:xfrm>
          <a:prstGeom prst="borderCallout2">
            <a:avLst>
              <a:gd name="adj1" fmla="val 18750"/>
              <a:gd name="adj2" fmla="val -8333"/>
              <a:gd name="adj3" fmla="val 18750"/>
              <a:gd name="adj4" fmla="val -16667"/>
              <a:gd name="adj5" fmla="val 686608"/>
              <a:gd name="adj6" fmla="val -45336"/>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smtClean="0">
                <a:latin typeface="Arial" pitchFamily="34" charset="0"/>
                <a:cs typeface="Arial" pitchFamily="34" charset="0"/>
              </a:rPr>
              <a:t>1. Give log books to the engineers</a:t>
            </a:r>
          </a:p>
        </p:txBody>
      </p:sp>
      <p:sp>
        <p:nvSpPr>
          <p:cNvPr id="6" name="Line Callout 2 5"/>
          <p:cNvSpPr/>
          <p:nvPr/>
        </p:nvSpPr>
        <p:spPr>
          <a:xfrm>
            <a:off x="4250987" y="1745787"/>
            <a:ext cx="4659549" cy="293130"/>
          </a:xfrm>
          <a:prstGeom prst="borderCallout2">
            <a:avLst>
              <a:gd name="adj1" fmla="val 18750"/>
              <a:gd name="adj2" fmla="val -8333"/>
              <a:gd name="adj3" fmla="val 18750"/>
              <a:gd name="adj4" fmla="val -16667"/>
              <a:gd name="adj5" fmla="val 699883"/>
              <a:gd name="adj6" fmla="val -28634"/>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smtClean="0">
                <a:latin typeface="Arial" pitchFamily="34" charset="0"/>
                <a:cs typeface="Arial" pitchFamily="34" charset="0"/>
              </a:rPr>
              <a:t>2a. Store completed log books in correct locations</a:t>
            </a:r>
          </a:p>
        </p:txBody>
      </p:sp>
      <p:sp>
        <p:nvSpPr>
          <p:cNvPr id="7" name="Line Callout 2 6"/>
          <p:cNvSpPr/>
          <p:nvPr/>
        </p:nvSpPr>
        <p:spPr>
          <a:xfrm>
            <a:off x="4250987" y="2191317"/>
            <a:ext cx="4659549" cy="293130"/>
          </a:xfrm>
          <a:prstGeom prst="borderCallout2">
            <a:avLst>
              <a:gd name="adj1" fmla="val 18750"/>
              <a:gd name="adj2" fmla="val -8333"/>
              <a:gd name="adj3" fmla="val 18750"/>
              <a:gd name="adj4" fmla="val -16667"/>
              <a:gd name="adj5" fmla="val 613600"/>
              <a:gd name="adj6" fmla="val -23205"/>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smtClean="0">
                <a:latin typeface="Arial" pitchFamily="34" charset="0"/>
                <a:cs typeface="Arial" pitchFamily="34" charset="0"/>
              </a:rPr>
              <a:t>2b. Correct the notations within log books (training?)</a:t>
            </a:r>
          </a:p>
        </p:txBody>
      </p:sp>
      <p:sp>
        <p:nvSpPr>
          <p:cNvPr id="8" name="Line Callout 2 7"/>
          <p:cNvSpPr/>
          <p:nvPr/>
        </p:nvSpPr>
        <p:spPr>
          <a:xfrm>
            <a:off x="4250986" y="2636847"/>
            <a:ext cx="4659549" cy="293130"/>
          </a:xfrm>
          <a:prstGeom prst="borderCallout2">
            <a:avLst>
              <a:gd name="adj1" fmla="val 18750"/>
              <a:gd name="adj2" fmla="val -8333"/>
              <a:gd name="adj3" fmla="val 18750"/>
              <a:gd name="adj4" fmla="val -16667"/>
              <a:gd name="adj5" fmla="val 517363"/>
              <a:gd name="adj6" fmla="val 10823"/>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400" dirty="0" smtClean="0">
                <a:latin typeface="Arial" pitchFamily="34" charset="0"/>
                <a:cs typeface="Arial" pitchFamily="34" charset="0"/>
              </a:rPr>
              <a:t>2c. Locate the missing data.</a:t>
            </a:r>
          </a:p>
        </p:txBody>
      </p:sp>
    </p:spTree>
    <p:extLst>
      <p:ext uri="{BB962C8B-B14F-4D97-AF65-F5344CB8AC3E}">
        <p14:creationId xmlns:p14="http://schemas.microsoft.com/office/powerpoint/2010/main" val="285715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10239B3-8181-B54A-91AF-4D83222F11CF}" type="slidenum">
              <a:rPr lang="en-US" smtClean="0"/>
              <a:pPr/>
              <a:t>35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405" y="710750"/>
            <a:ext cx="5106202" cy="1951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405" y="2897205"/>
            <a:ext cx="7774842" cy="272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rot="16200000">
            <a:off x="-1641109" y="2827924"/>
            <a:ext cx="5001691"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dirty="0" smtClean="0">
                <a:solidFill>
                  <a:srgbClr val="FF0000"/>
                </a:solidFill>
                <a:latin typeface="Arial" pitchFamily="34" charset="0"/>
                <a:cs typeface="Arial" pitchFamily="34" charset="0"/>
              </a:rPr>
              <a:t>Corrective Actions</a:t>
            </a:r>
          </a:p>
        </p:txBody>
      </p:sp>
      <p:grpSp>
        <p:nvGrpSpPr>
          <p:cNvPr id="7" name="Group 6"/>
          <p:cNvGrpSpPr/>
          <p:nvPr/>
        </p:nvGrpSpPr>
        <p:grpSpPr>
          <a:xfrm>
            <a:off x="5514562" y="65493"/>
            <a:ext cx="3511685" cy="1759646"/>
            <a:chOff x="126460" y="4517329"/>
            <a:chExt cx="3511685" cy="1759646"/>
          </a:xfrm>
        </p:grpSpPr>
        <p:sp>
          <p:nvSpPr>
            <p:cNvPr id="8" name="Rectangle 7"/>
            <p:cNvSpPr/>
            <p:nvPr/>
          </p:nvSpPr>
          <p:spPr>
            <a:xfrm>
              <a:off x="126460" y="4517329"/>
              <a:ext cx="3511685" cy="17596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err="1" smtClean="0">
                <a:latin typeface="Arial" pitchFamily="34" charset="0"/>
                <a:cs typeface="Arial" pitchFamily="34" charset="0"/>
              </a:endParaRPr>
            </a:p>
          </p:txBody>
        </p:sp>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009" y="4886661"/>
              <a:ext cx="3349659" cy="125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14009" y="4517329"/>
              <a:ext cx="3278221" cy="369332"/>
            </a:xfrm>
            <a:prstGeom prst="rect">
              <a:avLst/>
            </a:prstGeom>
            <a:noFill/>
          </p:spPr>
          <p:txBody>
            <a:bodyPr wrap="square" rtlCol="0">
              <a:spAutoFit/>
            </a:bodyPr>
            <a:lstStyle/>
            <a:p>
              <a:pPr algn="ctr"/>
              <a:r>
                <a:rPr lang="en-US" dirty="0" smtClean="0">
                  <a:latin typeface="Arial" pitchFamily="34" charset="0"/>
                  <a:cs typeface="Arial" pitchFamily="34" charset="0"/>
                </a:rPr>
                <a:t>Expected Corrective Actions</a:t>
              </a:r>
            </a:p>
          </p:txBody>
        </p:sp>
      </p:grpSp>
    </p:spTree>
    <p:extLst>
      <p:ext uri="{BB962C8B-B14F-4D97-AF65-F5344CB8AC3E}">
        <p14:creationId xmlns:p14="http://schemas.microsoft.com/office/powerpoint/2010/main" val="413723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First Milestone</a:t>
            </a:r>
            <a:endParaRPr lang="en-US" dirty="0"/>
          </a:p>
        </p:txBody>
      </p:sp>
      <p:sp>
        <p:nvSpPr>
          <p:cNvPr id="2" name="Slide Number Placeholder 1"/>
          <p:cNvSpPr>
            <a:spLocks noGrp="1"/>
          </p:cNvSpPr>
          <p:nvPr>
            <p:ph type="sldNum" sz="quarter" idx="10"/>
          </p:nvPr>
        </p:nvSpPr>
        <p:spPr/>
        <p:txBody>
          <a:bodyPr/>
          <a:lstStyle/>
          <a:p>
            <a:fld id="{010239B3-8181-B54A-91AF-4D83222F11CF}" type="slidenum">
              <a:rPr lang="en-US" smtClean="0"/>
              <a:pPr/>
              <a:t>36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0968"/>
            <a:ext cx="6217597" cy="319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152" y="0"/>
            <a:ext cx="4068567" cy="2548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3821" y="2957209"/>
            <a:ext cx="2509706" cy="3553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a:endCxn id="3075" idx="1"/>
          </p:cNvCxnSpPr>
          <p:nvPr/>
        </p:nvCxnSpPr>
        <p:spPr>
          <a:xfrm flipV="1">
            <a:off x="1023257" y="1274324"/>
            <a:ext cx="3847895" cy="20893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286000" y="3363686"/>
            <a:ext cx="3754877" cy="8970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1359467" y="4632784"/>
            <a:ext cx="3511685" cy="1759646"/>
            <a:chOff x="126460" y="4517329"/>
            <a:chExt cx="3511685" cy="1759646"/>
          </a:xfrm>
        </p:grpSpPr>
        <p:sp>
          <p:nvSpPr>
            <p:cNvPr id="8" name="Rectangle 7"/>
            <p:cNvSpPr/>
            <p:nvPr/>
          </p:nvSpPr>
          <p:spPr>
            <a:xfrm>
              <a:off x="126460" y="4517329"/>
              <a:ext cx="3511685" cy="17596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err="1" smtClean="0">
                <a:latin typeface="Arial" pitchFamily="34" charset="0"/>
                <a:cs typeface="Arial" pitchFamily="34" charset="0"/>
              </a:endParaRPr>
            </a:p>
          </p:txBody>
        </p:sp>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009" y="4886661"/>
              <a:ext cx="3349659" cy="125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14009" y="4517329"/>
              <a:ext cx="3278221" cy="369332"/>
            </a:xfrm>
            <a:prstGeom prst="rect">
              <a:avLst/>
            </a:prstGeom>
            <a:noFill/>
          </p:spPr>
          <p:txBody>
            <a:bodyPr wrap="square" rtlCol="0">
              <a:spAutoFit/>
            </a:bodyPr>
            <a:lstStyle/>
            <a:p>
              <a:pPr algn="ctr"/>
              <a:r>
                <a:rPr lang="en-US" dirty="0" smtClean="0">
                  <a:latin typeface="Arial" pitchFamily="34" charset="0"/>
                  <a:cs typeface="Arial" pitchFamily="34" charset="0"/>
                </a:rPr>
                <a:t>Expected Corrective Actions</a:t>
              </a:r>
            </a:p>
          </p:txBody>
        </p:sp>
      </p:grpSp>
      <p:sp>
        <p:nvSpPr>
          <p:cNvPr id="12" name="TextBox 11"/>
          <p:cNvSpPr txBox="1"/>
          <p:nvPr/>
        </p:nvSpPr>
        <p:spPr>
          <a:xfrm>
            <a:off x="7172603" y="274638"/>
            <a:ext cx="151419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Arial" pitchFamily="34" charset="0"/>
                <a:cs typeface="Arial" pitchFamily="34" charset="0"/>
              </a:rPr>
              <a:t>Email to staff</a:t>
            </a:r>
          </a:p>
        </p:txBody>
      </p:sp>
      <p:sp>
        <p:nvSpPr>
          <p:cNvPr id="16" name="TextBox 15"/>
          <p:cNvSpPr txBox="1"/>
          <p:nvPr/>
        </p:nvSpPr>
        <p:spPr>
          <a:xfrm>
            <a:off x="6732570" y="2994354"/>
            <a:ext cx="162095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latin typeface="Arial" pitchFamily="34" charset="0"/>
                <a:cs typeface="Arial" pitchFamily="34" charset="0"/>
              </a:rPr>
              <a:t>Requirements</a:t>
            </a:r>
          </a:p>
        </p:txBody>
      </p:sp>
    </p:spTree>
    <p:extLst>
      <p:ext uri="{BB962C8B-B14F-4D97-AF65-F5344CB8AC3E}">
        <p14:creationId xmlns:p14="http://schemas.microsoft.com/office/powerpoint/2010/main" val="2833257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Second Milestone</a:t>
            </a:r>
            <a:endParaRPr lang="en-US" dirty="0"/>
          </a:p>
        </p:txBody>
      </p:sp>
      <p:sp>
        <p:nvSpPr>
          <p:cNvPr id="2" name="Slide Number Placeholder 1"/>
          <p:cNvSpPr>
            <a:spLocks noGrp="1"/>
          </p:cNvSpPr>
          <p:nvPr>
            <p:ph type="sldNum" sz="quarter" idx="10"/>
          </p:nvPr>
        </p:nvSpPr>
        <p:spPr/>
        <p:txBody>
          <a:bodyPr/>
          <a:lstStyle/>
          <a:p>
            <a:fld id="{010239B3-8181-B54A-91AF-4D83222F11CF}" type="slidenum">
              <a:rPr lang="en-US" smtClean="0"/>
              <a:pPr/>
              <a:t>37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50" y="769195"/>
            <a:ext cx="71628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ine Callout 2 2"/>
          <p:cNvSpPr/>
          <p:nvPr/>
        </p:nvSpPr>
        <p:spPr>
          <a:xfrm>
            <a:off x="5622587" y="505837"/>
            <a:ext cx="3278222" cy="729575"/>
          </a:xfrm>
          <a:prstGeom prst="borderCallout2">
            <a:avLst>
              <a:gd name="adj1" fmla="val 18750"/>
              <a:gd name="adj2" fmla="val -8333"/>
              <a:gd name="adj3" fmla="val 18750"/>
              <a:gd name="adj4" fmla="val -16667"/>
              <a:gd name="adj5" fmla="val 309833"/>
              <a:gd name="adj6" fmla="val -61504"/>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Second Milestone essentially cancelled</a:t>
            </a:r>
          </a:p>
        </p:txBody>
      </p:sp>
      <p:sp>
        <p:nvSpPr>
          <p:cNvPr id="9" name="Oval 8"/>
          <p:cNvSpPr/>
          <p:nvPr/>
        </p:nvSpPr>
        <p:spPr>
          <a:xfrm>
            <a:off x="2387194" y="2631332"/>
            <a:ext cx="4153711" cy="846306"/>
          </a:xfrm>
          <a:prstGeom prst="ellipse">
            <a:avLst/>
          </a:prstGeom>
          <a:noFill/>
          <a:ln w="5715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grpSp>
        <p:nvGrpSpPr>
          <p:cNvPr id="11" name="Group 10"/>
          <p:cNvGrpSpPr/>
          <p:nvPr/>
        </p:nvGrpSpPr>
        <p:grpSpPr>
          <a:xfrm>
            <a:off x="1359467" y="4632784"/>
            <a:ext cx="3511685" cy="1759646"/>
            <a:chOff x="126460" y="4517329"/>
            <a:chExt cx="3511685" cy="1759646"/>
          </a:xfrm>
        </p:grpSpPr>
        <p:sp>
          <p:nvSpPr>
            <p:cNvPr id="12" name="Rectangle 11"/>
            <p:cNvSpPr/>
            <p:nvPr/>
          </p:nvSpPr>
          <p:spPr>
            <a:xfrm>
              <a:off x="126460" y="4517329"/>
              <a:ext cx="3511685" cy="17596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err="1" smtClean="0">
                <a:latin typeface="Arial" pitchFamily="34" charset="0"/>
                <a:cs typeface="Arial" pitchFamily="34" charset="0"/>
              </a:endParaRPr>
            </a:p>
          </p:txBody>
        </p:sp>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09" y="4886661"/>
              <a:ext cx="3349659" cy="125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14009" y="4517329"/>
              <a:ext cx="3278221" cy="369332"/>
            </a:xfrm>
            <a:prstGeom prst="rect">
              <a:avLst/>
            </a:prstGeom>
            <a:noFill/>
          </p:spPr>
          <p:txBody>
            <a:bodyPr wrap="square" rtlCol="0">
              <a:spAutoFit/>
            </a:bodyPr>
            <a:lstStyle/>
            <a:p>
              <a:pPr algn="ctr"/>
              <a:r>
                <a:rPr lang="en-US" dirty="0" smtClean="0">
                  <a:latin typeface="Arial" pitchFamily="34" charset="0"/>
                  <a:cs typeface="Arial" pitchFamily="34" charset="0"/>
                </a:rPr>
                <a:t>Expected Corrective Actions</a:t>
              </a:r>
            </a:p>
          </p:txBody>
        </p:sp>
      </p:grpSp>
    </p:spTree>
    <p:extLst>
      <p:ext uri="{BB962C8B-B14F-4D97-AF65-F5344CB8AC3E}">
        <p14:creationId xmlns:p14="http://schemas.microsoft.com/office/powerpoint/2010/main" val="3406740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Were corrective actions appropriate?</a:t>
            </a:r>
            <a:endParaRPr lang="en-US" dirty="0"/>
          </a:p>
        </p:txBody>
      </p:sp>
      <p:sp>
        <p:nvSpPr>
          <p:cNvPr id="3" name="Slide Number Placeholder 2"/>
          <p:cNvSpPr>
            <a:spLocks noGrp="1"/>
          </p:cNvSpPr>
          <p:nvPr>
            <p:ph type="sldNum" sz="quarter" idx="10"/>
          </p:nvPr>
        </p:nvSpPr>
        <p:spPr/>
        <p:txBody>
          <a:bodyPr/>
          <a:lstStyle/>
          <a:p>
            <a:fld id="{E4C7AEAF-76DE-7C40-9EEA-4B37F3B6FF38}" type="slidenum">
              <a:rPr lang="en-US" smtClean="0"/>
              <a:pPr/>
              <a:t>38</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29" y="922490"/>
            <a:ext cx="7774842" cy="272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26460" y="4517329"/>
            <a:ext cx="3511685" cy="1759646"/>
            <a:chOff x="126460" y="4517329"/>
            <a:chExt cx="3511685" cy="1759646"/>
          </a:xfrm>
        </p:grpSpPr>
        <p:sp>
          <p:nvSpPr>
            <p:cNvPr id="6" name="Rectangle 5"/>
            <p:cNvSpPr/>
            <p:nvPr/>
          </p:nvSpPr>
          <p:spPr>
            <a:xfrm>
              <a:off x="126460" y="4517329"/>
              <a:ext cx="3511685" cy="17596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err="1" smtClean="0">
                <a:latin typeface="Arial" pitchFamily="34" charset="0"/>
                <a:cs typeface="Arial" pitchFamily="34" charset="0"/>
              </a:endParaRP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09" y="4886661"/>
              <a:ext cx="3349659" cy="125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14009" y="4517329"/>
              <a:ext cx="3278221" cy="369332"/>
            </a:xfrm>
            <a:prstGeom prst="rect">
              <a:avLst/>
            </a:prstGeom>
            <a:noFill/>
          </p:spPr>
          <p:txBody>
            <a:bodyPr wrap="square" rtlCol="0">
              <a:spAutoFit/>
            </a:bodyPr>
            <a:lstStyle/>
            <a:p>
              <a:pPr algn="ctr"/>
              <a:r>
                <a:rPr lang="en-US" dirty="0" smtClean="0">
                  <a:latin typeface="Arial" pitchFamily="34" charset="0"/>
                  <a:cs typeface="Arial" pitchFamily="34" charset="0"/>
                </a:rPr>
                <a:t>Expected Corrective Actions</a:t>
              </a:r>
            </a:p>
          </p:txBody>
        </p:sp>
      </p:grpSp>
      <p:sp>
        <p:nvSpPr>
          <p:cNvPr id="9" name="Line Callout 2 8"/>
          <p:cNvSpPr/>
          <p:nvPr/>
        </p:nvSpPr>
        <p:spPr>
          <a:xfrm>
            <a:off x="2558374" y="3540868"/>
            <a:ext cx="3278222" cy="729575"/>
          </a:xfrm>
          <a:prstGeom prst="borderCallout2">
            <a:avLst>
              <a:gd name="adj1" fmla="val 18750"/>
              <a:gd name="adj2" fmla="val -8333"/>
              <a:gd name="adj3" fmla="val 18750"/>
              <a:gd name="adj4" fmla="val -16667"/>
              <a:gd name="adj5" fmla="val 196500"/>
              <a:gd name="adj6" fmla="val -5349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No log books were given to engineers</a:t>
            </a:r>
          </a:p>
        </p:txBody>
      </p:sp>
      <p:sp>
        <p:nvSpPr>
          <p:cNvPr id="10" name="Line Callout 2 9"/>
          <p:cNvSpPr/>
          <p:nvPr/>
        </p:nvSpPr>
        <p:spPr>
          <a:xfrm>
            <a:off x="4197485" y="4337207"/>
            <a:ext cx="3278222" cy="729575"/>
          </a:xfrm>
          <a:prstGeom prst="borderCallout2">
            <a:avLst>
              <a:gd name="adj1" fmla="val 18750"/>
              <a:gd name="adj2" fmla="val -8333"/>
              <a:gd name="adj3" fmla="val 18750"/>
              <a:gd name="adj4" fmla="val -16667"/>
              <a:gd name="adj5" fmla="val 125833"/>
              <a:gd name="adj6" fmla="val -53789"/>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No evidence that completed logbooks were relocated</a:t>
            </a:r>
          </a:p>
        </p:txBody>
      </p:sp>
      <p:sp>
        <p:nvSpPr>
          <p:cNvPr id="11" name="Line Callout 2 10"/>
          <p:cNvSpPr/>
          <p:nvPr/>
        </p:nvSpPr>
        <p:spPr>
          <a:xfrm>
            <a:off x="4349885" y="5147819"/>
            <a:ext cx="3278222" cy="729575"/>
          </a:xfrm>
          <a:prstGeom prst="borderCallout2">
            <a:avLst>
              <a:gd name="adj1" fmla="val 18750"/>
              <a:gd name="adj2" fmla="val -8333"/>
              <a:gd name="adj3" fmla="val 18750"/>
              <a:gd name="adj4" fmla="val -16667"/>
              <a:gd name="adj5" fmla="val 63166"/>
              <a:gd name="adj6" fmla="val -37172"/>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itchFamily="34" charset="0"/>
                <a:cs typeface="Arial" pitchFamily="34" charset="0"/>
              </a:rPr>
              <a:t>Emailed “training”, but without confirmation</a:t>
            </a:r>
          </a:p>
        </p:txBody>
      </p:sp>
      <p:sp>
        <p:nvSpPr>
          <p:cNvPr id="12" name="Line Callout 2 11"/>
          <p:cNvSpPr/>
          <p:nvPr/>
        </p:nvSpPr>
        <p:spPr>
          <a:xfrm>
            <a:off x="4584350" y="5912187"/>
            <a:ext cx="3278222" cy="729575"/>
          </a:xfrm>
          <a:prstGeom prst="borderCallout2">
            <a:avLst>
              <a:gd name="adj1" fmla="val 18750"/>
              <a:gd name="adj2" fmla="val -8333"/>
              <a:gd name="adj3" fmla="val 18750"/>
              <a:gd name="adj4" fmla="val -16667"/>
              <a:gd name="adj5" fmla="val 7167"/>
              <a:gd name="adj6" fmla="val -50822"/>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No evidence the missing data was located</a:t>
            </a:r>
          </a:p>
        </p:txBody>
      </p:sp>
    </p:spTree>
    <p:extLst>
      <p:ext uri="{BB962C8B-B14F-4D97-AF65-F5344CB8AC3E}">
        <p14:creationId xmlns:p14="http://schemas.microsoft.com/office/powerpoint/2010/main" val="976449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This is an Observation CAR opened during an IQA Audit </a:t>
            </a:r>
          </a:p>
          <a:p>
            <a:pPr>
              <a:buFont typeface="Arial" pitchFamily="34" charset="0"/>
              <a:buChar char="•"/>
            </a:pPr>
            <a:r>
              <a:rPr lang="en-US" dirty="0" smtClean="0"/>
              <a:t>CAR response was submitted 10 days after assignment to Owner</a:t>
            </a:r>
          </a:p>
          <a:p>
            <a:pPr>
              <a:buFont typeface="Arial" pitchFamily="34" charset="0"/>
              <a:buChar char="•"/>
            </a:pPr>
            <a:r>
              <a:rPr lang="en-US" dirty="0" smtClean="0"/>
              <a:t>Implementation was Overdue for 1 day</a:t>
            </a:r>
          </a:p>
          <a:p>
            <a:pPr>
              <a:buFont typeface="Arial" pitchFamily="34" charset="0"/>
              <a:buChar char="•"/>
            </a:pPr>
            <a:r>
              <a:rPr lang="en-US" dirty="0" smtClean="0"/>
              <a:t>First milestone completed 43 days after assignment of CAR to Owner</a:t>
            </a:r>
          </a:p>
          <a:p>
            <a:pPr>
              <a:buFont typeface="Arial" pitchFamily="34" charset="0"/>
              <a:buChar char="•"/>
            </a:pPr>
            <a:r>
              <a:rPr lang="en-US" dirty="0" smtClean="0"/>
              <a:t>Second milestone and CAR closure occurred 108 days after assignment of CAR to Owner</a:t>
            </a:r>
          </a:p>
          <a:p>
            <a:pPr>
              <a:buFont typeface="Arial" pitchFamily="34" charset="0"/>
              <a:buChar char="•"/>
            </a:pPr>
            <a:r>
              <a:rPr lang="en-US" dirty="0" smtClean="0"/>
              <a:t>History contained no other relevant information.</a:t>
            </a:r>
          </a:p>
          <a:p>
            <a:endParaRPr lang="en-US" dirty="0" smtClean="0"/>
          </a:p>
          <a:p>
            <a:pPr algn="ctr"/>
            <a:r>
              <a:rPr lang="en-US" dirty="0">
                <a:hlinkClick r:id="rId2"/>
              </a:rPr>
              <a:t>Notes </a:t>
            </a:r>
            <a:r>
              <a:rPr lang="en-US" dirty="0" smtClean="0">
                <a:hlinkClick r:id="rId2"/>
              </a:rPr>
              <a:t>Link</a:t>
            </a:r>
            <a:r>
              <a:rPr lang="en-US" dirty="0" smtClean="0"/>
              <a:t> to CAR</a:t>
            </a:r>
            <a:endParaRPr lang="en-US" dirty="0"/>
          </a:p>
        </p:txBody>
      </p:sp>
      <p:sp>
        <p:nvSpPr>
          <p:cNvPr id="4" name="Slide Number Placeholder 3"/>
          <p:cNvSpPr>
            <a:spLocks noGrp="1"/>
          </p:cNvSpPr>
          <p:nvPr>
            <p:ph type="sldNum" sz="quarter" idx="10"/>
          </p:nvPr>
        </p:nvSpPr>
        <p:spPr/>
        <p:txBody>
          <a:bodyPr/>
          <a:lstStyle/>
          <a:p>
            <a:fld id="{F4E6D2B2-1B4E-AE4B-8F03-52C3424B26B5}" type="slidenum">
              <a:rPr lang="en-US" smtClean="0"/>
              <a:pPr/>
              <a:t>39</a:t>
            </a:fld>
            <a:endParaRPr lang="en-US"/>
          </a:p>
        </p:txBody>
      </p:sp>
    </p:spTree>
    <p:extLst>
      <p:ext uri="{BB962C8B-B14F-4D97-AF65-F5344CB8AC3E}">
        <p14:creationId xmlns:p14="http://schemas.microsoft.com/office/powerpoint/2010/main" val="981883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ea typeface="Geneva" charset="0"/>
              </a:rPr>
              <a:t>Sample 1 -  CAR Needing Improvement</a:t>
            </a:r>
            <a:br>
              <a:rPr lang="en-US" dirty="0" smtClean="0">
                <a:latin typeface="Arial" charset="0"/>
                <a:ea typeface="Geneva" charset="0"/>
              </a:rPr>
            </a:br>
            <a:r>
              <a:rPr lang="en-US" dirty="0">
                <a:latin typeface="Arial" charset="0"/>
                <a:cs typeface="Arial" charset="0"/>
              </a:rPr>
              <a:t>CAR </a:t>
            </a:r>
            <a:r>
              <a:rPr lang="en-US" dirty="0" smtClean="0">
                <a:latin typeface="Arial" charset="0"/>
                <a:cs typeface="Arial" charset="0"/>
              </a:rPr>
              <a:t>No.11399522</a:t>
            </a:r>
            <a:endParaRPr lang="en-US" dirty="0" smtClean="0">
              <a:latin typeface="Arial" charset="0"/>
              <a:ea typeface="Geneva" charset="0"/>
            </a:endParaRPr>
          </a:p>
        </p:txBody>
      </p:sp>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4</a:t>
            </a:fld>
            <a:endParaRPr lang="en-US"/>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1217432"/>
            <a:ext cx="69532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1267098" y="1985554"/>
            <a:ext cx="6374674" cy="1071154"/>
          </a:xfrm>
          <a:prstGeom prst="round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0" name="Rounded Rectangular Callout 9"/>
          <p:cNvSpPr/>
          <p:nvPr/>
        </p:nvSpPr>
        <p:spPr>
          <a:xfrm>
            <a:off x="5265967" y="3228162"/>
            <a:ext cx="3551465" cy="1131026"/>
          </a:xfrm>
          <a:prstGeom prst="wedgeRoundRectCallout">
            <a:avLst>
              <a:gd name="adj1" fmla="val -48876"/>
              <a:gd name="adj2" fmla="val -70918"/>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500" b="1" dirty="0" smtClean="0"/>
              <a:t>Analysis &amp; Root Cause</a:t>
            </a:r>
            <a:r>
              <a:rPr lang="en-US" sz="1500" dirty="0" smtClean="0"/>
              <a:t> –</a:t>
            </a:r>
            <a:r>
              <a:rPr lang="en-US" sz="1500" i="1" dirty="0" smtClean="0"/>
              <a:t> open </a:t>
            </a:r>
            <a:r>
              <a:rPr lang="en-US" sz="1500" i="1" dirty="0"/>
              <a:t>to further </a:t>
            </a:r>
            <a:r>
              <a:rPr lang="en-US" sz="1500" i="1" dirty="0" smtClean="0"/>
              <a:t>discussion. </a:t>
            </a:r>
          </a:p>
          <a:p>
            <a:r>
              <a:rPr lang="en-US" sz="1000" b="1" dirty="0">
                <a:solidFill>
                  <a:schemeClr val="accent6"/>
                </a:solidFill>
              </a:rPr>
              <a:t>Need to ask more “Why misunderstood</a:t>
            </a:r>
            <a:r>
              <a:rPr lang="en-US" sz="1000" b="1" dirty="0" smtClean="0">
                <a:solidFill>
                  <a:schemeClr val="accent6"/>
                </a:solidFill>
              </a:rPr>
              <a:t>?” “Lack of training?” “ Lack of experiences?”</a:t>
            </a:r>
            <a:endParaRPr lang="en-US" sz="1000" b="1" dirty="0">
              <a:solidFill>
                <a:schemeClr val="accent6"/>
              </a:solidFill>
              <a:latin typeface="Arial" pitchFamily="34" charset="0"/>
              <a:cs typeface="Arial" pitchFamily="34" charset="0"/>
            </a:endParaRPr>
          </a:p>
        </p:txBody>
      </p:sp>
      <p:cxnSp>
        <p:nvCxnSpPr>
          <p:cNvPr id="4" name="Straight Connector 3"/>
          <p:cNvCxnSpPr/>
          <p:nvPr/>
        </p:nvCxnSpPr>
        <p:spPr>
          <a:xfrm>
            <a:off x="4506685" y="2913017"/>
            <a:ext cx="1763486" cy="0"/>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15" name="Rounded Rectangle 14"/>
          <p:cNvSpPr/>
          <p:nvPr/>
        </p:nvSpPr>
        <p:spPr>
          <a:xfrm>
            <a:off x="1319348" y="4885508"/>
            <a:ext cx="6374674" cy="936172"/>
          </a:xfrm>
          <a:prstGeom prst="round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6" name="Rounded Rectangular Callout 15"/>
          <p:cNvSpPr/>
          <p:nvPr/>
        </p:nvSpPr>
        <p:spPr>
          <a:xfrm>
            <a:off x="4816211" y="5746204"/>
            <a:ext cx="3307617" cy="941977"/>
          </a:xfrm>
          <a:prstGeom prst="wedgeRoundRectCallout">
            <a:avLst>
              <a:gd name="adj1" fmla="val -46901"/>
              <a:gd name="adj2" fmla="val -63984"/>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500" b="1" dirty="0" smtClean="0"/>
              <a:t>Corrective Action Plan </a:t>
            </a:r>
            <a:r>
              <a:rPr lang="en-US" sz="1500" dirty="0" smtClean="0"/>
              <a:t>–</a:t>
            </a:r>
            <a:r>
              <a:rPr lang="en-US" sz="1500" i="1" dirty="0" smtClean="0"/>
              <a:t> </a:t>
            </a:r>
          </a:p>
          <a:p>
            <a:r>
              <a:rPr lang="en-US" sz="1500" i="1" dirty="0" smtClean="0"/>
              <a:t>It </a:t>
            </a:r>
            <a:r>
              <a:rPr lang="en-US" sz="1500" i="1" dirty="0"/>
              <a:t>addresses the root cause as it is stated, but the root cause is deficient</a:t>
            </a:r>
            <a:r>
              <a:rPr lang="en-US" sz="1500" i="1"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Gisha" pitchFamily="34" charset="-79"/>
                <a:cs typeface="Gisha" pitchFamily="34" charset="-79"/>
              </a:rPr>
              <a:t>Opportunities for Improvement – CAR # 4</a:t>
            </a:r>
            <a:endParaRPr lang="en-US" dirty="0">
              <a:latin typeface="Gisha" pitchFamily="34" charset="-79"/>
              <a:cs typeface="Gisha" pitchFamily="34" charset="-79"/>
            </a:endParaRPr>
          </a:p>
        </p:txBody>
      </p:sp>
      <p:sp>
        <p:nvSpPr>
          <p:cNvPr id="5" name="Slide Number Placeholder 4"/>
          <p:cNvSpPr>
            <a:spLocks noGrp="1"/>
          </p:cNvSpPr>
          <p:nvPr>
            <p:ph type="sldNum" sz="quarter" idx="10"/>
          </p:nvPr>
        </p:nvSpPr>
        <p:spPr/>
        <p:txBody>
          <a:bodyPr/>
          <a:lstStyle/>
          <a:p>
            <a:pPr>
              <a:defRPr/>
            </a:pPr>
            <a:fld id="{2D2C664E-0B02-4B12-B931-2FCAD1933B73}" type="slidenum">
              <a:rPr lang="en-US" smtClean="0"/>
              <a:pPr>
                <a:defRPr/>
              </a:pPr>
              <a:t>40</a:t>
            </a:fld>
            <a:endParaRPr lang="en-US" dirty="0"/>
          </a:p>
        </p:txBody>
      </p:sp>
      <p:sp>
        <p:nvSpPr>
          <p:cNvPr id="8" name="TextBox 7"/>
          <p:cNvSpPr txBox="1"/>
          <p:nvPr/>
        </p:nvSpPr>
        <p:spPr>
          <a:xfrm rot="16200000">
            <a:off x="-1610831" y="3168510"/>
            <a:ext cx="4922875" cy="584775"/>
          </a:xfrm>
          <a:prstGeom prst="rect">
            <a:avLst/>
          </a:prstGeom>
          <a:noFill/>
          <a:ln>
            <a:solidFill>
              <a:schemeClr val="accent1"/>
            </a:solidFill>
          </a:ln>
        </p:spPr>
        <p:txBody>
          <a:bodyPr wrap="square" rtlCol="0">
            <a:spAutoFit/>
          </a:bodyPr>
          <a:lstStyle/>
          <a:p>
            <a:r>
              <a:rPr lang="en-US" sz="3200" dirty="0" smtClean="0">
                <a:solidFill>
                  <a:srgbClr val="FF0000"/>
                </a:solidFill>
                <a:latin typeface="Arial" pitchFamily="34" charset="0"/>
                <a:cs typeface="Arial" pitchFamily="34" charset="0"/>
              </a:rPr>
              <a:t>Nonconformance</a:t>
            </a:r>
            <a:r>
              <a:rPr lang="en-US"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Details</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879" y="1022672"/>
            <a:ext cx="7604352" cy="4837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p:nvSpPr>
        <p:spPr>
          <a:xfrm>
            <a:off x="3450264" y="2817627"/>
            <a:ext cx="1137683" cy="25518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6" name="Rounded Rectangle 15"/>
          <p:cNvSpPr/>
          <p:nvPr/>
        </p:nvSpPr>
        <p:spPr>
          <a:xfrm>
            <a:off x="6794204" y="2828260"/>
            <a:ext cx="1208715" cy="25518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7" name="Rounded Rectangle 16"/>
          <p:cNvSpPr/>
          <p:nvPr/>
        </p:nvSpPr>
        <p:spPr>
          <a:xfrm>
            <a:off x="3381153" y="3657600"/>
            <a:ext cx="563526" cy="31897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8" name="Rounded Rectangle 17"/>
          <p:cNvSpPr/>
          <p:nvPr/>
        </p:nvSpPr>
        <p:spPr>
          <a:xfrm>
            <a:off x="6751674" y="3742660"/>
            <a:ext cx="1293776" cy="23391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9" name="TextBox 18"/>
          <p:cNvSpPr txBox="1"/>
          <p:nvPr/>
        </p:nvSpPr>
        <p:spPr>
          <a:xfrm>
            <a:off x="3450263" y="5377794"/>
            <a:ext cx="1727791" cy="769441"/>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smtClean="0">
                <a:latin typeface="Gisha" pitchFamily="34" charset="-79"/>
                <a:cs typeface="Gisha" pitchFamily="34" charset="-79"/>
              </a:rPr>
              <a:t>OBS:  Could be added here if wanted, but not needed since it is include above.</a:t>
            </a:r>
          </a:p>
        </p:txBody>
      </p:sp>
      <p:sp>
        <p:nvSpPr>
          <p:cNvPr id="25" name="TextBox 24"/>
          <p:cNvSpPr txBox="1"/>
          <p:nvPr/>
        </p:nvSpPr>
        <p:spPr>
          <a:xfrm rot="16200000">
            <a:off x="-1610832" y="3168510"/>
            <a:ext cx="4922875" cy="584775"/>
          </a:xfrm>
          <a:prstGeom prst="rect">
            <a:avLst/>
          </a:prstGeom>
          <a:noFill/>
          <a:ln>
            <a:solidFill>
              <a:schemeClr val="accent1"/>
            </a:solidFill>
          </a:ln>
        </p:spPr>
        <p:txBody>
          <a:bodyPr wrap="square" rtlCol="0">
            <a:spAutoFit/>
          </a:bodyPr>
          <a:lstStyle/>
          <a:p>
            <a:r>
              <a:rPr lang="en-US" sz="3200" dirty="0" smtClean="0">
                <a:solidFill>
                  <a:srgbClr val="FF0000"/>
                </a:solidFill>
                <a:latin typeface="Arial" pitchFamily="34" charset="0"/>
                <a:cs typeface="Arial" pitchFamily="34" charset="0"/>
              </a:rPr>
              <a:t>Nonconformance</a:t>
            </a:r>
            <a:r>
              <a:rPr lang="en-US"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Details</a:t>
            </a:r>
          </a:p>
        </p:txBody>
      </p:sp>
    </p:spTree>
    <p:extLst>
      <p:ext uri="{BB962C8B-B14F-4D97-AF65-F5344CB8AC3E}">
        <p14:creationId xmlns:p14="http://schemas.microsoft.com/office/powerpoint/2010/main" val="39339058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sha" pitchFamily="34" charset="-79"/>
                <a:cs typeface="Gisha" pitchFamily="34" charset="-79"/>
              </a:rPr>
              <a:t>Opportunities for Improvement – CAR # 4</a:t>
            </a:r>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41</a:t>
            </a:fld>
            <a:endParaRPr lang="en-US" dirty="0"/>
          </a:p>
        </p:txBody>
      </p:sp>
      <p:sp>
        <p:nvSpPr>
          <p:cNvPr id="10" name="TextBox 9"/>
          <p:cNvSpPr txBox="1"/>
          <p:nvPr/>
        </p:nvSpPr>
        <p:spPr>
          <a:xfrm rot="16200000">
            <a:off x="-1610831" y="3168510"/>
            <a:ext cx="4922875" cy="584775"/>
          </a:xfrm>
          <a:prstGeom prst="rect">
            <a:avLst/>
          </a:prstGeom>
          <a:noFill/>
          <a:ln>
            <a:solidFill>
              <a:schemeClr val="accent1"/>
            </a:solidFill>
          </a:ln>
        </p:spPr>
        <p:txBody>
          <a:bodyPr wrap="square" rtlCol="0">
            <a:spAutoFit/>
          </a:bodyPr>
          <a:lstStyle/>
          <a:p>
            <a:r>
              <a:rPr lang="en-US" sz="3200" dirty="0" smtClean="0">
                <a:solidFill>
                  <a:srgbClr val="FF0000"/>
                </a:solidFill>
                <a:latin typeface="Arial" pitchFamily="34" charset="0"/>
                <a:cs typeface="Arial" pitchFamily="34" charset="0"/>
              </a:rPr>
              <a:t>Nonconformance</a:t>
            </a:r>
            <a:r>
              <a:rPr lang="en-US"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Details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756" y="999460"/>
            <a:ext cx="5169304" cy="542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ounded Rectangle 10"/>
          <p:cNvSpPr/>
          <p:nvPr/>
        </p:nvSpPr>
        <p:spPr>
          <a:xfrm>
            <a:off x="6921795" y="3819364"/>
            <a:ext cx="1765005" cy="770861"/>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tx1"/>
                </a:solidFill>
                <a:latin typeface="Gisha" pitchFamily="34" charset="-79"/>
                <a:cs typeface="Gisha" pitchFamily="34" charset="-79"/>
              </a:rPr>
              <a:t>Translation is  a good practice, this way all know the requirement</a:t>
            </a:r>
          </a:p>
        </p:txBody>
      </p:sp>
      <p:cxnSp>
        <p:nvCxnSpPr>
          <p:cNvPr id="13" name="Straight Arrow Connector 12"/>
          <p:cNvCxnSpPr>
            <a:stCxn id="11" idx="1"/>
          </p:cNvCxnSpPr>
          <p:nvPr/>
        </p:nvCxnSpPr>
        <p:spPr>
          <a:xfrm flipH="1" flipV="1">
            <a:off x="5649686" y="4093029"/>
            <a:ext cx="1272109" cy="111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219507" y="999459"/>
            <a:ext cx="1467293" cy="1052625"/>
          </a:xfrm>
          <a:prstGeom prst="roundRect">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latin typeface="Gisha" pitchFamily="34" charset="-79"/>
                <a:cs typeface="Gisha" pitchFamily="34" charset="-79"/>
              </a:rPr>
              <a:t>Requirement Repeated from 17025 and then from local documentation</a:t>
            </a:r>
          </a:p>
        </p:txBody>
      </p:sp>
      <p:cxnSp>
        <p:nvCxnSpPr>
          <p:cNvPr id="17" name="Straight Arrow Connector 16"/>
          <p:cNvCxnSpPr/>
          <p:nvPr/>
        </p:nvCxnSpPr>
        <p:spPr>
          <a:xfrm flipH="1" flipV="1">
            <a:off x="6390167" y="1265275"/>
            <a:ext cx="829340" cy="260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1"/>
          </p:cNvCxnSpPr>
          <p:nvPr/>
        </p:nvCxnSpPr>
        <p:spPr>
          <a:xfrm flipH="1">
            <a:off x="5061098" y="1525772"/>
            <a:ext cx="2158409" cy="1313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41161" y="2775384"/>
            <a:ext cx="2463135" cy="738664"/>
          </a:xfrm>
          <a:prstGeom prst="rect">
            <a:avLst/>
          </a:prstGeom>
          <a:noFill/>
          <a:ln w="9525">
            <a:solidFill>
              <a:schemeClr val="tx1"/>
            </a:solidFill>
          </a:ln>
        </p:spPr>
        <p:txBody>
          <a:bodyPr wrap="square" rtlCol="0">
            <a:spAutoFit/>
          </a:bodyPr>
          <a:lstStyle/>
          <a:p>
            <a:r>
              <a:rPr lang="en-US" sz="1400" b="1" dirty="0" smtClean="0">
                <a:latin typeface="Gisha" pitchFamily="34" charset="-79"/>
                <a:cs typeface="Gisha" pitchFamily="34" charset="-79"/>
              </a:rPr>
              <a:t>Issue is the lab techs did not know the check before use procedures.</a:t>
            </a:r>
          </a:p>
        </p:txBody>
      </p:sp>
      <p:sp>
        <p:nvSpPr>
          <p:cNvPr id="26" name="TextBox 25"/>
          <p:cNvSpPr txBox="1"/>
          <p:nvPr/>
        </p:nvSpPr>
        <p:spPr>
          <a:xfrm rot="16200000">
            <a:off x="-1610832" y="3168510"/>
            <a:ext cx="4922875" cy="584775"/>
          </a:xfrm>
          <a:prstGeom prst="rect">
            <a:avLst/>
          </a:prstGeom>
          <a:noFill/>
          <a:ln>
            <a:solidFill>
              <a:schemeClr val="accent1"/>
            </a:solidFill>
          </a:ln>
        </p:spPr>
        <p:txBody>
          <a:bodyPr wrap="square" rtlCol="0">
            <a:spAutoFit/>
          </a:bodyPr>
          <a:lstStyle/>
          <a:p>
            <a:r>
              <a:rPr lang="en-US" sz="3200" dirty="0" smtClean="0">
                <a:solidFill>
                  <a:srgbClr val="FF0000"/>
                </a:solidFill>
                <a:latin typeface="Arial" pitchFamily="34" charset="0"/>
                <a:cs typeface="Arial" pitchFamily="34" charset="0"/>
              </a:rPr>
              <a:t>Nonconformance</a:t>
            </a:r>
            <a:r>
              <a:rPr lang="en-US" dirty="0" smtClean="0">
                <a:latin typeface="Arial" pitchFamily="34" charset="0"/>
                <a:cs typeface="Arial" pitchFamily="34" charset="0"/>
              </a:rPr>
              <a:t> </a:t>
            </a:r>
            <a:r>
              <a:rPr lang="en-US" sz="3200" dirty="0" smtClean="0">
                <a:solidFill>
                  <a:srgbClr val="FF0000"/>
                </a:solidFill>
                <a:latin typeface="Arial" pitchFamily="34" charset="0"/>
                <a:cs typeface="Arial" pitchFamily="34" charset="0"/>
              </a:rPr>
              <a:t>Details</a:t>
            </a:r>
          </a:p>
        </p:txBody>
      </p:sp>
      <p:sp>
        <p:nvSpPr>
          <p:cNvPr id="24" name="Rounded Rectangle 23"/>
          <p:cNvSpPr/>
          <p:nvPr/>
        </p:nvSpPr>
        <p:spPr>
          <a:xfrm>
            <a:off x="1254642" y="2182332"/>
            <a:ext cx="1839432" cy="1278564"/>
          </a:xfrm>
          <a:prstGeom prst="roundRect">
            <a:avLst/>
          </a:prstGeom>
          <a:solidFill>
            <a:schemeClr val="bg1"/>
          </a:solidFill>
          <a:ln w="95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latin typeface="Gisha" pitchFamily="34" charset="-79"/>
                <a:cs typeface="Gisha" pitchFamily="34" charset="-79"/>
              </a:rPr>
              <a:t>The non-conformance does not include any specific applicable equipment.  Depending upon the outcome, this might be needed to check the impact on projects.</a:t>
            </a:r>
          </a:p>
        </p:txBody>
      </p:sp>
      <p:sp>
        <p:nvSpPr>
          <p:cNvPr id="6" name="TextBox 5"/>
          <p:cNvSpPr txBox="1"/>
          <p:nvPr/>
        </p:nvSpPr>
        <p:spPr>
          <a:xfrm>
            <a:off x="6943060" y="5453740"/>
            <a:ext cx="1878546" cy="553998"/>
          </a:xfrm>
          <a:prstGeom prst="rect">
            <a:avLst/>
          </a:prstGeom>
          <a:noFill/>
          <a:ln>
            <a:solidFill>
              <a:srgbClr val="FF0000"/>
            </a:solidFill>
          </a:ln>
        </p:spPr>
        <p:txBody>
          <a:bodyPr wrap="square" rtlCol="0">
            <a:spAutoFit/>
          </a:bodyPr>
          <a:lstStyle/>
          <a:p>
            <a:r>
              <a:rPr lang="en-US" sz="1000" dirty="0" smtClean="0">
                <a:latin typeface="Gisha" pitchFamily="34" charset="-79"/>
                <a:cs typeface="Gisha" pitchFamily="34" charset="-79"/>
              </a:rPr>
              <a:t>TIP:  Size of population could be useful.  X of X interviewed were not able . . .</a:t>
            </a:r>
          </a:p>
        </p:txBody>
      </p:sp>
      <p:cxnSp>
        <p:nvCxnSpPr>
          <p:cNvPr id="8" name="Straight Arrow Connector 7"/>
          <p:cNvCxnSpPr>
            <a:stCxn id="6" idx="1"/>
          </p:cNvCxnSpPr>
          <p:nvPr/>
        </p:nvCxnSpPr>
        <p:spPr>
          <a:xfrm flipH="1" flipV="1">
            <a:off x="5431971" y="5366657"/>
            <a:ext cx="1511089" cy="364082"/>
          </a:xfrm>
          <a:prstGeom prst="straightConnector1">
            <a:avLst/>
          </a:prstGeom>
          <a:ln w="9525">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7273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isha" pitchFamily="34" charset="-79"/>
                <a:cs typeface="Gisha" pitchFamily="34" charset="-79"/>
              </a:rPr>
              <a:t>Opportunities for Improvement – CAR # 4</a:t>
            </a:r>
            <a:endParaRPr lang="en-US" dirty="0">
              <a:latin typeface="Gisha" pitchFamily="34" charset="-79"/>
              <a:cs typeface="Gisha" pitchFamily="34" charset="-79"/>
            </a:endParaRPr>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42</a:t>
            </a:fld>
            <a:endParaRPr lang="en-US" dirty="0"/>
          </a:p>
        </p:txBody>
      </p:sp>
      <p:sp>
        <p:nvSpPr>
          <p:cNvPr id="5" name="TextBox 4"/>
          <p:cNvSpPr txBox="1"/>
          <p:nvPr/>
        </p:nvSpPr>
        <p:spPr>
          <a:xfrm>
            <a:off x="457200" y="1167869"/>
            <a:ext cx="677108" cy="4524315"/>
          </a:xfrm>
          <a:prstGeom prst="rect">
            <a:avLst/>
          </a:prstGeom>
          <a:noFill/>
          <a:ln w="9525">
            <a:solidFill>
              <a:srgbClr val="FF0000"/>
            </a:solidFill>
          </a:ln>
        </p:spPr>
        <p:txBody>
          <a:bodyPr vert="vert270" wrap="square" rtlCol="0">
            <a:spAutoFit/>
          </a:bodyPr>
          <a:lstStyle/>
          <a:p>
            <a:pPr algn="ctr"/>
            <a:r>
              <a:rPr lang="en-US" sz="3200" dirty="0" smtClean="0">
                <a:solidFill>
                  <a:srgbClr val="FF0000"/>
                </a:solidFill>
                <a:latin typeface="Arial" pitchFamily="34" charset="0"/>
                <a:cs typeface="Arial" pitchFamily="34" charset="0"/>
              </a:rPr>
              <a:t>Corrective Actions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755" y="1040712"/>
            <a:ext cx="7225045" cy="57628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948410" y="1283474"/>
            <a:ext cx="1913860" cy="707886"/>
          </a:xfrm>
          <a:prstGeom prst="rect">
            <a:avLst/>
          </a:prstGeom>
          <a:noFill/>
          <a:ln w="9525">
            <a:solidFill>
              <a:srgbClr val="FF0000"/>
            </a:solidFill>
          </a:ln>
        </p:spPr>
        <p:txBody>
          <a:bodyPr wrap="square" rtlCol="0">
            <a:spAutoFit/>
          </a:bodyPr>
          <a:lstStyle/>
          <a:p>
            <a:r>
              <a:rPr lang="en-US" sz="1000" dirty="0" smtClean="0">
                <a:latin typeface="Gisha" pitchFamily="34" charset="-79"/>
                <a:cs typeface="Gisha" pitchFamily="34" charset="-79"/>
              </a:rPr>
              <a:t>OBS:  Wonder why the auditor could not find anyone who knew the “Check Before Use Procedure” during the audit.</a:t>
            </a:r>
          </a:p>
        </p:txBody>
      </p:sp>
      <p:cxnSp>
        <p:nvCxnSpPr>
          <p:cNvPr id="12" name="Straight Arrow Connector 11"/>
          <p:cNvCxnSpPr>
            <a:stCxn id="6" idx="1"/>
          </p:cNvCxnSpPr>
          <p:nvPr/>
        </p:nvCxnSpPr>
        <p:spPr>
          <a:xfrm flipH="1">
            <a:off x="4114801" y="1637417"/>
            <a:ext cx="1833609" cy="5343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48741" y="4961115"/>
            <a:ext cx="1823929" cy="553998"/>
          </a:xfrm>
          <a:prstGeom prst="rect">
            <a:avLst/>
          </a:prstGeom>
          <a:noFill/>
          <a:ln>
            <a:solidFill>
              <a:srgbClr val="FF0000"/>
            </a:solidFill>
          </a:ln>
        </p:spPr>
        <p:txBody>
          <a:bodyPr wrap="square" rtlCol="0">
            <a:spAutoFit/>
          </a:bodyPr>
          <a:lstStyle/>
          <a:p>
            <a:r>
              <a:rPr lang="en-US" sz="1000" dirty="0" smtClean="0">
                <a:latin typeface="Gisha" pitchFamily="34" charset="-79"/>
                <a:cs typeface="Gisha" pitchFamily="34" charset="-79"/>
              </a:rPr>
              <a:t>ROOT CAUSE:  Training cited as the root cause without sufficient analysis.</a:t>
            </a:r>
          </a:p>
        </p:txBody>
      </p:sp>
      <p:sp>
        <p:nvSpPr>
          <p:cNvPr id="15" name="TextBox 14"/>
          <p:cNvSpPr txBox="1"/>
          <p:nvPr/>
        </p:nvSpPr>
        <p:spPr>
          <a:xfrm>
            <a:off x="6698510" y="3589340"/>
            <a:ext cx="1658679" cy="923330"/>
          </a:xfrm>
          <a:prstGeom prst="rect">
            <a:avLst/>
          </a:prstGeom>
          <a:noFill/>
          <a:ln w="6350">
            <a:solidFill>
              <a:srgbClr val="FF0000"/>
            </a:solidFill>
          </a:ln>
        </p:spPr>
        <p:txBody>
          <a:bodyPr wrap="square" rtlCol="0">
            <a:spAutoFit/>
          </a:bodyPr>
          <a:lstStyle/>
          <a:p>
            <a:r>
              <a:rPr lang="en-US" sz="900" dirty="0" smtClean="0">
                <a:latin typeface="Gisha" pitchFamily="34" charset="-79"/>
                <a:cs typeface="Gisha" pitchFamily="34" charset="-79"/>
              </a:rPr>
              <a:t>SCOPE:  Since it has not been determined that it is only the new hires who could not explain checking before use, this scope is perhaps a bit limiting.</a:t>
            </a:r>
          </a:p>
        </p:txBody>
      </p:sp>
      <p:sp>
        <p:nvSpPr>
          <p:cNvPr id="17" name="TextBox 16"/>
          <p:cNvSpPr txBox="1"/>
          <p:nvPr/>
        </p:nvSpPr>
        <p:spPr>
          <a:xfrm>
            <a:off x="1671747" y="2466754"/>
            <a:ext cx="1326634" cy="784830"/>
          </a:xfrm>
          <a:prstGeom prst="rect">
            <a:avLst/>
          </a:prstGeom>
          <a:noFill/>
          <a:ln w="9525">
            <a:solidFill>
              <a:srgbClr val="FF0000"/>
            </a:solidFill>
          </a:ln>
        </p:spPr>
        <p:txBody>
          <a:bodyPr wrap="square" rtlCol="0">
            <a:spAutoFit/>
          </a:bodyPr>
          <a:lstStyle/>
          <a:p>
            <a:r>
              <a:rPr lang="en-US" sz="900" dirty="0" smtClean="0">
                <a:latin typeface="Gisha" pitchFamily="34" charset="-79"/>
                <a:cs typeface="Gisha" pitchFamily="34" charset="-79"/>
              </a:rPr>
              <a:t>ANALYSIS:  Not sure who was consulted and </a:t>
            </a:r>
            <a:r>
              <a:rPr lang="en-US" sz="900" b="1" dirty="0" smtClean="0">
                <a:latin typeface="Gisha" pitchFamily="34" charset="-79"/>
                <a:cs typeface="Gisha" pitchFamily="34" charset="-79"/>
              </a:rPr>
              <a:t>why the new hires became the focus of the issue.</a:t>
            </a:r>
          </a:p>
        </p:txBody>
      </p:sp>
      <p:cxnSp>
        <p:nvCxnSpPr>
          <p:cNvPr id="21" name="Straight Arrow Connector 20"/>
          <p:cNvCxnSpPr/>
          <p:nvPr/>
        </p:nvCxnSpPr>
        <p:spPr>
          <a:xfrm flipH="1" flipV="1">
            <a:off x="2211572" y="3670271"/>
            <a:ext cx="3237169" cy="1513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1"/>
          </p:cNvCxnSpPr>
          <p:nvPr/>
        </p:nvCxnSpPr>
        <p:spPr>
          <a:xfrm flipH="1">
            <a:off x="5448741" y="4051005"/>
            <a:ext cx="1249769" cy="1"/>
          </a:xfrm>
          <a:prstGeom prst="straightConnector1">
            <a:avLst/>
          </a:prstGeom>
          <a:ln w="9525">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2335064" y="2296633"/>
            <a:ext cx="0" cy="1701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8548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43</a:t>
            </a:fld>
            <a:endParaRPr lang="en-US" dirty="0"/>
          </a:p>
        </p:txBody>
      </p:sp>
      <p:sp>
        <p:nvSpPr>
          <p:cNvPr id="4" name="TextBox 3"/>
          <p:cNvSpPr txBox="1"/>
          <p:nvPr/>
        </p:nvSpPr>
        <p:spPr>
          <a:xfrm>
            <a:off x="457200" y="1167869"/>
            <a:ext cx="677108" cy="4524315"/>
          </a:xfrm>
          <a:prstGeom prst="rect">
            <a:avLst/>
          </a:prstGeom>
          <a:noFill/>
          <a:ln w="9525">
            <a:solidFill>
              <a:srgbClr val="FF0000"/>
            </a:solidFill>
          </a:ln>
        </p:spPr>
        <p:txBody>
          <a:bodyPr vert="vert270" wrap="square" rtlCol="0">
            <a:spAutoFit/>
          </a:bodyPr>
          <a:lstStyle/>
          <a:p>
            <a:pPr algn="ctr"/>
            <a:r>
              <a:rPr lang="en-US" sz="3200" dirty="0" smtClean="0">
                <a:solidFill>
                  <a:srgbClr val="FF0000"/>
                </a:solidFill>
                <a:latin typeface="Arial" pitchFamily="34" charset="0"/>
                <a:cs typeface="Arial" pitchFamily="34" charset="0"/>
              </a:rPr>
              <a:t>Corrective Actions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458" y="1940755"/>
            <a:ext cx="66579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483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a:xfrm>
            <a:off x="8045450" y="6243540"/>
            <a:ext cx="641350" cy="365125"/>
          </a:xfrm>
        </p:spPr>
        <p:txBody>
          <a:bodyPr/>
          <a:lstStyle/>
          <a:p>
            <a:pPr>
              <a:defRPr/>
            </a:pPr>
            <a:fld id="{E91D88F3-8394-4B83-AFB4-0299D11024E6}" type="slidenum">
              <a:rPr lang="en-US" smtClean="0"/>
              <a:pPr>
                <a:defRPr/>
              </a:pPr>
              <a:t>44</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471" y="1112175"/>
            <a:ext cx="6772275" cy="4935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1167869"/>
            <a:ext cx="615553" cy="4524315"/>
          </a:xfrm>
          <a:prstGeom prst="rect">
            <a:avLst/>
          </a:prstGeom>
          <a:noFill/>
          <a:ln w="9525">
            <a:solidFill>
              <a:srgbClr val="FF0000"/>
            </a:solidFill>
          </a:ln>
        </p:spPr>
        <p:txBody>
          <a:bodyPr vert="vert270" wrap="square" rtlCol="0">
            <a:spAutoFit/>
          </a:bodyPr>
          <a:lstStyle/>
          <a:p>
            <a:pPr algn="ctr"/>
            <a:r>
              <a:rPr lang="en-US" sz="2800" dirty="0" smtClean="0">
                <a:solidFill>
                  <a:srgbClr val="FF0000"/>
                </a:solidFill>
                <a:latin typeface="Arial" pitchFamily="34" charset="0"/>
                <a:cs typeface="Arial" pitchFamily="34" charset="0"/>
              </a:rPr>
              <a:t>Milestone 1 - Containment </a:t>
            </a:r>
          </a:p>
        </p:txBody>
      </p:sp>
      <p:sp>
        <p:nvSpPr>
          <p:cNvPr id="4" name="TextBox 3"/>
          <p:cNvSpPr txBox="1"/>
          <p:nvPr/>
        </p:nvSpPr>
        <p:spPr>
          <a:xfrm>
            <a:off x="5167423" y="4263656"/>
            <a:ext cx="2987749" cy="600164"/>
          </a:xfrm>
          <a:prstGeom prst="rect">
            <a:avLst/>
          </a:prstGeom>
          <a:noFill/>
          <a:ln cap="rnd">
            <a:solidFill>
              <a:srgbClr val="FF0000"/>
            </a:solidFill>
          </a:ln>
        </p:spPr>
        <p:txBody>
          <a:bodyPr wrap="square" rtlCol="0">
            <a:spAutoFit/>
          </a:bodyPr>
          <a:lstStyle/>
          <a:p>
            <a:r>
              <a:rPr lang="en-US" sz="1100" dirty="0" smtClean="0">
                <a:latin typeface="Gisha" pitchFamily="34" charset="-79"/>
                <a:cs typeface="Gisha" pitchFamily="34" charset="-79"/>
              </a:rPr>
              <a:t>Attached document is local language – not clear how this addressed the issue.  A note of explanation in General Notes could help.</a:t>
            </a:r>
          </a:p>
        </p:txBody>
      </p:sp>
      <p:cxnSp>
        <p:nvCxnSpPr>
          <p:cNvPr id="9" name="Straight Arrow Connector 8"/>
          <p:cNvCxnSpPr>
            <a:stCxn id="4" idx="1"/>
          </p:cNvCxnSpPr>
          <p:nvPr/>
        </p:nvCxnSpPr>
        <p:spPr>
          <a:xfrm flipH="1">
            <a:off x="4540103" y="4563738"/>
            <a:ext cx="627320" cy="1252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624623" y="1417638"/>
            <a:ext cx="2420827" cy="553998"/>
          </a:xfrm>
          <a:prstGeom prst="rect">
            <a:avLst/>
          </a:prstGeom>
          <a:noFill/>
          <a:ln>
            <a:solidFill>
              <a:srgbClr val="FF0000"/>
            </a:solidFill>
          </a:ln>
        </p:spPr>
        <p:txBody>
          <a:bodyPr wrap="square" rtlCol="0">
            <a:spAutoFit/>
          </a:bodyPr>
          <a:lstStyle/>
          <a:p>
            <a:r>
              <a:rPr lang="en-US" sz="1000" dirty="0" smtClean="0">
                <a:latin typeface="Gisha" pitchFamily="34" charset="-79"/>
                <a:cs typeface="Gisha" pitchFamily="34" charset="-79"/>
              </a:rPr>
              <a:t>Four different training sessions, sign-in records attached, a total of 40 people received training.</a:t>
            </a:r>
          </a:p>
        </p:txBody>
      </p:sp>
      <p:cxnSp>
        <p:nvCxnSpPr>
          <p:cNvPr id="16" name="Straight Arrow Connector 15"/>
          <p:cNvCxnSpPr/>
          <p:nvPr/>
        </p:nvCxnSpPr>
        <p:spPr>
          <a:xfrm flipH="1">
            <a:off x="2764465" y="1694637"/>
            <a:ext cx="2860158" cy="29943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955850" y="5962334"/>
            <a:ext cx="3413051" cy="646331"/>
          </a:xfrm>
          <a:prstGeom prst="rect">
            <a:avLst/>
          </a:prstGeom>
          <a:noFill/>
          <a:ln w="9525">
            <a:solidFill>
              <a:srgbClr val="FF0000"/>
            </a:solidFill>
          </a:ln>
        </p:spPr>
        <p:txBody>
          <a:bodyPr wrap="square" rtlCol="0">
            <a:spAutoFit/>
          </a:bodyPr>
          <a:lstStyle/>
          <a:p>
            <a:r>
              <a:rPr lang="en-US" sz="1200" dirty="0" smtClean="0">
                <a:latin typeface="Gisha" pitchFamily="34" charset="-79"/>
                <a:cs typeface="Gisha" pitchFamily="34" charset="-79"/>
              </a:rPr>
              <a:t>Evidence was included that training took place and the document to which the training occurred was included. </a:t>
            </a:r>
          </a:p>
        </p:txBody>
      </p:sp>
      <p:sp>
        <p:nvSpPr>
          <p:cNvPr id="19" name="Up Arrow 18"/>
          <p:cNvSpPr/>
          <p:nvPr/>
        </p:nvSpPr>
        <p:spPr>
          <a:xfrm>
            <a:off x="3147237" y="5507664"/>
            <a:ext cx="276447" cy="454669"/>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39719095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45</a:t>
            </a:fld>
            <a:endParaRPr lang="en-US" dirty="0"/>
          </a:p>
        </p:txBody>
      </p:sp>
      <p:sp>
        <p:nvSpPr>
          <p:cNvPr id="4" name="TextBox 3"/>
          <p:cNvSpPr txBox="1"/>
          <p:nvPr/>
        </p:nvSpPr>
        <p:spPr>
          <a:xfrm>
            <a:off x="457200" y="1086234"/>
            <a:ext cx="615553" cy="5080650"/>
          </a:xfrm>
          <a:prstGeom prst="rect">
            <a:avLst/>
          </a:prstGeom>
          <a:noFill/>
          <a:ln w="9525">
            <a:solidFill>
              <a:srgbClr val="FF0000"/>
            </a:solidFill>
          </a:ln>
        </p:spPr>
        <p:txBody>
          <a:bodyPr vert="vert270" wrap="square" rtlCol="0">
            <a:spAutoFit/>
          </a:bodyPr>
          <a:lstStyle/>
          <a:p>
            <a:pPr algn="ctr"/>
            <a:r>
              <a:rPr lang="en-US" sz="2800" dirty="0" smtClean="0">
                <a:solidFill>
                  <a:srgbClr val="FF0000"/>
                </a:solidFill>
                <a:latin typeface="Arial" pitchFamily="34" charset="0"/>
                <a:cs typeface="Arial" pitchFamily="34" charset="0"/>
              </a:rPr>
              <a:t>Milestone 2 – Corrective Action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107" y="1086234"/>
            <a:ext cx="5534690" cy="536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38753" y="988828"/>
            <a:ext cx="1924494" cy="3231654"/>
          </a:xfrm>
          <a:prstGeom prst="rect">
            <a:avLst/>
          </a:prstGeom>
          <a:noFill/>
          <a:ln>
            <a:solidFill>
              <a:srgbClr val="FF0000"/>
            </a:solidFill>
          </a:ln>
        </p:spPr>
        <p:txBody>
          <a:bodyPr wrap="square" rtlCol="0">
            <a:spAutoFit/>
          </a:bodyPr>
          <a:lstStyle/>
          <a:p>
            <a:r>
              <a:rPr lang="en-US" sz="1200" dirty="0" smtClean="0">
                <a:latin typeface="Gisha" pitchFamily="34" charset="-79"/>
                <a:cs typeface="Gisha" pitchFamily="34" charset="-79"/>
              </a:rPr>
              <a:t>A new hire checklist was added to for this milestone, however since it is in local language, it is not clear who will receive this training. It leads to questions:</a:t>
            </a:r>
          </a:p>
          <a:p>
            <a:endParaRPr lang="en-US" sz="1200" dirty="0">
              <a:latin typeface="Gisha" pitchFamily="34" charset="-79"/>
              <a:cs typeface="Gisha" pitchFamily="34" charset="-79"/>
            </a:endParaRPr>
          </a:p>
          <a:p>
            <a:pPr marL="228600" indent="-228600">
              <a:buAutoNum type="arabicPeriod"/>
            </a:pPr>
            <a:r>
              <a:rPr lang="en-US" sz="1200" dirty="0" smtClean="0">
                <a:latin typeface="Gisha" pitchFamily="34" charset="-79"/>
                <a:cs typeface="Gisha" pitchFamily="34" charset="-79"/>
              </a:rPr>
              <a:t>Will it be just lab techs?</a:t>
            </a:r>
          </a:p>
          <a:p>
            <a:pPr marL="228600" indent="-228600">
              <a:buAutoNum type="arabicPeriod"/>
            </a:pPr>
            <a:endParaRPr lang="en-US" sz="1200" dirty="0" smtClean="0">
              <a:latin typeface="Gisha" pitchFamily="34" charset="-79"/>
              <a:cs typeface="Gisha" pitchFamily="34" charset="-79"/>
            </a:endParaRPr>
          </a:p>
          <a:p>
            <a:pPr marL="228600" indent="-228600">
              <a:buAutoNum type="arabicPeriod"/>
            </a:pPr>
            <a:r>
              <a:rPr lang="en-US" sz="1200" dirty="0" smtClean="0">
                <a:latin typeface="Gisha" pitchFamily="34" charset="-79"/>
                <a:cs typeface="Gisha" pitchFamily="34" charset="-79"/>
              </a:rPr>
              <a:t>Will it include the Project Handlers and Reviewers since they are the ones the receive the data from the lab?</a:t>
            </a:r>
          </a:p>
        </p:txBody>
      </p:sp>
      <p:sp>
        <p:nvSpPr>
          <p:cNvPr id="6" name="TextBox 5"/>
          <p:cNvSpPr txBox="1"/>
          <p:nvPr/>
        </p:nvSpPr>
        <p:spPr>
          <a:xfrm>
            <a:off x="7038753" y="4720855"/>
            <a:ext cx="1924494" cy="646331"/>
          </a:xfrm>
          <a:prstGeom prst="rect">
            <a:avLst/>
          </a:prstGeom>
          <a:noFill/>
          <a:ln w="9525">
            <a:solidFill>
              <a:srgbClr val="FF0000"/>
            </a:solidFill>
          </a:ln>
        </p:spPr>
        <p:txBody>
          <a:bodyPr wrap="square" rtlCol="0">
            <a:spAutoFit/>
          </a:bodyPr>
          <a:lstStyle/>
          <a:p>
            <a:r>
              <a:rPr lang="en-US" sz="1200" dirty="0" smtClean="0">
                <a:latin typeface="Gisha" pitchFamily="34" charset="-79"/>
                <a:cs typeface="Gisha" pitchFamily="34" charset="-79"/>
              </a:rPr>
              <a:t>Evidence was included that a new hire checklist was created and stored.</a:t>
            </a:r>
          </a:p>
        </p:txBody>
      </p:sp>
      <p:cxnSp>
        <p:nvCxnSpPr>
          <p:cNvPr id="8" name="Straight Arrow Connector 7"/>
          <p:cNvCxnSpPr>
            <a:stCxn id="6" idx="1"/>
            <a:endCxn id="6" idx="1"/>
          </p:cNvCxnSpPr>
          <p:nvPr/>
        </p:nvCxnSpPr>
        <p:spPr>
          <a:xfrm>
            <a:off x="7038753" y="5044021"/>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9114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46</a:t>
            </a:fld>
            <a:endParaRPr lang="en-US" dirty="0"/>
          </a:p>
        </p:txBody>
      </p:sp>
      <p:sp>
        <p:nvSpPr>
          <p:cNvPr id="4" name="TextBox 3"/>
          <p:cNvSpPr txBox="1"/>
          <p:nvPr/>
        </p:nvSpPr>
        <p:spPr>
          <a:xfrm>
            <a:off x="457200" y="979908"/>
            <a:ext cx="553998" cy="5080650"/>
          </a:xfrm>
          <a:prstGeom prst="rect">
            <a:avLst/>
          </a:prstGeom>
          <a:noFill/>
          <a:ln w="9525">
            <a:solidFill>
              <a:srgbClr val="FF0000"/>
            </a:solidFill>
          </a:ln>
        </p:spPr>
        <p:txBody>
          <a:bodyPr vert="vert270" wrap="square" rtlCol="0">
            <a:spAutoFit/>
          </a:bodyPr>
          <a:lstStyle/>
          <a:p>
            <a:pPr algn="ctr"/>
            <a:r>
              <a:rPr lang="en-US" sz="2400" dirty="0" smtClean="0">
                <a:solidFill>
                  <a:srgbClr val="FF0000"/>
                </a:solidFill>
                <a:latin typeface="Arial" pitchFamily="34" charset="0"/>
                <a:cs typeface="Arial" pitchFamily="34" charset="0"/>
              </a:rPr>
              <a:t>Milestone 3 – Owner Verification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79908"/>
            <a:ext cx="6368143" cy="508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511142" y="1350408"/>
            <a:ext cx="1175657" cy="4339650"/>
          </a:xfrm>
          <a:prstGeom prst="rect">
            <a:avLst/>
          </a:prstGeom>
          <a:noFill/>
          <a:ln>
            <a:solidFill>
              <a:srgbClr val="FF0000"/>
            </a:solidFill>
          </a:ln>
          <a:effectLst>
            <a:glow rad="63500">
              <a:schemeClr val="accent1">
                <a:satMod val="175000"/>
                <a:alpha val="40000"/>
              </a:schemeClr>
            </a:glow>
          </a:effectLst>
        </p:spPr>
        <p:txBody>
          <a:bodyPr wrap="square" rtlCol="0">
            <a:spAutoFit/>
          </a:bodyPr>
          <a:lstStyle/>
          <a:p>
            <a:r>
              <a:rPr lang="en-US" sz="1200" dirty="0" smtClean="0">
                <a:latin typeface="Gisha" pitchFamily="34" charset="-79"/>
                <a:cs typeface="Gisha" pitchFamily="34" charset="-79"/>
              </a:rPr>
              <a:t>Verification done by interview and the reason why was provided.  The three questions listed below we assume to be the same three questions in the attachments.  All attachments are the same thing, but for different groups. Sample on next page.</a:t>
            </a:r>
          </a:p>
        </p:txBody>
      </p:sp>
    </p:spTree>
    <p:extLst>
      <p:ext uri="{BB962C8B-B14F-4D97-AF65-F5344CB8AC3E}">
        <p14:creationId xmlns:p14="http://schemas.microsoft.com/office/powerpoint/2010/main" val="9569956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47</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623" y="982765"/>
            <a:ext cx="4823673" cy="510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7200" y="979908"/>
            <a:ext cx="553998" cy="5080650"/>
          </a:xfrm>
          <a:prstGeom prst="rect">
            <a:avLst/>
          </a:prstGeom>
          <a:noFill/>
          <a:ln w="9525">
            <a:solidFill>
              <a:srgbClr val="FF0000"/>
            </a:solidFill>
          </a:ln>
        </p:spPr>
        <p:txBody>
          <a:bodyPr vert="vert270" wrap="square" rtlCol="0">
            <a:spAutoFit/>
          </a:bodyPr>
          <a:lstStyle/>
          <a:p>
            <a:pPr algn="ctr"/>
            <a:r>
              <a:rPr lang="en-US" sz="2400" dirty="0" smtClean="0">
                <a:solidFill>
                  <a:srgbClr val="FF0000"/>
                </a:solidFill>
                <a:latin typeface="Arial" pitchFamily="34" charset="0"/>
                <a:cs typeface="Arial" pitchFamily="34" charset="0"/>
              </a:rPr>
              <a:t>Milestone 3 – Owner Verification</a:t>
            </a:r>
          </a:p>
        </p:txBody>
      </p:sp>
      <p:sp>
        <p:nvSpPr>
          <p:cNvPr id="5" name="Rounded Rectangle 4"/>
          <p:cNvSpPr/>
          <p:nvPr/>
        </p:nvSpPr>
        <p:spPr>
          <a:xfrm>
            <a:off x="3721395" y="2137144"/>
            <a:ext cx="978196" cy="191386"/>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7" name="Rounded Rectangle 6"/>
          <p:cNvSpPr/>
          <p:nvPr/>
        </p:nvSpPr>
        <p:spPr>
          <a:xfrm>
            <a:off x="2658140" y="5475767"/>
            <a:ext cx="637953" cy="15948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8" name="Rounded Rectangle 7"/>
          <p:cNvSpPr/>
          <p:nvPr/>
        </p:nvSpPr>
        <p:spPr>
          <a:xfrm>
            <a:off x="2541181" y="5773479"/>
            <a:ext cx="935666" cy="287079"/>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Tree>
    <p:extLst>
      <p:ext uri="{BB962C8B-B14F-4D97-AF65-F5344CB8AC3E}">
        <p14:creationId xmlns:p14="http://schemas.microsoft.com/office/powerpoint/2010/main" val="21893821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98" y="274638"/>
            <a:ext cx="8229600" cy="1143000"/>
          </a:xfrm>
        </p:spPr>
        <p:txBody>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48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4" y="1417638"/>
            <a:ext cx="6271923" cy="3558695"/>
          </a:xfrm>
          <a:prstGeom prst="rect">
            <a:avLst/>
          </a:prstGeom>
          <a:ln>
            <a:noFill/>
          </a:ln>
          <a:extLst/>
        </p:spPr>
        <p:style>
          <a:lnRef idx="2">
            <a:schemeClr val="accent1"/>
          </a:lnRef>
          <a:fillRef idx="1">
            <a:schemeClr val="lt1"/>
          </a:fillRef>
          <a:effectRef idx="0">
            <a:schemeClr val="accent1"/>
          </a:effectRef>
          <a:fontRef idx="minor">
            <a:schemeClr val="dk1"/>
          </a:fontRef>
        </p:style>
      </p:pic>
      <p:sp>
        <p:nvSpPr>
          <p:cNvPr id="6" name="TextBox 5"/>
          <p:cNvSpPr txBox="1"/>
          <p:nvPr/>
        </p:nvSpPr>
        <p:spPr>
          <a:xfrm>
            <a:off x="457200" y="979908"/>
            <a:ext cx="553998" cy="5080650"/>
          </a:xfrm>
          <a:prstGeom prst="rect">
            <a:avLst/>
          </a:prstGeom>
          <a:noFill/>
          <a:ln w="9525">
            <a:solidFill>
              <a:srgbClr val="FF0000"/>
            </a:solidFill>
          </a:ln>
        </p:spPr>
        <p:txBody>
          <a:bodyPr vert="vert270" wrap="square" rtlCol="0">
            <a:spAutoFit/>
          </a:bodyPr>
          <a:lstStyle/>
          <a:p>
            <a:pPr algn="ctr"/>
            <a:r>
              <a:rPr lang="en-US" sz="2400" dirty="0" smtClean="0">
                <a:solidFill>
                  <a:srgbClr val="FF0000"/>
                </a:solidFill>
                <a:latin typeface="Arial" pitchFamily="34" charset="0"/>
                <a:cs typeface="Arial" pitchFamily="34" charset="0"/>
              </a:rPr>
              <a:t>Verification</a:t>
            </a:r>
          </a:p>
        </p:txBody>
      </p:sp>
      <p:sp>
        <p:nvSpPr>
          <p:cNvPr id="7" name="TextBox 6"/>
          <p:cNvSpPr txBox="1"/>
          <p:nvPr/>
        </p:nvSpPr>
        <p:spPr>
          <a:xfrm>
            <a:off x="1704974" y="5261312"/>
            <a:ext cx="2665007"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latin typeface="Gisha" pitchFamily="34" charset="-79"/>
                <a:cs typeface="Gisha" pitchFamily="34" charset="-79"/>
              </a:rPr>
              <a:t>IQA Verification – watched and recorded equipment for which  “checking before use” and equipment verified was recorded in the verification evidence.</a:t>
            </a:r>
          </a:p>
        </p:txBody>
      </p:sp>
      <p:sp>
        <p:nvSpPr>
          <p:cNvPr id="8" name="TextBox 7"/>
          <p:cNvSpPr txBox="1"/>
          <p:nvPr/>
        </p:nvSpPr>
        <p:spPr>
          <a:xfrm>
            <a:off x="4603899" y="5263116"/>
            <a:ext cx="3778102"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latin typeface="Gisha" pitchFamily="34" charset="-79"/>
                <a:cs typeface="Gisha" pitchFamily="34" charset="-79"/>
              </a:rPr>
              <a:t>It is unclear if any record of the Verification before use is required by the PV lab in Japan.  The Calibration procedure 13-LC-S0402 is written in Japanese and this could not be verified.</a:t>
            </a:r>
          </a:p>
        </p:txBody>
      </p:sp>
      <p:cxnSp>
        <p:nvCxnSpPr>
          <p:cNvPr id="11" name="Straight Arrow Connector 10"/>
          <p:cNvCxnSpPr>
            <a:stCxn id="7" idx="0"/>
          </p:cNvCxnSpPr>
          <p:nvPr/>
        </p:nvCxnSpPr>
        <p:spPr>
          <a:xfrm flipH="1" flipV="1">
            <a:off x="3037477" y="4061637"/>
            <a:ext cx="1" cy="1199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Rounded Rectangle 3"/>
          <p:cNvSpPr/>
          <p:nvPr/>
        </p:nvSpPr>
        <p:spPr>
          <a:xfrm>
            <a:off x="6858000" y="3232093"/>
            <a:ext cx="1632857" cy="1056878"/>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5" name="Rounded Rectangle 4"/>
          <p:cNvSpPr/>
          <p:nvPr/>
        </p:nvSpPr>
        <p:spPr>
          <a:xfrm>
            <a:off x="6608134" y="3147237"/>
            <a:ext cx="1284007" cy="9144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100" dirty="0" smtClean="0">
                <a:latin typeface="Gisha" pitchFamily="34" charset="-79"/>
                <a:cs typeface="Gisha" pitchFamily="34" charset="-79"/>
              </a:rPr>
              <a:t>Initials and Date of the person doing the verification are suggested.</a:t>
            </a:r>
          </a:p>
        </p:txBody>
      </p:sp>
      <p:cxnSp>
        <p:nvCxnSpPr>
          <p:cNvPr id="10" name="Straight Arrow Connector 9"/>
          <p:cNvCxnSpPr/>
          <p:nvPr/>
        </p:nvCxnSpPr>
        <p:spPr>
          <a:xfrm flipH="1">
            <a:off x="6259286" y="3604437"/>
            <a:ext cx="3488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1223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sha" pitchFamily="34" charset="-79"/>
                <a:cs typeface="Gisha" pitchFamily="34" charset="-79"/>
              </a:rPr>
              <a:t>Opportunities for Improvement – CAR # 4</a:t>
            </a:r>
            <a:endParaRPr lang="en-US" dirty="0"/>
          </a:p>
        </p:txBody>
      </p:sp>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49</a:t>
            </a:fld>
            <a:endParaRPr lang="en-US" dirty="0"/>
          </a:p>
        </p:txBody>
      </p:sp>
      <p:sp>
        <p:nvSpPr>
          <p:cNvPr id="4" name="Flowchart: Alternate Process 3"/>
          <p:cNvSpPr/>
          <p:nvPr/>
        </p:nvSpPr>
        <p:spPr>
          <a:xfrm>
            <a:off x="1349829" y="979908"/>
            <a:ext cx="6996729" cy="5297067"/>
          </a:xfrm>
          <a:prstGeom prst="flowChartAlternateProcess">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457200" indent="-457200">
              <a:buFont typeface="+mj-lt"/>
              <a:buAutoNum type="arabicPeriod"/>
            </a:pPr>
            <a:endParaRPr lang="en-US" sz="2800" dirty="0" smtClean="0">
              <a:solidFill>
                <a:schemeClr val="tx1"/>
              </a:solidFill>
              <a:latin typeface="Gisha" pitchFamily="34" charset="-79"/>
              <a:cs typeface="Gisha" pitchFamily="34" charset="-79"/>
            </a:endParaRPr>
          </a:p>
          <a:p>
            <a:pPr marL="342900" indent="-342900">
              <a:buAutoNum type="arabicPeriod"/>
            </a:pPr>
            <a:r>
              <a:rPr lang="en-US" sz="2800" dirty="0" smtClean="0">
                <a:solidFill>
                  <a:schemeClr val="tx1"/>
                </a:solidFill>
                <a:latin typeface="Gisha" pitchFamily="34" charset="-79"/>
                <a:cs typeface="Gisha" pitchFamily="34" charset="-79"/>
              </a:rPr>
              <a:t>It is not clear how the population was limited to those hired after Q1-2010.</a:t>
            </a:r>
          </a:p>
          <a:p>
            <a:pPr marL="342900" indent="-342900">
              <a:buAutoNum type="arabicPeriod"/>
            </a:pPr>
            <a:endParaRPr lang="en-US" sz="2800" dirty="0" smtClean="0">
              <a:solidFill>
                <a:schemeClr val="tx1"/>
              </a:solidFill>
              <a:latin typeface="Gisha" pitchFamily="34" charset="-79"/>
              <a:cs typeface="Gisha" pitchFamily="34" charset="-79"/>
            </a:endParaRPr>
          </a:p>
          <a:p>
            <a:pPr marL="342900" indent="-342900">
              <a:buAutoNum type="arabicPeriod"/>
            </a:pPr>
            <a:r>
              <a:rPr lang="en-US" sz="2800" dirty="0" smtClean="0">
                <a:solidFill>
                  <a:schemeClr val="tx1"/>
                </a:solidFill>
                <a:latin typeface="Gisha" pitchFamily="34" charset="-79"/>
                <a:cs typeface="Gisha" pitchFamily="34" charset="-79"/>
              </a:rPr>
              <a:t>Unclear how it was determined that training was the problem.</a:t>
            </a:r>
          </a:p>
          <a:p>
            <a:pPr marL="342900" indent="-342900" algn="ctr">
              <a:buAutoNum type="arabicPeriod"/>
            </a:pPr>
            <a:endParaRPr lang="en-US" sz="2800" dirty="0">
              <a:solidFill>
                <a:schemeClr val="tx1"/>
              </a:solidFill>
              <a:latin typeface="Gisha" pitchFamily="34" charset="-79"/>
              <a:cs typeface="Gisha" pitchFamily="34" charset="-79"/>
            </a:endParaRPr>
          </a:p>
          <a:p>
            <a:pPr marL="342900" indent="-342900">
              <a:buFont typeface="+mj-lt"/>
              <a:buAutoNum type="arabicPeriod"/>
            </a:pPr>
            <a:r>
              <a:rPr lang="en-US" sz="2800" dirty="0" smtClean="0">
                <a:solidFill>
                  <a:schemeClr val="tx1"/>
                </a:solidFill>
                <a:latin typeface="Gisha" pitchFamily="34" charset="-79"/>
                <a:cs typeface="Gisha" pitchFamily="34" charset="-79"/>
              </a:rPr>
              <a:t>Training </a:t>
            </a:r>
            <a:r>
              <a:rPr lang="en-US" sz="2800" dirty="0">
                <a:solidFill>
                  <a:schemeClr val="tx1"/>
                </a:solidFill>
                <a:latin typeface="Gisha" pitchFamily="34" charset="-79"/>
                <a:cs typeface="Gisha" pitchFamily="34" charset="-79"/>
              </a:rPr>
              <a:t>was done but nothing addressed why the lab techs were ignoring the “check before use” stickers.</a:t>
            </a:r>
          </a:p>
          <a:p>
            <a:pPr marL="342900" indent="-342900" algn="ctr">
              <a:buAutoNum type="arabicPeriod"/>
            </a:pPr>
            <a:endParaRPr lang="en-US" dirty="0">
              <a:solidFill>
                <a:schemeClr val="tx1"/>
              </a:solidFill>
              <a:latin typeface="Gisha" pitchFamily="34" charset="-79"/>
              <a:cs typeface="Gisha" pitchFamily="34" charset="-79"/>
            </a:endParaRPr>
          </a:p>
        </p:txBody>
      </p:sp>
      <p:sp>
        <p:nvSpPr>
          <p:cNvPr id="5" name="TextBox 4"/>
          <p:cNvSpPr txBox="1"/>
          <p:nvPr/>
        </p:nvSpPr>
        <p:spPr>
          <a:xfrm>
            <a:off x="457200" y="979908"/>
            <a:ext cx="553998" cy="5080650"/>
          </a:xfrm>
          <a:prstGeom prst="rect">
            <a:avLst/>
          </a:prstGeom>
          <a:noFill/>
          <a:ln w="9525">
            <a:solidFill>
              <a:srgbClr val="FF0000"/>
            </a:solidFill>
          </a:ln>
        </p:spPr>
        <p:txBody>
          <a:bodyPr vert="vert270" wrap="square" rtlCol="0">
            <a:spAutoFit/>
          </a:bodyPr>
          <a:lstStyle/>
          <a:p>
            <a:pPr algn="ctr"/>
            <a:r>
              <a:rPr lang="en-US" sz="2400" dirty="0" smtClean="0">
                <a:solidFill>
                  <a:srgbClr val="FF0000"/>
                </a:solidFill>
                <a:latin typeface="Arial" pitchFamily="34" charset="0"/>
                <a:cs typeface="Arial" pitchFamily="34" charset="0"/>
              </a:rPr>
              <a:t>Summary</a:t>
            </a:r>
          </a:p>
        </p:txBody>
      </p:sp>
    </p:spTree>
    <p:extLst>
      <p:ext uri="{BB962C8B-B14F-4D97-AF65-F5344CB8AC3E}">
        <p14:creationId xmlns:p14="http://schemas.microsoft.com/office/powerpoint/2010/main" val="4244461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ea typeface="Geneva" charset="0"/>
              </a:rPr>
              <a:t>Sample 1 -  CAR Needing Improvement</a:t>
            </a:r>
            <a:br>
              <a:rPr lang="en-US" dirty="0" smtClean="0">
                <a:latin typeface="Arial" charset="0"/>
                <a:ea typeface="Geneva" charset="0"/>
              </a:rPr>
            </a:br>
            <a:r>
              <a:rPr lang="en-US" dirty="0">
                <a:latin typeface="Arial" charset="0"/>
                <a:cs typeface="Arial" charset="0"/>
              </a:rPr>
              <a:t>CAR </a:t>
            </a:r>
            <a:r>
              <a:rPr lang="en-US" dirty="0" smtClean="0">
                <a:latin typeface="Arial" charset="0"/>
                <a:cs typeface="Arial" charset="0"/>
              </a:rPr>
              <a:t>No.11399522</a:t>
            </a:r>
            <a:endParaRPr lang="en-US" dirty="0" smtClean="0">
              <a:latin typeface="Arial" charset="0"/>
              <a:ea typeface="Geneva" charset="0"/>
            </a:endParaRPr>
          </a:p>
        </p:txBody>
      </p:sp>
      <p:sp>
        <p:nvSpPr>
          <p:cNvPr id="163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F4D095AA-501E-4593-B643-AA15252FDA17}" type="slidenum">
              <a:rPr lang="en-US"/>
              <a:pPr eaLnBrk="1" hangingPunct="1"/>
              <a:t>5</a:t>
            </a:fld>
            <a:endParaRPr lang="en-US"/>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466850"/>
            <a:ext cx="69342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5" y="5413466"/>
            <a:ext cx="69532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le 12"/>
          <p:cNvSpPr/>
          <p:nvPr/>
        </p:nvSpPr>
        <p:spPr>
          <a:xfrm>
            <a:off x="1313904" y="5734594"/>
            <a:ext cx="2800896" cy="907506"/>
          </a:xfrm>
          <a:prstGeom prst="round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4" name="Rounded Rectangular Callout 13"/>
          <p:cNvSpPr/>
          <p:nvPr/>
        </p:nvSpPr>
        <p:spPr>
          <a:xfrm>
            <a:off x="4454436" y="5435787"/>
            <a:ext cx="3734345" cy="1131026"/>
          </a:xfrm>
          <a:prstGeom prst="wedgeRoundRectCallout">
            <a:avLst>
              <a:gd name="adj1" fmla="val -60070"/>
              <a:gd name="adj2" fmla="val 34183"/>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500" b="1" dirty="0"/>
              <a:t>Verification</a:t>
            </a:r>
            <a:r>
              <a:rPr lang="en-US" sz="1500" dirty="0"/>
              <a:t> </a:t>
            </a:r>
            <a:r>
              <a:rPr lang="en-US" sz="1500" dirty="0" smtClean="0"/>
              <a:t>–</a:t>
            </a:r>
            <a:r>
              <a:rPr lang="en-US" sz="1500" i="1" dirty="0" smtClean="0"/>
              <a:t>enough </a:t>
            </a:r>
            <a:r>
              <a:rPr lang="en-US" sz="1500" i="1" dirty="0"/>
              <a:t>time n</a:t>
            </a:r>
            <a:r>
              <a:rPr lang="en-US" sz="1500" i="1" dirty="0" smtClean="0"/>
              <a:t>eed to be </a:t>
            </a:r>
            <a:r>
              <a:rPr lang="en-US" sz="1500" i="1" dirty="0"/>
              <a:t>allowed for new records to be examined</a:t>
            </a:r>
            <a:endParaRPr lang="en-US" sz="1500" dirty="0"/>
          </a:p>
          <a:p>
            <a:r>
              <a:rPr lang="en-US" sz="1000" b="1" dirty="0" smtClean="0">
                <a:solidFill>
                  <a:schemeClr val="accent6"/>
                </a:solidFill>
              </a:rPr>
              <a:t>Verification </a:t>
            </a:r>
            <a:r>
              <a:rPr lang="en-US" sz="1000" b="1" dirty="0">
                <a:solidFill>
                  <a:schemeClr val="accent6"/>
                </a:solidFill>
              </a:rPr>
              <a:t>occurred </a:t>
            </a:r>
            <a:r>
              <a:rPr lang="en-US" sz="1000" b="1" dirty="0" smtClean="0">
                <a:solidFill>
                  <a:schemeClr val="accent6"/>
                </a:solidFill>
              </a:rPr>
              <a:t>one  day after </a:t>
            </a:r>
            <a:r>
              <a:rPr lang="en-US" sz="1000" b="1" dirty="0">
                <a:solidFill>
                  <a:schemeClr val="accent6"/>
                </a:solidFill>
              </a:rPr>
              <a:t>the CAR was closed.  This did not allow enough time to verify that the problem did not recur.</a:t>
            </a:r>
            <a:endParaRPr lang="en-US" sz="1000" b="1" dirty="0">
              <a:solidFill>
                <a:schemeClr val="accent6"/>
              </a:solidFill>
              <a:latin typeface="Arial" pitchFamily="34" charset="0"/>
              <a:cs typeface="Arial" pitchFamily="34" charset="0"/>
            </a:endParaRPr>
          </a:p>
        </p:txBody>
      </p:sp>
      <p:sp>
        <p:nvSpPr>
          <p:cNvPr id="15" name="Rounded Rectangle 14"/>
          <p:cNvSpPr/>
          <p:nvPr/>
        </p:nvSpPr>
        <p:spPr>
          <a:xfrm>
            <a:off x="1313903" y="4519749"/>
            <a:ext cx="4668885" cy="313508"/>
          </a:xfrm>
          <a:prstGeom prst="round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6" name="Rounded Rectangular Callout 15"/>
          <p:cNvSpPr/>
          <p:nvPr/>
        </p:nvSpPr>
        <p:spPr>
          <a:xfrm>
            <a:off x="6280511" y="4340947"/>
            <a:ext cx="2745923" cy="906241"/>
          </a:xfrm>
          <a:prstGeom prst="wedgeRoundRectCallout">
            <a:avLst>
              <a:gd name="adj1" fmla="val -63326"/>
              <a:gd name="adj2" fmla="val -7951"/>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500" b="1" dirty="0" smtClean="0"/>
              <a:t>Verification Evidence</a:t>
            </a:r>
            <a:r>
              <a:rPr lang="en-US" sz="1500" dirty="0" smtClean="0"/>
              <a:t> – </a:t>
            </a:r>
            <a:r>
              <a:rPr lang="en-US" sz="1500" i="1" dirty="0" smtClean="0"/>
              <a:t>need more specific objective evidences </a:t>
            </a:r>
            <a:r>
              <a:rPr lang="en-US" sz="1500" i="1" dirty="0"/>
              <a:t>examined</a:t>
            </a:r>
            <a:endParaRPr lang="en-US" sz="1500" dirty="0"/>
          </a:p>
          <a:p>
            <a:r>
              <a:rPr lang="en-US" sz="1000" dirty="0"/>
              <a:t>     </a:t>
            </a:r>
            <a:endParaRPr lang="en-US" sz="1000" b="1" dirty="0">
              <a:solidFill>
                <a:schemeClr val="accent6"/>
              </a:solidFill>
              <a:latin typeface="Arial" pitchFamily="34" charset="0"/>
              <a:cs typeface="Arial" pitchFamily="34" charset="0"/>
            </a:endParaRPr>
          </a:p>
        </p:txBody>
      </p:sp>
      <p:sp>
        <p:nvSpPr>
          <p:cNvPr id="17" name="Rounded Rectangle 16"/>
          <p:cNvSpPr/>
          <p:nvPr/>
        </p:nvSpPr>
        <p:spPr>
          <a:xfrm>
            <a:off x="1662246" y="1854925"/>
            <a:ext cx="584565" cy="457201"/>
          </a:xfrm>
          <a:prstGeom prst="round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18" name="Rounded Rectangular Callout 17"/>
          <p:cNvSpPr/>
          <p:nvPr/>
        </p:nvSpPr>
        <p:spPr>
          <a:xfrm>
            <a:off x="1920239" y="2468603"/>
            <a:ext cx="2745923" cy="906241"/>
          </a:xfrm>
          <a:prstGeom prst="wedgeRoundRectCallout">
            <a:avLst>
              <a:gd name="adj1" fmla="val -39540"/>
              <a:gd name="adj2" fmla="val -64167"/>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500" b="1" dirty="0" smtClean="0"/>
              <a:t>CAP</a:t>
            </a:r>
            <a:r>
              <a:rPr lang="en-US" sz="1500" dirty="0" smtClean="0"/>
              <a:t>– </a:t>
            </a:r>
            <a:r>
              <a:rPr lang="en-US" sz="1500" i="1" dirty="0" smtClean="0"/>
              <a:t>recommend to add captions ex)“Containment: ”, “Verification: ”</a:t>
            </a:r>
            <a:endParaRPr lang="en-US" sz="1500" dirty="0" smtClean="0"/>
          </a:p>
          <a:p>
            <a:r>
              <a:rPr lang="en-US" sz="1000" dirty="0" smtClean="0"/>
              <a:t>     </a:t>
            </a:r>
            <a:endParaRPr lang="en-US" sz="1000" b="1" dirty="0">
              <a:solidFill>
                <a:schemeClr val="accent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E91D88F3-8394-4B83-AFB4-0299D11024E6}" type="slidenum">
              <a:rPr lang="en-US" smtClean="0"/>
              <a:pPr>
                <a:defRPr/>
              </a:pPr>
              <a:t>50</a:t>
            </a:fld>
            <a:endParaRPr lang="en-US" dirty="0"/>
          </a:p>
        </p:txBody>
      </p:sp>
      <p:pic>
        <p:nvPicPr>
          <p:cNvPr id="13319" name="Picture 7" descr="C:\Users\01390\AppData\Local\Microsoft\Windows\Temporary Internet Files\Content.IE5\ZHAC9NWJ\MP900289433[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078" y="2611710"/>
            <a:ext cx="2797844" cy="1841914"/>
          </a:xfrm>
          <a:prstGeom prst="rect">
            <a:avLst/>
          </a:prstGeom>
          <a:noFill/>
          <a:extLst>
            <a:ext uri="{909E8E84-426E-40DD-AFC4-6F175D3DCCD1}">
              <a14:hiddenFill xmlns:a14="http://schemas.microsoft.com/office/drawing/2010/main">
                <a:solidFill>
                  <a:srgbClr val="FFFFFF"/>
                </a:solidFill>
              </a14:hiddenFill>
            </a:ext>
          </a:extLst>
        </p:spPr>
      </p:pic>
      <p:pic>
        <p:nvPicPr>
          <p:cNvPr id="13321" name="Picture 9" descr="C:\Users\01390\AppData\Local\Microsoft\Windows\Temporary Internet Files\Content.IE5\RG1WXSGK\MC90043485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3" y="5020922"/>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C:\Users\01390\AppData\Local\Microsoft\Windows\Temporary Internet Files\Content.IE5\M9AUX9ZN\MC900431548[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474" y="5020922"/>
            <a:ext cx="1621178" cy="1621178"/>
          </a:xfrm>
          <a:prstGeom prst="rect">
            <a:avLst/>
          </a:prstGeom>
          <a:noFill/>
          <a:extLst>
            <a:ext uri="{909E8E84-426E-40DD-AFC4-6F175D3DCCD1}">
              <a14:hiddenFill xmlns:a14="http://schemas.microsoft.com/office/drawing/2010/main">
                <a:solidFill>
                  <a:srgbClr val="FFFFFF"/>
                </a:solidFill>
              </a14:hiddenFill>
            </a:ext>
          </a:extLst>
        </p:spPr>
      </p:pic>
      <p:pic>
        <p:nvPicPr>
          <p:cNvPr id="13323" name="Picture 11" descr="C:\Users\01390\AppData\Local\Microsoft\Windows\Temporary Internet Files\Content.IE5\DYLEY41Z\MC90043156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46" y="438168"/>
            <a:ext cx="1584108" cy="1584108"/>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C:\Users\01390\AppData\Local\Microsoft\Windows\Temporary Internet Files\Content.IE5\ZHAC9NWJ\MC90039175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2474" y="438168"/>
            <a:ext cx="1816913" cy="1812341"/>
          </a:xfrm>
          <a:prstGeom prst="rect">
            <a:avLst/>
          </a:prstGeom>
          <a:noFill/>
          <a:extLst>
            <a:ext uri="{909E8E84-426E-40DD-AFC4-6F175D3DCCD1}">
              <a14:hiddenFill xmlns:a14="http://schemas.microsoft.com/office/drawing/2010/main">
                <a:solidFill>
                  <a:srgbClr val="FFFFFF"/>
                </a:solidFill>
              </a14:hiddenFill>
            </a:ext>
          </a:extLst>
        </p:spPr>
      </p:pic>
      <p:pic>
        <p:nvPicPr>
          <p:cNvPr id="13325" name="Picture 13" descr="C:\Users\01390\AppData\Local\Microsoft\Windows\Temporary Internet Files\Content.IE5\DYLEY41Z\MC900326908[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0293" y="2849753"/>
            <a:ext cx="1365828" cy="1365828"/>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C:\Users\01390\AppData\Local\Microsoft\Windows\Temporary Internet Files\Content.IE5\ZHAC9NWJ\MC900237869[1].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584418" y="4908993"/>
            <a:ext cx="1975164" cy="1588883"/>
          </a:xfrm>
          <a:prstGeom prst="rect">
            <a:avLst/>
          </a:prstGeom>
          <a:noFill/>
          <a:extLst>
            <a:ext uri="{909E8E84-426E-40DD-AFC4-6F175D3DCCD1}">
              <a14:hiddenFill xmlns:a14="http://schemas.microsoft.com/office/drawing/2010/main">
                <a:solidFill>
                  <a:srgbClr val="FFFFFF"/>
                </a:solidFill>
              </a14:hiddenFill>
            </a:ext>
          </a:extLst>
        </p:spPr>
      </p:pic>
      <p:pic>
        <p:nvPicPr>
          <p:cNvPr id="13327" name="Picture 15" descr="C:\Users\01390\AppData\Local\Microsoft\Windows\Temporary Internet Files\Content.IE5\RG1WXSGK\MC900371076[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5835" y="438168"/>
            <a:ext cx="1355141" cy="1803197"/>
          </a:xfrm>
          <a:prstGeom prst="rect">
            <a:avLst/>
          </a:prstGeom>
          <a:noFill/>
          <a:extLst>
            <a:ext uri="{909E8E84-426E-40DD-AFC4-6F175D3DCCD1}">
              <a14:hiddenFill xmlns:a14="http://schemas.microsoft.com/office/drawing/2010/main">
                <a:solidFill>
                  <a:srgbClr val="FFFFFF"/>
                </a:solidFill>
              </a14:hiddenFill>
            </a:ext>
          </a:extLst>
        </p:spPr>
      </p:pic>
      <p:pic>
        <p:nvPicPr>
          <p:cNvPr id="13328" name="Picture 16" descr="C:\Users\01390\AppData\Local\Microsoft\Windows\Temporary Internet Files\Content.IE5\M9AUX9ZN\MP900289434[1].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49828" y="2838665"/>
            <a:ext cx="906470" cy="1376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3489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4572000"/>
            <a:ext cx="5637010" cy="1819864"/>
          </a:xfrm>
        </p:spPr>
        <p:txBody>
          <a:bodyPr>
            <a:normAutofit fontScale="77500" lnSpcReduction="20000"/>
          </a:bodyPr>
          <a:lstStyle/>
          <a:p>
            <a:r>
              <a:rPr lang="en-US" dirty="0"/>
              <a:t>The original mission of </a:t>
            </a:r>
            <a:r>
              <a:rPr lang="en-US" dirty="0" err="1"/>
              <a:t>GoodCarBadCar</a:t>
            </a:r>
            <a:r>
              <a:rPr lang="en-US" dirty="0"/>
              <a:t> was to advance, promote, and aggrandize the Good Car. Hand in hand with that, </a:t>
            </a:r>
            <a:r>
              <a:rPr lang="en-US" dirty="0" err="1"/>
              <a:t>GoodCarBadCar</a:t>
            </a:r>
            <a:r>
              <a:rPr lang="en-US" dirty="0"/>
              <a:t> always had at heart an assignment that would, in effect, dethrone the bad car, banish the frumpy car, and eliminate boring vehicular abominations. Preferably sooner rather than later.</a:t>
            </a:r>
            <a:br>
              <a:rPr lang="en-US" dirty="0"/>
            </a:br>
            <a:endParaRPr lang="en-US" dirty="0"/>
          </a:p>
        </p:txBody>
      </p:sp>
      <p:sp>
        <p:nvSpPr>
          <p:cNvPr id="2" name="Title 1"/>
          <p:cNvSpPr>
            <a:spLocks noGrp="1"/>
          </p:cNvSpPr>
          <p:nvPr>
            <p:ph type="ctrTitle"/>
          </p:nvPr>
        </p:nvSpPr>
        <p:spPr>
          <a:xfrm>
            <a:off x="817581" y="457200"/>
            <a:ext cx="7175351" cy="4468257"/>
          </a:xfrm>
        </p:spPr>
        <p:txBody>
          <a:bodyPr/>
          <a:lstStyle/>
          <a:p>
            <a:r>
              <a:rPr lang="en-US" dirty="0">
                <a:effectLst/>
                <a:hlinkClick r:id="rId2"/>
              </a:rPr>
              <a:t>GOOD CAR BAD CAR</a:t>
            </a:r>
            <a:r>
              <a:rPr lang="en-US" dirty="0">
                <a:effectLst/>
              </a:rPr>
              <a:t> </a:t>
            </a:r>
            <a:br>
              <a:rPr lang="en-US" dirty="0">
                <a:effectLst/>
              </a:rPr>
            </a:br>
            <a:r>
              <a:rPr lang="en-US" dirty="0">
                <a:effectLst/>
              </a:rPr>
              <a:t>Auto Review, Analysis, Stats And Opinion</a:t>
            </a:r>
            <a:br>
              <a:rPr lang="en-US" dirty="0">
                <a:effectLst/>
              </a:rPr>
            </a:br>
            <a:endParaRPr lang="en-US" dirty="0"/>
          </a:p>
        </p:txBody>
      </p:sp>
    </p:spTree>
    <p:extLst>
      <p:ext uri="{BB962C8B-B14F-4D97-AF65-F5344CB8AC3E}">
        <p14:creationId xmlns:p14="http://schemas.microsoft.com/office/powerpoint/2010/main" val="3605728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0"/>
            <a:ext cx="7045911" cy="1143000"/>
          </a:xfrm>
        </p:spPr>
        <p:txBody>
          <a:bodyPr/>
          <a:lstStyle/>
          <a:p>
            <a:pPr algn="l"/>
            <a:r>
              <a:rPr lang="en-US" b="0" dirty="0" smtClean="0"/>
              <a:t>CAR Number:123910646</a:t>
            </a:r>
            <a:r>
              <a:rPr lang="en-US" b="0" dirty="0"/>
              <a:t>	</a:t>
            </a:r>
            <a:br>
              <a:rPr lang="en-US" b="0" dirty="0"/>
            </a:br>
            <a:r>
              <a:rPr lang="en-US" dirty="0" smtClean="0"/>
              <a:t> </a:t>
            </a:r>
            <a:endParaRPr lang="en-US" dirty="0"/>
          </a:p>
        </p:txBody>
      </p:sp>
      <p:sp>
        <p:nvSpPr>
          <p:cNvPr id="3" name="Content Placeholder 2"/>
          <p:cNvSpPr>
            <a:spLocks noGrp="1"/>
          </p:cNvSpPr>
          <p:nvPr>
            <p:ph sz="quarter" idx="4294967295"/>
          </p:nvPr>
        </p:nvSpPr>
        <p:spPr>
          <a:xfrm>
            <a:off x="1143000" y="731520"/>
            <a:ext cx="6400800" cy="3474720"/>
          </a:xfrm>
          <a:prstGeom prst="rect">
            <a:avLst/>
          </a:prstGeom>
        </p:spPr>
        <p:txBody>
          <a:bodyPr/>
          <a:lstStyle/>
          <a:p>
            <a:r>
              <a:rPr lang="en-US" dirty="0" smtClean="0"/>
              <a:t>Team B’s selection for a BAD CAR.  Concerns  - technical issue and technical understanding vs. CAR analysis.  </a:t>
            </a:r>
          </a:p>
          <a:p>
            <a:r>
              <a:rPr lang="en-US" dirty="0" smtClean="0"/>
              <a:t>In choosing a BAD CAR – I (Karen) looked at mine first, and figured I’d leave those for everyone else to use…</a:t>
            </a:r>
          </a:p>
          <a:p>
            <a:endParaRPr lang="en-US" dirty="0"/>
          </a:p>
        </p:txBody>
      </p:sp>
    </p:spTree>
    <p:extLst>
      <p:ext uri="{BB962C8B-B14F-4D97-AF65-F5344CB8AC3E}">
        <p14:creationId xmlns:p14="http://schemas.microsoft.com/office/powerpoint/2010/main" val="1912832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399"/>
            <a:ext cx="6553200" cy="571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629400" y="381000"/>
            <a:ext cx="2514600" cy="4801314"/>
          </a:xfrm>
          <a:prstGeom prst="rect">
            <a:avLst/>
          </a:prstGeom>
          <a:noFill/>
        </p:spPr>
        <p:txBody>
          <a:bodyPr wrap="square" rtlCol="0">
            <a:spAutoFit/>
          </a:bodyPr>
          <a:lstStyle/>
          <a:p>
            <a:r>
              <a:rPr lang="en-US" dirty="0" smtClean="0"/>
              <a:t>There are no Stakeholders.  </a:t>
            </a:r>
          </a:p>
          <a:p>
            <a:endParaRPr lang="en-US" dirty="0"/>
          </a:p>
          <a:p>
            <a:r>
              <a:rPr lang="en-US" dirty="0"/>
              <a:t>The analysis seemed </a:t>
            </a:r>
            <a:endParaRPr lang="en-US" dirty="0" smtClean="0"/>
          </a:p>
          <a:p>
            <a:r>
              <a:rPr lang="en-US" dirty="0" smtClean="0"/>
              <a:t>to </a:t>
            </a:r>
            <a:r>
              <a:rPr lang="en-US" dirty="0"/>
              <a:t>miss the problem of </a:t>
            </a:r>
            <a:endParaRPr lang="en-US" dirty="0" smtClean="0"/>
          </a:p>
          <a:p>
            <a:r>
              <a:rPr lang="en-US" dirty="0" smtClean="0"/>
              <a:t>the </a:t>
            </a:r>
            <a:r>
              <a:rPr lang="en-US" dirty="0"/>
              <a:t>updated standard </a:t>
            </a:r>
            <a:endParaRPr lang="en-US" dirty="0" smtClean="0"/>
          </a:p>
          <a:p>
            <a:r>
              <a:rPr lang="en-US" dirty="0" smtClean="0"/>
              <a:t>not </a:t>
            </a:r>
            <a:r>
              <a:rPr lang="en-US" dirty="0"/>
              <a:t>being properly </a:t>
            </a:r>
            <a:endParaRPr lang="en-US" dirty="0" smtClean="0"/>
          </a:p>
          <a:p>
            <a:r>
              <a:rPr lang="en-US" dirty="0" smtClean="0"/>
              <a:t>Implemented.  If I understand correctly the standard now required the field distribution to be verified and documented regardless of when the loop was created.  </a:t>
            </a:r>
            <a:endParaRPr lang="en-US" dirty="0"/>
          </a:p>
          <a:p>
            <a:endParaRPr lang="en-US" dirty="0"/>
          </a:p>
        </p:txBody>
      </p:sp>
    </p:spTree>
    <p:extLst>
      <p:ext uri="{BB962C8B-B14F-4D97-AF65-F5344CB8AC3E}">
        <p14:creationId xmlns:p14="http://schemas.microsoft.com/office/powerpoint/2010/main" val="626048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877886" y="1010486"/>
            <a:ext cx="7580313" cy="2163020"/>
          </a:xfrm>
        </p:spPr>
        <p:txBody>
          <a:bodyPr>
            <a:normAutofit lnSpcReduction="10000"/>
          </a:bodyPr>
          <a:lstStyle/>
          <a:p>
            <a:r>
              <a:rPr lang="en-US" dirty="0" smtClean="0"/>
              <a:t>The Root Cause is a restatement from the Analysis.  </a:t>
            </a:r>
          </a:p>
          <a:p>
            <a:r>
              <a:rPr lang="en-US" dirty="0" smtClean="0"/>
              <a:t>The scope indicates RTP EMC, in the Analysis it didn’t indicate if the other EMC offices have verified and documented the field distribution.</a:t>
            </a:r>
          </a:p>
          <a:p>
            <a:r>
              <a:rPr lang="en-US" dirty="0" smtClean="0"/>
              <a:t>There are only two milestones where we should have three of Containment, Corrective Action and Verification</a:t>
            </a:r>
          </a:p>
          <a:p>
            <a:r>
              <a:rPr lang="en-US" dirty="0" smtClean="0"/>
              <a:t>In the history – indicates that the problem could be greater than not recording the field distribution, but that the result could cause a problem with other data collected.</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65341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90601" y="4267200"/>
            <a:ext cx="7620000" cy="1569660"/>
          </a:xfrm>
          <a:prstGeom prst="rect">
            <a:avLst/>
          </a:prstGeom>
          <a:noFill/>
        </p:spPr>
        <p:txBody>
          <a:bodyPr wrap="square" rtlCol="0">
            <a:spAutoFit/>
          </a:bodyPr>
          <a:lstStyle/>
          <a:p>
            <a:pPr marL="285750" indent="-285750">
              <a:buFont typeface="Wingdings" pitchFamily="2" charset="2"/>
              <a:buChar char="v"/>
            </a:pPr>
            <a:r>
              <a:rPr lang="en-US" sz="1600" b="0" dirty="0" smtClean="0"/>
              <a:t>My suggestion for the Containment to verify the field distribution</a:t>
            </a:r>
          </a:p>
          <a:p>
            <a:pPr marL="285750" indent="-285750">
              <a:buFont typeface="Wingdings" pitchFamily="2" charset="2"/>
              <a:buChar char="v"/>
            </a:pPr>
            <a:r>
              <a:rPr lang="en-US" sz="1600" dirty="0" smtClean="0"/>
              <a:t>For Corrective Action  - review of updated Standard requirements</a:t>
            </a:r>
          </a:p>
          <a:p>
            <a:pPr marL="285750" indent="-285750">
              <a:buFont typeface="Wingdings" pitchFamily="2" charset="2"/>
              <a:buChar char="v"/>
            </a:pPr>
            <a:r>
              <a:rPr lang="en-US" sz="1600" b="0" dirty="0" smtClean="0"/>
              <a:t>Verification – of the field distribution verification was documented AND a review of how the next updated standard was handled.  </a:t>
            </a:r>
          </a:p>
          <a:p>
            <a:r>
              <a:rPr lang="en-US" sz="1600" b="0" dirty="0" smtClean="0"/>
              <a:t/>
            </a:r>
            <a:br>
              <a:rPr lang="en-US" sz="1600" b="0" dirty="0" smtClean="0"/>
            </a:br>
            <a:endParaRPr lang="en-US"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257800"/>
            <a:ext cx="4581525" cy="135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948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85800" y="533400"/>
            <a:ext cx="5410200" cy="791420"/>
          </a:xfrm>
        </p:spPr>
        <p:txBody>
          <a:bodyPr>
            <a:noAutofit/>
          </a:bodyPr>
          <a:lstStyle/>
          <a:p>
            <a:r>
              <a:rPr lang="en-US" sz="2800" dirty="0" smtClean="0"/>
              <a:t>Good CAR: 123910629</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95500"/>
            <a:ext cx="68294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062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143000" y="731520"/>
            <a:ext cx="6400800" cy="3474720"/>
          </a:xfrm>
          <a:prstGeom prst="rect">
            <a:avLst/>
          </a:prstGeom>
        </p:spPr>
        <p:txBody>
          <a:bodyPr>
            <a:noAutofit/>
          </a:bodyPr>
          <a:lstStyle/>
          <a:p>
            <a:r>
              <a:rPr lang="en-US" sz="2400" dirty="0" smtClean="0"/>
              <a:t>Non-Conformance: Competency requirements not being documented or met</a:t>
            </a:r>
          </a:p>
          <a:p>
            <a:r>
              <a:rPr lang="en-US" sz="2400" dirty="0" smtClean="0"/>
              <a:t>Several samples found and used as objective evidence of the NC</a:t>
            </a:r>
          </a:p>
          <a:p>
            <a:endParaRPr lang="en-US" sz="2400" dirty="0"/>
          </a:p>
          <a:p>
            <a:r>
              <a:rPr lang="en-US" sz="2400" dirty="0" smtClean="0"/>
              <a:t>Analysis showed separate root causes participating to different samples</a:t>
            </a:r>
          </a:p>
          <a:p>
            <a:endParaRPr lang="en-US" sz="2400" dirty="0"/>
          </a:p>
          <a:p>
            <a:r>
              <a:rPr lang="en-US" sz="2400" dirty="0" smtClean="0"/>
              <a:t>Both containment action and corrective action addressed the separate root causes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463335"/>
            <a:ext cx="2314575" cy="1844234"/>
          </a:xfrm>
          <a:prstGeom prst="rect">
            <a:avLst/>
          </a:prstGeom>
        </p:spPr>
      </p:pic>
    </p:spTree>
    <p:extLst>
      <p:ext uri="{BB962C8B-B14F-4D97-AF65-F5344CB8AC3E}">
        <p14:creationId xmlns:p14="http://schemas.microsoft.com/office/powerpoint/2010/main" val="4152016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4294967295"/>
          </p:nvPr>
        </p:nvSpPr>
        <p:spPr>
          <a:xfrm>
            <a:off x="1143000" y="731520"/>
            <a:ext cx="6400800" cy="4754880"/>
          </a:xfrm>
          <a:prstGeom prst="rect">
            <a:avLst/>
          </a:prstGeom>
        </p:spPr>
        <p:txBody>
          <a:bodyPr/>
          <a:lstStyle/>
          <a:p>
            <a:r>
              <a:rPr lang="en-US" dirty="0" smtClean="0"/>
              <a:t>Thorough containment</a:t>
            </a:r>
          </a:p>
          <a:p>
            <a:endParaRPr lang="en-US" dirty="0"/>
          </a:p>
          <a:p>
            <a:r>
              <a:rPr lang="en-US" dirty="0" smtClean="0"/>
              <a:t>Training plus IT process changes to prevent recurrence</a:t>
            </a:r>
          </a:p>
          <a:p>
            <a:endParaRPr lang="en-US" dirty="0"/>
          </a:p>
          <a:p>
            <a:r>
              <a:rPr lang="en-US" dirty="0" smtClean="0"/>
              <a:t>Effectiveness verification included as milestone</a:t>
            </a:r>
          </a:p>
          <a:p>
            <a:endParaRPr lang="en-US" dirty="0"/>
          </a:p>
          <a:p>
            <a:r>
              <a:rPr lang="en-US" dirty="0" smtClean="0"/>
              <a:t>All due dates met.</a:t>
            </a:r>
          </a:p>
          <a:p>
            <a:endParaRPr lang="en-US" dirty="0"/>
          </a:p>
          <a:p>
            <a:r>
              <a:rPr lang="en-US" dirty="0" smtClean="0"/>
              <a:t>Communication with</a:t>
            </a:r>
          </a:p>
          <a:p>
            <a:pPr marL="45720" indent="0">
              <a:buNone/>
            </a:pPr>
            <a:r>
              <a:rPr lang="en-US" dirty="0" smtClean="0"/>
              <a:t>   CAR Admin</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3886200"/>
            <a:ext cx="3581400" cy="2554732"/>
          </a:xfrm>
          <a:prstGeom prst="rect">
            <a:avLst/>
          </a:prstGeom>
        </p:spPr>
      </p:pic>
    </p:spTree>
    <p:extLst>
      <p:ext uri="{BB962C8B-B14F-4D97-AF65-F5344CB8AC3E}">
        <p14:creationId xmlns:p14="http://schemas.microsoft.com/office/powerpoint/2010/main" val="2308320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1" y="3132290"/>
            <a:ext cx="7688132" cy="1793167"/>
          </a:xfrm>
        </p:spPr>
        <p:txBody>
          <a:bodyPr/>
          <a:lstStyle/>
          <a:p>
            <a:r>
              <a:rPr lang="en-US" dirty="0" smtClean="0"/>
              <a:t>Questions/Discussion</a:t>
            </a:r>
            <a:endParaRPr lang="en-US" dirty="0"/>
          </a:p>
        </p:txBody>
      </p:sp>
    </p:spTree>
    <p:extLst>
      <p:ext uri="{BB962C8B-B14F-4D97-AF65-F5344CB8AC3E}">
        <p14:creationId xmlns:p14="http://schemas.microsoft.com/office/powerpoint/2010/main" val="1358679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1000"/>
            <a:ext cx="7045911" cy="1143000"/>
          </a:xfrm>
        </p:spPr>
        <p:txBody>
          <a:bodyPr/>
          <a:lstStyle/>
          <a:p>
            <a:pPr marL="0" indent="0" algn="l">
              <a:buNone/>
            </a:pPr>
            <a:r>
              <a:rPr lang="en-US" b="0" dirty="0"/>
              <a:t/>
            </a:r>
            <a:br>
              <a:rPr lang="en-US" b="0" dirty="0"/>
            </a:br>
            <a:r>
              <a:rPr lang="en-US" dirty="0" smtClean="0"/>
              <a:t> </a:t>
            </a:r>
            <a:endParaRPr lang="en-US" dirty="0"/>
          </a:p>
        </p:txBody>
      </p:sp>
      <p:sp>
        <p:nvSpPr>
          <p:cNvPr id="3" name="Content Placeholder 2"/>
          <p:cNvSpPr>
            <a:spLocks noGrp="1"/>
          </p:cNvSpPr>
          <p:nvPr>
            <p:ph sz="quarter" idx="4294967295"/>
          </p:nvPr>
        </p:nvSpPr>
        <p:spPr>
          <a:xfrm>
            <a:off x="1143000" y="731520"/>
            <a:ext cx="6400800" cy="944880"/>
          </a:xfrm>
          <a:prstGeom prst="rect">
            <a:avLst/>
          </a:prstGeom>
        </p:spPr>
        <p:txBody>
          <a:bodyPr>
            <a:normAutofit lnSpcReduction="10000"/>
          </a:bodyPr>
          <a:lstStyle/>
          <a:p>
            <a:r>
              <a:rPr lang="en-US" sz="2400" dirty="0" smtClean="0">
                <a:latin typeface="Arial" pitchFamily="34" charset="0"/>
                <a:cs typeface="Arial" pitchFamily="34" charset="0"/>
              </a:rPr>
              <a:t> Team B’s selection for a GOOD CAR.  </a:t>
            </a:r>
          </a:p>
          <a:p>
            <a:r>
              <a:rPr lang="it-IT" sz="2400" dirty="0" smtClean="0">
                <a:latin typeface="Arial" pitchFamily="34" charset="0"/>
                <a:cs typeface="Arial" pitchFamily="34" charset="0"/>
              </a:rPr>
              <a:t>CAR # </a:t>
            </a:r>
            <a:r>
              <a:rPr lang="en-US" sz="2400" b="1" i="1" dirty="0" smtClean="0">
                <a:latin typeface="Arial" pitchFamily="34" charset="0"/>
                <a:cs typeface="Arial" pitchFamily="34" charset="0"/>
              </a:rPr>
              <a:t>123910102</a:t>
            </a:r>
            <a:r>
              <a:rPr lang="en-US" sz="2400" dirty="0">
                <a:latin typeface="Arial" pitchFamily="34" charset="0"/>
                <a:cs typeface="Arial" pitchFamily="34" charset="0"/>
              </a:rPr>
              <a:t>	</a:t>
            </a:r>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5980348"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26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1325562"/>
          </a:xfrm>
        </p:spPr>
        <p:txBody>
          <a:bodyPr/>
          <a:lstStyle/>
          <a:p>
            <a:r>
              <a:rPr lang="en-US" dirty="0" smtClean="0">
                <a:latin typeface="Arial" charset="0"/>
                <a:ea typeface="Geneva" charset="0"/>
              </a:rPr>
              <a:t>Sample 1 -  CAR Needing Improvement</a:t>
            </a:r>
            <a:br>
              <a:rPr lang="en-US" dirty="0" smtClean="0">
                <a:latin typeface="Arial" charset="0"/>
                <a:ea typeface="Geneva" charset="0"/>
              </a:rPr>
            </a:br>
            <a:r>
              <a:rPr lang="en-US" dirty="0">
                <a:latin typeface="Arial" charset="0"/>
                <a:cs typeface="Arial" charset="0"/>
              </a:rPr>
              <a:t>CAR No. 11399522</a:t>
            </a:r>
            <a:r>
              <a:rPr lang="en-US" dirty="0" smtClean="0">
                <a:latin typeface="Arial" charset="0"/>
                <a:ea typeface="Geneva" charset="0"/>
              </a:rPr>
              <a:t/>
            </a:r>
            <a:br>
              <a:rPr lang="en-US" dirty="0" smtClean="0">
                <a:latin typeface="Arial" charset="0"/>
                <a:ea typeface="Geneva" charset="0"/>
              </a:rPr>
            </a:br>
            <a:r>
              <a:rPr lang="en-US" dirty="0" smtClean="0">
                <a:latin typeface="Arial" charset="0"/>
                <a:ea typeface="Geneva" charset="0"/>
              </a:rPr>
              <a:t>Discussion</a:t>
            </a:r>
            <a:br>
              <a:rPr lang="en-US" dirty="0" smtClean="0">
                <a:latin typeface="Arial" charset="0"/>
                <a:ea typeface="Geneva" charset="0"/>
              </a:rPr>
            </a:br>
            <a:endParaRPr lang="en-US" dirty="0" smtClean="0">
              <a:latin typeface="Arial" charset="0"/>
              <a:ea typeface="Geneva" charset="0"/>
            </a:endParaRPr>
          </a:p>
        </p:txBody>
      </p:sp>
      <p:sp>
        <p:nvSpPr>
          <p:cNvPr id="184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39A143C-1D96-42A9-B4D2-559499A58B1A}" type="slidenum">
              <a:rPr lang="en-US"/>
              <a:pPr eaLnBrk="1" hangingPunct="1"/>
              <a:t>6</a:t>
            </a:fld>
            <a:endParaRPr lang="en-US"/>
          </a:p>
        </p:txBody>
      </p:sp>
      <p:sp>
        <p:nvSpPr>
          <p:cNvPr id="2" name="TextBox 1"/>
          <p:cNvSpPr txBox="1"/>
          <p:nvPr/>
        </p:nvSpPr>
        <p:spPr>
          <a:xfrm>
            <a:off x="718456" y="1894115"/>
            <a:ext cx="7968343" cy="4154984"/>
          </a:xfrm>
          <a:prstGeom prst="rect">
            <a:avLst/>
          </a:prstGeom>
          <a:noFill/>
        </p:spPr>
        <p:txBody>
          <a:bodyPr wrap="square" rtlCol="0">
            <a:spAutoFit/>
          </a:bodyPr>
          <a:lstStyle/>
          <a:p>
            <a:pPr marL="285750" indent="-285750">
              <a:buFont typeface="Wingdings" pitchFamily="2" charset="2"/>
              <a:buChar char="q"/>
            </a:pPr>
            <a:r>
              <a:rPr lang="en-US" b="1" dirty="0">
                <a:latin typeface="Arial" pitchFamily="34" charset="0"/>
                <a:cs typeface="Arial" pitchFamily="34" charset="0"/>
              </a:rPr>
              <a:t>Analysis &amp; Root Cause </a:t>
            </a:r>
            <a:endParaRPr lang="en-US" b="1" dirty="0" smtClean="0">
              <a:latin typeface="Arial" pitchFamily="34" charset="0"/>
              <a:cs typeface="Arial" pitchFamily="34" charset="0"/>
            </a:endParaRPr>
          </a:p>
          <a:p>
            <a:r>
              <a:rPr lang="en-US" sz="1500" dirty="0" smtClean="0">
                <a:latin typeface="Arial" pitchFamily="34" charset="0"/>
                <a:cs typeface="Arial" pitchFamily="34" charset="0"/>
              </a:rPr>
              <a:t>	– open to further discussion. Need to ask more “Why misunderstood?” </a:t>
            </a:r>
          </a:p>
          <a:p>
            <a:r>
              <a:rPr lang="en-US" sz="1500" dirty="0">
                <a:latin typeface="Arial" pitchFamily="34" charset="0"/>
                <a:cs typeface="Arial" pitchFamily="34" charset="0"/>
              </a:rPr>
              <a:t> </a:t>
            </a:r>
            <a:r>
              <a:rPr lang="en-US" sz="1500" dirty="0" smtClean="0">
                <a:latin typeface="Arial" pitchFamily="34" charset="0"/>
                <a:cs typeface="Arial" pitchFamily="34" charset="0"/>
              </a:rPr>
              <a:t>           “Lack of training?” “ Lack of experiences?”</a:t>
            </a:r>
          </a:p>
          <a:p>
            <a:pPr marL="285750" indent="-285750">
              <a:buFont typeface="Wingdings" pitchFamily="2" charset="2"/>
              <a:buChar char="q"/>
            </a:pPr>
            <a:endParaRPr lang="en-US" dirty="0">
              <a:latin typeface="Arial" pitchFamily="34" charset="0"/>
              <a:cs typeface="Arial" pitchFamily="34" charset="0"/>
            </a:endParaRPr>
          </a:p>
          <a:p>
            <a:pPr marL="285750" indent="-285750">
              <a:buFont typeface="Wingdings" pitchFamily="2" charset="2"/>
              <a:buChar char="q"/>
            </a:pPr>
            <a:r>
              <a:rPr lang="en-US" b="1" dirty="0">
                <a:latin typeface="Arial" pitchFamily="34" charset="0"/>
                <a:cs typeface="Arial" pitchFamily="34" charset="0"/>
              </a:rPr>
              <a:t>Corrective Action Plan </a:t>
            </a:r>
            <a:endParaRPr lang="en-US" b="1" dirty="0" smtClean="0">
              <a:latin typeface="Arial" pitchFamily="34" charset="0"/>
              <a:cs typeface="Arial" pitchFamily="34" charset="0"/>
            </a:endParaRPr>
          </a:p>
          <a:p>
            <a:r>
              <a:rPr lang="en-US" dirty="0" smtClean="0">
                <a:latin typeface="Arial" pitchFamily="34" charset="0"/>
                <a:cs typeface="Arial" pitchFamily="34" charset="0"/>
              </a:rPr>
              <a:t>	</a:t>
            </a:r>
            <a:r>
              <a:rPr lang="en-US" sz="1500" dirty="0" smtClean="0">
                <a:latin typeface="Arial" pitchFamily="34" charset="0"/>
                <a:cs typeface="Arial" pitchFamily="34" charset="0"/>
              </a:rPr>
              <a:t>– It </a:t>
            </a:r>
            <a:r>
              <a:rPr lang="en-US" sz="1500" dirty="0">
                <a:latin typeface="Arial" pitchFamily="34" charset="0"/>
                <a:cs typeface="Arial" pitchFamily="34" charset="0"/>
              </a:rPr>
              <a:t>addresses the root cause as it is stated, but the root cause is deficient.</a:t>
            </a:r>
          </a:p>
          <a:p>
            <a:pPr marL="285750" indent="-285750">
              <a:buFont typeface="Wingdings" pitchFamily="2" charset="2"/>
              <a:buChar char="q"/>
            </a:pPr>
            <a:endParaRPr lang="en-US" dirty="0">
              <a:latin typeface="Arial" pitchFamily="34" charset="0"/>
              <a:cs typeface="Arial" pitchFamily="34" charset="0"/>
            </a:endParaRPr>
          </a:p>
          <a:p>
            <a:pPr marL="285750" indent="-285750">
              <a:buFont typeface="Wingdings" pitchFamily="2" charset="2"/>
              <a:buChar char="q"/>
            </a:pPr>
            <a:r>
              <a:rPr lang="en-US" b="1" dirty="0" smtClean="0">
                <a:latin typeface="Arial" pitchFamily="34" charset="0"/>
                <a:cs typeface="Arial" pitchFamily="34" charset="0"/>
              </a:rPr>
              <a:t>CAP</a:t>
            </a:r>
          </a:p>
          <a:p>
            <a:r>
              <a:rPr lang="en-US" sz="1500" dirty="0" smtClean="0">
                <a:latin typeface="Arial" pitchFamily="34" charset="0"/>
                <a:cs typeface="Arial" pitchFamily="34" charset="0"/>
              </a:rPr>
              <a:t>	– </a:t>
            </a:r>
            <a:r>
              <a:rPr lang="en-US" sz="1500" dirty="0">
                <a:latin typeface="Arial" pitchFamily="34" charset="0"/>
                <a:cs typeface="Arial" pitchFamily="34" charset="0"/>
              </a:rPr>
              <a:t>recommend to add captions ex)“Containment: ”, “Verification: </a:t>
            </a:r>
            <a:r>
              <a:rPr lang="en-US" sz="1500" dirty="0" smtClean="0">
                <a:latin typeface="Arial" pitchFamily="34" charset="0"/>
                <a:cs typeface="Arial" pitchFamily="34" charset="0"/>
              </a:rPr>
              <a:t>”</a:t>
            </a:r>
            <a:r>
              <a:rPr lang="en-US" dirty="0" smtClean="0">
                <a:latin typeface="Arial" pitchFamily="34" charset="0"/>
                <a:cs typeface="Arial" pitchFamily="34" charset="0"/>
              </a:rPr>
              <a:t>     </a:t>
            </a:r>
            <a:endParaRPr lang="en-US" dirty="0">
              <a:latin typeface="Arial" pitchFamily="34" charset="0"/>
              <a:cs typeface="Arial" pitchFamily="34" charset="0"/>
            </a:endParaRPr>
          </a:p>
          <a:p>
            <a:pPr marL="285750" indent="-285750">
              <a:buFont typeface="Wingdings" pitchFamily="2" charset="2"/>
              <a:buChar char="q"/>
            </a:pPr>
            <a:endParaRPr lang="en-US" dirty="0">
              <a:latin typeface="Arial" pitchFamily="34" charset="0"/>
              <a:cs typeface="Arial" pitchFamily="34" charset="0"/>
            </a:endParaRPr>
          </a:p>
          <a:p>
            <a:pPr marL="285750" indent="-285750">
              <a:buFont typeface="Wingdings" pitchFamily="2" charset="2"/>
              <a:buChar char="q"/>
            </a:pPr>
            <a:r>
              <a:rPr lang="en-US" b="1" dirty="0">
                <a:latin typeface="Arial" pitchFamily="34" charset="0"/>
                <a:cs typeface="Arial" pitchFamily="34" charset="0"/>
              </a:rPr>
              <a:t>Verification Evidence </a:t>
            </a:r>
            <a:endParaRPr lang="en-US" b="1" dirty="0" smtClean="0">
              <a:latin typeface="Arial" pitchFamily="34" charset="0"/>
              <a:cs typeface="Arial" pitchFamily="34" charset="0"/>
            </a:endParaRPr>
          </a:p>
          <a:p>
            <a:r>
              <a:rPr lang="en-US" dirty="0" smtClean="0">
                <a:latin typeface="Arial" pitchFamily="34" charset="0"/>
                <a:cs typeface="Arial" pitchFamily="34" charset="0"/>
              </a:rPr>
              <a:t>	</a:t>
            </a:r>
            <a:r>
              <a:rPr lang="en-US" sz="1500" dirty="0" smtClean="0">
                <a:latin typeface="Arial" pitchFamily="34" charset="0"/>
                <a:cs typeface="Arial" pitchFamily="34" charset="0"/>
              </a:rPr>
              <a:t>– </a:t>
            </a:r>
            <a:r>
              <a:rPr lang="en-US" sz="1500" dirty="0">
                <a:latin typeface="Arial" pitchFamily="34" charset="0"/>
                <a:cs typeface="Arial" pitchFamily="34" charset="0"/>
              </a:rPr>
              <a:t>need more specific objective evidences </a:t>
            </a:r>
            <a:r>
              <a:rPr lang="en-US" sz="1500" dirty="0" smtClean="0">
                <a:latin typeface="Arial" pitchFamily="34" charset="0"/>
                <a:cs typeface="Arial" pitchFamily="34" charset="0"/>
              </a:rPr>
              <a:t>examined</a:t>
            </a:r>
          </a:p>
          <a:p>
            <a:endParaRPr lang="en-US" dirty="0">
              <a:latin typeface="Arial" pitchFamily="34" charset="0"/>
              <a:cs typeface="Arial" pitchFamily="34" charset="0"/>
            </a:endParaRPr>
          </a:p>
          <a:p>
            <a:pPr marL="285750" indent="-285750">
              <a:buFont typeface="Wingdings" pitchFamily="2" charset="2"/>
              <a:buChar char="q"/>
            </a:pPr>
            <a:r>
              <a:rPr lang="en-US" b="1" dirty="0" smtClean="0">
                <a:latin typeface="Arial" pitchFamily="34" charset="0"/>
                <a:cs typeface="Arial" pitchFamily="34" charset="0"/>
              </a:rPr>
              <a:t>Verification </a:t>
            </a:r>
          </a:p>
          <a:p>
            <a:r>
              <a:rPr lang="en-US" dirty="0" smtClean="0">
                <a:latin typeface="Arial" pitchFamily="34" charset="0"/>
                <a:cs typeface="Arial" pitchFamily="34" charset="0"/>
              </a:rPr>
              <a:t>	</a:t>
            </a:r>
            <a:r>
              <a:rPr lang="en-US" sz="1500" dirty="0" smtClean="0">
                <a:latin typeface="Arial" pitchFamily="34" charset="0"/>
                <a:cs typeface="Arial" pitchFamily="34" charset="0"/>
              </a:rPr>
              <a:t>–</a:t>
            </a:r>
            <a:r>
              <a:rPr lang="en-US" sz="1500" dirty="0">
                <a:latin typeface="Arial" pitchFamily="34" charset="0"/>
                <a:cs typeface="Arial" pitchFamily="34" charset="0"/>
              </a:rPr>
              <a:t>enough time need to be allowed for new records to be </a:t>
            </a:r>
            <a:r>
              <a:rPr lang="en-US" sz="1500" dirty="0" smtClean="0">
                <a:latin typeface="Arial" pitchFamily="34" charset="0"/>
                <a:cs typeface="Arial" pitchFamily="34" charset="0"/>
              </a:rPr>
              <a:t>examined</a:t>
            </a:r>
            <a:endParaRPr lang="en-US" sz="1500" dirty="0">
              <a:latin typeface="Arial" pitchFamily="34" charset="0"/>
              <a:cs typeface="Arial" pitchFamily="34" charset="0"/>
            </a:endParaRPr>
          </a:p>
        </p:txBody>
      </p:sp>
    </p:spTree>
    <p:extLst>
      <p:ext uri="{BB962C8B-B14F-4D97-AF65-F5344CB8AC3E}">
        <p14:creationId xmlns:p14="http://schemas.microsoft.com/office/powerpoint/2010/main" val="34287899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US" dirty="0"/>
          </a:p>
        </p:txBody>
      </p:sp>
      <p:sp>
        <p:nvSpPr>
          <p:cNvPr id="5" name="TextBox 4"/>
          <p:cNvSpPr txBox="1"/>
          <p:nvPr/>
        </p:nvSpPr>
        <p:spPr>
          <a:xfrm>
            <a:off x="7534275" y="381000"/>
            <a:ext cx="1981200" cy="3139321"/>
          </a:xfrm>
          <a:prstGeom prst="rect">
            <a:avLst/>
          </a:prstGeom>
          <a:noFill/>
        </p:spPr>
        <p:txBody>
          <a:bodyPr wrap="square" rtlCol="0">
            <a:spAutoFit/>
          </a:bodyPr>
          <a:lstStyle/>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r>
              <a:rPr lang="en-US" dirty="0" smtClean="0">
                <a:solidFill>
                  <a:srgbClr val="FF0000"/>
                </a:solidFill>
              </a:rPr>
              <a:t>  There are Stakeholders.  </a:t>
            </a:r>
          </a:p>
          <a:p>
            <a:endParaRPr lang="en-US" dirty="0"/>
          </a:p>
          <a:p>
            <a:r>
              <a:rPr lang="en-US" dirty="0">
                <a:solidFill>
                  <a:srgbClr val="FF0000"/>
                </a:solidFill>
              </a:rPr>
              <a:t>The analysis is very detailed, and it is well explained what‘s happened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699135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780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90600"/>
            <a:ext cx="700087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315201" y="381000"/>
            <a:ext cx="1676400" cy="6186309"/>
          </a:xfrm>
          <a:prstGeom prst="rect">
            <a:avLst/>
          </a:prstGeom>
          <a:noFill/>
        </p:spPr>
        <p:txBody>
          <a:bodyPr wrap="square" rtlCol="0">
            <a:spAutoFit/>
          </a:bodyPr>
          <a:lstStyle/>
          <a:p>
            <a:endParaRPr lang="en-US" dirty="0" smtClean="0">
              <a:solidFill>
                <a:srgbClr val="FF0000"/>
              </a:solidFill>
            </a:endParaRPr>
          </a:p>
          <a:p>
            <a:r>
              <a:rPr lang="en-US" b="1" dirty="0" smtClean="0">
                <a:solidFill>
                  <a:srgbClr val="FF0000"/>
                </a:solidFill>
              </a:rPr>
              <a:t>Root Cause is the conclusion of the analysis</a:t>
            </a:r>
          </a:p>
          <a:p>
            <a:endParaRPr lang="it-IT" b="1" dirty="0" smtClean="0">
              <a:solidFill>
                <a:srgbClr val="FF0000"/>
              </a:solidFill>
            </a:endParaRPr>
          </a:p>
          <a:p>
            <a:endParaRPr lang="it-IT" b="1" dirty="0">
              <a:solidFill>
                <a:srgbClr val="FF0000"/>
              </a:solidFill>
            </a:endParaRPr>
          </a:p>
          <a:p>
            <a:endParaRPr lang="it-IT" dirty="0" smtClean="0"/>
          </a:p>
          <a:p>
            <a:endParaRPr lang="it-IT" b="1" dirty="0" smtClean="0">
              <a:solidFill>
                <a:srgbClr val="FF0000"/>
              </a:solidFill>
            </a:endParaRPr>
          </a:p>
          <a:p>
            <a:r>
              <a:rPr lang="it-IT" b="1" dirty="0" smtClean="0">
                <a:solidFill>
                  <a:srgbClr val="FF0000"/>
                </a:solidFill>
              </a:rPr>
              <a:t>We have 3 milestones: Containment; Corrective Action and Verification</a:t>
            </a:r>
            <a:endParaRPr lang="it-IT" b="1" dirty="0">
              <a:solidFill>
                <a:srgbClr val="FF0000"/>
              </a:solidFill>
            </a:endParaRPr>
          </a:p>
          <a:p>
            <a:endParaRPr lang="it-IT" dirty="0" smtClean="0"/>
          </a:p>
          <a:p>
            <a:endParaRPr lang="it-IT" dirty="0"/>
          </a:p>
          <a:p>
            <a:endParaRPr lang="it-IT" dirty="0" smtClean="0"/>
          </a:p>
          <a:p>
            <a:endParaRPr lang="it-IT" dirty="0"/>
          </a:p>
          <a:p>
            <a:endParaRPr lang="it-IT" dirty="0" smtClean="0"/>
          </a:p>
          <a:p>
            <a:endParaRPr lang="it-IT" dirty="0"/>
          </a:p>
          <a:p>
            <a:endParaRPr lang="en-US" dirty="0"/>
          </a:p>
        </p:txBody>
      </p:sp>
    </p:spTree>
    <p:extLst>
      <p:ext uri="{BB962C8B-B14F-4D97-AF65-F5344CB8AC3E}">
        <p14:creationId xmlns:p14="http://schemas.microsoft.com/office/powerpoint/2010/main" val="287421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dirty="0" smtClean="0">
                <a:latin typeface="Arial" charset="0"/>
                <a:ea typeface="Geneva" charset="0"/>
              </a:rPr>
              <a:t>Sample 2 -  CAR Needing Improvement</a:t>
            </a:r>
            <a:br>
              <a:rPr lang="en-US" dirty="0" smtClean="0">
                <a:latin typeface="Arial" charset="0"/>
                <a:ea typeface="Geneva" charset="0"/>
              </a:rPr>
            </a:br>
            <a:r>
              <a:rPr lang="en-US" dirty="0" smtClean="0">
                <a:latin typeface="Arial" charset="0"/>
                <a:ea typeface="Geneva" charset="0"/>
              </a:rPr>
              <a:t>CAR No. 11399506</a:t>
            </a: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pPr eaLnBrk="1" hangingPunct="1"/>
              <a:t>7</a:t>
            </a:fld>
            <a:endParaRPr lang="en-US"/>
          </a:p>
        </p:txBody>
      </p:sp>
      <p:sp>
        <p:nvSpPr>
          <p:cNvPr id="2" name="Content Placeholder 1"/>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268" y="1474638"/>
            <a:ext cx="8327984" cy="493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78268" y="3805594"/>
            <a:ext cx="8327984" cy="2942447"/>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9" name="TextBox 1"/>
          <p:cNvSpPr txBox="1">
            <a:spLocks noChangeArrowheads="1"/>
          </p:cNvSpPr>
          <p:nvPr/>
        </p:nvSpPr>
        <p:spPr bwMode="auto">
          <a:xfrm>
            <a:off x="112573" y="3944094"/>
            <a:ext cx="269875"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1</a:t>
            </a:r>
          </a:p>
        </p:txBody>
      </p:sp>
      <p:sp>
        <p:nvSpPr>
          <p:cNvPr id="4" name="Rectangle 3"/>
          <p:cNvSpPr/>
          <p:nvPr/>
        </p:nvSpPr>
        <p:spPr>
          <a:xfrm>
            <a:off x="457200" y="6412375"/>
            <a:ext cx="5827853" cy="335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latin typeface="Arial" pitchFamily="34" charset="0"/>
                <a:cs typeface="Arial" pitchFamily="34" charset="0"/>
              </a:rPr>
              <a:t>1. The non-conformance was not clearly stated. </a:t>
            </a:r>
          </a:p>
        </p:txBody>
      </p:sp>
    </p:spTree>
    <p:extLst>
      <p:ext uri="{BB962C8B-B14F-4D97-AF65-F5344CB8AC3E}">
        <p14:creationId xmlns:p14="http://schemas.microsoft.com/office/powerpoint/2010/main" val="2235363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latin typeface="Arial" charset="0"/>
                <a:ea typeface="Geneva" charset="0"/>
              </a:rPr>
              <a:t>Sample 2 -  CAR Needing Improvement</a:t>
            </a:r>
            <a:br>
              <a:rPr lang="en-US" dirty="0" smtClean="0">
                <a:latin typeface="Arial" charset="0"/>
                <a:ea typeface="Geneva" charset="0"/>
              </a:rPr>
            </a:br>
            <a:r>
              <a:rPr lang="en-US" dirty="0" smtClean="0">
                <a:latin typeface="Arial" charset="0"/>
                <a:ea typeface="Geneva" charset="0"/>
              </a:rPr>
              <a:t>CAR No</a:t>
            </a:r>
            <a:r>
              <a:rPr lang="en-US" dirty="0">
                <a:latin typeface="Arial" charset="0"/>
                <a:ea typeface="Geneva" charset="0"/>
              </a:rPr>
              <a:t>. 11399506</a:t>
            </a:r>
            <a:endParaRPr lang="en-US" dirty="0" smtClean="0">
              <a:latin typeface="Arial" charset="0"/>
              <a:ea typeface="Geneva" charset="0"/>
            </a:endParaRPr>
          </a:p>
        </p:txBody>
      </p:sp>
      <p:sp>
        <p:nvSpPr>
          <p:cNvPr id="15363" name="Slide Number Placeholder 3"/>
          <p:cNvSpPr>
            <a:spLocks noGrp="1"/>
          </p:cNvSpPr>
          <p:nvPr>
            <p:ph type="sldNum" sz="quarter" idx="10"/>
          </p:nvPr>
        </p:nvSpPr>
        <p:spPr bwMode="auto">
          <a:xfrm>
            <a:off x="8045450" y="6126500"/>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8</a:t>
            </a:fld>
            <a:endParaRPr lang="en-US"/>
          </a:p>
        </p:txBody>
      </p:sp>
      <p:sp>
        <p:nvSpPr>
          <p:cNvPr id="15364" name="Content Placeholder 4"/>
          <p:cNvSpPr>
            <a:spLocks noGrp="1"/>
          </p:cNvSpPr>
          <p:nvPr>
            <p:ph idx="1"/>
          </p:nvPr>
        </p:nvSpPr>
        <p:spPr>
          <a:xfrm>
            <a:off x="457200" y="1449725"/>
            <a:ext cx="8229600" cy="4525963"/>
          </a:xfrm>
        </p:spPr>
        <p:txBody>
          <a:bodyPr/>
          <a:lstStyle/>
          <a:p>
            <a:endParaRPr lang="en-US" dirty="0" smtClean="0">
              <a:latin typeface="Arial" charset="0"/>
              <a:ea typeface="Geneva"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16" y="1258813"/>
            <a:ext cx="8553690" cy="527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2448" y="2146694"/>
            <a:ext cx="8634230" cy="1047915"/>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8" name="TextBox 1"/>
          <p:cNvSpPr txBox="1">
            <a:spLocks noChangeArrowheads="1"/>
          </p:cNvSpPr>
          <p:nvPr/>
        </p:nvSpPr>
        <p:spPr bwMode="auto">
          <a:xfrm>
            <a:off x="112573" y="2146694"/>
            <a:ext cx="269875"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2</a:t>
            </a:r>
            <a:endParaRPr lang="en-US" sz="1200" dirty="0">
              <a:solidFill>
                <a:srgbClr val="000000"/>
              </a:solidFill>
              <a:cs typeface="Arial" charset="0"/>
            </a:endParaRPr>
          </a:p>
        </p:txBody>
      </p:sp>
      <p:sp>
        <p:nvSpPr>
          <p:cNvPr id="9" name="Rectangle 8"/>
          <p:cNvSpPr/>
          <p:nvPr/>
        </p:nvSpPr>
        <p:spPr>
          <a:xfrm>
            <a:off x="584522" y="2858943"/>
            <a:ext cx="7969169" cy="5092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latin typeface="Arial" pitchFamily="34" charset="0"/>
                <a:cs typeface="Arial" pitchFamily="34" charset="0"/>
              </a:rPr>
              <a:t>2. </a:t>
            </a:r>
            <a:r>
              <a:rPr lang="en-US" sz="1600" dirty="0" smtClean="0">
                <a:latin typeface="Arial" pitchFamily="34" charset="0"/>
                <a:cs typeface="Arial" pitchFamily="34" charset="0"/>
              </a:rPr>
              <a:t>The root cause looks like a symptom, the CAR owner should go on to explore the root cause. </a:t>
            </a:r>
          </a:p>
        </p:txBody>
      </p:sp>
      <p:sp>
        <p:nvSpPr>
          <p:cNvPr id="10" name="TextBox 9"/>
          <p:cNvSpPr txBox="1"/>
          <p:nvPr/>
        </p:nvSpPr>
        <p:spPr>
          <a:xfrm>
            <a:off x="395948" y="4583571"/>
            <a:ext cx="8620730" cy="893238"/>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11" name="TextBox 1"/>
          <p:cNvSpPr txBox="1">
            <a:spLocks noChangeArrowheads="1"/>
          </p:cNvSpPr>
          <p:nvPr/>
        </p:nvSpPr>
        <p:spPr bwMode="auto">
          <a:xfrm>
            <a:off x="126073" y="4675852"/>
            <a:ext cx="269875"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a:solidFill>
                  <a:srgbClr val="000000"/>
                </a:solidFill>
                <a:cs typeface="Arial" charset="0"/>
              </a:rPr>
              <a:t>3</a:t>
            </a:r>
          </a:p>
        </p:txBody>
      </p:sp>
      <p:sp>
        <p:nvSpPr>
          <p:cNvPr id="12" name="Rectangle 11"/>
          <p:cNvSpPr/>
          <p:nvPr/>
        </p:nvSpPr>
        <p:spPr>
          <a:xfrm>
            <a:off x="598022" y="5106419"/>
            <a:ext cx="7969169" cy="3723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pitchFamily="34" charset="0"/>
                <a:cs typeface="Arial" pitchFamily="34" charset="0"/>
              </a:rPr>
              <a:t>3</a:t>
            </a:r>
            <a:r>
              <a:rPr lang="en-US" dirty="0" smtClean="0">
                <a:latin typeface="Arial" pitchFamily="34" charset="0"/>
                <a:cs typeface="Arial" pitchFamily="34" charset="0"/>
              </a:rPr>
              <a:t>. </a:t>
            </a:r>
            <a:r>
              <a:rPr lang="en-US" sz="1600" dirty="0" smtClean="0">
                <a:latin typeface="Arial" pitchFamily="34" charset="0"/>
                <a:cs typeface="Arial" pitchFamily="34" charset="0"/>
              </a:rPr>
              <a:t>The Corrective Action Plan is not different from below milestones. </a:t>
            </a:r>
          </a:p>
        </p:txBody>
      </p:sp>
      <p:sp>
        <p:nvSpPr>
          <p:cNvPr id="13" name="TextBox 1"/>
          <p:cNvSpPr txBox="1">
            <a:spLocks noChangeArrowheads="1"/>
          </p:cNvSpPr>
          <p:nvPr/>
        </p:nvSpPr>
        <p:spPr bwMode="auto">
          <a:xfrm>
            <a:off x="100517" y="5988000"/>
            <a:ext cx="269875"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a:solidFill>
                  <a:srgbClr val="000000"/>
                </a:solidFill>
                <a:cs typeface="Arial" charset="0"/>
              </a:rPr>
              <a:t>4</a:t>
            </a:r>
          </a:p>
        </p:txBody>
      </p:sp>
      <p:sp>
        <p:nvSpPr>
          <p:cNvPr id="15" name="Rectangle 14"/>
          <p:cNvSpPr/>
          <p:nvPr/>
        </p:nvSpPr>
        <p:spPr>
          <a:xfrm>
            <a:off x="599947" y="6416319"/>
            <a:ext cx="7969169" cy="3723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latin typeface="Arial" pitchFamily="34" charset="0"/>
                <a:cs typeface="Arial" pitchFamily="34" charset="0"/>
              </a:rPr>
              <a:t>4. For milestone 2, see below slide</a:t>
            </a:r>
            <a:endParaRPr lang="en-US" sz="1600" dirty="0" smtClean="0">
              <a:latin typeface="Arial" pitchFamily="34" charset="0"/>
              <a:cs typeface="Arial" pitchFamily="34" charset="0"/>
            </a:endParaRPr>
          </a:p>
        </p:txBody>
      </p:sp>
      <p:cxnSp>
        <p:nvCxnSpPr>
          <p:cNvPr id="3" name="Straight Connector 2"/>
          <p:cNvCxnSpPr/>
          <p:nvPr/>
        </p:nvCxnSpPr>
        <p:spPr>
          <a:xfrm>
            <a:off x="426810" y="6212456"/>
            <a:ext cx="818474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940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latin typeface="Arial" charset="0"/>
                <a:ea typeface="Geneva" charset="0"/>
              </a:rPr>
              <a:t>Sample 2 -  CAR Needing Improvement</a:t>
            </a:r>
            <a:br>
              <a:rPr lang="en-US" dirty="0" smtClean="0">
                <a:latin typeface="Arial" charset="0"/>
                <a:ea typeface="Geneva" charset="0"/>
              </a:rPr>
            </a:br>
            <a:r>
              <a:rPr lang="en-US" dirty="0" smtClean="0">
                <a:latin typeface="Arial" charset="0"/>
                <a:ea typeface="Geneva" charset="0"/>
              </a:rPr>
              <a:t>CAR No. </a:t>
            </a:r>
            <a:r>
              <a:rPr lang="en-US" dirty="0">
                <a:latin typeface="Arial" charset="0"/>
                <a:ea typeface="Geneva" charset="0"/>
              </a:rPr>
              <a:t>11399506</a:t>
            </a:r>
            <a:endParaRPr lang="en-US" dirty="0" smtClean="0">
              <a:latin typeface="Arial" charset="0"/>
              <a:ea typeface="Geneva" charset="0"/>
            </a:endParaRPr>
          </a:p>
        </p:txBody>
      </p:sp>
      <p:sp>
        <p:nvSpPr>
          <p:cNvPr id="16387" name="Content Placeholder 2"/>
          <p:cNvSpPr>
            <a:spLocks noGrp="1"/>
          </p:cNvSpPr>
          <p:nvPr>
            <p:ph idx="1"/>
          </p:nvPr>
        </p:nvSpPr>
        <p:spPr/>
        <p:txBody>
          <a:bodyPr/>
          <a:lstStyle/>
          <a:p>
            <a:endParaRPr lang="en-US" dirty="0" smtClean="0">
              <a:latin typeface="Arial" charset="0"/>
              <a:ea typeface="Geneva" charset="0"/>
            </a:endParaRPr>
          </a:p>
        </p:txBody>
      </p:sp>
      <p:sp>
        <p:nvSpPr>
          <p:cNvPr id="163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F4D095AA-501E-4593-B643-AA15252FDA17}" type="slidenum">
              <a:rPr lang="en-US"/>
              <a:pPr eaLnBrk="1" hangingPunct="1"/>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336251" cy="381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88548" y="3761746"/>
            <a:ext cx="8304903" cy="893238"/>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9" name="TextBox 1"/>
          <p:cNvSpPr txBox="1">
            <a:spLocks noChangeArrowheads="1"/>
          </p:cNvSpPr>
          <p:nvPr/>
        </p:nvSpPr>
        <p:spPr bwMode="auto">
          <a:xfrm>
            <a:off x="218673" y="3854027"/>
            <a:ext cx="269875"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4</a:t>
            </a:r>
            <a:endParaRPr lang="en-US" sz="1200" dirty="0">
              <a:solidFill>
                <a:srgbClr val="000000"/>
              </a:solidFill>
              <a:cs typeface="Arial" charset="0"/>
            </a:endParaRPr>
          </a:p>
        </p:txBody>
      </p:sp>
      <p:sp>
        <p:nvSpPr>
          <p:cNvPr id="10" name="Rectangle 9"/>
          <p:cNvSpPr/>
          <p:nvPr/>
        </p:nvSpPr>
        <p:spPr>
          <a:xfrm>
            <a:off x="690622" y="4284594"/>
            <a:ext cx="7969169" cy="3723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latin typeface="Arial" pitchFamily="34" charset="0"/>
                <a:cs typeface="Arial" pitchFamily="34" charset="0"/>
              </a:rPr>
              <a:t>b. The action hasn’t finished yet, but the milestone was closed.</a:t>
            </a:r>
            <a:endParaRPr lang="en-US" sz="1600" dirty="0" smtClean="0">
              <a:latin typeface="Arial" pitchFamily="34" charset="0"/>
              <a:cs typeface="Arial" pitchFamily="34" charset="0"/>
            </a:endParaRPr>
          </a:p>
        </p:txBody>
      </p:sp>
      <p:sp>
        <p:nvSpPr>
          <p:cNvPr id="11" name="TextBox 10"/>
          <p:cNvSpPr txBox="1"/>
          <p:nvPr/>
        </p:nvSpPr>
        <p:spPr>
          <a:xfrm>
            <a:off x="490473" y="1738046"/>
            <a:ext cx="8302978" cy="893238"/>
          </a:xfrm>
          <a:prstGeom prst="rect">
            <a:avLst/>
          </a:prstGeom>
          <a:noFill/>
          <a:ln w="28575">
            <a:solidFill>
              <a:schemeClr val="accent1">
                <a:lumMod val="60000"/>
                <a:lumOff val="40000"/>
              </a:schemeClr>
            </a:solidFill>
          </a:ln>
        </p:spPr>
        <p:txBody>
          <a:bodyPr wrap="square">
            <a:spAutoFit/>
          </a:bodyPr>
          <a:lstStyle/>
          <a:p>
            <a:pPr>
              <a:defRPr/>
            </a:pPr>
            <a:endParaRPr lang="en-US" sz="1200" dirty="0">
              <a:solidFill>
                <a:srgbClr val="FF00FF"/>
              </a:solidFill>
              <a:latin typeface="Arial" pitchFamily="34" charset="0"/>
              <a:cs typeface="Arial" pitchFamily="34" charset="0"/>
            </a:endParaRPr>
          </a:p>
        </p:txBody>
      </p:sp>
      <p:sp>
        <p:nvSpPr>
          <p:cNvPr id="12" name="TextBox 1"/>
          <p:cNvSpPr txBox="1">
            <a:spLocks noChangeArrowheads="1"/>
          </p:cNvSpPr>
          <p:nvPr/>
        </p:nvSpPr>
        <p:spPr bwMode="auto">
          <a:xfrm>
            <a:off x="220598" y="1830327"/>
            <a:ext cx="269875" cy="276999"/>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dirty="0" smtClean="0">
                <a:solidFill>
                  <a:srgbClr val="000000"/>
                </a:solidFill>
                <a:cs typeface="Arial" charset="0"/>
              </a:rPr>
              <a:t>4</a:t>
            </a:r>
            <a:endParaRPr lang="en-US" sz="1200" dirty="0">
              <a:solidFill>
                <a:srgbClr val="000000"/>
              </a:solidFill>
              <a:cs typeface="Arial" charset="0"/>
            </a:endParaRPr>
          </a:p>
        </p:txBody>
      </p:sp>
      <p:sp>
        <p:nvSpPr>
          <p:cNvPr id="13" name="Rectangle 12"/>
          <p:cNvSpPr/>
          <p:nvPr/>
        </p:nvSpPr>
        <p:spPr>
          <a:xfrm>
            <a:off x="692547" y="2260894"/>
            <a:ext cx="7969169" cy="3723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pitchFamily="34" charset="0"/>
                <a:cs typeface="Arial" pitchFamily="34" charset="0"/>
              </a:rPr>
              <a:t>a</a:t>
            </a:r>
            <a:r>
              <a:rPr lang="en-US" dirty="0" smtClean="0">
                <a:latin typeface="Arial" pitchFamily="34" charset="0"/>
                <a:cs typeface="Arial" pitchFamily="34" charset="0"/>
              </a:rPr>
              <a:t>. The action has no linkage to the root cause</a:t>
            </a:r>
            <a:endParaRPr lang="en-US" sz="1600" dirty="0" smtClean="0">
              <a:latin typeface="Arial" pitchFamily="34" charset="0"/>
              <a:cs typeface="Arial" pitchFamily="34" charset="0"/>
            </a:endParaRPr>
          </a:p>
        </p:txBody>
      </p:sp>
    </p:spTree>
    <p:extLst>
      <p:ext uri="{BB962C8B-B14F-4D97-AF65-F5344CB8AC3E}">
        <p14:creationId xmlns:p14="http://schemas.microsoft.com/office/powerpoint/2010/main" val="3352286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2071</TotalTime>
  <Words>2366</Words>
  <Application>Microsoft Office PowerPoint</Application>
  <PresentationFormat>On-screen Show (4:3)</PresentationFormat>
  <Paragraphs>357</Paragraphs>
  <Slides>61</Slides>
  <Notes>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ULTemplate</vt:lpstr>
      <vt:lpstr>CAR Calibration Session “Good” CAR, “Bad” CAR Review  </vt:lpstr>
      <vt:lpstr>Agenda</vt:lpstr>
      <vt:lpstr>Sample 1 -  CAR Needing Improvement CAR No.11399522</vt:lpstr>
      <vt:lpstr>Sample 1 -  CAR Needing Improvement CAR No.11399522</vt:lpstr>
      <vt:lpstr>Sample 1 -  CAR Needing Improvement CAR No.11399522</vt:lpstr>
      <vt:lpstr>Sample 1 -  CAR Needing Improvement CAR No. 11399522 Discussion </vt:lpstr>
      <vt:lpstr>Sample 2 -  CAR Needing Improvement CAR No. 11399506</vt:lpstr>
      <vt:lpstr>Sample 2 -  CAR Needing Improvement CAR No. 11399506</vt:lpstr>
      <vt:lpstr>Sample 2 -  CAR Needing Improvement CAR No. 11399506</vt:lpstr>
      <vt:lpstr>Sample 2 -  CAR Needing Improvement CAR No. 11399506 Discussion </vt:lpstr>
      <vt:lpstr>Sample 3 Good CAR No. 11399065</vt:lpstr>
      <vt:lpstr>Sample 3 Good CAR No. 11399065</vt:lpstr>
      <vt:lpstr>Sample 3 Good CAR No. 11399065</vt:lpstr>
      <vt:lpstr>Sample 3 Good CAR No. 11399065 Discussion</vt:lpstr>
      <vt:lpstr>Sample 4 Good CAR No. 123910414</vt:lpstr>
      <vt:lpstr>Sample 4 Good CAR No. 123910414</vt:lpstr>
      <vt:lpstr>Sample 4 Good CAR No. 123910414</vt:lpstr>
      <vt:lpstr>Sample 4 - Good CAR No. 123910414 Discussion </vt:lpstr>
      <vt:lpstr>THANK YOU.</vt:lpstr>
      <vt:lpstr>Case Study</vt:lpstr>
      <vt:lpstr>Overall Team Considerations: </vt:lpstr>
      <vt:lpstr>Better CAR – Sample 1 </vt:lpstr>
      <vt:lpstr>Better CAR Sample 1</vt:lpstr>
      <vt:lpstr>Better CAR – Sample 1 </vt:lpstr>
      <vt:lpstr>Better CAR – Sample 1 </vt:lpstr>
      <vt:lpstr>Better CAR – Observation Sample 2 </vt:lpstr>
      <vt:lpstr>Better CAR – What corrective actions are expected for this Observation CAR? </vt:lpstr>
      <vt:lpstr>CAR Opportunity for Improvement - Fix</vt:lpstr>
      <vt:lpstr>CAR Opportunity for Improvement – Fix (cont.)</vt:lpstr>
      <vt:lpstr>CAR Opportunity for Improvement - Fix (cont.) / verification</vt:lpstr>
      <vt:lpstr> </vt:lpstr>
      <vt:lpstr>CAR 123910200 – Improvement Opportunity </vt:lpstr>
      <vt:lpstr>What corrective actions are expected for this Observation CAR?</vt:lpstr>
      <vt:lpstr>What corrective actions are expected for this Observation CAR?</vt:lpstr>
      <vt:lpstr>PowerPoint Presentation</vt:lpstr>
      <vt:lpstr>First Milestone</vt:lpstr>
      <vt:lpstr>Second Milestone</vt:lpstr>
      <vt:lpstr>Were corrective actions appropriate?</vt:lpstr>
      <vt:lpstr>Summary</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lpstr>Opportunities for Improvement – CAR # 4</vt:lpstr>
      <vt:lpstr>PowerPoint Presentation</vt:lpstr>
      <vt:lpstr>GOOD CAR BAD CAR  Auto Review, Analysis, Stats And Opinion </vt:lpstr>
      <vt:lpstr>CAR Number:123910646   </vt:lpstr>
      <vt:lpstr>PowerPoint Presentation</vt:lpstr>
      <vt:lpstr>PowerPoint Presentation</vt:lpstr>
      <vt:lpstr>PowerPoint Presentation</vt:lpstr>
      <vt:lpstr>PowerPoint Presentation</vt:lpstr>
      <vt:lpstr>PowerPoint Presentation</vt:lpstr>
      <vt:lpstr>Questions/Discussion</vt:lpstr>
      <vt:lpstr>  </vt:lpstr>
      <vt:lpstr>PowerPoint Presentation</vt:lpstr>
      <vt:lpstr>PowerPoint Presentation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151</cp:revision>
  <cp:lastPrinted>2012-09-11T16:01:52Z</cp:lastPrinted>
  <dcterms:created xsi:type="dcterms:W3CDTF">2010-12-21T03:48:07Z</dcterms:created>
  <dcterms:modified xsi:type="dcterms:W3CDTF">2012-09-19T18:11:22Z</dcterms:modified>
</cp:coreProperties>
</file>