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83" r:id="rId4"/>
    <p:sldId id="295" r:id="rId5"/>
    <p:sldId id="314" r:id="rId6"/>
    <p:sldId id="302" r:id="rId7"/>
    <p:sldId id="284" r:id="rId8"/>
    <p:sldId id="316" r:id="rId9"/>
    <p:sldId id="317" r:id="rId10"/>
    <p:sldId id="307" r:id="rId11"/>
    <p:sldId id="315" r:id="rId12"/>
    <p:sldId id="313" r:id="rId13"/>
    <p:sldId id="293" r:id="rId14"/>
    <p:sldId id="287" r:id="rId15"/>
    <p:sldId id="274" r:id="rId16"/>
    <p:sldId id="282" r:id="rId17"/>
  </p:sldIdLst>
  <p:sldSz cx="9144000" cy="6858000" type="screen4x3"/>
  <p:notesSz cx="7004050" cy="92233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0036"/>
    <a:srgbClr val="459D2D"/>
    <a:srgbClr val="93C64E"/>
    <a:srgbClr val="F18307"/>
    <a:srgbClr val="808000"/>
    <a:srgbClr val="96C547"/>
    <a:srgbClr val="6EC1BC"/>
    <a:srgbClr val="1B808E"/>
    <a:srgbClr val="FDC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730" y="-2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1169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341" y="0"/>
            <a:ext cx="3035088" cy="461169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72A80E-FE8E-4A66-900B-0D8DDD3643C0}" type="datetime1">
              <a:rPr lang="en-US"/>
              <a:pPr/>
              <a:t>9/19/2012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3275" cy="3459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2720" tIns="46360" rIns="92720" bIns="4636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5" y="4381103"/>
            <a:ext cx="5603240" cy="4150519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0605"/>
            <a:ext cx="3035088" cy="461169"/>
          </a:xfrm>
          <a:prstGeom prst="rect">
            <a:avLst/>
          </a:prstGeom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341" y="8760605"/>
            <a:ext cx="3035088" cy="461169"/>
          </a:xfrm>
          <a:prstGeom prst="rect">
            <a:avLst/>
          </a:prstGeom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7A4B64-63EA-41A3-A00B-4E268F7DCF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329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81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7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0FF69B-23C7-4B75-BD7A-EF44B146D3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A39354-55BE-43D2-8D54-47AC9E713D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C2B71D-9229-4A23-8F42-7DFDFF7267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-128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0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33BA31-10F2-4085-B9DC-16A8BA1E4D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F2B15A-05AB-4486-A823-E70817ADA8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B7B7E0-FDF9-426E-8609-706CF7FD9C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0064887-7005-4BA9-A7B1-0FF37647CC7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CAR Administrator Calibration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457200" y="5049982"/>
            <a:ext cx="5843588" cy="685656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September </a:t>
            </a:r>
            <a:r>
              <a:rPr lang="en-US" dirty="0" smtClean="0">
                <a:latin typeface="Arial" charset="0"/>
                <a:cs typeface="Arial" charset="0"/>
              </a:rPr>
              <a:t>19, </a:t>
            </a:r>
            <a:r>
              <a:rPr lang="en-US" dirty="0" smtClean="0">
                <a:latin typeface="Arial" charset="0"/>
                <a:cs typeface="Arial" charset="0"/>
              </a:rPr>
              <a:t>2012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For questions or comments, please contact Cheryl Allison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2736" y="190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u="sng" dirty="0" smtClean="0">
                <a:solidFill>
                  <a:srgbClr val="FFC000"/>
                </a:solidFill>
              </a:rPr>
              <a:t>IMPORTANT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During </a:t>
            </a:r>
            <a:r>
              <a:rPr lang="en-US" b="1" dirty="0">
                <a:solidFill>
                  <a:srgbClr val="FFC000"/>
                </a:solidFill>
              </a:rPr>
              <a:t>the call, </a:t>
            </a:r>
            <a:r>
              <a:rPr lang="en-US" b="1" i="1" dirty="0">
                <a:solidFill>
                  <a:srgbClr val="FFC000"/>
                </a:solidFill>
              </a:rPr>
              <a:t>DO NOT</a:t>
            </a:r>
            <a:r>
              <a:rPr lang="en-US" b="1" dirty="0">
                <a:solidFill>
                  <a:srgbClr val="FFC000"/>
                </a:solidFill>
              </a:rPr>
              <a:t> use </a:t>
            </a:r>
            <a:r>
              <a:rPr lang="en-US" b="1" i="1" dirty="0">
                <a:solidFill>
                  <a:srgbClr val="FFC000"/>
                </a:solidFill>
              </a:rPr>
              <a:t>HOLD</a:t>
            </a:r>
            <a:r>
              <a:rPr lang="en-US" b="1" dirty="0">
                <a:solidFill>
                  <a:srgbClr val="FFC000"/>
                </a:solidFill>
              </a:rPr>
              <a:t> because the music will interrupt the call.  Use </a:t>
            </a:r>
            <a:r>
              <a:rPr lang="en-US" b="1" i="1" dirty="0" smtClean="0">
                <a:solidFill>
                  <a:srgbClr val="FFC000"/>
                </a:solidFill>
              </a:rPr>
              <a:t>MUTE</a:t>
            </a:r>
            <a:r>
              <a:rPr lang="en-US" b="1" dirty="0" smtClean="0">
                <a:solidFill>
                  <a:srgbClr val="FFC000"/>
                </a:solidFill>
              </a:rPr>
              <a:t>.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1808480" y="2789670"/>
            <a:ext cx="5679440" cy="149785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CAR RESPONSES:</a:t>
            </a:r>
            <a:br>
              <a:rPr lang="en-US" dirty="0" smtClean="0">
                <a:solidFill>
                  <a:srgbClr val="FFC000"/>
                </a:solidFill>
                <a:latin typeface="Arial" charset="0"/>
              </a:rPr>
            </a:br>
            <a:r>
              <a:rPr lang="en-US" dirty="0" smtClean="0">
                <a:latin typeface="Arial" charset="0"/>
              </a:rPr>
              <a:t>Today…Future</a:t>
            </a:r>
          </a:p>
        </p:txBody>
      </p:sp>
    </p:spTree>
    <p:extLst>
      <p:ext uri="{BB962C8B-B14F-4D97-AF65-F5344CB8AC3E}">
        <p14:creationId xmlns:p14="http://schemas.microsoft.com/office/powerpoint/2010/main" val="152944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142558"/>
            <a:ext cx="8229600" cy="951489"/>
          </a:xfrm>
        </p:spPr>
        <p:txBody>
          <a:bodyPr/>
          <a:lstStyle/>
          <a:p>
            <a:pPr algn="ctr" eaLnBrk="1" hangingPunct="1"/>
            <a:r>
              <a:rPr lang="en-US" sz="4000" dirty="0" smtClean="0">
                <a:latin typeface="Arial" charset="0"/>
              </a:rPr>
              <a:t>CAR Responses</a:t>
            </a:r>
            <a:br>
              <a:rPr lang="en-US" sz="4000" dirty="0" smtClean="0">
                <a:latin typeface="Arial" charset="0"/>
              </a:rPr>
            </a:br>
            <a:r>
              <a:rPr lang="en-US" sz="4000" dirty="0" smtClean="0">
                <a:latin typeface="Arial" charset="0"/>
              </a:rPr>
              <a:t>Today………..Future?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304800" y="1563804"/>
            <a:ext cx="8229600" cy="4692219"/>
          </a:xfrm>
        </p:spPr>
        <p:txBody>
          <a:bodyPr>
            <a:normAutofit fontScale="25000" lnSpcReduction="20000"/>
          </a:bodyPr>
          <a:lstStyle/>
          <a:p>
            <a:pPr marL="0" indent="0"/>
            <a:r>
              <a:rPr lang="en-US" sz="11200" b="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Today</a:t>
            </a:r>
            <a:endParaRPr lang="en-US" sz="80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80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CARs usually assigned locally</a:t>
            </a:r>
          </a:p>
          <a:p>
            <a:pPr>
              <a:buFont typeface="Arial" pitchFamily="34" charset="0"/>
              <a:buChar char="•"/>
            </a:pPr>
            <a:endParaRPr lang="en-US" sz="80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80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Most responses local training/communication</a:t>
            </a:r>
          </a:p>
          <a:p>
            <a:pPr>
              <a:buFont typeface="Arial" pitchFamily="34" charset="0"/>
              <a:buChar char="•"/>
            </a:pPr>
            <a:endParaRPr lang="en-US" sz="80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80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Long-term correction usually local in nature</a:t>
            </a:r>
          </a:p>
          <a:p>
            <a:pPr>
              <a:buFont typeface="Arial" pitchFamily="34" charset="0"/>
              <a:buChar char="•"/>
            </a:pPr>
            <a:endParaRPr lang="en-US" sz="80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80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Many local CARs are issued before global solution</a:t>
            </a:r>
          </a:p>
          <a:p>
            <a:pPr>
              <a:buFont typeface="Arial" pitchFamily="34" charset="0"/>
              <a:buChar char="•"/>
            </a:pPr>
            <a:endParaRPr lang="en-US" sz="2400" b="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/>
            <a:endParaRPr lang="en-US" sz="24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/>
            <a:r>
              <a:rPr lang="en-US" sz="24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             </a:t>
            </a:r>
          </a:p>
          <a:p>
            <a:pPr marL="0" indent="0"/>
            <a:endParaRPr lang="en-US" sz="2400" b="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/>
            <a:endParaRPr lang="en-US" sz="24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/>
            <a:r>
              <a:rPr lang="en-US" sz="2400" b="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sz="24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		</a:t>
            </a:r>
          </a:p>
          <a:p>
            <a:pPr marL="0" indent="0"/>
            <a:endParaRPr lang="en-US" sz="2400" b="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/>
            <a:r>
              <a:rPr lang="en-US" sz="24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		</a:t>
            </a:r>
          </a:p>
          <a:p>
            <a:pPr marL="0" indent="0"/>
            <a:r>
              <a:rPr lang="en-US" sz="67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			 </a:t>
            </a:r>
          </a:p>
          <a:p>
            <a:pPr marL="0" indent="0"/>
            <a:r>
              <a:rPr lang="en-US" sz="67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sz="67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		</a:t>
            </a:r>
            <a:r>
              <a:rPr lang="en-US" sz="9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How </a:t>
            </a:r>
            <a:r>
              <a:rPr lang="en-US" sz="9600" dirty="0">
                <a:solidFill>
                  <a:schemeClr val="tx1"/>
                </a:solidFill>
                <a:latin typeface="Arial" charset="0"/>
                <a:cs typeface="Arial" charset="0"/>
              </a:rPr>
              <a:t>do we improve for </a:t>
            </a:r>
            <a:r>
              <a:rPr lang="en-US" sz="9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future?</a:t>
            </a:r>
            <a:endParaRPr lang="en-US" sz="96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/>
            <a:endParaRPr lang="en-US" sz="2400" b="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/>
            <a:r>
              <a:rPr lang="en-US" sz="24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             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11</a:t>
            </a:fld>
            <a:endParaRPr lang="en-US" sz="1000"/>
          </a:p>
        </p:txBody>
      </p:sp>
      <p:sp>
        <p:nvSpPr>
          <p:cNvPr id="3" name="Rectangle 2"/>
          <p:cNvSpPr/>
          <p:nvPr/>
        </p:nvSpPr>
        <p:spPr>
          <a:xfrm>
            <a:off x="1391920" y="4953313"/>
            <a:ext cx="5972810" cy="883294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5920" y="5516880"/>
            <a:ext cx="6399530" cy="60928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0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1932710" y="2789670"/>
            <a:ext cx="5240249" cy="123161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COMMUNICATION FORUM: </a:t>
            </a:r>
            <a:r>
              <a:rPr lang="en-US" dirty="0" smtClean="0">
                <a:latin typeface="Arial" charset="0"/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1690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en-US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Team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en-US" sz="2400" b="0" dirty="0" smtClean="0"/>
              <a:t>Samantha Bang – x65381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en-US" sz="2400" b="0" dirty="0" smtClean="0"/>
              <a:t>Julie Heinzinger – x55602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en-US" sz="2400" b="0" dirty="0" smtClean="0"/>
              <a:t>Paul Ip – x69582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en-US" sz="2400" b="0" dirty="0" smtClean="0"/>
              <a:t>Michelle Lee – x55600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en-US" sz="2400" b="0" dirty="0" smtClean="0"/>
              <a:t>Chris Nicastro – x41718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13</a:t>
            </a:fld>
            <a:endParaRPr lang="en-US" sz="10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409575"/>
            <a:ext cx="86582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7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2244436" y="2815360"/>
            <a:ext cx="4644737" cy="722456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Good CARs:  </a:t>
            </a:r>
            <a:r>
              <a:rPr lang="en-US" dirty="0" smtClean="0">
                <a:latin typeface="Arial" charset="0"/>
              </a:rPr>
              <a:t>Bad CARs</a:t>
            </a:r>
          </a:p>
        </p:txBody>
      </p:sp>
    </p:spTree>
    <p:extLst>
      <p:ext uri="{BB962C8B-B14F-4D97-AF65-F5344CB8AC3E}">
        <p14:creationId xmlns:p14="http://schemas.microsoft.com/office/powerpoint/2010/main" val="92250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Good CARs:  Bad CARs</a:t>
            </a:r>
            <a:br>
              <a:rPr lang="en-US" dirty="0" smtClean="0">
                <a:latin typeface="Arial" charset="0"/>
              </a:rPr>
            </a:br>
            <a:endParaRPr lang="en-US" dirty="0" smtClean="0">
              <a:latin typeface="Arial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Teams and CAR Numbers for review</a:t>
            </a:r>
          </a:p>
          <a:p>
            <a:pPr>
              <a:buFont typeface="Arial" pitchFamily="34" charset="0"/>
              <a:buChar char="•"/>
            </a:pPr>
            <a:r>
              <a:rPr lang="en-US" sz="2200" b="0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Asia Team for meeting on </a:t>
            </a: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September 18</a:t>
            </a:r>
            <a:endParaRPr lang="en-US" sz="2200" b="0" dirty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Samantha Bang, Funny Li, </a:t>
            </a:r>
            <a:r>
              <a:rPr lang="en-US" sz="2200" b="0" dirty="0" err="1" smtClean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Balina</a:t>
            </a: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 Ling, Catherine </a:t>
            </a:r>
            <a:r>
              <a:rPr lang="en-US" sz="2200" b="0" dirty="0" err="1" smtClean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Qiu</a:t>
            </a:r>
            <a:endParaRPr lang="en-US" sz="2200" b="0" dirty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CAR #s</a:t>
            </a: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: 11399522, 11399506, 11399065, 123910414</a:t>
            </a:r>
            <a:endParaRPr lang="en-US" sz="2200" b="0" dirty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NA Team for meeting on September 18</a:t>
            </a: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Bill Konigsfeld, Jim Oates, Julianne </a:t>
            </a:r>
            <a:r>
              <a:rPr lang="en-US" sz="2200" b="0" dirty="0" err="1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Heinzinger</a:t>
            </a: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, </a:t>
            </a:r>
            <a:r>
              <a:rPr lang="en-US" sz="2200" b="0" dirty="0" err="1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Gunsimar</a:t>
            </a: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2200" b="0" dirty="0" err="1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Paintal</a:t>
            </a:r>
            <a:endParaRPr lang="en-US" sz="2200" b="0" dirty="0">
              <a:solidFill>
                <a:schemeClr val="accent4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CAR #s</a:t>
            </a: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: 11399769, 123910694, 123910200, 123910055</a:t>
            </a:r>
          </a:p>
          <a:p>
            <a:pPr>
              <a:buFont typeface="Arial" pitchFamily="34" charset="0"/>
              <a:buChar char="•"/>
            </a:pPr>
            <a:r>
              <a:rPr lang="en-US" sz="2200" b="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EULA and NA Team for meeting on September 19</a:t>
            </a: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Karen Fine, Barbara </a:t>
            </a:r>
            <a:r>
              <a:rPr lang="en-US" sz="2200" b="0" dirty="0" err="1" smtClean="0">
                <a:solidFill>
                  <a:srgbClr val="7030A0"/>
                </a:solidFill>
                <a:latin typeface="Arial" charset="0"/>
                <a:cs typeface="Arial" charset="0"/>
              </a:rPr>
              <a:t>Scala</a:t>
            </a:r>
            <a:r>
              <a:rPr lang="en-US" sz="2200" b="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, Mel </a:t>
            </a:r>
            <a:r>
              <a:rPr lang="en-US" sz="2200" b="0" dirty="0" err="1" smtClean="0">
                <a:solidFill>
                  <a:srgbClr val="7030A0"/>
                </a:solidFill>
                <a:latin typeface="Arial" charset="0"/>
                <a:cs typeface="Arial" charset="0"/>
              </a:rPr>
              <a:t>Fehrenbacher</a:t>
            </a:r>
            <a:r>
              <a:rPr lang="en-US" sz="2200" b="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, Mark </a:t>
            </a:r>
            <a:r>
              <a:rPr lang="en-US" sz="2200" b="0" dirty="0" err="1" smtClean="0">
                <a:solidFill>
                  <a:srgbClr val="7030A0"/>
                </a:solidFill>
                <a:latin typeface="Arial" charset="0"/>
                <a:cs typeface="Arial" charset="0"/>
              </a:rPr>
              <a:t>Lavine</a:t>
            </a:r>
            <a:endParaRPr lang="en-US" sz="2200" b="0" dirty="0">
              <a:solidFill>
                <a:srgbClr val="7030A0"/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CAR </a:t>
            </a:r>
            <a:r>
              <a:rPr lang="en-US" sz="2200" b="0" dirty="0">
                <a:solidFill>
                  <a:srgbClr val="7030A0"/>
                </a:solidFill>
                <a:latin typeface="Arial" charset="0"/>
                <a:cs typeface="Arial" charset="0"/>
              </a:rPr>
              <a:t>#s</a:t>
            </a:r>
            <a:r>
              <a:rPr lang="en-US" sz="2200" b="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:  123910646, 123910629, 123910102, TBD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15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45630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457200" y="677863"/>
            <a:ext cx="5486400" cy="16002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9104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Topics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Reminders</a:t>
            </a:r>
          </a:p>
          <a:p>
            <a:pPr marL="0" indent="0" eaLnBrk="1" hangingPunct="1">
              <a:tabLst>
                <a:tab pos="346075" algn="l"/>
              </a:tabLst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r>
              <a:rPr lang="en-US" sz="2400" b="0" dirty="0" smtClean="0">
                <a:latin typeface="Arial" charset="0"/>
                <a:cs typeface="Arial" charset="0"/>
              </a:rPr>
              <a:t>-  Management Escalation Path</a:t>
            </a:r>
          </a:p>
          <a:p>
            <a:pPr marL="0" indent="0" eaLnBrk="1" hangingPunct="1">
              <a:tabLst>
                <a:tab pos="346075" algn="l"/>
              </a:tabLst>
            </a:pPr>
            <a:r>
              <a:rPr lang="en-US" sz="2400" b="0" dirty="0">
                <a:latin typeface="Arial" charset="0"/>
                <a:cs typeface="Arial" charset="0"/>
              </a:rPr>
              <a:t>	</a:t>
            </a:r>
            <a:r>
              <a:rPr lang="en-US" sz="2400" b="0" dirty="0" smtClean="0">
                <a:latin typeface="Arial" charset="0"/>
                <a:cs typeface="Arial" charset="0"/>
              </a:rPr>
              <a:t>-  Document Control System availability during October</a:t>
            </a: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Being Customer-Focused:  CAR Responses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CAR </a:t>
            </a:r>
            <a:r>
              <a:rPr lang="en-US" dirty="0">
                <a:latin typeface="Arial" charset="0"/>
                <a:cs typeface="Arial" charset="0"/>
              </a:rPr>
              <a:t>Responses:  </a:t>
            </a:r>
            <a:r>
              <a:rPr lang="en-US" dirty="0" smtClean="0">
                <a:latin typeface="Arial" charset="0"/>
                <a:cs typeface="Arial" charset="0"/>
              </a:rPr>
              <a:t>Today…Future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Communication Forum Status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Good CARs, Bad CARs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622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2064791" y="2789670"/>
            <a:ext cx="5057370" cy="164009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REMINDERS</a:t>
            </a:r>
          </a:p>
        </p:txBody>
      </p:sp>
    </p:spTree>
    <p:extLst>
      <p:ext uri="{BB962C8B-B14F-4D97-AF65-F5344CB8AC3E}">
        <p14:creationId xmlns:p14="http://schemas.microsoft.com/office/powerpoint/2010/main" val="419317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1. Management Escalation Path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Replace Presidents of Business Units with         Joe Taylor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Joe Taylor will determine the appropriate course of action and notify the President of the Business Unit as appropriate</a:t>
            </a:r>
            <a:endParaRPr lang="en-US" sz="2400" b="0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en-US" sz="2400" b="0" dirty="0" smtClean="0"/>
              <a:t>Presidents of Business Units </a:t>
            </a:r>
            <a:r>
              <a:rPr lang="en-US" sz="2400" b="0" i="1" u="sng" dirty="0" smtClean="0"/>
              <a:t>change</a:t>
            </a:r>
            <a:r>
              <a:rPr lang="en-US" sz="2400" b="0" dirty="0" smtClean="0"/>
              <a:t> over time.  As of August 2012 they include: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736639"/>
              </p:ext>
            </p:extLst>
          </p:nvPr>
        </p:nvGraphicFramePr>
        <p:xfrm>
          <a:off x="1524000" y="4465320"/>
          <a:ext cx="6096000" cy="148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Patrick Boyle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Stephen </a:t>
                      </a:r>
                      <a:r>
                        <a:rPr lang="en-US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Wenc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Sara Greenstein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Keith Williams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Sajeev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Jesudas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Hiroshi </a:t>
                      </a:r>
                      <a:r>
                        <a:rPr lang="en-US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Yamaki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Ben Miller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7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27355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1. Management Escalation Path, cont.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1" y="1272858"/>
            <a:ext cx="34956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3" y="3497263"/>
            <a:ext cx="35623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835" y="3426142"/>
            <a:ext cx="35052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173" y="1282383"/>
            <a:ext cx="33623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448560" y="2661920"/>
            <a:ext cx="1290320" cy="436880"/>
          </a:xfrm>
          <a:prstGeom prst="ellipse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10000" y="2880360"/>
            <a:ext cx="2743200" cy="15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624320" y="2656840"/>
            <a:ext cx="1290320" cy="436880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542858" y="2489200"/>
            <a:ext cx="1267142" cy="81280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542858" y="2448560"/>
            <a:ext cx="1196022" cy="85344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48560" y="4043680"/>
            <a:ext cx="1290320" cy="436880"/>
          </a:xfrm>
          <a:prstGeom prst="ellipse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810000" y="4262120"/>
            <a:ext cx="2743200" cy="15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42858" y="3870960"/>
            <a:ext cx="1267142" cy="81280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542858" y="3830320"/>
            <a:ext cx="1196022" cy="85344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624320" y="3962399"/>
            <a:ext cx="1290320" cy="436880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Content Placeholder 4"/>
          <p:cNvSpPr>
            <a:spLocks noGrp="1"/>
          </p:cNvSpPr>
          <p:nvPr>
            <p:ph idx="1"/>
          </p:nvPr>
        </p:nvSpPr>
        <p:spPr>
          <a:xfrm>
            <a:off x="457200" y="5557520"/>
            <a:ext cx="8229600" cy="568644"/>
          </a:xfrm>
        </p:spPr>
        <p:txBody>
          <a:bodyPr>
            <a:normAutofit fontScale="77500" lnSpcReduction="20000"/>
          </a:bodyPr>
          <a:lstStyle/>
          <a:p>
            <a:pPr marL="0" indent="0"/>
            <a:r>
              <a:rPr lang="en-US" sz="2400" b="0" dirty="0" smtClean="0">
                <a:solidFill>
                  <a:srgbClr val="C00000"/>
                </a:solidFill>
              </a:rPr>
              <a:t>*** Note:  Joe Taylor’s name only needs to be input one time if his is the      </a:t>
            </a:r>
            <a:r>
              <a:rPr lang="en-US" sz="2400" b="0" dirty="0" smtClean="0">
                <a:solidFill>
                  <a:schemeClr val="bg1"/>
                </a:solidFill>
              </a:rPr>
              <a:t>.</a:t>
            </a:r>
            <a:r>
              <a:rPr lang="en-US" sz="2400" b="0" dirty="0" smtClean="0">
                <a:solidFill>
                  <a:srgbClr val="C00000"/>
                </a:solidFill>
              </a:rPr>
              <a:t>               final name in the escalation path.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88888" y="4948158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***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455465" y="4465320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***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455465" y="484330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***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12499" y="856795"/>
            <a:ext cx="2988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Remove President’s Name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489462" y="870548"/>
            <a:ext cx="2839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rgbClr val="00B050"/>
                </a:solidFill>
              </a:rPr>
              <a:t>Replace with “Joe Taylor”</a:t>
            </a:r>
            <a:r>
              <a:rPr lang="en-US" dirty="0" smtClean="0">
                <a:solidFill>
                  <a:srgbClr val="00B050"/>
                </a:solidFill>
              </a:rPr>
              <a:t>: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4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2. DCS Not Available in </a:t>
            </a:r>
            <a:r>
              <a:rPr lang="en-US" strike="sngStrike" dirty="0" smtClean="0">
                <a:latin typeface="Arial" charset="0"/>
              </a:rPr>
              <a:t>October </a:t>
            </a:r>
            <a:r>
              <a:rPr lang="en-US" dirty="0" smtClean="0">
                <a:latin typeface="Arial" charset="0"/>
              </a:rPr>
              <a:t>????????</a:t>
            </a:r>
            <a:endParaRPr lang="en-US" strike="sngStrike" dirty="0" smtClean="0">
              <a:latin typeface="Arial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 lnSpcReduction="10000"/>
          </a:bodyPr>
          <a:lstStyle/>
          <a:p>
            <a:pPr marL="0" indent="0" eaLnBrk="1" hangingPunct="1"/>
            <a:r>
              <a:rPr lang="en-US" sz="2400" dirty="0" smtClean="0">
                <a:solidFill>
                  <a:srgbClr val="C00000"/>
                </a:solidFill>
              </a:rPr>
              <a:t>Document Control System will not be available during transition to </a:t>
            </a:r>
            <a:r>
              <a:rPr lang="en-US" sz="2400" dirty="0" err="1" smtClean="0">
                <a:solidFill>
                  <a:srgbClr val="C00000"/>
                </a:solidFill>
              </a:rPr>
              <a:t>Sharepoint</a:t>
            </a:r>
            <a:r>
              <a:rPr lang="en-US" sz="2400" dirty="0" smtClean="0">
                <a:solidFill>
                  <a:srgbClr val="C00000"/>
                </a:solidFill>
              </a:rPr>
              <a:t> from </a:t>
            </a:r>
            <a:r>
              <a:rPr lang="en-US" sz="2400" strike="sngStrike" dirty="0" smtClean="0">
                <a:solidFill>
                  <a:srgbClr val="C00000"/>
                </a:solidFill>
              </a:rPr>
              <a:t>October – November </a:t>
            </a:r>
            <a:r>
              <a:rPr lang="en-US" sz="2400" strike="sngStrike" dirty="0" smtClean="0">
                <a:solidFill>
                  <a:srgbClr val="C00000"/>
                </a:solidFill>
              </a:rPr>
              <a:t>4</a:t>
            </a:r>
            <a:r>
              <a:rPr lang="en-US" sz="2400" dirty="0" smtClean="0">
                <a:solidFill>
                  <a:srgbClr val="C00000"/>
                </a:solidFill>
              </a:rPr>
              <a:t> ?????????????.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568325" indent="-222250" eaLnBrk="1" hangingPunct="1">
              <a:buFont typeface="Arial" pitchFamily="34" charset="0"/>
              <a:buChar char="•"/>
            </a:pPr>
            <a:r>
              <a:rPr lang="en-US" sz="2400" b="0" dirty="0" smtClean="0"/>
              <a:t>No requests/approvals will be accepted</a:t>
            </a:r>
          </a:p>
          <a:p>
            <a:pPr marL="568325" indent="-222250" eaLnBrk="1" hangingPunct="1">
              <a:buFont typeface="Arial" pitchFamily="34" charset="0"/>
              <a:buChar char="•"/>
            </a:pPr>
            <a:r>
              <a:rPr lang="en-US" sz="2400" b="0" dirty="0" smtClean="0"/>
              <a:t>You will be able to view documents</a:t>
            </a:r>
          </a:p>
          <a:p>
            <a:pPr marL="568325" indent="-222250" eaLnBrk="1" hangingPunct="1">
              <a:buFont typeface="Arial" pitchFamily="34" charset="0"/>
              <a:buChar char="•"/>
            </a:pPr>
            <a:r>
              <a:rPr lang="en-US" sz="2400" b="0" dirty="0" smtClean="0"/>
              <a:t>CARs having milestones due for document publication must be adjusted accordingly</a:t>
            </a:r>
          </a:p>
          <a:p>
            <a:pPr marL="0" indent="0" eaLnBrk="1" hangingPunct="1"/>
            <a:endParaRPr lang="en-US" sz="1200" b="0" dirty="0"/>
          </a:p>
          <a:p>
            <a:pPr eaLnBrk="1" hangingPunct="1">
              <a:buFont typeface="Arial" pitchFamily="34" charset="0"/>
              <a:buChar char="•"/>
            </a:pPr>
            <a:r>
              <a:rPr lang="en-US" sz="2400" dirty="0" smtClean="0"/>
              <a:t>Be aware of these date restrictions as you approve CARs.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dirty="0" smtClean="0"/>
              <a:t>Proactively review current CARs to avoid conflicts during the DCS transition period</a:t>
            </a:r>
          </a:p>
          <a:p>
            <a:pPr marL="0" indent="0" eaLnBrk="1" hangingPunct="1"/>
            <a:endParaRPr lang="en-US" sz="2400" dirty="0"/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956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1706880" y="2789670"/>
            <a:ext cx="6228080" cy="125239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BEING CUSTOMER-FOCUSED:</a:t>
            </a:r>
            <a:br>
              <a:rPr lang="en-US" dirty="0" smtClean="0">
                <a:solidFill>
                  <a:srgbClr val="FFC000"/>
                </a:solidFill>
                <a:latin typeface="Arial" charset="0"/>
              </a:rPr>
            </a:br>
            <a:r>
              <a:rPr lang="en-US" dirty="0" smtClean="0">
                <a:latin typeface="Arial" charset="0"/>
              </a:rPr>
              <a:t>CAR Responses</a:t>
            </a:r>
            <a:br>
              <a:rPr lang="en-US" dirty="0" smtClean="0">
                <a:latin typeface="Arial" charset="0"/>
              </a:rPr>
            </a:b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35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Being Customer-Focused: CAR Responses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en-US" sz="2400" dirty="0" smtClean="0">
                <a:solidFill>
                  <a:srgbClr val="C00000"/>
                </a:solidFill>
              </a:rPr>
              <a:t>CAR Responses are developed by the CAR Owner </a:t>
            </a:r>
            <a:r>
              <a:rPr lang="en-US" sz="2400" u="sng" dirty="0" smtClean="0">
                <a:solidFill>
                  <a:srgbClr val="C00000"/>
                </a:solidFill>
              </a:rPr>
              <a:t>with the assistance</a:t>
            </a:r>
            <a:r>
              <a:rPr lang="en-US" sz="2400" dirty="0" smtClean="0">
                <a:solidFill>
                  <a:srgbClr val="C00000"/>
                </a:solidFill>
              </a:rPr>
              <a:t> of the CAR Admin.</a:t>
            </a:r>
            <a:endParaRPr lang="en-US" sz="1200" b="0" dirty="0" smtClean="0"/>
          </a:p>
          <a:p>
            <a:pPr marL="690563" indent="-344488" eaLnBrk="1" hangingPunct="1">
              <a:buFont typeface="Arial" pitchFamily="34" charset="0"/>
              <a:buChar char="•"/>
            </a:pPr>
            <a:r>
              <a:rPr lang="en-US" sz="2400" b="0" dirty="0" smtClean="0"/>
              <a:t>This is especially important with first-time or newer CAR Owners</a:t>
            </a:r>
          </a:p>
          <a:p>
            <a:pPr marL="690563" indent="-344488" eaLnBrk="1" hangingPunct="1">
              <a:buFont typeface="Arial" pitchFamily="34" charset="0"/>
              <a:buChar char="•"/>
            </a:pPr>
            <a:r>
              <a:rPr lang="en-US" sz="2400" b="0" dirty="0" smtClean="0"/>
              <a:t>It helps minimize rework</a:t>
            </a:r>
          </a:p>
          <a:p>
            <a:pPr marL="690563" indent="-344488" eaLnBrk="1" hangingPunct="1">
              <a:buFont typeface="Arial" pitchFamily="34" charset="0"/>
              <a:buChar char="•"/>
            </a:pPr>
            <a:r>
              <a:rPr lang="en-US" sz="2400" b="0" dirty="0" smtClean="0"/>
              <a:t>It promotes better and more timely responses</a:t>
            </a:r>
          </a:p>
          <a:p>
            <a:pPr marL="346075" indent="0" eaLnBrk="1" hangingPunct="1"/>
            <a:endParaRPr lang="en-US" sz="1200" b="0" dirty="0" smtClean="0"/>
          </a:p>
          <a:p>
            <a:pPr eaLnBrk="1" hangingPunct="1">
              <a:buFont typeface="Arial" pitchFamily="34" charset="0"/>
              <a:buChar char="•"/>
            </a:pPr>
            <a:r>
              <a:rPr lang="en-US" sz="2400" dirty="0" smtClean="0"/>
              <a:t>What does it </a:t>
            </a:r>
            <a:r>
              <a:rPr lang="en-US" sz="2400" u="sng" dirty="0" smtClean="0"/>
              <a:t>mean</a:t>
            </a:r>
            <a:r>
              <a:rPr lang="en-US" sz="2400" dirty="0" smtClean="0"/>
              <a:t> to be </a:t>
            </a:r>
            <a:r>
              <a:rPr lang="en-US" sz="2400" i="1" dirty="0" smtClean="0"/>
              <a:t>“Customer-Focused” </a:t>
            </a:r>
            <a:r>
              <a:rPr lang="en-US" sz="2400" dirty="0" smtClean="0"/>
              <a:t>with our customer – the CAR Owner?</a:t>
            </a:r>
          </a:p>
          <a:p>
            <a:pPr marL="0" indent="0"/>
            <a:endParaRPr lang="en-US" sz="2400" i="1" dirty="0" smtClean="0">
              <a:solidFill>
                <a:srgbClr val="C00000"/>
              </a:solidFill>
            </a:endParaRPr>
          </a:p>
          <a:p>
            <a:pPr marL="0" indent="0" algn="ctr"/>
            <a:r>
              <a:rPr lang="en-US" sz="2400" i="1" dirty="0" smtClean="0">
                <a:solidFill>
                  <a:srgbClr val="C00000"/>
                </a:solidFill>
              </a:rPr>
              <a:t>What </a:t>
            </a:r>
            <a:r>
              <a:rPr lang="en-US" sz="2400" i="1" dirty="0">
                <a:solidFill>
                  <a:srgbClr val="C00000"/>
                </a:solidFill>
              </a:rPr>
              <a:t>can we do to be “Customer-Focused</a:t>
            </a:r>
            <a:r>
              <a:rPr lang="en-US" sz="2400" i="1" dirty="0" smtClean="0">
                <a:solidFill>
                  <a:srgbClr val="C00000"/>
                </a:solidFill>
              </a:rPr>
              <a:t>”?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7139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Being Customer-Focused: CAR Responses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en-US" sz="2400" dirty="0" smtClean="0">
                <a:solidFill>
                  <a:srgbClr val="C00000"/>
                </a:solidFill>
              </a:rPr>
              <a:t>What can we do to be “Customer-Focused”?</a:t>
            </a:r>
            <a:endParaRPr lang="en-US" sz="1200" b="0" dirty="0" smtClean="0"/>
          </a:p>
          <a:p>
            <a:pPr marL="0" indent="0" eaLnBrk="1" hangingPunct="1"/>
            <a:endParaRPr lang="en-US" sz="1200" dirty="0" smtClean="0"/>
          </a:p>
          <a:p>
            <a:pPr marL="690563" indent="-344488" eaLnBrk="1" hangingPunct="1">
              <a:buFont typeface="Arial" pitchFamily="34" charset="0"/>
              <a:buChar char="•"/>
            </a:pPr>
            <a:r>
              <a:rPr lang="en-US" sz="2400" b="0" dirty="0" smtClean="0"/>
              <a:t>Share with the CAR Owner similar CARs that have been successfully implemented</a:t>
            </a:r>
          </a:p>
          <a:p>
            <a:pPr marL="690563" indent="-344488" eaLnBrk="1" hangingPunct="1">
              <a:buFont typeface="Arial" pitchFamily="34" charset="0"/>
              <a:buChar char="•"/>
            </a:pPr>
            <a:r>
              <a:rPr lang="en-US" sz="2400" b="0" dirty="0" smtClean="0"/>
              <a:t>Study/Know the process prior to meeting with the CAR Owner</a:t>
            </a:r>
          </a:p>
          <a:p>
            <a:pPr marL="690563" indent="-344488" eaLnBrk="1" hangingPunct="1">
              <a:buFont typeface="Arial" pitchFamily="34" charset="0"/>
              <a:buChar char="•"/>
            </a:pPr>
            <a:r>
              <a:rPr lang="en-US" sz="2400" b="0" dirty="0" smtClean="0"/>
              <a:t>Sit with the CAR Owner or share screens as you review and/or update the CAR</a:t>
            </a:r>
          </a:p>
          <a:p>
            <a:pPr marL="690563" indent="-344488" eaLnBrk="1" hangingPunct="1">
              <a:buFont typeface="Arial" pitchFamily="34" charset="0"/>
              <a:buChar char="•"/>
            </a:pPr>
            <a:r>
              <a:rPr lang="en-US" sz="2400" b="0" dirty="0" smtClean="0"/>
              <a:t>Other suggestions…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9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0706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_Basic_011010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UL_Basic_011010</Template>
  <TotalTime>2528</TotalTime>
  <Words>511</Words>
  <Application>Microsoft Office PowerPoint</Application>
  <PresentationFormat>On-screen Show (4:3)</PresentationFormat>
  <Paragraphs>106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UL_Basic_011010</vt:lpstr>
      <vt:lpstr>CAR Administrator Calibration</vt:lpstr>
      <vt:lpstr>Topics</vt:lpstr>
      <vt:lpstr>REMINDERS</vt:lpstr>
      <vt:lpstr>1. Management Escalation Path</vt:lpstr>
      <vt:lpstr>1. Management Escalation Path, cont.</vt:lpstr>
      <vt:lpstr>2. DCS Not Available in October ????????</vt:lpstr>
      <vt:lpstr>BEING CUSTOMER-FOCUSED: CAR Responses </vt:lpstr>
      <vt:lpstr>Being Customer-Focused: CAR Responses</vt:lpstr>
      <vt:lpstr>Being Customer-Focused: CAR Responses</vt:lpstr>
      <vt:lpstr>CAR RESPONSES: Today…Future</vt:lpstr>
      <vt:lpstr>CAR Responses Today………..Future?</vt:lpstr>
      <vt:lpstr>COMMUNICATION FORUM: Status</vt:lpstr>
      <vt:lpstr>PowerPoint Presentation</vt:lpstr>
      <vt:lpstr>Good CARs:  Bad CARs</vt:lpstr>
      <vt:lpstr>Good CARs:  Bad CARs </vt:lpstr>
      <vt:lpstr>THANK YOU.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bold 30 pts maximum  two lines</dc:title>
  <dc:creator>Bill Konigsfeld</dc:creator>
  <cp:lastModifiedBy>Allison, Cheryl</cp:lastModifiedBy>
  <cp:revision>138</cp:revision>
  <cp:lastPrinted>2011-12-01T16:06:42Z</cp:lastPrinted>
  <dcterms:created xsi:type="dcterms:W3CDTF">2011-03-29T18:20:08Z</dcterms:created>
  <dcterms:modified xsi:type="dcterms:W3CDTF">2012-09-19T18:02:40Z</dcterms:modified>
</cp:coreProperties>
</file>