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4" r:id="rId2"/>
    <p:sldId id="276" r:id="rId3"/>
    <p:sldId id="275" r:id="rId4"/>
    <p:sldId id="277" r:id="rId5"/>
  </p:sldIdLst>
  <p:sldSz cx="9144000" cy="6858000" type="screen4x3"/>
  <p:notesSz cx="7004050" cy="92233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D2D"/>
    <a:srgbClr val="93C64E"/>
    <a:srgbClr val="F18307"/>
    <a:srgbClr val="808000"/>
    <a:srgbClr val="96C547"/>
    <a:srgbClr val="6EC1BC"/>
    <a:srgbClr val="1B808E"/>
    <a:srgbClr val="C10036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922" y="-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9/4/2012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381103"/>
            <a:ext cx="5603240" cy="4150519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760605"/>
            <a:ext cx="3035088" cy="461169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142558"/>
            <a:ext cx="8229600" cy="951489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latin typeface="Arial" charset="0"/>
              </a:rPr>
              <a:t>CAR Responses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Today………..Future?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304800" y="1563804"/>
            <a:ext cx="8229600" cy="4692219"/>
          </a:xfrm>
        </p:spPr>
        <p:txBody>
          <a:bodyPr>
            <a:normAutofit fontScale="25000" lnSpcReduction="20000"/>
          </a:bodyPr>
          <a:lstStyle/>
          <a:p>
            <a:pPr marL="0" indent="0"/>
            <a:r>
              <a:rPr lang="en-US" sz="11200" b="0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Today</a:t>
            </a:r>
            <a:endParaRPr lang="en-US" sz="8000" dirty="0" smtClean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CARs usually assigned locally</a:t>
            </a:r>
          </a:p>
          <a:p>
            <a:pPr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Most responses local training/communication</a:t>
            </a:r>
          </a:p>
          <a:p>
            <a:pPr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Long-term correction usually local in nature</a:t>
            </a:r>
          </a:p>
          <a:p>
            <a:pPr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Many local CARs are issued before global solution</a:t>
            </a:r>
          </a:p>
          <a:p>
            <a:pPr>
              <a:buFont typeface="Arial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    </a:t>
            </a:r>
          </a:p>
          <a:p>
            <a:pPr marL="0" indent="0"/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  <a:p>
            <a:pPr marL="0" indent="0"/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  <a:p>
            <a:pPr marL="0" indent="0"/>
            <a:r>
              <a:rPr lang="en-US" sz="67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	 </a:t>
            </a:r>
          </a:p>
          <a:p>
            <a:pPr marL="0" indent="0"/>
            <a:r>
              <a:rPr lang="en-US" sz="67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sz="67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r>
              <a:rPr lang="en-US" sz="9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How </a:t>
            </a:r>
            <a:r>
              <a:rPr lang="en-US" sz="9600" dirty="0">
                <a:solidFill>
                  <a:schemeClr val="tx1"/>
                </a:solidFill>
                <a:latin typeface="Arial" charset="0"/>
                <a:cs typeface="Arial" charset="0"/>
              </a:rPr>
              <a:t>do we improve for </a:t>
            </a:r>
            <a:r>
              <a:rPr lang="en-US" sz="9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future?</a:t>
            </a:r>
            <a:endParaRPr lang="en-US" sz="96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    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3" name="Rectangle 2"/>
          <p:cNvSpPr/>
          <p:nvPr/>
        </p:nvSpPr>
        <p:spPr>
          <a:xfrm>
            <a:off x="1391920" y="4953313"/>
            <a:ext cx="5972810" cy="883294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5920" y="5516880"/>
            <a:ext cx="6399530" cy="6092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3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14139"/>
            <a:ext cx="8229600" cy="951489"/>
          </a:xfrm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CAR Responses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Today………..Future</a:t>
            </a:r>
            <a:r>
              <a:rPr lang="en-US" sz="2400" dirty="0" smtClean="0">
                <a:latin typeface="Arial" charset="0"/>
              </a:rPr>
              <a:t>?</a:t>
            </a:r>
            <a:br>
              <a:rPr lang="en-US" sz="2400" dirty="0" smtClean="0">
                <a:latin typeface="Arial" charset="0"/>
              </a:rPr>
            </a:br>
            <a:endParaRPr lang="en-US" sz="2000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822960" y="1411834"/>
            <a:ext cx="8321040" cy="4409644"/>
          </a:xfrm>
        </p:spPr>
        <p:txBody>
          <a:bodyPr>
            <a:normAutofit fontScale="25000" lnSpcReduction="20000"/>
          </a:bodyPr>
          <a:lstStyle/>
          <a:p>
            <a:pPr marL="0" indent="0"/>
            <a:r>
              <a:rPr lang="en-US" sz="96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  <a:r>
              <a:rPr lang="en-US" sz="8000" dirty="0">
                <a:solidFill>
                  <a:schemeClr val="tx2"/>
                </a:solidFill>
                <a:latin typeface="Arial" charset="0"/>
              </a:rPr>
              <a:t>Future Scenario #1</a:t>
            </a:r>
            <a:r>
              <a:rPr lang="en-US" sz="8000" dirty="0" smtClean="0">
                <a:solidFill>
                  <a:schemeClr val="tx2"/>
                </a:solidFill>
                <a:latin typeface="Arial" charset="0"/>
              </a:rPr>
              <a:t>?</a:t>
            </a:r>
          </a:p>
          <a:p>
            <a:pPr marL="0" indent="0"/>
            <a:endParaRPr lang="en-US" sz="8000" dirty="0" smtClean="0">
              <a:solidFill>
                <a:schemeClr val="tx2"/>
              </a:solidFill>
              <a:latin typeface="Arial" charset="0"/>
            </a:endParaRPr>
          </a:p>
          <a:p>
            <a:pPr marL="111125" indent="0">
              <a:buFont typeface="Arial" pitchFamily="34" charset="0"/>
              <a:buChar char="•"/>
            </a:pPr>
            <a:r>
              <a:rPr lang="en-US" sz="80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CARs assigned as they are today mostly local</a:t>
            </a:r>
          </a:p>
          <a:p>
            <a:pPr marL="1025525" lvl="7" indent="0">
              <a:buFont typeface="Arial" pitchFamily="34" charset="0"/>
              <a:buChar char="•"/>
            </a:pPr>
            <a:r>
              <a:rPr lang="en-US" sz="8000" dirty="0" smtClean="0">
                <a:latin typeface="Arial" charset="0"/>
                <a:cs typeface="Arial" charset="0"/>
              </a:rPr>
              <a:t>  Analysis shows not just a local issue</a:t>
            </a:r>
          </a:p>
          <a:p>
            <a:pPr marL="1025525" lvl="8" indent="0"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Reassign CAR to global  owner</a:t>
            </a:r>
          </a:p>
          <a:p>
            <a:pPr marL="1025525" lvl="8" indent="0">
              <a:buNone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11125" lvl="5" indent="0">
              <a:buFont typeface="Arial" pitchFamily="34" charset="0"/>
              <a:buChar char="•"/>
            </a:pPr>
            <a:r>
              <a:rPr lang="en-US" sz="8000" dirty="0" smtClean="0">
                <a:latin typeface="Arial" charset="0"/>
                <a:cs typeface="Arial" charset="0"/>
              </a:rPr>
              <a:t>  Increase process owner awareness</a:t>
            </a:r>
          </a:p>
          <a:p>
            <a:pPr marL="111125" lvl="5" indent="0">
              <a:buFont typeface="Arial" pitchFamily="34" charset="0"/>
              <a:buChar char="•"/>
            </a:pPr>
            <a:endParaRPr lang="en-US" sz="8000" dirty="0" smtClean="0">
              <a:latin typeface="Arial" charset="0"/>
              <a:cs typeface="Arial" charset="0"/>
            </a:endParaRPr>
          </a:p>
          <a:p>
            <a:pPr marL="111125" lvl="5" indent="0"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Increase awareness of global issues</a:t>
            </a:r>
          </a:p>
          <a:p>
            <a:pPr marL="111125" indent="0"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11125" indent="0"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Reduce local responses that are not effective</a:t>
            </a:r>
          </a:p>
          <a:p>
            <a:pPr marL="111125" indent="0"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11125" indent="0"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Fewer ineffective solutions</a:t>
            </a:r>
          </a:p>
          <a:p>
            <a:pPr marL="111125" indent="0"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11125" indent="0"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Long-term correction for global issues sooner </a:t>
            </a:r>
          </a:p>
          <a:p>
            <a:pPr marL="1025525" lvl="7" indent="0">
              <a:buFont typeface="Arial" pitchFamily="34" charset="0"/>
              <a:buChar char="•"/>
            </a:pPr>
            <a:r>
              <a:rPr lang="en-US" sz="8000" dirty="0" smtClean="0">
                <a:latin typeface="Arial" charset="0"/>
                <a:cs typeface="Arial" charset="0"/>
              </a:rPr>
              <a:t>  Reduce number of repeat CARs</a:t>
            </a: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    </a:t>
            </a:r>
          </a:p>
          <a:p>
            <a:pPr marL="0" indent="0"/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			</a:t>
            </a:r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  <a:p>
            <a:pPr marL="0" indent="0"/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  <a:p>
            <a:pPr marL="0" indent="0"/>
            <a:endParaRPr lang="en-US" sz="24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9337040" y="3169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10445"/>
            <a:ext cx="8229600" cy="951489"/>
          </a:xfrm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CAR Responses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Today………..Future?</a:t>
            </a:r>
            <a:br>
              <a:rPr lang="en-US" sz="2400" dirty="0">
                <a:latin typeface="Arial" charset="0"/>
              </a:rPr>
            </a:br>
            <a:endParaRPr lang="en-US" sz="2000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589280" y="1171891"/>
            <a:ext cx="8321040" cy="4409644"/>
          </a:xfrm>
        </p:spPr>
        <p:txBody>
          <a:bodyPr>
            <a:normAutofit fontScale="25000" lnSpcReduction="20000"/>
          </a:bodyPr>
          <a:lstStyle/>
          <a:p>
            <a:pPr marL="111125" indent="0"/>
            <a:r>
              <a:rPr lang="en-US" sz="96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  <a:r>
              <a:rPr lang="en-US" sz="8000" dirty="0">
                <a:solidFill>
                  <a:schemeClr val="tx2"/>
                </a:solidFill>
                <a:latin typeface="Arial" charset="0"/>
              </a:rPr>
              <a:t>Future Scenario #2</a:t>
            </a:r>
            <a:r>
              <a:rPr lang="en-US" sz="8000" dirty="0" smtClean="0">
                <a:solidFill>
                  <a:schemeClr val="tx2"/>
                </a:solidFill>
                <a:latin typeface="Arial" charset="0"/>
              </a:rPr>
              <a:t>?</a:t>
            </a:r>
          </a:p>
          <a:p>
            <a:pPr marL="111125" indent="0"/>
            <a:endParaRPr lang="en-US" sz="8000" dirty="0" smtClean="0">
              <a:solidFill>
                <a:schemeClr val="tx2"/>
              </a:solidFill>
              <a:latin typeface="Arial" charset="0"/>
            </a:endParaRPr>
          </a:p>
          <a:p>
            <a:pPr marL="111125" indent="0">
              <a:buFont typeface="Arial" pitchFamily="34" charset="0"/>
              <a:buChar char="•"/>
            </a:pPr>
            <a:r>
              <a:rPr lang="en-US" sz="8000" b="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CARs assigned to global process owner/program owner</a:t>
            </a:r>
          </a:p>
          <a:p>
            <a:pPr marL="1025525" lvl="7" indent="0">
              <a:buFont typeface="Arial" pitchFamily="34" charset="0"/>
              <a:buChar char="•"/>
            </a:pPr>
            <a:r>
              <a:rPr lang="en-US" sz="8000" dirty="0" smtClean="0">
                <a:latin typeface="Arial" charset="0"/>
                <a:cs typeface="Arial" charset="0"/>
              </a:rPr>
              <a:t>  Analysis shows local/regional issue</a:t>
            </a:r>
          </a:p>
          <a:p>
            <a:pPr marL="1025525" lvl="8" indent="0"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Reassign CAR to local/regional owner</a:t>
            </a:r>
          </a:p>
          <a:p>
            <a:pPr marL="1025525" lvl="8" indent="0">
              <a:buNone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11125" lvl="5" indent="0">
              <a:buFont typeface="Arial" pitchFamily="34" charset="0"/>
              <a:buChar char="•"/>
            </a:pPr>
            <a:r>
              <a:rPr lang="en-US" sz="8000" dirty="0" smtClean="0">
                <a:latin typeface="Arial" charset="0"/>
                <a:cs typeface="Arial" charset="0"/>
              </a:rPr>
              <a:t>  Increase process owner awareness</a:t>
            </a:r>
          </a:p>
          <a:p>
            <a:pPr marL="111125" lvl="5" indent="0">
              <a:buFont typeface="Arial" pitchFamily="34" charset="0"/>
              <a:buChar char="•"/>
            </a:pPr>
            <a:endParaRPr lang="en-US" sz="8000" dirty="0" smtClean="0">
              <a:latin typeface="Arial" charset="0"/>
              <a:cs typeface="Arial" charset="0"/>
            </a:endParaRPr>
          </a:p>
          <a:p>
            <a:pPr marL="111125" lvl="5" indent="0"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Increase awareness of global issues</a:t>
            </a:r>
          </a:p>
          <a:p>
            <a:pPr marL="111125" indent="0"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11125" indent="0"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Reduce local responses that are not effective</a:t>
            </a:r>
          </a:p>
          <a:p>
            <a:pPr marL="111125" indent="0"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11125" indent="0"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Fewer ineffective solutions</a:t>
            </a:r>
          </a:p>
          <a:p>
            <a:pPr marL="111125" indent="0"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111125" indent="0">
              <a:buFont typeface="Arial" pitchFamily="34" charset="0"/>
              <a:buChar char="•"/>
            </a:pPr>
            <a:r>
              <a:rPr lang="en-US" sz="80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Long-term correction for global issues sooner </a:t>
            </a:r>
          </a:p>
          <a:p>
            <a:pPr marL="1025525" lvl="7" indent="0">
              <a:buFont typeface="Arial" pitchFamily="34" charset="0"/>
              <a:buChar char="•"/>
            </a:pPr>
            <a:r>
              <a:rPr lang="en-US" sz="8000" dirty="0" smtClean="0">
                <a:latin typeface="Arial" charset="0"/>
                <a:cs typeface="Arial" charset="0"/>
              </a:rPr>
              <a:t>  Reduce number of repeat CARs</a:t>
            </a: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endParaRPr lang="en-US" sz="80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    </a:t>
            </a:r>
          </a:p>
          <a:p>
            <a:pPr marL="0" indent="0"/>
            <a:endParaRPr lang="en-US" sz="2400" b="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			</a:t>
            </a:r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  <a:p>
            <a:pPr marL="0" indent="0"/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b="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</a:p>
          <a:p>
            <a:pPr marL="0" indent="0"/>
            <a:endParaRPr lang="en-US" sz="24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/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</a:t>
            </a:r>
            <a:endParaRPr lang="en-US" sz="2400" b="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9337040" y="3169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B7E0-FDF9-426E-8609-706CF7FD9C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8480" y="3220720"/>
            <a:ext cx="839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Thoughts, Comments, Concerns?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9520" y="311835"/>
            <a:ext cx="699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CAR Responses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Today………..Future?</a:t>
            </a:r>
          </a:p>
        </p:txBody>
      </p:sp>
    </p:spTree>
    <p:extLst>
      <p:ext uri="{BB962C8B-B14F-4D97-AF65-F5344CB8AC3E}">
        <p14:creationId xmlns:p14="http://schemas.microsoft.com/office/powerpoint/2010/main" val="994489300"/>
      </p:ext>
    </p:extLst>
  </p:cSld>
  <p:clrMapOvr>
    <a:masterClrMapping/>
  </p:clrMapOvr>
</p:sld>
</file>

<file path=ppt/theme/theme1.xml><?xml version="1.0" encoding="utf-8"?>
<a:theme xmlns:a="http://schemas.openxmlformats.org/drawingml/2006/main" name="UL_Basic_011010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UL_Basic_011010</Template>
  <TotalTime>1822</TotalTime>
  <Words>166</Words>
  <Application>Microsoft Office PowerPoint</Application>
  <PresentationFormat>On-screen Show 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UL_Basic_011010</vt:lpstr>
      <vt:lpstr>CAR Responses Today………..Future?</vt:lpstr>
      <vt:lpstr>CAR Responses Today………..Future? </vt:lpstr>
      <vt:lpstr>CAR Responses Today………..Future? 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Allison, Cheryl</cp:lastModifiedBy>
  <cp:revision>118</cp:revision>
  <cp:lastPrinted>2011-12-01T16:06:42Z</cp:lastPrinted>
  <dcterms:created xsi:type="dcterms:W3CDTF">2011-03-29T18:20:08Z</dcterms:created>
  <dcterms:modified xsi:type="dcterms:W3CDTF">2012-09-04T18:22:49Z</dcterms:modified>
</cp:coreProperties>
</file>