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5" r:id="rId3"/>
    <p:sldId id="329" r:id="rId4"/>
    <p:sldId id="302" r:id="rId5"/>
    <p:sldId id="303" r:id="rId6"/>
    <p:sldId id="307" r:id="rId7"/>
    <p:sldId id="308" r:id="rId8"/>
    <p:sldId id="309" r:id="rId9"/>
    <p:sldId id="314" r:id="rId10"/>
    <p:sldId id="310" r:id="rId11"/>
    <p:sldId id="311" r:id="rId12"/>
    <p:sldId id="312" r:id="rId13"/>
    <p:sldId id="313" r:id="rId14"/>
    <p:sldId id="330" r:id="rId15"/>
    <p:sldId id="317" r:id="rId16"/>
    <p:sldId id="318" r:id="rId17"/>
    <p:sldId id="319" r:id="rId18"/>
    <p:sldId id="320" r:id="rId19"/>
    <p:sldId id="321" r:id="rId20"/>
    <p:sldId id="322" r:id="rId21"/>
    <p:sldId id="323" r:id="rId22"/>
    <p:sldId id="324" r:id="rId23"/>
    <p:sldId id="325" r:id="rId24"/>
    <p:sldId id="326" r:id="rId25"/>
    <p:sldId id="327"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18307"/>
    <a:srgbClr val="96C547"/>
    <a:srgbClr val="6EC1BC"/>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28" autoAdjust="0"/>
    <p:restoredTop sz="75408" autoAdjust="0"/>
  </p:normalViewPr>
  <p:slideViewPr>
    <p:cSldViewPr snapToGrid="0" snapToObjects="1" showGuides="1">
      <p:cViewPr>
        <p:scale>
          <a:sx n="82" d="100"/>
          <a:sy n="82" d="100"/>
        </p:scale>
        <p:origin x="-936" y="-36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9/26/2013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EIGHT (8) CBS attributes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rPr>
              <a:t>(CAR Champion, Areas of Responsibility:</a:t>
            </a:r>
            <a:r>
              <a:rPr lang="en-US" sz="1200" b="0" i="1" kern="1200" dirty="0" smtClean="0">
                <a:solidFill>
                  <a:schemeClr val="tx1"/>
                </a:solidFill>
                <a:effectLst/>
                <a:latin typeface="Arial"/>
                <a:ea typeface="Geneva" charset="-128"/>
                <a:cs typeface="Geneva" charset="0"/>
              </a:rPr>
              <a:t>  C – Customer; T – Technical; L – Colleague; P – Process</a:t>
            </a:r>
            <a:r>
              <a:rPr lang="en-US" sz="1200" b="0" kern="1200" dirty="0" smtClean="0">
                <a:solidFill>
                  <a:schemeClr val="tx1"/>
                </a:solidFill>
                <a:effectLst/>
                <a:latin typeface="Arial"/>
                <a:ea typeface="Geneva" charset="-128"/>
                <a:cs typeface="Geneva" charset="0"/>
              </a:rPr>
              <a:t>)</a:t>
            </a:r>
            <a:endParaRPr lang="en-US" b="0"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2</a:t>
            </a:fld>
            <a:endParaRPr lang="en-US" dirty="0"/>
          </a:p>
        </p:txBody>
      </p:sp>
    </p:spTree>
    <p:extLst>
      <p:ext uri="{BB962C8B-B14F-4D97-AF65-F5344CB8AC3E}">
        <p14:creationId xmlns:p14="http://schemas.microsoft.com/office/powerpoint/2010/main" val="210796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Verification</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within 6 months of CAR closure or explanation provided;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Please be noted that this CAR hasn’t been closed yet.  It is still under a state of “Closed Awaiting Verification”, hence, the field of “Verification Evidence” is still kept empty.</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when both root cause identification and the related corrective action stated in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are questionable, the comment “</a:t>
            </a:r>
            <a:r>
              <a:rPr lang="en-US" sz="1200" i="1" u="sng" kern="1200" dirty="0" smtClean="0">
                <a:solidFill>
                  <a:schemeClr val="tx1"/>
                </a:solidFill>
                <a:effectLst/>
                <a:latin typeface="Arial"/>
                <a:ea typeface="Geneva" charset="-128"/>
                <a:cs typeface="Geneva" charset="0"/>
              </a:rPr>
              <a:t>The corrective action was effective</a:t>
            </a:r>
            <a:r>
              <a:rPr lang="en-US" sz="1200" kern="1200" dirty="0" smtClean="0">
                <a:solidFill>
                  <a:schemeClr val="tx1"/>
                </a:solidFill>
                <a:effectLst/>
                <a:latin typeface="Arial"/>
                <a:ea typeface="Geneva" charset="-128"/>
                <a:cs typeface="Geneva" charset="0"/>
              </a:rPr>
              <a:t>” stated in the field of “CAR Effectiveness Indicator” shows too generic and lack of logical consideration…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Extensions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within  requirements (&lt;30 days, 3 or less)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number of extensions is still meeting the requirement. </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Other than this, suggest sending e-mail in advance to remind CAR Owner separately to avoid CAR overdue and/or escalation.  Put the communication with CAR Owner into the CAR DB as evidence.</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4</a:t>
            </a:fld>
            <a:endParaRPr lang="en-US" dirty="0"/>
          </a:p>
        </p:txBody>
      </p:sp>
    </p:spTree>
    <p:extLst>
      <p:ext uri="{BB962C8B-B14F-4D97-AF65-F5344CB8AC3E}">
        <p14:creationId xmlns:p14="http://schemas.microsoft.com/office/powerpoint/2010/main" val="349846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Analysis</a:t>
            </a:r>
            <a:r>
              <a:rPr lang="en-US" sz="1200" i="1" kern="1200" dirty="0" smtClean="0">
                <a:solidFill>
                  <a:schemeClr val="tx1"/>
                </a:solidFill>
                <a:effectLst/>
                <a:latin typeface="Arial"/>
                <a:ea typeface="Geneva" charset="-128"/>
                <a:cs typeface="Geneva" charset="0"/>
              </a:rPr>
              <a:t> – clear path to root cause; stakeholders identified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There are TWO (2) discrepancies: a) Failure conducting Management Review in the required time period, and b) Missing input element in the Management Review process.  There should be two separate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The “5 WHYs” approach hasn’t been utilized well because it doesn’t seem that it is able to identify the possible causes.  For example, as mentioned in the “Analysis” field that “</a:t>
            </a:r>
            <a:r>
              <a:rPr lang="en-US" sz="1200" i="1" u="sng" kern="1200" dirty="0" smtClean="0">
                <a:solidFill>
                  <a:schemeClr val="tx1"/>
                </a:solidFill>
                <a:effectLst/>
                <a:latin typeface="Arial"/>
                <a:ea typeface="Geneva" charset="-128"/>
                <a:cs typeface="Geneva" charset="0"/>
              </a:rPr>
              <a:t>There was no general framework to set up an utilizable management review in that period. Thus the issue of the review has been postponed….</a:t>
            </a:r>
            <a:r>
              <a:rPr lang="en-US" sz="1200" kern="1200" dirty="0" smtClean="0">
                <a:solidFill>
                  <a:schemeClr val="tx1"/>
                </a:solidFill>
                <a:effectLst/>
                <a:latin typeface="Arial"/>
                <a:ea typeface="Geneva" charset="-128"/>
                <a:cs typeface="Geneva" charset="0"/>
              </a:rPr>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does a statement “</a:t>
            </a:r>
            <a:r>
              <a:rPr lang="en-US" sz="1200" i="1" u="sng" kern="1200" dirty="0" smtClean="0">
                <a:solidFill>
                  <a:schemeClr val="tx1"/>
                </a:solidFill>
                <a:effectLst/>
                <a:latin typeface="Arial"/>
                <a:ea typeface="Geneva" charset="-128"/>
                <a:cs typeface="Geneva" charset="0"/>
              </a:rPr>
              <a:t>… Thus the issue of the review has been postponed.</a:t>
            </a:r>
            <a:r>
              <a:rPr lang="en-US" sz="1200" kern="1200" dirty="0" smtClean="0">
                <a:solidFill>
                  <a:schemeClr val="tx1"/>
                </a:solidFill>
                <a:effectLst/>
                <a:latin typeface="Arial"/>
                <a:ea typeface="Geneva" charset="-128"/>
                <a:cs typeface="Geneva" charset="0"/>
              </a:rPr>
              <a:t>” mean that does the previous Management Review officially determine to be postponed?  If yes, is there any supporting evidence?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5</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Root Cause </a:t>
            </a:r>
            <a:r>
              <a:rPr lang="en-US" sz="1200" kern="1200" dirty="0" smtClean="0">
                <a:solidFill>
                  <a:schemeClr val="tx1"/>
                </a:solidFill>
                <a:effectLst/>
                <a:latin typeface="Arial"/>
                <a:ea typeface="Geneva" charset="-128"/>
                <a:cs typeface="Geneva" charset="0"/>
              </a:rPr>
              <a:t>– </a:t>
            </a:r>
            <a:r>
              <a:rPr lang="en-US" sz="1200" i="1" kern="1200" dirty="0" smtClean="0">
                <a:solidFill>
                  <a:schemeClr val="tx1"/>
                </a:solidFill>
                <a:effectLst/>
                <a:latin typeface="Arial"/>
                <a:ea typeface="Geneva" charset="-128"/>
                <a:cs typeface="Geneva" charset="0"/>
              </a:rPr>
              <a:t>is succinct; reasonable and complete based upon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Absence of the initiator in this case is not necessary resulting the failure of the quality process.  [Refer to back to the result of the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As mentioned above, there should be two separate root cause analysis.  Another root cause is not addressed and identified.</a:t>
            </a:r>
          </a:p>
          <a:p>
            <a:endParaRPr lang="en-US" sz="1200" b="1" kern="1200" dirty="0" smtClean="0">
              <a:solidFill>
                <a:schemeClr val="tx1"/>
              </a:solidFill>
              <a:effectLst/>
              <a:latin typeface="Arial"/>
              <a:ea typeface="Geneva" charset="-128"/>
              <a:cs typeface="Geneva" charset="0"/>
            </a:endParaRPr>
          </a:p>
          <a:p>
            <a:r>
              <a:rPr lang="en-US" sz="1200" b="1" kern="1200" dirty="0" smtClean="0">
                <a:solidFill>
                  <a:schemeClr val="tx1"/>
                </a:solidFill>
                <a:effectLst/>
                <a:latin typeface="Arial"/>
                <a:ea typeface="Geneva" charset="-128"/>
                <a:cs typeface="Geneva" charset="0"/>
              </a:rPr>
              <a:t>Scope</a:t>
            </a:r>
            <a:r>
              <a:rPr lang="en-US" sz="1200" i="1" kern="1200" dirty="0" smtClean="0">
                <a:solidFill>
                  <a:schemeClr val="tx1"/>
                </a:solidFill>
                <a:effectLst/>
                <a:latin typeface="Arial"/>
                <a:ea typeface="Geneva" charset="-128"/>
                <a:cs typeface="Geneva" charset="0"/>
              </a:rPr>
              <a:t> – tells how widespread the problem 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widespread of the discrepancy has not been addressed in this field.  e.g. How would it be affected by division, operation team, function, area/region, and the time period?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pPr/>
              <a:t>6</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Category </a:t>
            </a:r>
          </a:p>
          <a:p>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Sector/Industry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Type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r>
              <a:rPr lang="en-US" sz="1200" b="1" kern="1200" dirty="0" smtClean="0">
                <a:solidFill>
                  <a:schemeClr val="tx1"/>
                </a:solidFill>
                <a:effectLst/>
                <a:latin typeface="Arial"/>
                <a:ea typeface="Geneva" charset="-128"/>
                <a:cs typeface="Geneva" charset="0"/>
              </a:rPr>
              <a:t>Geography</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apparent from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clearly illustrated in the field of “Analysis” to support it to be “Regional”.</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7</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fix the objective evidence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If it only addresses the Containment to the “Root Cause” recorded above, I think it is sufficient…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reason of why failure conducting of previous Management Review is not addressed in the fields of “Root Cause” and “Correction Action Plan”.</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entire root cause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 it is sufficient to cover the containment action though, the corrective action managing the root cause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Again, there is no any corrective action related to address why “Recommendation for improvement” is not covered as input in the process of Management Review stated in the current DEWI Quality Manual.</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items identified in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cover the scope and geography</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9</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10</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have final milestone for owner’s verification of effectiveness;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Although CAR owner self-verification is added at the last milestone, it doesn’t cover the corrective action for the failure conducting previous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fact, would the next round of Management Review be able to conducted on-time, it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It is suggested that the verification should focus on whether the updated process and/or next round of Management Review is in place to avoid recurrence of such nonconformity.</a:t>
            </a:r>
          </a:p>
          <a:p>
            <a:endParaRPr lang="en-US" dirty="0" smtClean="0"/>
          </a:p>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per milestone expectations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It is acceptable as Containment Action for the supporting evidence covered in the 1</a:t>
            </a:r>
            <a:r>
              <a:rPr lang="en-US" sz="1200" kern="1200" baseline="30000" dirty="0" smtClean="0">
                <a:solidFill>
                  <a:schemeClr val="tx1"/>
                </a:solidFill>
                <a:effectLst/>
                <a:latin typeface="Arial"/>
                <a:ea typeface="Geneva" charset="-128"/>
                <a:cs typeface="Geneva" charset="0"/>
              </a:rPr>
              <a:t>st</a:t>
            </a:r>
            <a:r>
              <a:rPr lang="en-US" sz="1200" kern="1200" dirty="0" smtClean="0">
                <a:solidFill>
                  <a:schemeClr val="tx1"/>
                </a:solidFill>
                <a:effectLst/>
                <a:latin typeface="Arial"/>
                <a:ea typeface="Geneva" charset="-128"/>
                <a:cs typeface="Geneva" charset="0"/>
              </a:rPr>
              <a:t> milestone, i.e. Management Review Report for Year 2011 and Year 2012 [Suggest to inviting a person could read German for verification…].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evidence “</a:t>
            </a:r>
            <a:r>
              <a:rPr lang="en-US" sz="1200" i="1" u="sng" kern="1200" dirty="0" smtClean="0">
                <a:solidFill>
                  <a:schemeClr val="tx1"/>
                </a:solidFill>
                <a:effectLst/>
                <a:latin typeface="Arial"/>
                <a:ea typeface="Geneva" charset="-128"/>
                <a:cs typeface="Geneva" charset="0"/>
              </a:rPr>
              <a:t>Attachment of the management review 2013 in milestone one.  The effectiveness of the management review was reviewed by the EULA Region Quality Manager and found to be acceptable.</a:t>
            </a:r>
            <a:r>
              <a:rPr lang="en-US" sz="1200" kern="1200" dirty="0" smtClean="0">
                <a:solidFill>
                  <a:schemeClr val="tx1"/>
                </a:solidFill>
                <a:effectLst/>
                <a:latin typeface="Arial"/>
                <a:ea typeface="Geneva" charset="-128"/>
                <a:cs typeface="Geneva" charset="0"/>
              </a:rPr>
              <a:t>” stated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is irrelevant while the Management Review for Year 2013 has not been conducted yet.  Not sure how CAR Administrator accepts it.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for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it is suggested that a statement should be provided by CAR Owner to indicate that “Recommendation for improvement” is now covered as input in the process of Management Review for Year 2011 and 2012...</a:t>
            </a:r>
          </a:p>
          <a:p>
            <a:endParaRPr lang="en-US" sz="1200" kern="1200" dirty="0" smtClean="0">
              <a:solidFill>
                <a:schemeClr val="tx1"/>
              </a:solidFill>
              <a:effectLst/>
              <a:latin typeface="Arial"/>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11</a:t>
            </a:fld>
            <a:endParaRPr lang="en-US" dirty="0"/>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package" Target="../embeddings/Microsoft_Word_Document1.docx"/><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Funny </a:t>
            </a:r>
            <a:r>
              <a:rPr lang="fi-FI" dirty="0">
                <a:effectLst>
                  <a:outerShdw blurRad="38100" dist="38100" dir="2700000" algn="tl">
                    <a:srgbClr val="000000">
                      <a:alpha val="43137"/>
                    </a:srgbClr>
                  </a:outerShdw>
                </a:effectLst>
                <a:latin typeface="Arial" charset="0"/>
                <a:cs typeface="Arial" charset="0"/>
              </a:rPr>
              <a:t>Li, Tony </a:t>
            </a:r>
            <a:r>
              <a:rPr lang="fi-FI" dirty="0" smtClean="0">
                <a:effectLst>
                  <a:outerShdw blurRad="38100" dist="38100" dir="2700000" algn="tl">
                    <a:srgbClr val="000000">
                      <a:alpha val="43137"/>
                    </a:srgbClr>
                  </a:outerShdw>
                </a:effectLst>
                <a:latin typeface="Arial" charset="0"/>
                <a:cs typeface="Arial" charset="0"/>
              </a:rPr>
              <a:t>Hsu and Ronald Tse</a:t>
            </a: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September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(Milestones)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pic>
        <p:nvPicPr>
          <p:cNvPr id="5" name="Picture 4"/>
          <p:cNvPicPr/>
          <p:nvPr/>
        </p:nvPicPr>
        <p:blipFill>
          <a:blip r:embed="rId3"/>
          <a:stretch>
            <a:fillRect/>
          </a:stretch>
        </p:blipFill>
        <p:spPr>
          <a:xfrm>
            <a:off x="404086" y="1280476"/>
            <a:ext cx="4562475" cy="4297045"/>
          </a:xfrm>
          <a:prstGeom prst="rect">
            <a:avLst/>
          </a:prstGeom>
        </p:spPr>
      </p:pic>
      <p:sp>
        <p:nvSpPr>
          <p:cNvPr id="7" name="圆角矩形标注 4"/>
          <p:cNvSpPr/>
          <p:nvPr/>
        </p:nvSpPr>
        <p:spPr>
          <a:xfrm>
            <a:off x="5335930" y="881577"/>
            <a:ext cx="3691252" cy="2547421"/>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solely for containment is good </a:t>
            </a:r>
            <a:r>
              <a:rPr lang="en-US" sz="1400" dirty="0" smtClean="0">
                <a:solidFill>
                  <a:prstClr val="white"/>
                </a:solidFill>
                <a:ea typeface="Times New Roman"/>
                <a:cs typeface="Times New Roman"/>
              </a:rPr>
              <a:t>(</a:t>
            </a:r>
            <a:r>
              <a:rPr lang="en-US" sz="1400" dirty="0" smtClean="0"/>
              <a:t>i.e</a:t>
            </a:r>
            <a:r>
              <a:rPr lang="en-US" sz="1400" dirty="0"/>
              <a:t>. Management Review Report for Year 2011 and Year </a:t>
            </a:r>
            <a:r>
              <a:rPr lang="en-US" sz="1400" dirty="0" smtClean="0"/>
              <a:t>2012</a:t>
            </a:r>
            <a:r>
              <a:rPr lang="en-US" sz="1400" dirty="0" smtClean="0">
                <a:solidFill>
                  <a:prstClr val="white"/>
                </a:solidFill>
                <a:ea typeface="Times New Roman"/>
                <a:cs typeface="Times New Roman"/>
              </a:rPr>
              <a: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a:t>
            </a:r>
            <a:r>
              <a:rPr lang="en-US" sz="1400" dirty="0">
                <a:solidFill>
                  <a:prstClr val="white"/>
                </a:solidFill>
                <a:ea typeface="Times New Roman"/>
                <a:cs typeface="Times New Roman"/>
              </a:rPr>
              <a:t>Suggest to inviting a person could read German for verification whether “Recommendation for improvement” is now covered as input in the process of Management Review.]</a:t>
            </a:r>
          </a:p>
        </p:txBody>
      </p:sp>
      <p:sp>
        <p:nvSpPr>
          <p:cNvPr id="8" name="TextBox 7"/>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Good.  Containment and its supporting evidence are reviewed  appropriately.</a:t>
            </a:r>
          </a:p>
        </p:txBody>
      </p:sp>
    </p:spTree>
    <p:extLst>
      <p:ext uri="{BB962C8B-B14F-4D97-AF65-F5344CB8AC3E}">
        <p14:creationId xmlns:p14="http://schemas.microsoft.com/office/powerpoint/2010/main" val="243454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(Milestones)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11</a:t>
            </a:fld>
            <a:endParaRPr lang="en-US" dirty="0">
              <a:solidFill>
                <a:srgbClr val="000000"/>
              </a:solidFill>
            </a:endParaRPr>
          </a:p>
        </p:txBody>
      </p:sp>
      <p:pic>
        <p:nvPicPr>
          <p:cNvPr id="4" name="Picture 3"/>
          <p:cNvPicPr/>
          <p:nvPr/>
        </p:nvPicPr>
        <p:blipFill>
          <a:blip r:embed="rId3"/>
          <a:stretch>
            <a:fillRect/>
          </a:stretch>
        </p:blipFill>
        <p:spPr>
          <a:xfrm>
            <a:off x="380939" y="1336675"/>
            <a:ext cx="4562475" cy="4184650"/>
          </a:xfrm>
          <a:prstGeom prst="rect">
            <a:avLst/>
          </a:prstGeom>
        </p:spPr>
      </p:pic>
      <p:sp>
        <p:nvSpPr>
          <p:cNvPr id="5" name="圆角矩形标注 4"/>
          <p:cNvSpPr/>
          <p:nvPr/>
        </p:nvSpPr>
        <p:spPr>
          <a:xfrm>
            <a:off x="5382227" y="61460"/>
            <a:ext cx="3576578" cy="2322924"/>
          </a:xfrm>
          <a:prstGeom prst="wedgeRoundRectCallout">
            <a:avLst>
              <a:gd name="adj1" fmla="val -102917"/>
              <a:gd name="adj2" fmla="val 57016"/>
              <a:gd name="adj3" fmla="val 16667"/>
            </a:avLst>
          </a:prstGeom>
          <a:solidFill>
            <a:schemeClr val="accent5">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Although CAR owner self-verification is added at the last milestone, it doesn’t cover the corrective action for the failure conducting previous Management Review.</a:t>
            </a:r>
          </a:p>
          <a:p>
            <a:pPr>
              <a:spcBef>
                <a:spcPts val="0"/>
              </a:spcBef>
              <a:spcAft>
                <a:spcPts val="0"/>
              </a:spcAft>
            </a:pPr>
            <a:r>
              <a:rPr lang="en-US" sz="800" dirty="0">
                <a:solidFill>
                  <a:prstClr val="white"/>
                </a:solidFill>
                <a:ea typeface="Times New Roman"/>
                <a:cs typeface="Times New Roman"/>
              </a:rPr>
              <a:t> </a:t>
            </a:r>
            <a:endParaRPr lang="en-US" sz="6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In fact, would the next round of Management Review be able to conducted on-time, it has not been addressed.</a:t>
            </a:r>
          </a:p>
          <a:p>
            <a:pPr>
              <a:spcBef>
                <a:spcPts val="0"/>
              </a:spcBef>
              <a:spcAft>
                <a:spcPts val="0"/>
              </a:spcAft>
            </a:pPr>
            <a:endParaRPr lang="en-US" sz="1400" dirty="0">
              <a:solidFill>
                <a:prstClr val="white"/>
              </a:solidFill>
              <a:ea typeface="Times New Roman"/>
              <a:cs typeface="Times New Roman"/>
            </a:endParaRPr>
          </a:p>
        </p:txBody>
      </p:sp>
      <p:sp>
        <p:nvSpPr>
          <p:cNvPr id="7" name="圆角矩形标注 4"/>
          <p:cNvSpPr/>
          <p:nvPr/>
        </p:nvSpPr>
        <p:spPr>
          <a:xfrm>
            <a:off x="2905246" y="4260574"/>
            <a:ext cx="6053561" cy="1260751"/>
          </a:xfrm>
          <a:prstGeom prst="wedgeRoundRectCallout">
            <a:avLst>
              <a:gd name="adj1" fmla="val -63951"/>
              <a:gd name="adj2" fmla="val -140089"/>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r>
              <a:rPr lang="en-US" sz="1400" dirty="0" smtClean="0"/>
              <a:t>The </a:t>
            </a:r>
            <a:r>
              <a:rPr lang="en-US" sz="1400" dirty="0"/>
              <a:t>evidence “Attachment of the management review 2013 in milestone one.  The effectiveness of the management review was reviewed by the EULA Region Quality </a:t>
            </a:r>
            <a:r>
              <a:rPr lang="en-US" sz="1400" dirty="0" smtClean="0"/>
              <a:t>Manager (how, and evidence?) </a:t>
            </a:r>
            <a:r>
              <a:rPr lang="en-US" sz="1400" dirty="0"/>
              <a:t>and found to be acceptable.” stated in the 2nd milestone is irrelevant while the Management Review for Year 2013 has not been conducted yet.</a:t>
            </a:r>
          </a:p>
        </p:txBody>
      </p:sp>
      <p:sp>
        <p:nvSpPr>
          <p:cNvPr id="6" name="圆角矩形标注 4"/>
          <p:cNvSpPr/>
          <p:nvPr/>
        </p:nvSpPr>
        <p:spPr>
          <a:xfrm>
            <a:off x="5382228" y="2453761"/>
            <a:ext cx="3576578" cy="1747847"/>
          </a:xfrm>
          <a:prstGeom prst="wedgeRoundRectCallout">
            <a:avLst>
              <a:gd name="adj1" fmla="val -73133"/>
              <a:gd name="adj2" fmla="val -22097"/>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r>
              <a:rPr lang="en-US" sz="1400" dirty="0"/>
              <a:t>In addition, </a:t>
            </a:r>
            <a:r>
              <a:rPr lang="en-US" sz="1400" dirty="0" smtClean="0"/>
              <a:t>it </a:t>
            </a:r>
            <a:r>
              <a:rPr lang="en-US" sz="1400" dirty="0"/>
              <a:t>is suggested that a statement should be provided by CAR Owner to indicate that “Recommendation for improvement” is now covered as input in the process of Management Review for Year 2011 and </a:t>
            </a:r>
            <a:r>
              <a:rPr lang="en-US" sz="1400" dirty="0" smtClean="0"/>
              <a:t>2012 if it is really covered...</a:t>
            </a:r>
            <a:endParaRPr lang="en-US" sz="1400" dirty="0"/>
          </a:p>
        </p:txBody>
      </p:sp>
      <p:sp>
        <p:nvSpPr>
          <p:cNvPr id="8" name="TextBox 7"/>
          <p:cNvSpPr txBox="1"/>
          <p:nvPr/>
        </p:nvSpPr>
        <p:spPr>
          <a:xfrm>
            <a:off x="1005854" y="5628775"/>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To be improved by working with CAR Owner to determine suitable milestones and set up their expectation.</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To be improved by engaging with CAR Owner </a:t>
            </a:r>
            <a:r>
              <a:rPr lang="en-US" sz="1200" b="1" dirty="0" smtClean="0">
                <a:solidFill>
                  <a:srgbClr val="0000FF"/>
                </a:solidFill>
              </a:rPr>
              <a:t>to complete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a:t>
            </a:r>
            <a:r>
              <a:rPr lang="en-US" sz="1200" b="1" dirty="0">
                <a:solidFill>
                  <a:srgbClr val="0000FF"/>
                </a:solidFill>
              </a:rPr>
              <a:t>by declining </a:t>
            </a:r>
            <a:r>
              <a:rPr lang="en-US" sz="1200" b="1" dirty="0" smtClean="0">
                <a:solidFill>
                  <a:srgbClr val="0000FF"/>
                </a:solidFill>
              </a:rPr>
              <a:t>the insufficient milestone.</a:t>
            </a:r>
          </a:p>
        </p:txBody>
      </p:sp>
    </p:spTree>
    <p:extLst>
      <p:ext uri="{BB962C8B-B14F-4D97-AF65-F5344CB8AC3E}">
        <p14:creationId xmlns:p14="http://schemas.microsoft.com/office/powerpoint/2010/main" val="30419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12</a:t>
            </a:fld>
            <a:endParaRPr lang="en-US" dirty="0">
              <a:solidFill>
                <a:srgbClr val="000000"/>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6540740" y="2617254"/>
            <a:ext cx="2485559" cy="3332136"/>
          </a:xfrm>
          <a:prstGeom prst="wedgeRoundRectCallout">
            <a:avLst>
              <a:gd name="adj1" fmla="val -176314"/>
              <a:gd name="adj2" fmla="val 49640"/>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However, when both root cause identification and the related corrective action stated in 2nd milestone are questionable, the comment “The corrective action was effective” stated in the field of “CAR Effectiveness Indicator” shows too generic and lack of logical consideration</a:t>
            </a:r>
            <a:r>
              <a:rPr lang="en-US" sz="1400" dirty="0" smtClean="0">
                <a:solidFill>
                  <a:prstClr val="white"/>
                </a:solidFill>
                <a:ea typeface="Times New Roman"/>
                <a:cs typeface="Times New Roman"/>
              </a:rPr>
              <a:t>…  Not auditable.</a:t>
            </a:r>
            <a:endParaRPr lang="en-US" sz="1400" dirty="0">
              <a:solidFill>
                <a:prstClr val="white"/>
              </a:solidFill>
              <a:ea typeface="Times New Roman"/>
              <a:cs typeface="Times New Roman"/>
            </a:endParaRPr>
          </a:p>
        </p:txBody>
      </p:sp>
      <p:sp>
        <p:nvSpPr>
          <p:cNvPr id="10" name="圆角矩形标注 4"/>
          <p:cNvSpPr/>
          <p:nvPr/>
        </p:nvSpPr>
        <p:spPr>
          <a:xfrm>
            <a:off x="6534850" y="381928"/>
            <a:ext cx="2478831" cy="2095058"/>
          </a:xfrm>
          <a:prstGeom prst="wedgeRoundRectCallout">
            <a:avLst>
              <a:gd name="adj1" fmla="val -153762"/>
              <a:gd name="adj2" fmla="val -3076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t>Please be noted that this CAR hasn’t been closed yet.  It is still under a state of “Closed Awaiting Verification”, hence, the field of “Verification Evidence” is still kept empty.</a:t>
            </a:r>
            <a:endParaRPr lang="en-US" sz="1400" dirty="0">
              <a:solidFill>
                <a:prstClr val="white"/>
              </a:solidFill>
              <a:ea typeface="Times New Roman"/>
              <a:cs typeface="Times New Roman"/>
            </a:endParaRPr>
          </a:p>
        </p:txBody>
      </p:sp>
      <p:sp>
        <p:nvSpPr>
          <p:cNvPr id="9" name="TextBox 8"/>
          <p:cNvSpPr txBox="1"/>
          <p:nvPr/>
        </p:nvSpPr>
        <p:spPr>
          <a:xfrm>
            <a:off x="1005854" y="6126500"/>
            <a:ext cx="7397366"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proactively working with CAR Owner to verify the effectiveness of the agreed CA Plan in the agreed time slots.</a:t>
            </a:r>
          </a:p>
          <a:p>
            <a:pPr marL="171450" indent="-171450">
              <a:spcBef>
                <a:spcPts val="600"/>
              </a:spcBef>
              <a:buFont typeface="Wingdings" pitchFamily="2" charset="2"/>
              <a:buChar char="§"/>
              <a:tabLst>
                <a:tab pos="57150" algn="l"/>
              </a:tabLst>
            </a:pPr>
            <a:r>
              <a:rPr lang="en-US" sz="1200" b="1" dirty="0" smtClean="0">
                <a:solidFill>
                  <a:srgbClr val="0000FF"/>
                </a:solidFill>
              </a:rPr>
              <a:t>[Integrity] (P, T) – To be improved by providing reasonable and sufficient verification indicator.</a:t>
            </a:r>
          </a:p>
        </p:txBody>
      </p:sp>
    </p:spTree>
    <p:extLst>
      <p:ext uri="{BB962C8B-B14F-4D97-AF65-F5344CB8AC3E}">
        <p14:creationId xmlns:p14="http://schemas.microsoft.com/office/powerpoint/2010/main" val="66824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(Extension)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13</a:t>
            </a:fld>
            <a:endParaRPr lang="en-US" dirty="0">
              <a:solidFill>
                <a:srgbClr val="000000"/>
              </a:solidFill>
            </a:endParaRPr>
          </a:p>
        </p:txBody>
      </p:sp>
      <p:pic>
        <p:nvPicPr>
          <p:cNvPr id="7" name="Picture 6"/>
          <p:cNvPicPr/>
          <p:nvPr/>
        </p:nvPicPr>
        <p:blipFill>
          <a:blip r:embed="rId3"/>
          <a:stretch>
            <a:fillRect/>
          </a:stretch>
        </p:blipFill>
        <p:spPr>
          <a:xfrm>
            <a:off x="536535" y="2318075"/>
            <a:ext cx="5524500" cy="2731135"/>
          </a:xfrm>
          <a:prstGeom prst="rect">
            <a:avLst/>
          </a:prstGeom>
        </p:spPr>
      </p:pic>
      <p:sp>
        <p:nvSpPr>
          <p:cNvPr id="8" name="圆角矩形标注 4"/>
          <p:cNvSpPr/>
          <p:nvPr/>
        </p:nvSpPr>
        <p:spPr>
          <a:xfrm>
            <a:off x="5335930" y="706050"/>
            <a:ext cx="3691252" cy="2349661"/>
          </a:xfrm>
          <a:prstGeom prst="wedgeRoundRectCallout">
            <a:avLst>
              <a:gd name="adj1" fmla="val -90842"/>
              <a:gd name="adj2" fmla="val 4864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t>The number of extensions is still meeting the requirement</a:t>
            </a:r>
            <a:r>
              <a:rPr lang="en-US" sz="1400" dirty="0" smtClean="0"/>
              <a:t>.</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Other </a:t>
            </a:r>
            <a:r>
              <a:rPr lang="en-US" sz="1400" dirty="0">
                <a:solidFill>
                  <a:prstClr val="white"/>
                </a:solidFill>
                <a:ea typeface="Times New Roman"/>
                <a:cs typeface="Times New Roman"/>
              </a:rPr>
              <a:t>than this, suggest sending e-mail in advance to remind CAR Owner separately to avoid CAR overdue and/or escalation.  Put the communication with CAR Owner into the CAR DB as evidence.</a:t>
            </a:r>
          </a:p>
        </p:txBody>
      </p:sp>
      <p:sp>
        <p:nvSpPr>
          <p:cNvPr id="6" name="TextBox 5"/>
          <p:cNvSpPr txBox="1"/>
          <p:nvPr/>
        </p:nvSpPr>
        <p:spPr>
          <a:xfrm>
            <a:off x="1005854" y="6126500"/>
            <a:ext cx="7397366"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Collaboration] (C L) </a:t>
            </a:r>
            <a:r>
              <a:rPr lang="en-US" sz="1200" b="1" dirty="0" smtClean="0">
                <a:solidFill>
                  <a:srgbClr val="0000FF"/>
                </a:solidFill>
              </a:rPr>
              <a:t>– Good.  Sending separated e-mail reminder to alert CAR Owner that the CAR has been escalation due to implementation overdue.</a:t>
            </a:r>
          </a:p>
          <a:p>
            <a:pPr marL="171450" indent="-171450">
              <a:spcBef>
                <a:spcPts val="600"/>
              </a:spcBef>
              <a:buFont typeface="Wingdings" pitchFamily="2" charset="2"/>
              <a:buChar char="§"/>
              <a:tabLst>
                <a:tab pos="57150" algn="l"/>
              </a:tabLst>
            </a:pPr>
            <a:r>
              <a:rPr lang="en-US" sz="1200" b="1" dirty="0">
                <a:solidFill>
                  <a:srgbClr val="0000FF"/>
                </a:solidFill>
              </a:rPr>
              <a:t>[Integrity] (C, T) – Good.  No extension is over 30 days or more than 3 times</a:t>
            </a:r>
            <a:r>
              <a:rPr lang="en-US" sz="1200" b="1" dirty="0" smtClean="0">
                <a:solidFill>
                  <a:srgbClr val="0000FF"/>
                </a:solidFill>
              </a:rPr>
              <a:t>.</a:t>
            </a:r>
            <a:endParaRPr lang="en-US" sz="1200" b="1" dirty="0">
              <a:solidFill>
                <a:srgbClr val="0000FF"/>
              </a:solidFill>
            </a:endParaRPr>
          </a:p>
        </p:txBody>
      </p:sp>
    </p:spTree>
    <p:extLst>
      <p:ext uri="{BB962C8B-B14F-4D97-AF65-F5344CB8AC3E}">
        <p14:creationId xmlns:p14="http://schemas.microsoft.com/office/powerpoint/2010/main" val="364285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Study for CAR# </a:t>
            </a:r>
            <a:r>
              <a:rPr lang="en-US" dirty="0" smtClean="0">
                <a:effectLst>
                  <a:outerShdw blurRad="38100" dist="38100" dir="2700000" algn="tl">
                    <a:srgbClr val="000000">
                      <a:alpha val="43137"/>
                    </a:srgbClr>
                  </a:outerShdw>
                </a:effectLst>
                <a:latin typeface="Arial" charset="0"/>
                <a:ea typeface="Geneva" charset="0"/>
              </a:rPr>
              <a:t>123911950</a:t>
            </a:r>
            <a:endParaRPr lang="en-US" dirty="0"/>
          </a:p>
        </p:txBody>
      </p:sp>
    </p:spTree>
    <p:extLst>
      <p:ext uri="{BB962C8B-B14F-4D97-AF65-F5344CB8AC3E}">
        <p14:creationId xmlns:p14="http://schemas.microsoft.com/office/powerpoint/2010/main" val="368660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865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941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75" y="1600200"/>
            <a:ext cx="69246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7118430" y="1966188"/>
            <a:ext cx="2025570" cy="2084952"/>
          </a:xfrm>
          <a:prstGeom prst="wedgeEllipseCallout">
            <a:avLst>
              <a:gd name="adj1" fmla="val -61556"/>
              <a:gd name="adj2" fmla="val 250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Special Remind for IFM PT CAR</a:t>
            </a:r>
            <a:endParaRPr lang="en-US" dirty="0"/>
          </a:p>
        </p:txBody>
      </p:sp>
      <p:sp>
        <p:nvSpPr>
          <p:cNvPr id="7" name="TextBox 6"/>
          <p:cNvSpPr txBox="1"/>
          <p:nvPr/>
        </p:nvSpPr>
        <p:spPr>
          <a:xfrm>
            <a:off x="457198" y="5976150"/>
            <a:ext cx="8229601"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[Collaboration] (C L) Evidence of communication for other pertinent concerns – Yes</a:t>
            </a:r>
          </a:p>
        </p:txBody>
      </p:sp>
    </p:spTree>
    <p:extLst>
      <p:ext uri="{BB962C8B-B14F-4D97-AF65-F5344CB8AC3E}">
        <p14:creationId xmlns:p14="http://schemas.microsoft.com/office/powerpoint/2010/main" val="3886836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 – Analysis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953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18073" y="1600200"/>
            <a:ext cx="1672535" cy="2031325"/>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Suggest to provide more clear statement to identify the correct definition and wrong definition applied in PTP</a:t>
            </a:r>
            <a:endParaRPr lang="en-US" sz="1400" b="1" dirty="0">
              <a:solidFill>
                <a:schemeClr val="bg1"/>
              </a:solidFill>
            </a:endParaRPr>
          </a:p>
        </p:txBody>
      </p:sp>
      <p:sp>
        <p:nvSpPr>
          <p:cNvPr id="7" name="TextBox 6"/>
          <p:cNvSpPr txBox="1"/>
          <p:nvPr/>
        </p:nvSpPr>
        <p:spPr>
          <a:xfrm>
            <a:off x="457200" y="5199293"/>
            <a:ext cx="8229600" cy="1107996"/>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a:solidFill>
                  <a:srgbClr val="7030A0"/>
                </a:solidFill>
              </a:rPr>
              <a:t>[Competitiveness</a:t>
            </a:r>
            <a:r>
              <a:rPr lang="en-US" sz="1400" b="1" dirty="0" smtClean="0">
                <a:solidFill>
                  <a:srgbClr val="7030A0"/>
                </a:solidFill>
              </a:rPr>
              <a:t>] (C) Analysis shows clear path to root cause and scope; stakeholder identify –</a:t>
            </a:r>
            <a:r>
              <a:rPr lang="en-US" sz="1400" b="1" dirty="0">
                <a:solidFill>
                  <a:srgbClr val="7030A0"/>
                </a:solidFill>
              </a:rPr>
              <a:t> </a:t>
            </a:r>
            <a:r>
              <a:rPr lang="en-US" sz="1400" b="1" dirty="0" smtClean="0">
                <a:solidFill>
                  <a:srgbClr val="7030A0"/>
                </a:solidFill>
              </a:rPr>
              <a:t>Yes</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a:solidFill>
                  <a:srgbClr val="7030A0"/>
                </a:solidFill>
              </a:rPr>
              <a:t>[Competitiveness</a:t>
            </a:r>
            <a:r>
              <a:rPr lang="en-US" sz="1400" b="1" dirty="0" smtClean="0">
                <a:solidFill>
                  <a:srgbClr val="7030A0"/>
                </a:solidFill>
              </a:rPr>
              <a:t>] (</a:t>
            </a:r>
            <a:r>
              <a:rPr lang="en-US" sz="1400" b="1" dirty="0">
                <a:solidFill>
                  <a:srgbClr val="7030A0"/>
                </a:solidFill>
              </a:rPr>
              <a:t>C) Root cause statement is succinct, reasonable, </a:t>
            </a:r>
            <a:r>
              <a:rPr lang="en-US" sz="1400" b="1" dirty="0" smtClean="0">
                <a:solidFill>
                  <a:srgbClr val="7030A0"/>
                </a:solidFill>
              </a:rPr>
              <a:t>complete –</a:t>
            </a:r>
            <a:r>
              <a:rPr lang="en-US" sz="1400" b="1" dirty="0">
                <a:solidFill>
                  <a:srgbClr val="7030A0"/>
                </a:solidFill>
              </a:rPr>
              <a:t> </a:t>
            </a:r>
            <a:r>
              <a:rPr lang="en-US" sz="1400" b="1" dirty="0" smtClean="0">
                <a:solidFill>
                  <a:srgbClr val="7030A0"/>
                </a:solidFill>
              </a:rPr>
              <a:t>Yes</a:t>
            </a:r>
          </a:p>
        </p:txBody>
      </p:sp>
    </p:spTree>
    <p:extLst>
      <p:ext uri="{BB962C8B-B14F-4D97-AF65-F5344CB8AC3E}">
        <p14:creationId xmlns:p14="http://schemas.microsoft.com/office/powerpoint/2010/main" val="3150104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 – CAP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500"/>
            <a:ext cx="68865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4831575"/>
            <a:ext cx="8229600" cy="1692771"/>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[Integrity] (T) Most appropriate ‘category’, ‘type’, ‘geography’ are selected. –</a:t>
            </a:r>
            <a:r>
              <a:rPr lang="en-US" sz="1400" b="1" dirty="0">
                <a:solidFill>
                  <a:srgbClr val="7030A0"/>
                </a:solidFill>
              </a:rPr>
              <a:t> </a:t>
            </a:r>
            <a:r>
              <a:rPr lang="en-US" sz="1400" b="1" dirty="0" smtClean="0">
                <a:solidFill>
                  <a:srgbClr val="7030A0"/>
                </a:solidFill>
              </a:rPr>
              <a:t>Yes</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a:solidFill>
                  <a:srgbClr val="7030A0"/>
                </a:solidFill>
              </a:rPr>
              <a:t>[Competitiveness] (C) </a:t>
            </a:r>
            <a:r>
              <a:rPr lang="en-US" sz="1400" b="1" dirty="0" smtClean="0">
                <a:solidFill>
                  <a:srgbClr val="7030A0"/>
                </a:solidFill>
              </a:rPr>
              <a:t>Corrective </a:t>
            </a:r>
            <a:r>
              <a:rPr lang="en-US" sz="1400" b="1" dirty="0">
                <a:solidFill>
                  <a:srgbClr val="7030A0"/>
                </a:solidFill>
              </a:rPr>
              <a:t>actions fix the objective evidence and other problems found; address entire root cause and </a:t>
            </a:r>
            <a:r>
              <a:rPr lang="en-US" sz="1400" b="1" dirty="0" smtClean="0">
                <a:solidFill>
                  <a:srgbClr val="7030A0"/>
                </a:solidFill>
              </a:rPr>
              <a:t>scope – Yes </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a:solidFill>
                  <a:srgbClr val="7030A0"/>
                </a:solidFill>
              </a:rPr>
              <a:t>[Competitiveness] (C) Milestones address containment &amp; owner’s </a:t>
            </a:r>
            <a:r>
              <a:rPr lang="en-US" sz="1400" b="1" dirty="0" smtClean="0">
                <a:solidFill>
                  <a:srgbClr val="7030A0"/>
                </a:solidFill>
              </a:rPr>
              <a:t>verification –</a:t>
            </a:r>
            <a:r>
              <a:rPr lang="en-US" sz="1400" b="1" dirty="0">
                <a:solidFill>
                  <a:srgbClr val="7030A0"/>
                </a:solidFill>
              </a:rPr>
              <a:t> </a:t>
            </a:r>
            <a:r>
              <a:rPr lang="en-US" sz="1400" b="1" dirty="0" smtClean="0">
                <a:solidFill>
                  <a:srgbClr val="7030A0"/>
                </a:solidFill>
              </a:rPr>
              <a:t>Yes</a:t>
            </a:r>
          </a:p>
        </p:txBody>
      </p:sp>
    </p:spTree>
    <p:extLst>
      <p:ext uri="{BB962C8B-B14F-4D97-AF65-F5344CB8AC3E}">
        <p14:creationId xmlns:p14="http://schemas.microsoft.com/office/powerpoint/2010/main" val="1628616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 – Containment Milestone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19</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9246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318072" y="1600200"/>
            <a:ext cx="1672535" cy="738664"/>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Clear identify the re-test results – 24V.</a:t>
            </a:r>
          </a:p>
        </p:txBody>
      </p:sp>
      <p:sp>
        <p:nvSpPr>
          <p:cNvPr id="10" name="TextBox 9"/>
          <p:cNvSpPr txBox="1"/>
          <p:nvPr/>
        </p:nvSpPr>
        <p:spPr>
          <a:xfrm>
            <a:off x="468774" y="5864553"/>
            <a:ext cx="8218025"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[Competitiveness] </a:t>
            </a:r>
            <a:r>
              <a:rPr lang="en-US" sz="1400" b="1" dirty="0">
                <a:solidFill>
                  <a:srgbClr val="7030A0"/>
                </a:solidFill>
              </a:rPr>
              <a:t>(C) completed per milestone </a:t>
            </a:r>
            <a:r>
              <a:rPr lang="en-US" sz="1400" b="1" dirty="0" smtClean="0">
                <a:solidFill>
                  <a:srgbClr val="7030A0"/>
                </a:solidFill>
              </a:rPr>
              <a:t>expectations –</a:t>
            </a:r>
            <a:r>
              <a:rPr lang="en-US" sz="1400" b="1" dirty="0">
                <a:solidFill>
                  <a:srgbClr val="7030A0"/>
                </a:solidFill>
              </a:rPr>
              <a:t> </a:t>
            </a:r>
            <a:r>
              <a:rPr lang="en-US" sz="1400" b="1" dirty="0" smtClean="0">
                <a:solidFill>
                  <a:srgbClr val="7030A0"/>
                </a:solidFill>
              </a:rPr>
              <a:t>No, see next page</a:t>
            </a:r>
          </a:p>
        </p:txBody>
      </p:sp>
    </p:spTree>
    <p:extLst>
      <p:ext uri="{BB962C8B-B14F-4D97-AF65-F5344CB8AC3E}">
        <p14:creationId xmlns:p14="http://schemas.microsoft.com/office/powerpoint/2010/main" val="4160517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06725" y="228338"/>
            <a:ext cx="8229600" cy="558739"/>
          </a:xfrm>
        </p:spPr>
        <p:txBody>
          <a:bodyPr/>
          <a:lstStyle/>
          <a:p>
            <a:pPr marL="0" indent="0" eaLnBrk="1" hangingPunct="1">
              <a:lnSpc>
                <a:spcPct val="90000"/>
              </a:lnSpc>
            </a:pPr>
            <a:r>
              <a:rPr lang="en-US" dirty="0" smtClean="0"/>
              <a:t>CAR Champion Critical Behaviors for Success</a:t>
            </a:r>
            <a:endParaRPr lang="en-US" dirty="0"/>
          </a:p>
        </p:txBody>
      </p:sp>
      <p:sp>
        <p:nvSpPr>
          <p:cNvPr id="3" name="Slide Number Placeholder 2"/>
          <p:cNvSpPr>
            <a:spLocks noGrp="1"/>
          </p:cNvSpPr>
          <p:nvPr>
            <p:ph type="sldNum" sz="quarter" idx="10"/>
          </p:nvPr>
        </p:nvSpPr>
        <p:spPr/>
        <p:txBody>
          <a:bodyPr/>
          <a:lstStyle/>
          <a:p>
            <a:fld id="{B339ADFA-C87E-481A-8806-3564168020FD}" type="slidenum">
              <a:rPr lang="en-US" smtClean="0"/>
              <a:t>2</a:t>
            </a:fld>
            <a:endParaRPr lang="en-US" dirty="0"/>
          </a:p>
        </p:txBody>
      </p:sp>
      <p:sp>
        <p:nvSpPr>
          <p:cNvPr id="4" name="Content Placeholder 3"/>
          <p:cNvSpPr>
            <a:spLocks noGrp="1"/>
          </p:cNvSpPr>
          <p:nvPr>
            <p:ph idx="1"/>
          </p:nvPr>
        </p:nvSpPr>
        <p:spPr>
          <a:xfrm>
            <a:off x="457200" y="914400"/>
            <a:ext cx="4161099" cy="5211763"/>
          </a:xfrm>
        </p:spPr>
        <p:txBody>
          <a:bodyPr/>
          <a:lstStyle/>
          <a:p>
            <a:pPr>
              <a:buFont typeface="Wingdings" pitchFamily="2" charset="2"/>
              <a:buChar char="q"/>
            </a:pPr>
            <a:r>
              <a:rPr lang="en-US" dirty="0"/>
              <a:t>Alignment with Critical Behaviors for Success and UL </a:t>
            </a:r>
            <a:r>
              <a:rPr lang="en-US" dirty="0" smtClean="0"/>
              <a:t>Values</a:t>
            </a:r>
          </a:p>
          <a:p>
            <a:pPr>
              <a:buFont typeface="Wingdings" pitchFamily="2" charset="2"/>
              <a:buChar char="q"/>
            </a:pPr>
            <a:r>
              <a:rPr lang="en-US" dirty="0" smtClean="0"/>
              <a:t>CAR </a:t>
            </a:r>
            <a:r>
              <a:rPr lang="en-US" dirty="0"/>
              <a:t>Champion, Areas of </a:t>
            </a:r>
            <a:r>
              <a:rPr lang="en-US" dirty="0" smtClean="0"/>
              <a:t>Responsibility:</a:t>
            </a:r>
          </a:p>
          <a:p>
            <a:pPr marL="566738" indent="0"/>
            <a:r>
              <a:rPr lang="en-US" dirty="0" smtClean="0">
                <a:solidFill>
                  <a:srgbClr val="000099"/>
                </a:solidFill>
              </a:rPr>
              <a:t>C </a:t>
            </a:r>
            <a:r>
              <a:rPr lang="en-US" dirty="0">
                <a:solidFill>
                  <a:srgbClr val="000099"/>
                </a:solidFill>
              </a:rPr>
              <a:t>– Customer; T – Technical; L – Colleague; P – </a:t>
            </a:r>
            <a:r>
              <a:rPr lang="en-US" dirty="0" smtClean="0">
                <a:solidFill>
                  <a:srgbClr val="000099"/>
                </a:solidFill>
              </a:rPr>
              <a:t>Process.</a:t>
            </a:r>
            <a:endParaRPr lang="en-US" dirty="0">
              <a:solidFill>
                <a:srgbClr val="000099"/>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925" y="833087"/>
            <a:ext cx="5635625"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48" y="3367374"/>
            <a:ext cx="4276847" cy="2176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727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 Containment Milestone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20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2837"/>
            <a:ext cx="8229600" cy="44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Callout 6"/>
          <p:cNvSpPr/>
          <p:nvPr/>
        </p:nvSpPr>
        <p:spPr>
          <a:xfrm>
            <a:off x="3588151" y="5298704"/>
            <a:ext cx="4214203" cy="978271"/>
          </a:xfrm>
          <a:prstGeom prst="wedgeEllipseCallout">
            <a:avLst>
              <a:gd name="adj1" fmla="val 22749"/>
              <a:gd name="adj2" fmla="val -1219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The evidence shows IFM await receipt of your formal CAR. NOT IFM accept it.</a:t>
            </a:r>
            <a:endParaRPr lang="en-US" dirty="0"/>
          </a:p>
        </p:txBody>
      </p:sp>
    </p:spTree>
    <p:extLst>
      <p:ext uri="{BB962C8B-B14F-4D97-AF65-F5344CB8AC3E}">
        <p14:creationId xmlns:p14="http://schemas.microsoft.com/office/powerpoint/2010/main" val="1118894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a:t>
            </a:r>
            <a:r>
              <a:rPr lang="en-US" dirty="0" smtClean="0"/>
              <a:t>– Short Term Action Milestone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865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5818386"/>
            <a:ext cx="8229600"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a:solidFill>
                  <a:srgbClr val="7030A0"/>
                </a:solidFill>
              </a:rPr>
              <a:t>[Competitiveness] (C) completed per milestone expectations – Yes</a:t>
            </a:r>
            <a:endParaRPr lang="en-US" sz="1400" b="1" dirty="0" smtClean="0">
              <a:solidFill>
                <a:srgbClr val="7030A0"/>
              </a:solidFill>
            </a:endParaRPr>
          </a:p>
        </p:txBody>
      </p:sp>
      <p:sp>
        <p:nvSpPr>
          <p:cNvPr id="7" name="TextBox 6"/>
          <p:cNvSpPr txBox="1"/>
          <p:nvPr/>
        </p:nvSpPr>
        <p:spPr>
          <a:xfrm>
            <a:off x="7318072" y="1600200"/>
            <a:ext cx="1672535" cy="1169551"/>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Consider some absent staff, provide email to let them </a:t>
            </a:r>
            <a:r>
              <a:rPr lang="en-US" sz="1400" b="1" dirty="0" err="1" smtClean="0">
                <a:solidFill>
                  <a:schemeClr val="bg1"/>
                </a:solidFill>
              </a:rPr>
              <a:t>selfstudy</a:t>
            </a:r>
            <a:r>
              <a:rPr lang="en-US" sz="1400" b="1" dirty="0" smtClean="0">
                <a:solidFill>
                  <a:schemeClr val="bg1"/>
                </a:solidFill>
              </a:rPr>
              <a:t>.</a:t>
            </a:r>
          </a:p>
        </p:txBody>
      </p:sp>
    </p:spTree>
    <p:extLst>
      <p:ext uri="{BB962C8B-B14F-4D97-AF65-F5344CB8AC3E}">
        <p14:creationId xmlns:p14="http://schemas.microsoft.com/office/powerpoint/2010/main" val="1113733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a:t>
            </a:r>
            <a:r>
              <a:rPr lang="en-US" dirty="0" smtClean="0"/>
              <a:t>– Short Term Action Milestone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22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600200"/>
            <a:ext cx="4158989" cy="17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336813"/>
            <a:ext cx="2948137" cy="27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39834" y="1735392"/>
            <a:ext cx="3837007" cy="738664"/>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Different diagram in classroom training </a:t>
            </a:r>
            <a:r>
              <a:rPr lang="en-US" sz="1400" b="1" dirty="0" err="1" smtClean="0">
                <a:solidFill>
                  <a:schemeClr val="bg1"/>
                </a:solidFill>
              </a:rPr>
              <a:t>ppt</a:t>
            </a:r>
            <a:r>
              <a:rPr lang="en-US" sz="1400" b="1" dirty="0" smtClean="0">
                <a:solidFill>
                  <a:schemeClr val="bg1"/>
                </a:solidFill>
              </a:rPr>
              <a:t> against email, Not consistent message for the “circle” in diagrams.</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71750"/>
            <a:ext cx="44577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756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a:t>
            </a:r>
            <a:r>
              <a:rPr lang="en-US" dirty="0" smtClean="0"/>
              <a:t>– Verification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23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770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34250" y="1611139"/>
            <a:ext cx="1672535" cy="1169551"/>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Each technician conduct the test to find T=0, 1s and 2s.</a:t>
            </a:r>
          </a:p>
        </p:txBody>
      </p:sp>
      <p:sp>
        <p:nvSpPr>
          <p:cNvPr id="9" name="TextBox 8"/>
          <p:cNvSpPr txBox="1"/>
          <p:nvPr/>
        </p:nvSpPr>
        <p:spPr>
          <a:xfrm>
            <a:off x="457200" y="5818386"/>
            <a:ext cx="8229600"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a:solidFill>
                  <a:srgbClr val="7030A0"/>
                </a:solidFill>
              </a:rPr>
              <a:t>[Competitiveness] (C) completed per milestone expectations – Yes</a:t>
            </a:r>
            <a:endParaRPr lang="en-US" sz="1400" b="1" dirty="0" smtClean="0">
              <a:solidFill>
                <a:srgbClr val="7030A0"/>
              </a:solidFill>
            </a:endParaRPr>
          </a:p>
        </p:txBody>
      </p:sp>
    </p:spTree>
    <p:extLst>
      <p:ext uri="{BB962C8B-B14F-4D97-AF65-F5344CB8AC3E}">
        <p14:creationId xmlns:p14="http://schemas.microsoft.com/office/powerpoint/2010/main" val="2081093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9056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4074287" y="892347"/>
            <a:ext cx="3171466" cy="972277"/>
          </a:xfrm>
          <a:prstGeom prst="wedgeEllipseCallout">
            <a:avLst>
              <a:gd name="adj1" fmla="val -78593"/>
              <a:gd name="adj2" fmla="val 491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This should not be an indicator.</a:t>
            </a:r>
            <a:endParaRPr lang="en-US" dirty="0"/>
          </a:p>
        </p:txBody>
      </p:sp>
      <p:sp>
        <p:nvSpPr>
          <p:cNvPr id="7" name="TextBox 6"/>
          <p:cNvSpPr txBox="1"/>
          <p:nvPr/>
        </p:nvSpPr>
        <p:spPr>
          <a:xfrm>
            <a:off x="7318074" y="1590575"/>
            <a:ext cx="1672535" cy="3770263"/>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See FAQ 20</a:t>
            </a:r>
          </a:p>
          <a:p>
            <a:pPr marL="171450" indent="-171450">
              <a:spcBef>
                <a:spcPts val="600"/>
              </a:spcBef>
              <a:buFont typeface="Wingdings" pitchFamily="2" charset="2"/>
              <a:buChar char="§"/>
              <a:tabLst>
                <a:tab pos="57150" algn="l"/>
              </a:tabLst>
            </a:pPr>
            <a:endParaRPr lang="en-US" sz="1400" b="1" dirty="0">
              <a:solidFill>
                <a:schemeClr val="bg1"/>
              </a:solidFill>
            </a:endParaRPr>
          </a:p>
          <a:p>
            <a:pPr marL="171450" indent="-171450">
              <a:spcBef>
                <a:spcPts val="600"/>
              </a:spcBef>
              <a:buFont typeface="Wingdings" pitchFamily="2" charset="2"/>
              <a:buChar char="§"/>
              <a:tabLst>
                <a:tab pos="57150" algn="l"/>
              </a:tabLst>
            </a:pPr>
            <a:r>
              <a:rPr lang="en-US" sz="1400" b="1" dirty="0">
                <a:solidFill>
                  <a:schemeClr val="bg1"/>
                </a:solidFill>
              </a:rPr>
              <a:t>In addition, the CAR Effectiveness Indicator field should be completed with a brief description of what will show that the corrective action plan was successful. </a:t>
            </a:r>
          </a:p>
          <a:p>
            <a:pPr>
              <a:spcBef>
                <a:spcPts val="600"/>
              </a:spcBef>
              <a:tabLst>
                <a:tab pos="57150" algn="l"/>
              </a:tabLst>
            </a:pPr>
            <a:endParaRPr lang="en-US" sz="1400" b="1" dirty="0">
              <a:solidFill>
                <a:schemeClr val="bg1"/>
              </a:solidFill>
            </a:endParaRPr>
          </a:p>
        </p:txBody>
      </p:sp>
      <p:sp>
        <p:nvSpPr>
          <p:cNvPr id="8" name="TextBox 7"/>
          <p:cNvSpPr txBox="1"/>
          <p:nvPr/>
        </p:nvSpPr>
        <p:spPr>
          <a:xfrm>
            <a:off x="457200" y="5818386"/>
            <a:ext cx="8229600" cy="523220"/>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[Competitiveness] (P) Verification per requirements. –</a:t>
            </a:r>
            <a:r>
              <a:rPr lang="en-US" sz="1400" b="1" dirty="0">
                <a:solidFill>
                  <a:srgbClr val="7030A0"/>
                </a:solidFill>
              </a:rPr>
              <a:t> </a:t>
            </a:r>
            <a:r>
              <a:rPr lang="en-US" sz="1400" b="1" dirty="0" smtClean="0">
                <a:solidFill>
                  <a:srgbClr val="7030A0"/>
                </a:solidFill>
              </a:rPr>
              <a:t>No. No correct CAR Effectiveness Indicator.</a:t>
            </a:r>
          </a:p>
        </p:txBody>
      </p:sp>
    </p:spTree>
    <p:extLst>
      <p:ext uri="{BB962C8B-B14F-4D97-AF65-F5344CB8AC3E}">
        <p14:creationId xmlns:p14="http://schemas.microsoft.com/office/powerpoint/2010/main" val="934335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 </a:t>
            </a:r>
            <a:r>
              <a:rPr lang="en-US" dirty="0" smtClean="0"/>
              <a:t>History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25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770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34250" y="1600200"/>
            <a:ext cx="1672535" cy="1384995"/>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Work with Owner on implementation to cover all related staff in 2</a:t>
            </a:r>
            <a:r>
              <a:rPr lang="en-US" sz="1400" b="1" baseline="30000" dirty="0" smtClean="0">
                <a:solidFill>
                  <a:schemeClr val="bg1"/>
                </a:solidFill>
              </a:rPr>
              <a:t>nd</a:t>
            </a:r>
            <a:r>
              <a:rPr lang="en-US" sz="1400" b="1" dirty="0" smtClean="0">
                <a:solidFill>
                  <a:schemeClr val="bg1"/>
                </a:solidFill>
              </a:rPr>
              <a:t> milestone.</a:t>
            </a:r>
          </a:p>
        </p:txBody>
      </p:sp>
      <p:sp>
        <p:nvSpPr>
          <p:cNvPr id="7" name="TextBox 6"/>
          <p:cNvSpPr txBox="1"/>
          <p:nvPr/>
        </p:nvSpPr>
        <p:spPr>
          <a:xfrm>
            <a:off x="457198" y="5251775"/>
            <a:ext cx="8229601" cy="892552"/>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[Integrity] (T) Acts on CARs within required timeframe</a:t>
            </a:r>
            <a:r>
              <a:rPr lang="en-US" sz="1400" b="1" dirty="0">
                <a:solidFill>
                  <a:srgbClr val="7030A0"/>
                </a:solidFill>
              </a:rPr>
              <a:t>. – </a:t>
            </a:r>
            <a:r>
              <a:rPr lang="en-US" sz="1400" b="1" dirty="0" smtClean="0">
                <a:solidFill>
                  <a:srgbClr val="7030A0"/>
                </a:solidFill>
              </a:rPr>
              <a:t>Yes</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smtClean="0">
                <a:solidFill>
                  <a:srgbClr val="7030A0"/>
                </a:solidFill>
              </a:rPr>
              <a:t>[Collaboration] (C L) Evidence of communication for other pertinent concerns – Yes</a:t>
            </a:r>
          </a:p>
        </p:txBody>
      </p:sp>
    </p:spTree>
    <p:extLst>
      <p:ext uri="{BB962C8B-B14F-4D97-AF65-F5344CB8AC3E}">
        <p14:creationId xmlns:p14="http://schemas.microsoft.com/office/powerpoint/2010/main" val="917695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46125" y="1424762"/>
            <a:ext cx="8196263" cy="1031359"/>
          </a:xfrm>
        </p:spPr>
        <p:txBody>
          <a:bodyPr/>
          <a:lstStyle/>
          <a:p>
            <a:pPr algn="ctr" eaLnBrk="1" hangingPunct="1"/>
            <a:r>
              <a:rPr lang="en-US" altLang="ko-KR" sz="3200" dirty="0" smtClean="0">
                <a:latin typeface="Arial" pitchFamily="34" charset="0"/>
                <a:ea typeface="Geneva"/>
                <a:cs typeface="Geneva"/>
              </a:rPr>
              <a:t>Case Study</a:t>
            </a:r>
            <a:endParaRPr lang="en-US" altLang="ko-KR" dirty="0" smtClean="0">
              <a:latin typeface="Arial" pitchFamily="34" charset="0"/>
              <a:ea typeface="Geneva"/>
              <a:cs typeface="Geneva"/>
            </a:endParaRPr>
          </a:p>
        </p:txBody>
      </p:sp>
      <p:sp>
        <p:nvSpPr>
          <p:cNvPr id="4" name="Rectangle 3"/>
          <p:cNvSpPr/>
          <p:nvPr/>
        </p:nvSpPr>
        <p:spPr>
          <a:xfrm>
            <a:off x="744279" y="5429324"/>
            <a:ext cx="7772400" cy="646331"/>
          </a:xfrm>
          <a:prstGeom prst="rect">
            <a:avLst/>
          </a:prstGeom>
        </p:spPr>
        <p:txBody>
          <a:bodyPr wrap="square">
            <a:spAutoFit/>
          </a:bodyPr>
          <a:lstStyle/>
          <a:p>
            <a:pPr lvl="0"/>
            <a:r>
              <a:rPr lang="en-US" b="1" dirty="0">
                <a:solidFill>
                  <a:schemeClr val="bg1"/>
                </a:solidFill>
                <a:cs typeface="Arial" pitchFamily="34" charset="0"/>
              </a:rPr>
              <a:t>Team: </a:t>
            </a:r>
          </a:p>
          <a:p>
            <a:pPr lvl="0"/>
            <a:r>
              <a:rPr lang="en-US" dirty="0" smtClean="0">
                <a:solidFill>
                  <a:schemeClr val="bg1"/>
                </a:solidFill>
              </a:rPr>
              <a:t>Dale </a:t>
            </a:r>
            <a:r>
              <a:rPr lang="en-US" dirty="0" err="1" smtClean="0">
                <a:solidFill>
                  <a:schemeClr val="bg1"/>
                </a:solidFill>
              </a:rPr>
              <a:t>Heindricks</a:t>
            </a:r>
            <a:r>
              <a:rPr lang="en-US" dirty="0" smtClean="0">
                <a:solidFill>
                  <a:schemeClr val="bg1"/>
                </a:solidFill>
              </a:rPr>
              <a:t>, </a:t>
            </a:r>
            <a:r>
              <a:rPr lang="en-US" dirty="0">
                <a:solidFill>
                  <a:schemeClr val="bg1"/>
                </a:solidFill>
              </a:rPr>
              <a:t>Julianne Heinzinger, </a:t>
            </a:r>
            <a:r>
              <a:rPr lang="en-US" dirty="0" smtClean="0">
                <a:solidFill>
                  <a:schemeClr val="bg1"/>
                </a:solidFill>
              </a:rPr>
              <a:t>Chris Nicastro, Gunsimar </a:t>
            </a:r>
            <a:r>
              <a:rPr lang="en-US" dirty="0">
                <a:solidFill>
                  <a:schemeClr val="bg1"/>
                </a:solidFill>
              </a:rPr>
              <a:t>Paintal</a:t>
            </a:r>
            <a:endParaRPr lang="en-US" dirty="0">
              <a:solidFill>
                <a:schemeClr val="bg1"/>
              </a:solidFill>
              <a:cs typeface="Arial" pitchFamily="34" charset="0"/>
            </a:endParaRPr>
          </a:p>
        </p:txBody>
      </p:sp>
      <p:sp>
        <p:nvSpPr>
          <p:cNvPr id="3" name="TextBox 2"/>
          <p:cNvSpPr txBox="1"/>
          <p:nvPr/>
        </p:nvSpPr>
        <p:spPr>
          <a:xfrm>
            <a:off x="552450" y="2928694"/>
            <a:ext cx="8196263" cy="1200329"/>
          </a:xfrm>
          <a:prstGeom prst="rect">
            <a:avLst/>
          </a:prstGeom>
          <a:noFill/>
        </p:spPr>
        <p:txBody>
          <a:bodyPr wrap="square" rtlCol="0">
            <a:spAutoFit/>
          </a:bodyPr>
          <a:lstStyle/>
          <a:p>
            <a:r>
              <a:rPr lang="en-US" dirty="0" smtClean="0">
                <a:solidFill>
                  <a:srgbClr val="FFC000"/>
                </a:solidFill>
                <a:cs typeface="Arial" pitchFamily="34" charset="0"/>
              </a:rPr>
              <a:t>CAR 1 </a:t>
            </a:r>
            <a:r>
              <a:rPr lang="en-US" dirty="0">
                <a:solidFill>
                  <a:srgbClr val="FFC000"/>
                </a:solidFill>
                <a:cs typeface="Arial" pitchFamily="34" charset="0"/>
              </a:rPr>
              <a:t>– </a:t>
            </a:r>
            <a:r>
              <a:rPr lang="en-US" dirty="0" smtClean="0">
                <a:solidFill>
                  <a:srgbClr val="FFC000"/>
                </a:solidFill>
                <a:cs typeface="Arial" pitchFamily="34" charset="0"/>
              </a:rPr>
              <a:t>Chris Nicastro </a:t>
            </a:r>
            <a:r>
              <a:rPr lang="en-US" dirty="0">
                <a:solidFill>
                  <a:srgbClr val="FFC000"/>
                </a:solidFill>
                <a:cs typeface="Arial" pitchFamily="34" charset="0"/>
              </a:rPr>
              <a:t>Review – Chris Nicastro </a:t>
            </a:r>
            <a:r>
              <a:rPr lang="en-US" dirty="0" smtClean="0">
                <a:solidFill>
                  <a:srgbClr val="FFC000"/>
                </a:solidFill>
                <a:cs typeface="Arial" pitchFamily="34" charset="0"/>
              </a:rPr>
              <a:t> </a:t>
            </a:r>
            <a:r>
              <a:rPr lang="en-US" dirty="0">
                <a:solidFill>
                  <a:srgbClr val="FFC000"/>
                </a:solidFill>
                <a:cs typeface="Arial" pitchFamily="34" charset="0"/>
              </a:rPr>
              <a:t>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2 </a:t>
            </a:r>
            <a:r>
              <a:rPr lang="en-US" dirty="0">
                <a:solidFill>
                  <a:srgbClr val="FFC000"/>
                </a:solidFill>
                <a:cs typeface="Arial" pitchFamily="34" charset="0"/>
              </a:rPr>
              <a:t>– </a:t>
            </a:r>
            <a:r>
              <a:rPr lang="en-US" dirty="0" smtClean="0">
                <a:solidFill>
                  <a:srgbClr val="FFC000"/>
                </a:solidFill>
                <a:cs typeface="Arial" pitchFamily="34" charset="0"/>
              </a:rPr>
              <a:t>Julianne Heinzinger Review </a:t>
            </a:r>
            <a:r>
              <a:rPr lang="en-US" dirty="0">
                <a:solidFill>
                  <a:srgbClr val="FFC000"/>
                </a:solidFill>
                <a:cs typeface="Arial" pitchFamily="34" charset="0"/>
              </a:rPr>
              <a:t>– Chris Nicastro  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3 </a:t>
            </a:r>
            <a:r>
              <a:rPr lang="en-US" dirty="0">
                <a:solidFill>
                  <a:srgbClr val="FFC000"/>
                </a:solidFill>
                <a:cs typeface="Arial" pitchFamily="34" charset="0"/>
              </a:rPr>
              <a:t>– Gunsimar Paintal Review – Dale Hendricks to discuss</a:t>
            </a:r>
          </a:p>
          <a:p>
            <a:r>
              <a:rPr lang="en-US" dirty="0">
                <a:solidFill>
                  <a:srgbClr val="FFC000"/>
                </a:solidFill>
                <a:cs typeface="Arial" pitchFamily="34" charset="0"/>
              </a:rPr>
              <a:t>CAR </a:t>
            </a:r>
            <a:r>
              <a:rPr lang="en-US" dirty="0" smtClean="0">
                <a:solidFill>
                  <a:srgbClr val="FFC000"/>
                </a:solidFill>
                <a:cs typeface="Arial" pitchFamily="34" charset="0"/>
              </a:rPr>
              <a:t>4 </a:t>
            </a:r>
            <a:r>
              <a:rPr lang="en-US" dirty="0">
                <a:solidFill>
                  <a:srgbClr val="FFC000"/>
                </a:solidFill>
                <a:cs typeface="Arial" pitchFamily="34" charset="0"/>
              </a:rPr>
              <a:t>– Dale Hendricks Review – Dale Hendricks to discuss </a:t>
            </a:r>
          </a:p>
        </p:txBody>
      </p:sp>
    </p:spTree>
    <p:extLst>
      <p:ext uri="{BB962C8B-B14F-4D97-AF65-F5344CB8AC3E}">
        <p14:creationId xmlns:p14="http://schemas.microsoft.com/office/powerpoint/2010/main" val="4008315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27</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8" y="756697"/>
            <a:ext cx="68865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7442590" y="2479317"/>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Standard, Clause, and Requirement are clear</a:t>
            </a:r>
          </a:p>
        </p:txBody>
      </p:sp>
      <p:cxnSp>
        <p:nvCxnSpPr>
          <p:cNvPr id="6" name="Straight Arrow Connector 5"/>
          <p:cNvCxnSpPr/>
          <p:nvPr/>
        </p:nvCxnSpPr>
        <p:spPr>
          <a:xfrm flipH="1">
            <a:off x="6909758" y="2734147"/>
            <a:ext cx="532833" cy="254831"/>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805577" y="2398143"/>
            <a:ext cx="1637014" cy="20858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2777706" y="2398143"/>
            <a:ext cx="4664885" cy="23357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7442590" y="3390841"/>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Non-Conformance is clear</a:t>
            </a:r>
          </a:p>
        </p:txBody>
      </p:sp>
      <p:cxnSp>
        <p:nvCxnSpPr>
          <p:cNvPr id="14" name="Straight Arrow Connector 13"/>
          <p:cNvCxnSpPr/>
          <p:nvPr/>
        </p:nvCxnSpPr>
        <p:spPr>
          <a:xfrm flipH="1">
            <a:off x="6124755" y="3645670"/>
            <a:ext cx="1317837"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7442592" y="4190222"/>
            <a:ext cx="1460110" cy="100287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Objective Evidence is detailed; it provides enough information to properly address, correct, and verify the Non-Conformance</a:t>
            </a:r>
          </a:p>
        </p:txBody>
      </p:sp>
      <p:cxnSp>
        <p:nvCxnSpPr>
          <p:cNvPr id="17" name="Straight Arrow Connector 16"/>
          <p:cNvCxnSpPr/>
          <p:nvPr/>
        </p:nvCxnSpPr>
        <p:spPr>
          <a:xfrm flipH="1" flipV="1">
            <a:off x="5020574" y="4097547"/>
            <a:ext cx="2436831" cy="34339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554747" y="4659603"/>
            <a:ext cx="2902659"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194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01" y="611935"/>
            <a:ext cx="6858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28</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sp>
        <p:nvSpPr>
          <p:cNvPr id="6" name="Rounded Rectangle 5"/>
          <p:cNvSpPr/>
          <p:nvPr/>
        </p:nvSpPr>
        <p:spPr>
          <a:xfrm>
            <a:off x="7599753" y="890566"/>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Who worked on the CAR / Stakeholders - Good</a:t>
            </a:r>
          </a:p>
        </p:txBody>
      </p:sp>
      <p:sp>
        <p:nvSpPr>
          <p:cNvPr id="7" name="Rounded Rectangle 6"/>
          <p:cNvSpPr/>
          <p:nvPr/>
        </p:nvSpPr>
        <p:spPr>
          <a:xfrm>
            <a:off x="7599753" y="1969656"/>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Logical Drilling Down to find root cause - Good</a:t>
            </a:r>
          </a:p>
        </p:txBody>
      </p:sp>
      <p:cxnSp>
        <p:nvCxnSpPr>
          <p:cNvPr id="8" name="Straight Arrow Connector 7"/>
          <p:cNvCxnSpPr/>
          <p:nvPr/>
        </p:nvCxnSpPr>
        <p:spPr>
          <a:xfrm flipH="1">
            <a:off x="7013275" y="1145396"/>
            <a:ext cx="586478" cy="17444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607834" y="2224486"/>
            <a:ext cx="991921" cy="837891"/>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1"/>
          </p:cNvCxnSpPr>
          <p:nvPr/>
        </p:nvCxnSpPr>
        <p:spPr>
          <a:xfrm flipH="1">
            <a:off x="6426561" y="2224487"/>
            <a:ext cx="1173192" cy="30248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1"/>
          </p:cNvCxnSpPr>
          <p:nvPr/>
        </p:nvCxnSpPr>
        <p:spPr>
          <a:xfrm flipH="1" flipV="1">
            <a:off x="4425351" y="2097071"/>
            <a:ext cx="3174402" cy="12741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58674" y="1961454"/>
            <a:ext cx="1460110" cy="129035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Candara" pitchFamily="34" charset="0"/>
                <a:cs typeface="Arial" pitchFamily="34" charset="0"/>
              </a:rPr>
              <a:t>Concern – Some of the answers (in the Analysis) are difficult to understand, possibly a language issue. Some editing to clarify may have helped.</a:t>
            </a:r>
          </a:p>
        </p:txBody>
      </p:sp>
      <p:sp>
        <p:nvSpPr>
          <p:cNvPr id="19" name="Rounded Rectangle 18"/>
          <p:cNvSpPr/>
          <p:nvPr/>
        </p:nvSpPr>
        <p:spPr>
          <a:xfrm>
            <a:off x="7599753" y="3251806"/>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The analysis leads logically to the Root Cause, which is clear, short, and concise.</a:t>
            </a:r>
          </a:p>
        </p:txBody>
      </p:sp>
      <p:cxnSp>
        <p:nvCxnSpPr>
          <p:cNvPr id="20" name="Straight Arrow Connector 19"/>
          <p:cNvCxnSpPr/>
          <p:nvPr/>
        </p:nvCxnSpPr>
        <p:spPr>
          <a:xfrm flipH="1">
            <a:off x="5262113" y="3506636"/>
            <a:ext cx="2337522" cy="9040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7599635" y="4149264"/>
            <a:ext cx="1460110" cy="94894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Scope of NC is very clear, to show this is an isolated issue and help to show what is required for the Corrective Action Plan</a:t>
            </a:r>
          </a:p>
        </p:txBody>
      </p:sp>
      <p:cxnSp>
        <p:nvCxnSpPr>
          <p:cNvPr id="24" name="Straight Arrow Connector 23"/>
          <p:cNvCxnSpPr/>
          <p:nvPr/>
        </p:nvCxnSpPr>
        <p:spPr>
          <a:xfrm flipH="1" flipV="1">
            <a:off x="6098875" y="4174980"/>
            <a:ext cx="1492134" cy="23270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2559051" y="5250258"/>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Root Cause Category, Sector, Type, and Geography are accurate</a:t>
            </a:r>
          </a:p>
        </p:txBody>
      </p:sp>
    </p:spTree>
    <p:extLst>
      <p:ext uri="{BB962C8B-B14F-4D97-AF65-F5344CB8AC3E}">
        <p14:creationId xmlns:p14="http://schemas.microsoft.com/office/powerpoint/2010/main" val="2772722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29</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13" y="802886"/>
            <a:ext cx="68294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520887" y="1153517"/>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Containment and Verification are addressed appropriately</a:t>
            </a:r>
          </a:p>
        </p:txBody>
      </p:sp>
      <p:cxnSp>
        <p:nvCxnSpPr>
          <p:cNvPr id="7" name="Straight Arrow Connector 6"/>
          <p:cNvCxnSpPr>
            <a:stCxn id="6" idx="1"/>
          </p:cNvCxnSpPr>
          <p:nvPr/>
        </p:nvCxnSpPr>
        <p:spPr>
          <a:xfrm flipH="1" flipV="1">
            <a:off x="4701396" y="1319842"/>
            <a:ext cx="2819491" cy="17890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029201" y="1741853"/>
            <a:ext cx="2491686" cy="243104"/>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7520887" y="2177185"/>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Short Term Action addresses the understanding of the issue, and training</a:t>
            </a:r>
          </a:p>
        </p:txBody>
      </p:sp>
      <p:cxnSp>
        <p:nvCxnSpPr>
          <p:cNvPr id="16" name="Straight Arrow Connector 15"/>
          <p:cNvCxnSpPr>
            <a:stCxn id="15" idx="1"/>
          </p:cNvCxnSpPr>
          <p:nvPr/>
        </p:nvCxnSpPr>
        <p:spPr>
          <a:xfrm flipH="1" flipV="1">
            <a:off x="5397261" y="1752297"/>
            <a:ext cx="2123626" cy="770121"/>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2178260" y="4316536"/>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Milestones are discrete, there is no overlapping. They are clear and concise, therefore verification of each milestone is very clear.</a:t>
            </a:r>
          </a:p>
        </p:txBody>
      </p:sp>
    </p:spTree>
    <p:extLst>
      <p:ext uri="{BB962C8B-B14F-4D97-AF65-F5344CB8AC3E}">
        <p14:creationId xmlns:p14="http://schemas.microsoft.com/office/powerpoint/2010/main" val="1000462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Study for CAR# 123911678</a:t>
            </a:r>
            <a:endParaRPr lang="en-US" dirty="0"/>
          </a:p>
        </p:txBody>
      </p:sp>
    </p:spTree>
    <p:extLst>
      <p:ext uri="{BB962C8B-B14F-4D97-AF65-F5344CB8AC3E}">
        <p14:creationId xmlns:p14="http://schemas.microsoft.com/office/powerpoint/2010/main" val="303450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30</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21" y="1037597"/>
            <a:ext cx="690562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964390" y="2589589"/>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Excellent Attachments, which clearly show the expectation in order to close/verify the milestone.</a:t>
            </a:r>
          </a:p>
        </p:txBody>
      </p:sp>
    </p:spTree>
    <p:extLst>
      <p:ext uri="{BB962C8B-B14F-4D97-AF65-F5344CB8AC3E}">
        <p14:creationId xmlns:p14="http://schemas.microsoft.com/office/powerpoint/2010/main" val="123227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31</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82" y="710152"/>
            <a:ext cx="691515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306126" y="4677181"/>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Excellent Attachments, which clearly show the expectation in order to close/verify the milestone.</a:t>
            </a:r>
          </a:p>
        </p:txBody>
      </p:sp>
    </p:spTree>
    <p:extLst>
      <p:ext uri="{BB962C8B-B14F-4D97-AF65-F5344CB8AC3E}">
        <p14:creationId xmlns:p14="http://schemas.microsoft.com/office/powerpoint/2010/main" val="491518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32</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26" y="807559"/>
            <a:ext cx="69437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688345" y="4918720"/>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Excellent Attachments, which clearly show the expectation in order to close/verify the milestone.</a:t>
            </a:r>
          </a:p>
        </p:txBody>
      </p:sp>
    </p:spTree>
    <p:extLst>
      <p:ext uri="{BB962C8B-B14F-4D97-AF65-F5344CB8AC3E}">
        <p14:creationId xmlns:p14="http://schemas.microsoft.com/office/powerpoint/2010/main" val="987602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33</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sp>
        <p:nvSpPr>
          <p:cNvPr id="4" name="Rounded Rectangle 3"/>
          <p:cNvSpPr/>
          <p:nvPr/>
        </p:nvSpPr>
        <p:spPr>
          <a:xfrm>
            <a:off x="561379" y="878404"/>
            <a:ext cx="3717323" cy="101078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000" dirty="0" smtClean="0">
                <a:latin typeface="Candara" pitchFamily="34" charset="0"/>
                <a:cs typeface="Arial" pitchFamily="34" charset="0"/>
              </a:rPr>
              <a:t>Notes: Other than clarifying some sentences in the analysis, this CAR is excellent. There were not extension requested or overdue notices, and the Analysis, Root Cause, CAP, and milestones are all logical and very clear. This is a great CAR!</a:t>
            </a:r>
          </a:p>
        </p:txBody>
      </p:sp>
    </p:spTree>
    <p:extLst>
      <p:ext uri="{BB962C8B-B14F-4D97-AF65-F5344CB8AC3E}">
        <p14:creationId xmlns:p14="http://schemas.microsoft.com/office/powerpoint/2010/main" val="1745013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177EE726-69EB-49FE-8504-2E8EE80EA706}" type="slidenum">
              <a:rPr lang="en-US" altLang="ko-KR"/>
              <a:pPr eaLnBrk="1" hangingPunct="1"/>
              <a:t>34</a:t>
            </a:fld>
            <a:endParaRPr lang="en-US" altLang="ko-KR"/>
          </a:p>
        </p:txBody>
      </p:sp>
      <p:sp>
        <p:nvSpPr>
          <p:cNvPr id="17411" name="Title 1"/>
          <p:cNvSpPr>
            <a:spLocks noGrp="1"/>
          </p:cNvSpPr>
          <p:nvPr>
            <p:ph type="title"/>
          </p:nvPr>
        </p:nvSpPr>
        <p:spPr>
          <a:xfrm>
            <a:off x="457200" y="206376"/>
            <a:ext cx="8229600" cy="686760"/>
          </a:xfrm>
        </p:spPr>
        <p:txBody>
          <a:bodyPr/>
          <a:lstStyle/>
          <a:p>
            <a:r>
              <a:rPr lang="en-US" dirty="0">
                <a:latin typeface="Arial" pitchFamily="34" charset="0"/>
                <a:ea typeface="Geneva"/>
                <a:cs typeface="Geneva"/>
              </a:rPr>
              <a:t>Exemplary CAR – Sample 2 – CAR </a:t>
            </a:r>
            <a:r>
              <a:rPr lang="en-US" dirty="0" smtClean="0">
                <a:latin typeface="Arial" pitchFamily="34" charset="0"/>
                <a:ea typeface="Geneva"/>
                <a:cs typeface="Geneva"/>
              </a:rPr>
              <a:t>123911154</a:t>
            </a:r>
          </a:p>
        </p:txBody>
      </p:sp>
      <p:sp>
        <p:nvSpPr>
          <p:cNvPr id="19" name="TextBox 18"/>
          <p:cNvSpPr txBox="1"/>
          <p:nvPr/>
        </p:nvSpPr>
        <p:spPr>
          <a:xfrm rot="16200000">
            <a:off x="-1496212" y="3269243"/>
            <a:ext cx="41271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Response Details</a:t>
            </a:r>
          </a:p>
        </p:txBody>
      </p:sp>
      <p:sp>
        <p:nvSpPr>
          <p:cNvPr id="4" name="Rectangle 3"/>
          <p:cNvSpPr/>
          <p:nvPr/>
        </p:nvSpPr>
        <p:spPr>
          <a:xfrm>
            <a:off x="567349" y="745407"/>
            <a:ext cx="7534660" cy="369332"/>
          </a:xfrm>
          <a:prstGeom prst="rect">
            <a:avLst/>
          </a:prstGeom>
        </p:spPr>
        <p:txBody>
          <a:bodyPr wrap="square">
            <a:spAutoFit/>
          </a:bodyPr>
          <a:lstStyle/>
          <a:p>
            <a:r>
              <a:rPr lang="en-US" dirty="0">
                <a:ea typeface="Geneva"/>
                <a:cs typeface="Geneva"/>
              </a:rPr>
              <a:t>– </a:t>
            </a:r>
            <a:r>
              <a:rPr lang="en-US" dirty="0"/>
              <a:t>What corrective actions are expected for this </a:t>
            </a:r>
            <a:r>
              <a:rPr lang="en-US" dirty="0" smtClean="0"/>
              <a:t>CAR</a:t>
            </a:r>
            <a:r>
              <a:rPr lang="en-US" dirty="0"/>
              <a:t>?</a:t>
            </a:r>
            <a:r>
              <a:rPr lang="en-US" dirty="0">
                <a:ea typeface="Geneva"/>
                <a:cs typeface="Geneva"/>
              </a:rPr>
              <a:t>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06" y="1255068"/>
            <a:ext cx="5956947" cy="53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304567" y="745407"/>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Who conducted analysis is included</a:t>
            </a:r>
          </a:p>
        </p:txBody>
      </p:sp>
      <p:cxnSp>
        <p:nvCxnSpPr>
          <p:cNvPr id="11" name="Straight Arrow Connector 10"/>
          <p:cNvCxnSpPr>
            <a:stCxn id="9" idx="1"/>
          </p:cNvCxnSpPr>
          <p:nvPr/>
        </p:nvCxnSpPr>
        <p:spPr>
          <a:xfrm flipH="1">
            <a:off x="6592186" y="1000238"/>
            <a:ext cx="712381" cy="63717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7304567" y="1467292"/>
            <a:ext cx="1460110" cy="67978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Clear that these tools were sought out and collected.</a:t>
            </a:r>
          </a:p>
        </p:txBody>
      </p:sp>
      <p:cxnSp>
        <p:nvCxnSpPr>
          <p:cNvPr id="23" name="Straight Arrow Connector 22"/>
          <p:cNvCxnSpPr/>
          <p:nvPr/>
        </p:nvCxnSpPr>
        <p:spPr>
          <a:xfrm flipH="1">
            <a:off x="6836735" y="1807184"/>
            <a:ext cx="467832" cy="26227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7371954" y="2603624"/>
            <a:ext cx="1460110" cy="185445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Who used the tools in the past  was discovered and why they were used. </a:t>
            </a:r>
            <a:r>
              <a:rPr lang="en-US" sz="1000" dirty="0">
                <a:latin typeface="Candara" pitchFamily="34" charset="0"/>
                <a:cs typeface="Arial" pitchFamily="34" charset="0"/>
              </a:rPr>
              <a:t> </a:t>
            </a:r>
            <a:r>
              <a:rPr lang="en-US" sz="1000" dirty="0" smtClean="0">
                <a:latin typeface="Candara" pitchFamily="34" charset="0"/>
                <a:cs typeface="Arial" pitchFamily="34" charset="0"/>
              </a:rPr>
              <a:t> This  analysis gets to the real reason these were used, which is what we want in the analysis</a:t>
            </a:r>
          </a:p>
        </p:txBody>
      </p:sp>
      <p:sp>
        <p:nvSpPr>
          <p:cNvPr id="27" name="Rounded Rectangle 26"/>
          <p:cNvSpPr/>
          <p:nvPr/>
        </p:nvSpPr>
        <p:spPr>
          <a:xfrm>
            <a:off x="7304567" y="5036307"/>
            <a:ext cx="1460110" cy="67978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Root Cause is taken directly from the analysis.  It is clear and concise.</a:t>
            </a:r>
          </a:p>
        </p:txBody>
      </p:sp>
      <p:sp>
        <p:nvSpPr>
          <p:cNvPr id="28" name="Rounded Rectangle 27"/>
          <p:cNvSpPr/>
          <p:nvPr/>
        </p:nvSpPr>
        <p:spPr>
          <a:xfrm>
            <a:off x="7332873" y="5961005"/>
            <a:ext cx="1460110" cy="67978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Clear  how big of issue exists.</a:t>
            </a:r>
          </a:p>
        </p:txBody>
      </p:sp>
      <p:cxnSp>
        <p:nvCxnSpPr>
          <p:cNvPr id="29" name="Straight Arrow Connector 28"/>
          <p:cNvCxnSpPr/>
          <p:nvPr/>
        </p:nvCxnSpPr>
        <p:spPr>
          <a:xfrm flipH="1">
            <a:off x="6443330" y="3509976"/>
            <a:ext cx="928625" cy="42237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6443330" y="5376199"/>
            <a:ext cx="861238" cy="50360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922874" y="6328403"/>
            <a:ext cx="2381694" cy="131135"/>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73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35</a:t>
            </a:fld>
            <a:endParaRPr lang="en-US" altLang="ko-KR"/>
          </a:p>
        </p:txBody>
      </p:sp>
      <p:sp>
        <p:nvSpPr>
          <p:cNvPr id="18435" name="Title 1"/>
          <p:cNvSpPr>
            <a:spLocks noGrp="1"/>
          </p:cNvSpPr>
          <p:nvPr>
            <p:ph type="title"/>
          </p:nvPr>
        </p:nvSpPr>
        <p:spPr>
          <a:xfrm>
            <a:off x="535077" y="274638"/>
            <a:ext cx="8229600" cy="656004"/>
          </a:xfrm>
        </p:spPr>
        <p:txBody>
          <a:bodyPr/>
          <a:lstStyle/>
          <a:p>
            <a:r>
              <a:rPr lang="en-US" dirty="0">
                <a:latin typeface="Arial" pitchFamily="34" charset="0"/>
                <a:ea typeface="Geneva"/>
                <a:cs typeface="Geneva"/>
              </a:rPr>
              <a:t>Exemplary CAR </a:t>
            </a:r>
            <a:r>
              <a:rPr lang="en-US" dirty="0" smtClean="0">
                <a:latin typeface="Arial" pitchFamily="34" charset="0"/>
                <a:ea typeface="Geneva"/>
                <a:cs typeface="Geneva"/>
              </a:rPr>
              <a:t>– Corrective Action Milestones</a:t>
            </a: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Corrective Action &amp; Milestones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95" y="1114237"/>
            <a:ext cx="5951906" cy="402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7304567" y="745407"/>
            <a:ext cx="1460110" cy="497490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The milestones are each a separate event. </a:t>
            </a:r>
          </a:p>
          <a:p>
            <a:pPr algn="ctr"/>
            <a:endParaRPr lang="en-US" sz="1200" dirty="0">
              <a:latin typeface="Candara" pitchFamily="34" charset="0"/>
              <a:cs typeface="Arial" pitchFamily="34" charset="0"/>
            </a:endParaRPr>
          </a:p>
          <a:p>
            <a:pPr algn="ctr"/>
            <a:r>
              <a:rPr lang="en-US" sz="1200" dirty="0" smtClean="0">
                <a:latin typeface="Candara" pitchFamily="34" charset="0"/>
                <a:cs typeface="Arial" pitchFamily="34" charset="0"/>
              </a:rPr>
              <a:t>This is often preferable to trying to have one milestone cover too much.  </a:t>
            </a:r>
          </a:p>
          <a:p>
            <a:pPr algn="ctr"/>
            <a:endParaRPr lang="en-US" sz="1200" dirty="0">
              <a:latin typeface="Candara" pitchFamily="34" charset="0"/>
              <a:cs typeface="Arial" pitchFamily="34" charset="0"/>
            </a:endParaRPr>
          </a:p>
          <a:p>
            <a:pPr algn="ctr"/>
            <a:r>
              <a:rPr lang="en-US" sz="1200" dirty="0" smtClean="0">
                <a:latin typeface="Candara" pitchFamily="34" charset="0"/>
                <a:cs typeface="Arial" pitchFamily="34" charset="0"/>
              </a:rPr>
              <a:t>As separate events, it keeps it precise as to what is to be accomplished in each milestone.</a:t>
            </a:r>
          </a:p>
          <a:p>
            <a:pPr algn="ctr"/>
            <a:endParaRPr lang="en-US" sz="1000" dirty="0">
              <a:latin typeface="Candara" pitchFamily="34" charset="0"/>
              <a:cs typeface="Arial" pitchFamily="34" charset="0"/>
            </a:endParaRPr>
          </a:p>
          <a:p>
            <a:pPr algn="ctr"/>
            <a:endParaRPr lang="en-US" sz="1000" dirty="0" smtClean="0">
              <a:latin typeface="Candara" pitchFamily="34" charset="0"/>
              <a:cs typeface="Arial" pitchFamily="34" charset="0"/>
            </a:endParaRPr>
          </a:p>
        </p:txBody>
      </p:sp>
      <p:sp>
        <p:nvSpPr>
          <p:cNvPr id="13" name="Rounded Rectangle 12"/>
          <p:cNvSpPr/>
          <p:nvPr/>
        </p:nvSpPr>
        <p:spPr>
          <a:xfrm>
            <a:off x="906095" y="5252484"/>
            <a:ext cx="6270882" cy="95692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Milestones are all appropriate, they cover how the tool was used, a review with the team to explain the CAR and obtain input and suggestions, determine if a </a:t>
            </a:r>
            <a:r>
              <a:rPr lang="en-US" sz="1200" dirty="0" err="1" smtClean="0">
                <a:latin typeface="Candara" pitchFamily="34" charset="0"/>
                <a:cs typeface="Arial" pitchFamily="34" charset="0"/>
              </a:rPr>
              <a:t>traceback</a:t>
            </a:r>
            <a:r>
              <a:rPr lang="en-US" sz="1200" dirty="0" smtClean="0">
                <a:latin typeface="Candara" pitchFamily="34" charset="0"/>
                <a:cs typeface="Arial" pitchFamily="34" charset="0"/>
              </a:rPr>
              <a:t> is required, etc.</a:t>
            </a:r>
          </a:p>
        </p:txBody>
      </p:sp>
      <p:sp>
        <p:nvSpPr>
          <p:cNvPr id="14" name="Rounded Rectangle 13"/>
          <p:cNvSpPr/>
          <p:nvPr/>
        </p:nvSpPr>
        <p:spPr>
          <a:xfrm>
            <a:off x="4657060" y="930642"/>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Containment Addressed</a:t>
            </a:r>
          </a:p>
        </p:txBody>
      </p:sp>
      <p:cxnSp>
        <p:nvCxnSpPr>
          <p:cNvPr id="15" name="Straight Arrow Connector 14"/>
          <p:cNvCxnSpPr>
            <a:stCxn id="14" idx="1"/>
          </p:cNvCxnSpPr>
          <p:nvPr/>
        </p:nvCxnSpPr>
        <p:spPr>
          <a:xfrm flipH="1">
            <a:off x="3042076" y="1185473"/>
            <a:ext cx="1614984" cy="45731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3157870" y="1630794"/>
            <a:ext cx="4146698" cy="138885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002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36</a:t>
            </a:fld>
            <a:endParaRPr lang="en-US" altLang="ko-KR"/>
          </a:p>
        </p:txBody>
      </p:sp>
      <p:sp>
        <p:nvSpPr>
          <p:cNvPr id="18435" name="Title 1"/>
          <p:cNvSpPr>
            <a:spLocks noGrp="1"/>
          </p:cNvSpPr>
          <p:nvPr>
            <p:ph type="title"/>
          </p:nvPr>
        </p:nvSpPr>
        <p:spPr>
          <a:xfrm>
            <a:off x="535077" y="274638"/>
            <a:ext cx="8229600" cy="656004"/>
          </a:xfrm>
        </p:spPr>
        <p:txBody>
          <a:bodyPr/>
          <a:lstStyle/>
          <a:p>
            <a:r>
              <a:rPr lang="en-US" dirty="0">
                <a:latin typeface="Arial" pitchFamily="34" charset="0"/>
                <a:ea typeface="Geneva"/>
                <a:cs typeface="Geneva"/>
              </a:rPr>
              <a:t>Exemplary CAR </a:t>
            </a:r>
            <a:r>
              <a:rPr lang="en-US" dirty="0" smtClean="0">
                <a:latin typeface="Arial" pitchFamily="34" charset="0"/>
                <a:ea typeface="Geneva"/>
                <a:cs typeface="Geneva"/>
              </a:rPr>
              <a:t>– Milestones in Action</a:t>
            </a: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Select Milestones</a:t>
            </a:r>
          </a:p>
        </p:txBody>
      </p:sp>
      <p:sp>
        <p:nvSpPr>
          <p:cNvPr id="11" name="Rounded Rectangle 10"/>
          <p:cNvSpPr/>
          <p:nvPr/>
        </p:nvSpPr>
        <p:spPr>
          <a:xfrm>
            <a:off x="7070651" y="745407"/>
            <a:ext cx="1694026" cy="497490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This milestone is part of the containment exercise because they need to find out if there are any other tools.  </a:t>
            </a:r>
            <a:endParaRPr lang="en-US" sz="1200" dirty="0">
              <a:latin typeface="Candara" pitchFamily="34" charset="0"/>
              <a:cs typeface="Arial" pitchFamily="34" charset="0"/>
            </a:endParaRPr>
          </a:p>
          <a:p>
            <a:pPr algn="ctr"/>
            <a:endParaRPr lang="en-US" sz="1200" dirty="0" smtClean="0">
              <a:latin typeface="Candara" pitchFamily="34" charset="0"/>
              <a:cs typeface="Arial" pitchFamily="34" charset="0"/>
            </a:endParaRPr>
          </a:p>
          <a:p>
            <a:pPr algn="ctr"/>
            <a:r>
              <a:rPr lang="en-US" sz="1200" dirty="0" smtClean="0">
                <a:latin typeface="Candara" pitchFamily="34" charset="0"/>
                <a:cs typeface="Arial" pitchFamily="34" charset="0"/>
              </a:rPr>
              <a:t>The CAR was reviewed so the team could understand  equipment requirements.</a:t>
            </a:r>
          </a:p>
          <a:p>
            <a:pPr algn="ctr"/>
            <a:endParaRPr lang="en-US" sz="1200" dirty="0">
              <a:latin typeface="Candara" pitchFamily="34" charset="0"/>
              <a:cs typeface="Arial" pitchFamily="34" charset="0"/>
            </a:endParaRPr>
          </a:p>
          <a:p>
            <a:pPr algn="ctr"/>
            <a:r>
              <a:rPr lang="en-US" sz="1200" dirty="0" smtClean="0">
                <a:latin typeface="Candara" pitchFamily="34" charset="0"/>
                <a:cs typeface="Arial" pitchFamily="34" charset="0"/>
              </a:rPr>
              <a:t>An attendance sheet is provided.</a:t>
            </a:r>
            <a:endParaRPr lang="en-US" sz="1000" dirty="0" smtClean="0">
              <a:latin typeface="Candara" pitchFamily="34" charset="0"/>
              <a:cs typeface="Arial"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39" y="1361079"/>
            <a:ext cx="5721009" cy="435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718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37</a:t>
            </a:fld>
            <a:endParaRPr lang="en-US" altLang="ko-KR"/>
          </a:p>
        </p:txBody>
      </p:sp>
      <p:sp>
        <p:nvSpPr>
          <p:cNvPr id="18435" name="Title 1"/>
          <p:cNvSpPr>
            <a:spLocks noGrp="1"/>
          </p:cNvSpPr>
          <p:nvPr>
            <p:ph type="title"/>
          </p:nvPr>
        </p:nvSpPr>
        <p:spPr>
          <a:xfrm>
            <a:off x="535077" y="274638"/>
            <a:ext cx="8229600" cy="656004"/>
          </a:xfrm>
        </p:spPr>
        <p:txBody>
          <a:bodyPr/>
          <a:lstStyle/>
          <a:p>
            <a:r>
              <a:rPr lang="en-US" dirty="0">
                <a:latin typeface="Arial" pitchFamily="34" charset="0"/>
                <a:ea typeface="Geneva"/>
                <a:cs typeface="Geneva"/>
              </a:rPr>
              <a:t>Exemplary CAR – Milestones in Action</a:t>
            </a:r>
            <a:endParaRPr lang="en-US" dirty="0" smtClean="0">
              <a:latin typeface="Arial" pitchFamily="34" charset="0"/>
              <a:ea typeface="Geneva"/>
              <a:cs typeface="Geneva"/>
            </a:endParaRP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Select Milestones</a:t>
            </a:r>
          </a:p>
        </p:txBody>
      </p:sp>
      <p:sp>
        <p:nvSpPr>
          <p:cNvPr id="11" name="Rounded Rectangle 10"/>
          <p:cNvSpPr/>
          <p:nvPr/>
        </p:nvSpPr>
        <p:spPr>
          <a:xfrm>
            <a:off x="7070651" y="745406"/>
            <a:ext cx="1694026" cy="41455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ndara" pitchFamily="34" charset="0"/>
                <a:cs typeface="Arial" pitchFamily="34" charset="0"/>
              </a:rPr>
              <a:t>This milestone includes evidence that the proper tool was obtained and added into the LEM system.  </a:t>
            </a:r>
          </a:p>
          <a:p>
            <a:pPr algn="ctr"/>
            <a:endParaRPr lang="en-US" sz="1400" dirty="0">
              <a:latin typeface="Candara" pitchFamily="34" charset="0"/>
              <a:cs typeface="Arial" pitchFamily="34" charset="0"/>
            </a:endParaRPr>
          </a:p>
          <a:p>
            <a:pPr algn="ctr"/>
            <a:r>
              <a:rPr lang="en-US" sz="1400" dirty="0" smtClean="0">
                <a:latin typeface="Candara" pitchFamily="34" charset="0"/>
                <a:cs typeface="Arial" pitchFamily="34" charset="0"/>
              </a:rPr>
              <a:t>By ensuring it is in the LEM system, it will be included in calibration.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461" y="745405"/>
            <a:ext cx="5486687" cy="460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63" y="5425709"/>
            <a:ext cx="61030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070651" y="5061099"/>
            <a:ext cx="1694026" cy="154172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Request for extension appropriate.  Shows action has been taken and legitimately why more time is required</a:t>
            </a:r>
            <a:r>
              <a:rPr lang="en-US" sz="1400" dirty="0" smtClean="0">
                <a:latin typeface="Candara" pitchFamily="34" charset="0"/>
                <a:cs typeface="Arial" pitchFamily="34" charset="0"/>
              </a:rPr>
              <a:t>.</a:t>
            </a:r>
          </a:p>
        </p:txBody>
      </p:sp>
      <p:cxnSp>
        <p:nvCxnSpPr>
          <p:cNvPr id="10" name="Straight Arrow Connector 9"/>
          <p:cNvCxnSpPr/>
          <p:nvPr/>
        </p:nvCxnSpPr>
        <p:spPr>
          <a:xfrm flipH="1">
            <a:off x="6347637" y="2705928"/>
            <a:ext cx="723014"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464595" y="5353350"/>
            <a:ext cx="600549" cy="25000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270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38</a:t>
            </a:fld>
            <a:endParaRPr lang="en-US" altLang="ko-KR"/>
          </a:p>
        </p:txBody>
      </p:sp>
      <p:sp>
        <p:nvSpPr>
          <p:cNvPr id="18435" name="Title 1"/>
          <p:cNvSpPr>
            <a:spLocks noGrp="1"/>
          </p:cNvSpPr>
          <p:nvPr>
            <p:ph type="title"/>
          </p:nvPr>
        </p:nvSpPr>
        <p:spPr>
          <a:xfrm>
            <a:off x="567349" y="251564"/>
            <a:ext cx="8229600" cy="656004"/>
          </a:xfrm>
        </p:spPr>
        <p:txBody>
          <a:bodyPr/>
          <a:lstStyle/>
          <a:p>
            <a:r>
              <a:rPr lang="en-US" dirty="0">
                <a:latin typeface="Arial" pitchFamily="34" charset="0"/>
                <a:ea typeface="Geneva"/>
                <a:cs typeface="Geneva"/>
              </a:rPr>
              <a:t>Exemplary CAR – </a:t>
            </a:r>
            <a:r>
              <a:rPr lang="en-US" dirty="0" smtClean="0">
                <a:latin typeface="Arial" pitchFamily="34" charset="0"/>
                <a:ea typeface="Geneva"/>
                <a:cs typeface="Geneva"/>
              </a:rPr>
              <a:t>Verification Milestone</a:t>
            </a:r>
          </a:p>
        </p:txBody>
      </p:sp>
      <p:sp>
        <p:nvSpPr>
          <p:cNvPr id="7" name="TextBox 6"/>
          <p:cNvSpPr txBox="1"/>
          <p:nvPr/>
        </p:nvSpPr>
        <p:spPr>
          <a:xfrm rot="16200000">
            <a:off x="-2069527" y="3193972"/>
            <a:ext cx="527375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 Owner Verification</a:t>
            </a:r>
          </a:p>
        </p:txBody>
      </p:sp>
      <p:sp>
        <p:nvSpPr>
          <p:cNvPr id="11" name="Rounded Rectangle 10"/>
          <p:cNvSpPr/>
          <p:nvPr/>
        </p:nvSpPr>
        <p:spPr>
          <a:xfrm>
            <a:off x="7070651" y="745406"/>
            <a:ext cx="1694026" cy="414557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ndara" pitchFamily="34" charset="0"/>
                <a:cs typeface="Arial" pitchFamily="34" charset="0"/>
              </a:rPr>
              <a:t>Important milestone because this is where the owner can see if the actions implemented were effective.</a:t>
            </a:r>
          </a:p>
          <a:p>
            <a:pPr algn="ctr"/>
            <a:endParaRPr lang="en-US" sz="1400" dirty="0">
              <a:latin typeface="Candara" pitchFamily="34" charset="0"/>
              <a:cs typeface="Arial" pitchFamily="34" charset="0"/>
            </a:endParaRPr>
          </a:p>
          <a:p>
            <a:pPr algn="ctr"/>
            <a:r>
              <a:rPr lang="en-US" sz="1400" dirty="0" smtClean="0">
                <a:latin typeface="Candara" pitchFamily="34" charset="0"/>
                <a:cs typeface="Arial" pitchFamily="34" charset="0"/>
              </a:rPr>
              <a:t>A spreadsheet is attached which provides a list of projects and shows the verification was conducted.</a:t>
            </a:r>
          </a:p>
        </p:txBody>
      </p:sp>
      <p:sp>
        <p:nvSpPr>
          <p:cNvPr id="9" name="Rounded Rectangle 8"/>
          <p:cNvSpPr/>
          <p:nvPr/>
        </p:nvSpPr>
        <p:spPr>
          <a:xfrm>
            <a:off x="7070652" y="5219482"/>
            <a:ext cx="1694026" cy="97494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ndara" pitchFamily="34" charset="0"/>
                <a:cs typeface="Arial" pitchFamily="34" charset="0"/>
              </a:rPr>
              <a:t>CAR Admin provided additional information for clarification</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68" y="930642"/>
            <a:ext cx="5509659" cy="5222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H="1">
            <a:off x="3466214" y="2568183"/>
            <a:ext cx="3604438" cy="887399"/>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6220047" y="5706955"/>
            <a:ext cx="845098"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015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250CE4-6856-42E8-9494-321F2D51717E}" type="slidenum">
              <a:rPr lang="en-US" altLang="ko-KR"/>
              <a:pPr eaLnBrk="1" hangingPunct="1"/>
              <a:t>39</a:t>
            </a:fld>
            <a:endParaRPr lang="en-US" altLang="ko-KR"/>
          </a:p>
        </p:txBody>
      </p:sp>
      <p:sp>
        <p:nvSpPr>
          <p:cNvPr id="13315" name="Title 1"/>
          <p:cNvSpPr>
            <a:spLocks noGrp="1"/>
          </p:cNvSpPr>
          <p:nvPr>
            <p:ph type="title"/>
          </p:nvPr>
        </p:nvSpPr>
        <p:spPr>
          <a:xfrm>
            <a:off x="457200" y="171450"/>
            <a:ext cx="8229600" cy="1143000"/>
          </a:xfrm>
        </p:spPr>
        <p:txBody>
          <a:bodyPr/>
          <a:lstStyle/>
          <a:p>
            <a:r>
              <a:rPr lang="en-US" dirty="0" smtClean="0">
                <a:latin typeface="Arial" pitchFamily="34" charset="0"/>
                <a:ea typeface="Geneva"/>
                <a:cs typeface="Geneva"/>
              </a:rPr>
              <a:t>CAR – Sample 3 </a:t>
            </a:r>
          </a:p>
        </p:txBody>
      </p:sp>
      <p:sp>
        <p:nvSpPr>
          <p:cNvPr id="13316" name="TextBox 2"/>
          <p:cNvSpPr txBox="1">
            <a:spLocks noChangeArrowheads="1"/>
          </p:cNvSpPr>
          <p:nvPr/>
        </p:nvSpPr>
        <p:spPr bwMode="auto">
          <a:xfrm>
            <a:off x="476250" y="704850"/>
            <a:ext cx="418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a:t>
            </a:r>
            <a:r>
              <a:rPr lang="en-US" dirty="0"/>
              <a:t>133911636</a:t>
            </a:r>
            <a:endParaRPr lang="en-US" dirty="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48" y="1074182"/>
            <a:ext cx="6124575" cy="527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53423" y="2574974"/>
            <a:ext cx="1509824" cy="210916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buAutoNum type="arabicPeriod"/>
            </a:pPr>
            <a:r>
              <a:rPr lang="en-US" sz="1100" dirty="0" smtClean="0">
                <a:latin typeface="Candara" pitchFamily="34" charset="0"/>
              </a:rPr>
              <a:t>Key elements of the CAR process complied with by correct references to the SOP, Issue no., clause etc.</a:t>
            </a:r>
          </a:p>
          <a:p>
            <a:pPr lvl="0">
              <a:buAutoNum type="arabicPeriod"/>
            </a:pPr>
            <a:endParaRPr lang="en-US" sz="1100" dirty="0" smtClean="0">
              <a:latin typeface="Candara" pitchFamily="34" charset="0"/>
            </a:endParaRPr>
          </a:p>
          <a:p>
            <a:pPr lvl="0"/>
            <a:r>
              <a:rPr lang="en-US" sz="1100" dirty="0" smtClean="0">
                <a:latin typeface="Candara" pitchFamily="34" charset="0"/>
              </a:rPr>
              <a:t>2. Objective evidence has the necessary detail with Projects reviewed.</a:t>
            </a:r>
            <a:endParaRPr lang="en-US" sz="1100" dirty="0">
              <a:latin typeface="Candara" pitchFamily="34" charset="0"/>
            </a:endParaRPr>
          </a:p>
        </p:txBody>
      </p:sp>
    </p:spTree>
    <p:extLst>
      <p:ext uri="{BB962C8B-B14F-4D97-AF65-F5344CB8AC3E}">
        <p14:creationId xmlns:p14="http://schemas.microsoft.com/office/powerpoint/2010/main" val="263099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133911678</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sp>
        <p:nvSpPr>
          <p:cNvPr id="4" name="Rounded Rectangle 3"/>
          <p:cNvSpPr/>
          <p:nvPr/>
        </p:nvSpPr>
        <p:spPr>
          <a:xfrm>
            <a:off x="7709336" y="240913"/>
            <a:ext cx="1072055" cy="988307"/>
          </a:xfrm>
          <a:prstGeom prst="roundRect">
            <a:avLst/>
          </a:prstGeom>
          <a:solidFill>
            <a:schemeClr val="accent6">
              <a:lumMod val="60000"/>
              <a:lumOff val="40000"/>
            </a:schemeClr>
          </a:solidFill>
          <a:ln w="57150"/>
          <a:effectLst>
            <a:outerShdw blurRad="50800" dist="762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950" y="668759"/>
            <a:ext cx="5648325" cy="618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3694758852"/>
              </p:ext>
            </p:extLst>
          </p:nvPr>
        </p:nvGraphicFramePr>
        <p:xfrm>
          <a:off x="7788163" y="349303"/>
          <a:ext cx="914400" cy="771525"/>
        </p:xfrm>
        <a:graphic>
          <a:graphicData uri="http://schemas.openxmlformats.org/presentationml/2006/ole">
            <mc:AlternateContent xmlns:mc="http://schemas.openxmlformats.org/markup-compatibility/2006">
              <mc:Choice xmlns:v="urn:schemas-microsoft-com:vml" Requires="v">
                <p:oleObj spid="_x0000_s106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7788163" y="349303"/>
                        <a:ext cx="914400" cy="771525"/>
                      </a:xfrm>
                      <a:prstGeom prst="rect">
                        <a:avLst/>
                      </a:prstGeom>
                    </p:spPr>
                  </p:pic>
                </p:oleObj>
              </mc:Fallback>
            </mc:AlternateContent>
          </a:graphicData>
        </a:graphic>
      </p:graphicFrame>
      <p:sp>
        <p:nvSpPr>
          <p:cNvPr id="8" name="圆角矩形标注 4"/>
          <p:cNvSpPr/>
          <p:nvPr/>
        </p:nvSpPr>
        <p:spPr>
          <a:xfrm>
            <a:off x="6534850" y="1632028"/>
            <a:ext cx="2478831" cy="2569580"/>
          </a:xfrm>
          <a:prstGeom prst="wedgeRoundRectCallout">
            <a:avLst>
              <a:gd name="adj1" fmla="val -70179"/>
              <a:gd name="adj2" fmla="val 4722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There are TWO (2) discrepancies: a) Failure conducting Management Review in the required time period, and b) Missing input element in the Management Review process.  There should be two separate root cause analysis.</a:t>
            </a:r>
          </a:p>
        </p:txBody>
      </p:sp>
      <p:sp>
        <p:nvSpPr>
          <p:cNvPr id="9" name="Oval Callout 8"/>
          <p:cNvSpPr/>
          <p:nvPr/>
        </p:nvSpPr>
        <p:spPr>
          <a:xfrm>
            <a:off x="6523275" y="4848293"/>
            <a:ext cx="2490406" cy="1216851"/>
          </a:xfrm>
          <a:prstGeom prst="wedgeEllipseCallout">
            <a:avLst>
              <a:gd name="adj1" fmla="val -64352"/>
              <a:gd name="adj2" fmla="val -18589"/>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Moderate </a:t>
            </a:r>
            <a:r>
              <a:rPr lang="en-US" dirty="0"/>
              <a:t>I</a:t>
            </a:r>
            <a:r>
              <a:rPr lang="en-US" dirty="0" smtClean="0"/>
              <a:t>nstruction </a:t>
            </a:r>
            <a:r>
              <a:rPr lang="en-US" dirty="0"/>
              <a:t>P</a:t>
            </a:r>
            <a:r>
              <a:rPr lang="en-US" dirty="0" smtClean="0"/>
              <a:t>rovided</a:t>
            </a:r>
            <a:endParaRPr lang="en-US" dirty="0"/>
          </a:p>
        </p:txBody>
      </p:sp>
    </p:spTree>
    <p:extLst>
      <p:ext uri="{BB962C8B-B14F-4D97-AF65-F5344CB8AC3E}">
        <p14:creationId xmlns:p14="http://schemas.microsoft.com/office/powerpoint/2010/main" val="21509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39" y="258516"/>
            <a:ext cx="8229600" cy="639762"/>
          </a:xfrm>
        </p:spPr>
        <p:txBody>
          <a:bodyPr/>
          <a:lstStyle/>
          <a:p>
            <a:r>
              <a:rPr lang="en-US" dirty="0" smtClean="0"/>
              <a:t>CAR Sample 3</a:t>
            </a:r>
            <a:endParaRPr lang="en-US" dirty="0"/>
          </a:p>
        </p:txBody>
      </p:sp>
      <p:sp>
        <p:nvSpPr>
          <p:cNvPr id="3" name="Content Placeholder 2"/>
          <p:cNvSpPr>
            <a:spLocks noGrp="1"/>
          </p:cNvSpPr>
          <p:nvPr>
            <p:ph idx="1"/>
          </p:nvPr>
        </p:nvSpPr>
        <p:spPr>
          <a:xfrm>
            <a:off x="457200" y="788704"/>
            <a:ext cx="3180080" cy="472440"/>
          </a:xfrm>
        </p:spPr>
        <p:txBody>
          <a:bodyPr/>
          <a:lstStyle/>
          <a:p>
            <a:r>
              <a:rPr lang="en-US" dirty="0" smtClean="0"/>
              <a:t>CAR Number </a:t>
            </a:r>
            <a:r>
              <a:rPr lang="en-US" dirty="0"/>
              <a:t>133911636</a:t>
            </a: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40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24" y="1239877"/>
            <a:ext cx="5671362" cy="513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027458" y="5273750"/>
            <a:ext cx="1711842"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latin typeface="Candara" pitchFamily="34" charset="0"/>
                <a:cs typeface="Arial" pitchFamily="34" charset="0"/>
              </a:rPr>
              <a:t>ROOT CAUSE</a:t>
            </a:r>
          </a:p>
          <a:p>
            <a:pPr algn="ctr"/>
            <a:r>
              <a:rPr lang="en-US" sz="1100" dirty="0" smtClean="0">
                <a:latin typeface="Candara" pitchFamily="34" charset="0"/>
                <a:cs typeface="Arial" pitchFamily="34" charset="0"/>
              </a:rPr>
              <a:t>Is too long, the 2</a:t>
            </a:r>
            <a:r>
              <a:rPr lang="en-US" sz="1100" baseline="30000" dirty="0" smtClean="0">
                <a:latin typeface="Candara" pitchFamily="34" charset="0"/>
                <a:cs typeface="Arial" pitchFamily="34" charset="0"/>
              </a:rPr>
              <a:t>nd</a:t>
            </a:r>
            <a:r>
              <a:rPr lang="en-US" sz="1100" dirty="0" smtClean="0">
                <a:latin typeface="Candara" pitchFamily="34" charset="0"/>
                <a:cs typeface="Arial" pitchFamily="34" charset="0"/>
              </a:rPr>
              <a:t> sentence </a:t>
            </a:r>
            <a:r>
              <a:rPr lang="en-US" sz="1100" dirty="0">
                <a:latin typeface="Candara" pitchFamily="34" charset="0"/>
                <a:cs typeface="Arial" pitchFamily="34" charset="0"/>
              </a:rPr>
              <a:t>is really part of the analysis </a:t>
            </a:r>
          </a:p>
        </p:txBody>
      </p:sp>
      <p:sp>
        <p:nvSpPr>
          <p:cNvPr id="7" name="Rectangle 6"/>
          <p:cNvSpPr/>
          <p:nvPr/>
        </p:nvSpPr>
        <p:spPr>
          <a:xfrm>
            <a:off x="6687880" y="2574974"/>
            <a:ext cx="2275368" cy="24648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1100" dirty="0" smtClean="0">
                <a:latin typeface="Candara" pitchFamily="34" charset="0"/>
              </a:rPr>
              <a:t>ANALYSIS</a:t>
            </a:r>
          </a:p>
          <a:p>
            <a:pPr lvl="0"/>
            <a:r>
              <a:rPr lang="en-US" sz="1100" dirty="0" smtClean="0">
                <a:latin typeface="Candara" pitchFamily="34" charset="0"/>
              </a:rPr>
              <a:t>a </a:t>
            </a:r>
            <a:r>
              <a:rPr lang="en-US" sz="1100" dirty="0">
                <a:latin typeface="Candara" pitchFamily="34" charset="0"/>
              </a:rPr>
              <a:t>part of the Analysis is actually in the Containment milestone. If the analysis would have captured this exercise to determine the benefit to revise if any and/or how many open projects are in fact in </a:t>
            </a:r>
            <a:r>
              <a:rPr lang="en-US" sz="1100" dirty="0" err="1">
                <a:latin typeface="Candara" pitchFamily="34" charset="0"/>
              </a:rPr>
              <a:t>ePro</a:t>
            </a:r>
            <a:r>
              <a:rPr lang="en-US" sz="1100" dirty="0">
                <a:latin typeface="Candara" pitchFamily="34" charset="0"/>
              </a:rPr>
              <a:t>, the Containment step would not have been necessary with a note “Containment not required since no open projects or only one open project and in compliance”. This being a part of the scope analysis. </a:t>
            </a:r>
          </a:p>
        </p:txBody>
      </p:sp>
      <p:pic>
        <p:nvPicPr>
          <p:cNvPr id="2051" name="Picture 3" descr="C:\Users\01390\AppData\Local\Microsoft\Windows\Temporary Internet Files\Content.IE5\XH8KRD96\MC9004346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275" y="302855"/>
            <a:ext cx="1914525" cy="194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32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41</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06" y="3545958"/>
            <a:ext cx="7581566" cy="257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8665" y="1254642"/>
            <a:ext cx="7358283" cy="204145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r>
              <a:rPr lang="en-US" sz="1400" dirty="0">
                <a:latin typeface="Candara" pitchFamily="34" charset="0"/>
              </a:rPr>
              <a:t>Milestone Titles ( for </a:t>
            </a:r>
            <a:r>
              <a:rPr lang="en-US" sz="1400" dirty="0" smtClean="0">
                <a:latin typeface="Candara" pitchFamily="34" charset="0"/>
              </a:rPr>
              <a:t>milestone 2 </a:t>
            </a:r>
            <a:r>
              <a:rPr lang="en-US" sz="1400" dirty="0">
                <a:latin typeface="Candara" pitchFamily="34" charset="0"/>
              </a:rPr>
              <a:t>&amp; 3) should be short and all additional information captured in the section on Additional Information</a:t>
            </a:r>
            <a:r>
              <a:rPr lang="en-US" sz="1400" dirty="0" smtClean="0">
                <a:latin typeface="Candara" pitchFamily="34" charset="0"/>
              </a:rPr>
              <a:t>.</a:t>
            </a:r>
          </a:p>
          <a:p>
            <a:pPr lvl="0"/>
            <a:endParaRPr lang="en-US" sz="1400" dirty="0">
              <a:latin typeface="Candara" pitchFamily="34" charset="0"/>
            </a:endParaRPr>
          </a:p>
          <a:p>
            <a:r>
              <a:rPr lang="en-US" sz="1400" dirty="0">
                <a:latin typeface="Candara" pitchFamily="34" charset="0"/>
              </a:rPr>
              <a:t>Milestones have a lot of information, overall a good thing but at times one gets lost in the weeds.</a:t>
            </a:r>
          </a:p>
          <a:p>
            <a:pPr lvl="0"/>
            <a:endParaRPr lang="en-US" sz="1400" dirty="0" smtClean="0">
              <a:latin typeface="Candara" pitchFamily="34" charset="0"/>
            </a:endParaRPr>
          </a:p>
          <a:p>
            <a:r>
              <a:rPr lang="en-US" sz="1400" dirty="0">
                <a:latin typeface="Candara" pitchFamily="34" charset="0"/>
              </a:rPr>
              <a:t>Overall, this being the RPP program, given what was accomplished was the best under the circumstances.</a:t>
            </a:r>
          </a:p>
          <a:p>
            <a:pPr lvl="0"/>
            <a:endParaRPr lang="en-US" sz="1200" dirty="0">
              <a:latin typeface="Candara" pitchFamily="34" charset="0"/>
            </a:endParaRPr>
          </a:p>
        </p:txBody>
      </p:sp>
      <p:pic>
        <p:nvPicPr>
          <p:cNvPr id="3077" name="Picture 5" descr="C:\Users\01390\AppData\Local\Microsoft\Windows\Temporary Internet Files\Content.IE5\XH8KRD96\MC90038938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546" y="200613"/>
            <a:ext cx="719633" cy="9418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01390\AppData\Local\Microsoft\Windows\Temporary Internet Files\Content.IE5\18R2P5GQ\MC90038257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8369" y="5348177"/>
            <a:ext cx="1350335" cy="135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14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42</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1" y="1102393"/>
            <a:ext cx="5924550" cy="497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400800" y="1142445"/>
            <a:ext cx="2392325" cy="48993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latin typeface="Candara" pitchFamily="34" charset="0"/>
              </a:rPr>
              <a:t>Milestone 1</a:t>
            </a:r>
            <a:r>
              <a:rPr lang="en-US" sz="1400" dirty="0">
                <a:latin typeface="Candara" pitchFamily="34" charset="0"/>
              </a:rPr>
              <a:t>: Containment</a:t>
            </a:r>
          </a:p>
          <a:p>
            <a:r>
              <a:rPr lang="en-US" sz="1400" i="1" dirty="0">
                <a:latin typeface="Candara" pitchFamily="34" charset="0"/>
              </a:rPr>
              <a:t>Created on April 4, 2013 and implementation objective evidence added on May 1, 2013.</a:t>
            </a:r>
            <a:endParaRPr lang="en-US" sz="1400" dirty="0">
              <a:latin typeface="Candara" pitchFamily="34" charset="0"/>
            </a:endParaRPr>
          </a:p>
          <a:p>
            <a:r>
              <a:rPr lang="en-US" sz="1400" dirty="0">
                <a:latin typeface="Candara" pitchFamily="34" charset="0"/>
              </a:rPr>
              <a:t> </a:t>
            </a:r>
          </a:p>
          <a:p>
            <a:r>
              <a:rPr lang="en-US" sz="1400" dirty="0">
                <a:latin typeface="Candara" pitchFamily="34" charset="0"/>
              </a:rPr>
              <a:t>It appears this was an afterthought and added after the “Milestone 2 on Corrective Action” since the CAR document history does not track comments to this effect. May have been verbal or via e-mail between the CAR Owner </a:t>
            </a:r>
            <a:r>
              <a:rPr lang="en-US" sz="1400" dirty="0" smtClean="0">
                <a:latin typeface="Candara" pitchFamily="34" charset="0"/>
              </a:rPr>
              <a:t>&amp; CAR </a:t>
            </a:r>
            <a:r>
              <a:rPr lang="en-US" sz="1400" dirty="0">
                <a:latin typeface="Candara" pitchFamily="34" charset="0"/>
              </a:rPr>
              <a:t>Admin.</a:t>
            </a:r>
          </a:p>
        </p:txBody>
      </p:sp>
      <p:pic>
        <p:nvPicPr>
          <p:cNvPr id="4099" name="Picture 3" descr="C:\Users\01390\AppData\Local\Microsoft\Windows\Temporary Internet Files\Content.IE5\XH8KRD96\MC90030524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8130" y="4686512"/>
            <a:ext cx="1242670" cy="19293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01390\AppData\Local\Microsoft\Windows\Temporary Internet Files\Content.IE5\18R2P5GQ\MC900433859[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604" y="206375"/>
            <a:ext cx="1102393" cy="110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2069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43</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sp>
        <p:nvSpPr>
          <p:cNvPr id="3" name="Rectangle 2"/>
          <p:cNvSpPr/>
          <p:nvPr/>
        </p:nvSpPr>
        <p:spPr>
          <a:xfrm>
            <a:off x="6007395" y="1142445"/>
            <a:ext cx="2860158" cy="51945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latin typeface="Candara" pitchFamily="34" charset="0"/>
              </a:rPr>
              <a:t>Milestone 2</a:t>
            </a:r>
            <a:r>
              <a:rPr lang="en-US" sz="1400" dirty="0">
                <a:latin typeface="Candara" pitchFamily="34" charset="0"/>
              </a:rPr>
              <a:t>: Corrective Action - Based upon meeting with PDE…  </a:t>
            </a:r>
          </a:p>
          <a:p>
            <a:r>
              <a:rPr lang="en-US" sz="1400" i="1" dirty="0">
                <a:latin typeface="Candara" pitchFamily="34" charset="0"/>
              </a:rPr>
              <a:t>Created on March 25, 2013 and implementation objective evidence added on May 1, 2013.</a:t>
            </a:r>
            <a:endParaRPr lang="en-US" sz="1400" dirty="0">
              <a:latin typeface="Candara" pitchFamily="34" charset="0"/>
            </a:endParaRPr>
          </a:p>
          <a:p>
            <a:r>
              <a:rPr lang="en-US" sz="1400" dirty="0">
                <a:latin typeface="Candara" pitchFamily="34" charset="0"/>
              </a:rPr>
              <a:t> </a:t>
            </a:r>
          </a:p>
          <a:p>
            <a:r>
              <a:rPr lang="en-US" sz="1400" dirty="0">
                <a:latin typeface="Candara" pitchFamily="34" charset="0"/>
              </a:rPr>
              <a:t>Milestone expectation - A decision regarding if a change in the SOP is needed.  If so, a link to the revised and published SOP.</a:t>
            </a:r>
          </a:p>
          <a:p>
            <a:r>
              <a:rPr lang="en-US" sz="1400" dirty="0">
                <a:latin typeface="Candara" pitchFamily="34" charset="0"/>
              </a:rPr>
              <a:t> </a:t>
            </a:r>
          </a:p>
          <a:p>
            <a:r>
              <a:rPr lang="en-US" sz="1400" dirty="0">
                <a:latin typeface="Candara" pitchFamily="34" charset="0"/>
              </a:rPr>
              <a:t>Milestone accepted on June 11, 2013 while the SOP Approval Status was “pending”. This milestone should have been accepted only once the link to the revised and published SOP was available. The actual date of publication of the SOP was July 12, 2013, one month after the milestone was approved and closed.  </a:t>
            </a:r>
          </a:p>
          <a:p>
            <a:pPr algn="ctr"/>
            <a:endParaRPr lang="en-US" sz="1000" dirty="0" err="1" smtClean="0">
              <a:latin typeface="Candara"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42444"/>
            <a:ext cx="5016292" cy="49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descr="C:\Users\01390\AppData\Local\Microsoft\Windows\Temporary Internet Files\Content.IE5\18R2P5GQ\MP90044861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1436" y="206375"/>
            <a:ext cx="1185449" cy="78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027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44</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71" y="1041991"/>
            <a:ext cx="4402809" cy="418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580" y="957780"/>
            <a:ext cx="3841775" cy="427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78195" y="5231220"/>
            <a:ext cx="7899991" cy="138223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900" b="1" dirty="0">
                <a:latin typeface="Candara" pitchFamily="34" charset="0"/>
              </a:rPr>
              <a:t>Milestone 3</a:t>
            </a:r>
            <a:r>
              <a:rPr lang="en-US" sz="900" dirty="0">
                <a:latin typeface="Candara" pitchFamily="34" charset="0"/>
              </a:rPr>
              <a:t>: Meet with PDE Joseph Frederic…..</a:t>
            </a:r>
          </a:p>
          <a:p>
            <a:r>
              <a:rPr lang="en-US" sz="900" dirty="0">
                <a:latin typeface="Candara" pitchFamily="34" charset="0"/>
              </a:rPr>
              <a:t> </a:t>
            </a:r>
          </a:p>
          <a:p>
            <a:r>
              <a:rPr lang="en-US" sz="900" dirty="0">
                <a:latin typeface="Candara" pitchFamily="34" charset="0"/>
              </a:rPr>
              <a:t>Milestone expectation – 2</a:t>
            </a:r>
            <a:r>
              <a:rPr lang="en-US" sz="900" baseline="30000" dirty="0">
                <a:latin typeface="Candara" pitchFamily="34" charset="0"/>
              </a:rPr>
              <a:t>nd</a:t>
            </a:r>
            <a:r>
              <a:rPr lang="en-US" sz="900" dirty="0">
                <a:latin typeface="Candara" pitchFamily="34" charset="0"/>
              </a:rPr>
              <a:t> sentence “In this case, a couple questions for them to answer would be appropriate to ensure understanding”. </a:t>
            </a:r>
          </a:p>
          <a:p>
            <a:r>
              <a:rPr lang="en-US" sz="900" dirty="0">
                <a:latin typeface="Candara" pitchFamily="34" charset="0"/>
              </a:rPr>
              <a:t> </a:t>
            </a:r>
          </a:p>
          <a:p>
            <a:r>
              <a:rPr lang="en-US" sz="900" dirty="0">
                <a:latin typeface="Candara" pitchFamily="34" charset="0"/>
              </a:rPr>
              <a:t>This essentially should be determined by the CAR owner as part of the refresh and/or the requirements in the SOP, be it a couple or more questions. By suggesting a couple, are we giving the impression of a minimum criteria to the CAR owner based on which the milestone will be accepted as implemented.   </a:t>
            </a:r>
          </a:p>
          <a:p>
            <a:r>
              <a:rPr lang="en-US" sz="900" dirty="0">
                <a:latin typeface="Candara" pitchFamily="34" charset="0"/>
              </a:rPr>
              <a:t> </a:t>
            </a:r>
          </a:p>
          <a:p>
            <a:r>
              <a:rPr lang="en-US" sz="900" dirty="0">
                <a:latin typeface="Candara" pitchFamily="34" charset="0"/>
              </a:rPr>
              <a:t>Evidence of Projects between May 24, 2013 to July 3, 2013 not provided in the milestone. There apparently was only one project 13CA37272, however, a listing of all projects that were checked should have been attached as evidence of the effort as well as showing the date range selected. </a:t>
            </a:r>
          </a:p>
          <a:p>
            <a:pPr algn="ctr"/>
            <a:endParaRPr lang="en-US" sz="1000" dirty="0" err="1" smtClean="0">
              <a:latin typeface="Candara" pitchFamily="34" charset="0"/>
              <a:cs typeface="Arial" pitchFamily="34" charset="0"/>
            </a:endParaRPr>
          </a:p>
        </p:txBody>
      </p:sp>
    </p:spTree>
    <p:extLst>
      <p:ext uri="{BB962C8B-B14F-4D97-AF65-F5344CB8AC3E}">
        <p14:creationId xmlns:p14="http://schemas.microsoft.com/office/powerpoint/2010/main" val="2871102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45</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635" y="1142444"/>
            <a:ext cx="5245617" cy="518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1311" y="1222745"/>
            <a:ext cx="2818551" cy="51087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b="1" dirty="0"/>
              <a:t>Milestone 4</a:t>
            </a:r>
            <a:r>
              <a:rPr lang="en-US" sz="1200" dirty="0"/>
              <a:t>: Verification</a:t>
            </a:r>
          </a:p>
          <a:p>
            <a:r>
              <a:rPr lang="en-US" sz="1200" dirty="0"/>
              <a:t> </a:t>
            </a:r>
          </a:p>
          <a:p>
            <a:r>
              <a:rPr lang="en-US" sz="1200" dirty="0"/>
              <a:t>Milestone expectation – A list of all the projects reviewed and the outcome of the review.</a:t>
            </a:r>
          </a:p>
          <a:p>
            <a:r>
              <a:rPr lang="en-US" sz="1200" dirty="0"/>
              <a:t> </a:t>
            </a:r>
          </a:p>
          <a:p>
            <a:r>
              <a:rPr lang="en-US" sz="1200" dirty="0"/>
              <a:t>The expectation should be specific. Here as a suggestion, rather than state all projects, better would have been to state a date range or an ‘x’ no. of projects. Knowing that RPP has a limited scope and no. of CCN’s, as such we do not </a:t>
            </a:r>
            <a:r>
              <a:rPr lang="en-US" sz="1200" dirty="0" smtClean="0"/>
              <a:t>expect </a:t>
            </a:r>
            <a:r>
              <a:rPr lang="en-US" sz="1200" dirty="0"/>
              <a:t>a large no. of projects. However, there needs to be a reasonable no. / length of time to determine effectiveness of the corrective actions. </a:t>
            </a:r>
          </a:p>
          <a:p>
            <a:pPr algn="ctr"/>
            <a:endParaRPr lang="en-US" sz="1000" dirty="0" err="1" smtClean="0">
              <a:latin typeface="Candara" pitchFamily="34" charset="0"/>
              <a:cs typeface="Arial" pitchFamily="34" charset="0"/>
            </a:endParaRPr>
          </a:p>
        </p:txBody>
      </p:sp>
      <p:pic>
        <p:nvPicPr>
          <p:cNvPr id="1026" name="Picture 2" descr="C:\Users\01390\AppData\Local\Microsoft\Windows\Temporary Internet Files\Content.IE5\18R2P5GQ\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611" y="32546"/>
            <a:ext cx="1850466" cy="185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262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ea typeface="Geneva"/>
                <a:cs typeface="Geneva"/>
              </a:rPr>
              <a:t>CAR – Sample </a:t>
            </a:r>
            <a:r>
              <a:rPr lang="en-US" dirty="0" smtClean="0">
                <a:latin typeface="Arial" pitchFamily="34" charset="0"/>
                <a:ea typeface="Geneva"/>
                <a:cs typeface="Geneva"/>
              </a:rPr>
              <a:t>4 – CAR 133912255</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46</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633" y="802759"/>
            <a:ext cx="5524130" cy="431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2772" y="978195"/>
            <a:ext cx="2179675" cy="4550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itchFamily="34" charset="0"/>
                <a:cs typeface="Arial" pitchFamily="34" charset="0"/>
              </a:rPr>
              <a:t>Closing Meeting Date was </a:t>
            </a:r>
          </a:p>
          <a:p>
            <a:pPr algn="ctr"/>
            <a:r>
              <a:rPr lang="en-US" dirty="0" smtClean="0">
                <a:latin typeface="Candara" pitchFamily="34" charset="0"/>
                <a:cs typeface="Arial" pitchFamily="34" charset="0"/>
              </a:rPr>
              <a:t>2013-05-22</a:t>
            </a:r>
          </a:p>
          <a:p>
            <a:pPr algn="ctr"/>
            <a:endParaRPr lang="en-US" dirty="0">
              <a:latin typeface="Candara" pitchFamily="34" charset="0"/>
              <a:cs typeface="Arial" pitchFamily="34" charset="0"/>
            </a:endParaRPr>
          </a:p>
          <a:p>
            <a:pPr algn="ctr"/>
            <a:r>
              <a:rPr lang="en-US" dirty="0" smtClean="0">
                <a:latin typeface="Candara" pitchFamily="34" charset="0"/>
                <a:cs typeface="Arial" pitchFamily="34" charset="0"/>
              </a:rPr>
              <a:t>CAR was not entered until </a:t>
            </a:r>
          </a:p>
          <a:p>
            <a:pPr algn="ctr"/>
            <a:r>
              <a:rPr lang="en-US" dirty="0" smtClean="0">
                <a:latin typeface="Candara" pitchFamily="34" charset="0"/>
                <a:cs typeface="Arial" pitchFamily="34" charset="0"/>
              </a:rPr>
              <a:t>2013-08-12</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633" y="5297505"/>
            <a:ext cx="5439069" cy="46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5" idx="3"/>
          </p:cNvCxnSpPr>
          <p:nvPr/>
        </p:nvCxnSpPr>
        <p:spPr>
          <a:xfrm flipV="1">
            <a:off x="2562447" y="1052623"/>
            <a:ext cx="3104706" cy="22009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2562447" y="3253563"/>
            <a:ext cx="1552353" cy="2043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25001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42" y="147047"/>
            <a:ext cx="8229600" cy="1143000"/>
          </a:xfrm>
        </p:spPr>
        <p:txBody>
          <a:bodyPr/>
          <a:lstStyle/>
          <a:p>
            <a:r>
              <a:rPr lang="en-US" dirty="0">
                <a:latin typeface="Arial" pitchFamily="34" charset="0"/>
                <a:ea typeface="Geneva"/>
                <a:cs typeface="Geneva"/>
              </a:rPr>
              <a:t>CAR – Sample </a:t>
            </a:r>
            <a:r>
              <a:rPr lang="en-US" dirty="0" smtClean="0">
                <a:latin typeface="Arial" pitchFamily="34" charset="0"/>
                <a:ea typeface="Geneva"/>
                <a:cs typeface="Geneva"/>
              </a:rPr>
              <a:t>4 – CAR 133912255</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47</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347" y="937881"/>
            <a:ext cx="5538677" cy="48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37952" y="937881"/>
            <a:ext cx="2445489" cy="2743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dirty="0">
                <a:latin typeface="Candara" pitchFamily="34" charset="0"/>
              </a:rPr>
              <a:t>CAR Process Website FAQ 15 suggests use of the verbiage “Not Applicable”</a:t>
            </a:r>
          </a:p>
          <a:p>
            <a:pPr algn="ctr"/>
            <a:endParaRPr lang="en-US" dirty="0" err="1" smtClean="0">
              <a:latin typeface="Candara" pitchFamily="34" charset="0"/>
              <a:cs typeface="Arial" pitchFamily="34" charset="0"/>
            </a:endParaRPr>
          </a:p>
        </p:txBody>
      </p:sp>
      <p:cxnSp>
        <p:nvCxnSpPr>
          <p:cNvPr id="7" name="Straight Arrow Connector 6"/>
          <p:cNvCxnSpPr/>
          <p:nvPr/>
        </p:nvCxnSpPr>
        <p:spPr>
          <a:xfrm>
            <a:off x="3125970" y="2309481"/>
            <a:ext cx="15310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37952" y="3923414"/>
            <a:ext cx="2488018" cy="173310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dirty="0">
                <a:latin typeface="Candara" pitchFamily="34" charset="0"/>
              </a:rPr>
              <a:t>Sector / Industry for CCN – ATNZ is actually – Appliances / </a:t>
            </a:r>
            <a:r>
              <a:rPr lang="en-US" dirty="0" smtClean="0">
                <a:latin typeface="Candara" pitchFamily="34" charset="0"/>
              </a:rPr>
              <a:t>HVAC</a:t>
            </a:r>
            <a:endParaRPr lang="en-US" dirty="0" smtClean="0">
              <a:latin typeface="Candara" pitchFamily="34" charset="0"/>
              <a:cs typeface="Arial" pitchFamily="34" charset="0"/>
            </a:endParaRPr>
          </a:p>
        </p:txBody>
      </p:sp>
      <p:cxnSp>
        <p:nvCxnSpPr>
          <p:cNvPr id="11" name="Straight Arrow Connector 10"/>
          <p:cNvCxnSpPr>
            <a:stCxn id="9" idx="3"/>
          </p:cNvCxnSpPr>
          <p:nvPr/>
        </p:nvCxnSpPr>
        <p:spPr>
          <a:xfrm flipV="1">
            <a:off x="3125970" y="3498112"/>
            <a:ext cx="1435397" cy="12918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862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ea typeface="Geneva"/>
                <a:cs typeface="Geneva"/>
              </a:rPr>
              <a:t>CAR – Sample </a:t>
            </a:r>
            <a:r>
              <a:rPr lang="en-US" dirty="0" smtClean="0">
                <a:latin typeface="Arial" pitchFamily="34" charset="0"/>
                <a:ea typeface="Geneva"/>
                <a:cs typeface="Geneva"/>
              </a:rPr>
              <a:t>4 – CAR 133912255</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48</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51432"/>
            <a:ext cx="8686800" cy="63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199" y="1158948"/>
            <a:ext cx="5773479" cy="86123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itchFamily="34" charset="0"/>
                <a:cs typeface="Arial" pitchFamily="34" charset="0"/>
              </a:rPr>
              <a:t>Good response time from owner, 3 days</a:t>
            </a:r>
          </a:p>
        </p:txBody>
      </p:sp>
      <p:pic>
        <p:nvPicPr>
          <p:cNvPr id="10243" name="Picture 10"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795824"/>
            <a:ext cx="7874738" cy="8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457200" y="2682948"/>
            <a:ext cx="5773479" cy="86123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itchFamily="34" charset="0"/>
                <a:cs typeface="Arial" pitchFamily="34" charset="0"/>
              </a:rPr>
              <a:t>Good verification statement</a:t>
            </a:r>
          </a:p>
        </p:txBody>
      </p:sp>
    </p:spTree>
    <p:extLst>
      <p:ext uri="{BB962C8B-B14F-4D97-AF65-F5344CB8AC3E}">
        <p14:creationId xmlns:p14="http://schemas.microsoft.com/office/powerpoint/2010/main" val="2255542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ea typeface="Geneva"/>
                <a:cs typeface="Geneva"/>
              </a:rPr>
              <a:t>CAR – Sample </a:t>
            </a:r>
            <a:r>
              <a:rPr lang="en-US" dirty="0" smtClean="0">
                <a:latin typeface="Arial" pitchFamily="34" charset="0"/>
                <a:ea typeface="Geneva"/>
                <a:cs typeface="Geneva"/>
              </a:rPr>
              <a:t>4 – CAR 133912255</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49</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864" y="687867"/>
            <a:ext cx="2894089" cy="595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680485" y="1708592"/>
            <a:ext cx="2881423" cy="195639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itchFamily="34" charset="0"/>
                <a:cs typeface="Arial" pitchFamily="34" charset="0"/>
              </a:rPr>
              <a:t>Not clear on the frequent use of “Quiet Mode,” is it necessary?</a:t>
            </a:r>
          </a:p>
        </p:txBody>
      </p:sp>
      <p:cxnSp>
        <p:nvCxnSpPr>
          <p:cNvPr id="6" name="Straight Arrow Connector 5"/>
          <p:cNvCxnSpPr>
            <a:stCxn id="3" idx="3"/>
          </p:cNvCxnSpPr>
          <p:nvPr/>
        </p:nvCxnSpPr>
        <p:spPr>
          <a:xfrm flipV="1">
            <a:off x="3561908" y="1233377"/>
            <a:ext cx="3264194" cy="14534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3" idx="3"/>
          </p:cNvCxnSpPr>
          <p:nvPr/>
        </p:nvCxnSpPr>
        <p:spPr>
          <a:xfrm flipV="1">
            <a:off x="3561908" y="1796902"/>
            <a:ext cx="3264194" cy="8898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3" idx="3"/>
          </p:cNvCxnSpPr>
          <p:nvPr/>
        </p:nvCxnSpPr>
        <p:spPr>
          <a:xfrm>
            <a:off x="3561908" y="2686788"/>
            <a:ext cx="3264194" cy="2916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3" idx="3"/>
          </p:cNvCxnSpPr>
          <p:nvPr/>
        </p:nvCxnSpPr>
        <p:spPr>
          <a:xfrm>
            <a:off x="3561908" y="2686788"/>
            <a:ext cx="3264194" cy="3395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012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004" y="2395571"/>
            <a:ext cx="5313954" cy="34033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4"/>
          <p:cNvSpPr/>
          <p:nvPr/>
        </p:nvSpPr>
        <p:spPr>
          <a:xfrm>
            <a:off x="6540740" y="3994746"/>
            <a:ext cx="2485559" cy="1618974"/>
          </a:xfrm>
          <a:prstGeom prst="wedgeRoundRectCallout">
            <a:avLst>
              <a:gd name="adj1" fmla="val -64086"/>
              <a:gd name="adj2" fmla="val -173659"/>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DEWI </a:t>
            </a:r>
            <a:r>
              <a:rPr lang="en-US" sz="1400" dirty="0" smtClean="0">
                <a:solidFill>
                  <a:prstClr val="white"/>
                </a:solidFill>
                <a:ea typeface="Times New Roman"/>
                <a:cs typeface="Times New Roman"/>
              </a:rPr>
              <a:t>is merged </a:t>
            </a:r>
            <a:r>
              <a:rPr lang="en-US" sz="1400" dirty="0">
                <a:solidFill>
                  <a:prstClr val="white"/>
                </a:solidFill>
                <a:ea typeface="Times New Roman"/>
                <a:cs typeface="Times New Roman"/>
              </a:rPr>
              <a:t>on 2012-06-04, how about </a:t>
            </a:r>
            <a:r>
              <a:rPr lang="en-US" sz="1400" dirty="0" smtClean="0">
                <a:solidFill>
                  <a:prstClr val="white"/>
                </a:solidFill>
                <a:ea typeface="Times New Roman"/>
                <a:cs typeface="Times New Roman"/>
              </a:rPr>
              <a:t>year 2011</a:t>
            </a:r>
            <a:r>
              <a:rPr lang="en-US" sz="1400" dirty="0">
                <a:solidFill>
                  <a:prstClr val="white"/>
                </a:solidFill>
                <a:ea typeface="Times New Roman"/>
                <a:cs typeface="Times New Roman"/>
              </a:rPr>
              <a:t>?</a:t>
            </a:r>
          </a:p>
          <a:p>
            <a:pPr>
              <a:spcBef>
                <a:spcPts val="0"/>
              </a:spcBef>
              <a:spcAft>
                <a:spcPts val="0"/>
              </a:spcAft>
            </a:pPr>
            <a:endParaRPr lang="en-US" sz="9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No linkage from Analysis to Root Cause “qualified driver</a:t>
            </a:r>
            <a:r>
              <a:rPr lang="en-US" sz="1400" dirty="0" smtClean="0">
                <a:solidFill>
                  <a:prstClr val="white"/>
                </a:solidFill>
                <a:ea typeface="Times New Roman"/>
                <a:cs typeface="Times New Roman"/>
              </a:rPr>
              <a:t>”??</a:t>
            </a:r>
            <a:endParaRPr lang="en-US" sz="1400" dirty="0">
              <a:solidFill>
                <a:prstClr val="white"/>
              </a:solidFill>
              <a:ea typeface="Times New Roman"/>
              <a:cs typeface="Times New Roman"/>
            </a:endParaRPr>
          </a:p>
        </p:txBody>
      </p:sp>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5</a:t>
            </a:fld>
            <a:endParaRPr lang="en-US" dirty="0">
              <a:solidFill>
                <a:srgbClr val="000000"/>
              </a:solidFill>
            </a:endParaRPr>
          </a:p>
        </p:txBody>
      </p:sp>
      <p:sp>
        <p:nvSpPr>
          <p:cNvPr id="6" name="圆角矩形标注 4"/>
          <p:cNvSpPr/>
          <p:nvPr/>
        </p:nvSpPr>
        <p:spPr>
          <a:xfrm>
            <a:off x="6516547" y="315309"/>
            <a:ext cx="2485559" cy="3461627"/>
          </a:xfrm>
          <a:prstGeom prst="wedgeRoundRectCallout">
            <a:avLst>
              <a:gd name="adj1" fmla="val -71072"/>
              <a:gd name="adj2" fmla="val -22350"/>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“5 WHYs” approach hasn’t been utilized well because it doesn’t seem that it is able to identify the possible causes</a:t>
            </a:r>
            <a:r>
              <a:rPr lang="en-US" sz="1400" dirty="0" smtClean="0">
                <a:solidFill>
                  <a:prstClr val="white"/>
                </a:solidFill>
                <a:ea typeface="Times New Roman"/>
                <a:cs typeface="Times New Roman"/>
              </a:rPr>
              <a:t>.</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And there is no analysis related to illustrate why “Recommendation for improvement” is not covered as input in the process of Management Review stated in the current DEWI Quality Manual</a:t>
            </a:r>
            <a:r>
              <a:rPr lang="en-US" sz="1400" dirty="0" smtClean="0">
                <a:solidFill>
                  <a:prstClr val="white"/>
                </a:solidFill>
                <a:ea typeface="Times New Roman"/>
                <a:cs typeface="Times New Roman"/>
              </a:rPr>
              <a:t>.</a:t>
            </a:r>
          </a:p>
          <a:p>
            <a:pPr>
              <a:spcBef>
                <a:spcPts val="0"/>
              </a:spcBef>
              <a:spcAft>
                <a:spcPts val="0"/>
              </a:spcAft>
            </a:pPr>
            <a:endParaRPr lang="en-US" sz="1400" dirty="0">
              <a:solidFill>
                <a:prstClr val="white"/>
              </a:solidFill>
              <a:ea typeface="Times New Roman"/>
              <a:cs typeface="Times New Roman"/>
            </a:endParaRPr>
          </a:p>
        </p:txBody>
      </p:sp>
      <p:sp>
        <p:nvSpPr>
          <p:cNvPr id="9" name="TextBox 8"/>
          <p:cNvSpPr txBox="1"/>
          <p:nvPr/>
        </p:nvSpPr>
        <p:spPr>
          <a:xfrm>
            <a:off x="1005854" y="5825550"/>
            <a:ext cx="7397366" cy="98488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get deeper analysis.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To be </a:t>
            </a:r>
            <a:r>
              <a:rPr lang="en-US" sz="1200" b="1" dirty="0">
                <a:solidFill>
                  <a:srgbClr val="0000FF"/>
                </a:solidFill>
              </a:rPr>
              <a:t>improved by engaging with CAR Owner to get </a:t>
            </a:r>
            <a:r>
              <a:rPr lang="en-US" sz="1200" b="1" dirty="0" smtClean="0">
                <a:solidFill>
                  <a:srgbClr val="0000FF"/>
                </a:solidFill>
              </a:rPr>
              <a:t>a clear path of analysis</a:t>
            </a:r>
            <a:r>
              <a:rPr lang="en-US" sz="1200" b="1" dirty="0">
                <a:solidFill>
                  <a:srgbClr val="0000FF"/>
                </a:solidFill>
              </a:rPr>
              <a:t>.</a:t>
            </a:r>
            <a:endParaRPr lang="en-US" sz="1200" b="1" dirty="0" smtClean="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by declining the insufficient analysis results.</a:t>
            </a:r>
          </a:p>
        </p:txBody>
      </p:sp>
    </p:spTree>
    <p:extLst>
      <p:ext uri="{BB962C8B-B14F-4D97-AF65-F5344CB8AC3E}">
        <p14:creationId xmlns:p14="http://schemas.microsoft.com/office/powerpoint/2010/main" val="45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Sept 27, 2013</a:t>
            </a:r>
          </a:p>
          <a:p>
            <a:r>
              <a:rPr lang="en-US" dirty="0" smtClean="0"/>
              <a:t>Mark Lavine, Mel Fehrenbacher</a:t>
            </a:r>
            <a:endParaRPr lang="en-US" dirty="0"/>
          </a:p>
        </p:txBody>
      </p:sp>
      <p:sp>
        <p:nvSpPr>
          <p:cNvPr id="2" name="Title 1"/>
          <p:cNvSpPr>
            <a:spLocks noGrp="1"/>
          </p:cNvSpPr>
          <p:nvPr>
            <p:ph type="ctrTitle"/>
          </p:nvPr>
        </p:nvSpPr>
        <p:spPr/>
        <p:txBody>
          <a:bodyPr/>
          <a:lstStyle/>
          <a:p>
            <a:r>
              <a:rPr lang="en-US" dirty="0" smtClean="0"/>
              <a:t>CAR Review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72891"/>
            <a:ext cx="2774095" cy="214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47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8229600" cy="1143000"/>
          </a:xfrm>
        </p:spPr>
        <p:txBody>
          <a:bodyPr/>
          <a:lstStyle/>
          <a:p>
            <a:r>
              <a:rPr lang="en-US" dirty="0" smtClean="0"/>
              <a:t>CAR 133911678</a:t>
            </a:r>
            <a:endParaRPr lang="en-US" dirty="0"/>
          </a:p>
        </p:txBody>
      </p:sp>
      <p:sp>
        <p:nvSpPr>
          <p:cNvPr id="3" name="Content Placeholder 2"/>
          <p:cNvSpPr>
            <a:spLocks noGrp="1"/>
          </p:cNvSpPr>
          <p:nvPr>
            <p:ph sz="quarter" idx="1"/>
          </p:nvPr>
        </p:nvSpPr>
        <p:spPr>
          <a:xfrm>
            <a:off x="457200" y="1676400"/>
            <a:ext cx="8229600" cy="5181600"/>
          </a:xfrm>
        </p:spPr>
        <p:txBody>
          <a:bodyPr>
            <a:normAutofit/>
          </a:bodyPr>
          <a:lstStyle/>
          <a:p>
            <a:r>
              <a:rPr lang="en-US" dirty="0" smtClean="0"/>
              <a:t>Well written finding, clear, referenced requirement.</a:t>
            </a:r>
          </a:p>
          <a:p>
            <a:r>
              <a:rPr lang="en-US" dirty="0" smtClean="0"/>
              <a:t>Analysis is thin</a:t>
            </a:r>
          </a:p>
          <a:p>
            <a:r>
              <a:rPr lang="en-US" dirty="0" smtClean="0"/>
              <a:t>Second milestone should have had “Response </a:t>
            </a:r>
            <a:r>
              <a:rPr lang="en-US" dirty="0"/>
              <a:t>accepted based on review by the EULA Regional QA </a:t>
            </a:r>
            <a:r>
              <a:rPr lang="en-US" dirty="0" err="1" smtClean="0"/>
              <a:t>Mgr</a:t>
            </a:r>
            <a:r>
              <a:rPr lang="en-US" dirty="0" smtClean="0"/>
              <a:t>”</a:t>
            </a:r>
          </a:p>
          <a:p>
            <a:r>
              <a:rPr lang="en-US" dirty="0" smtClean="0"/>
              <a:t>Isolated instance? If so what evidence to demonstrate this? Additional samples.</a:t>
            </a:r>
          </a:p>
          <a:p>
            <a:r>
              <a:rPr lang="en-US" dirty="0" smtClean="0"/>
              <a:t>Is there opportunity to prevent recurrence even though this is unusual situation?</a:t>
            </a:r>
          </a:p>
          <a:p>
            <a:r>
              <a:rPr lang="en-US" dirty="0" smtClean="0"/>
              <a:t>Competitiveness requires speed, change. It challenges us to maintain integrity in a competitive environment</a:t>
            </a:r>
          </a:p>
          <a:p>
            <a:endParaRPr lang="en-US" dirty="0"/>
          </a:p>
        </p:txBody>
      </p:sp>
    </p:spTree>
    <p:extLst>
      <p:ext uri="{BB962C8B-B14F-4D97-AF65-F5344CB8AC3E}">
        <p14:creationId xmlns:p14="http://schemas.microsoft.com/office/powerpoint/2010/main" val="624368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133911636</a:t>
            </a:r>
            <a:endParaRPr lang="en-US" dirty="0"/>
          </a:p>
        </p:txBody>
      </p:sp>
      <p:sp>
        <p:nvSpPr>
          <p:cNvPr id="3" name="Content Placeholder 2"/>
          <p:cNvSpPr>
            <a:spLocks noGrp="1"/>
          </p:cNvSpPr>
          <p:nvPr>
            <p:ph sz="quarter" idx="1"/>
          </p:nvPr>
        </p:nvSpPr>
        <p:spPr>
          <a:xfrm>
            <a:off x="304800" y="1447800"/>
            <a:ext cx="8503920" cy="4572000"/>
          </a:xfrm>
        </p:spPr>
        <p:txBody>
          <a:bodyPr>
            <a:normAutofit/>
          </a:bodyPr>
          <a:lstStyle/>
          <a:p>
            <a:r>
              <a:rPr lang="en-US" dirty="0" smtClean="0"/>
              <a:t>Good sample size in finding</a:t>
            </a:r>
          </a:p>
          <a:p>
            <a:r>
              <a:rPr lang="en-US" dirty="0" smtClean="0"/>
              <a:t>Good use of attachments</a:t>
            </a:r>
          </a:p>
          <a:p>
            <a:r>
              <a:rPr lang="en-US" dirty="0"/>
              <a:t>Analysis </a:t>
            </a:r>
            <a:r>
              <a:rPr lang="en-US" dirty="0" smtClean="0"/>
              <a:t>good, but could </a:t>
            </a:r>
            <a:r>
              <a:rPr lang="en-US" dirty="0"/>
              <a:t>have been more robust, for example, if the Product and Basic Product Category, is not always needed, why was this not mentioned in the SOP</a:t>
            </a:r>
            <a:r>
              <a:rPr lang="en-US" dirty="0" smtClean="0"/>
              <a:t>?</a:t>
            </a:r>
          </a:p>
          <a:p>
            <a:r>
              <a:rPr lang="en-US" dirty="0" smtClean="0"/>
              <a:t>Containment and verification included</a:t>
            </a:r>
          </a:p>
          <a:p>
            <a:r>
              <a:rPr lang="en-US" dirty="0" smtClean="0"/>
              <a:t>Action taken to prevent recurrence- procedure changes- good.</a:t>
            </a:r>
          </a:p>
          <a:p>
            <a:r>
              <a:rPr lang="en-US" dirty="0" smtClean="0"/>
              <a:t>Good collaboration between PDE and CAS</a:t>
            </a:r>
            <a:endParaRPr lang="en-US" dirty="0"/>
          </a:p>
        </p:txBody>
      </p:sp>
    </p:spTree>
    <p:extLst>
      <p:ext uri="{BB962C8B-B14F-4D97-AF65-F5344CB8AC3E}">
        <p14:creationId xmlns:p14="http://schemas.microsoft.com/office/powerpoint/2010/main" val="10944956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133911831-OFI/</a:t>
            </a:r>
            <a:r>
              <a:rPr lang="en-US" dirty="0" err="1" smtClean="0"/>
              <a:t>Obs</a:t>
            </a:r>
            <a:endParaRPr lang="en-US" dirty="0"/>
          </a:p>
        </p:txBody>
      </p:sp>
      <p:sp>
        <p:nvSpPr>
          <p:cNvPr id="3" name="Content Placeholder 2"/>
          <p:cNvSpPr>
            <a:spLocks noGrp="1"/>
          </p:cNvSpPr>
          <p:nvPr>
            <p:ph sz="quarter" idx="1"/>
          </p:nvPr>
        </p:nvSpPr>
        <p:spPr>
          <a:xfrm>
            <a:off x="381000" y="1600200"/>
            <a:ext cx="8503920" cy="4572000"/>
          </a:xfrm>
        </p:spPr>
        <p:txBody>
          <a:bodyPr/>
          <a:lstStyle/>
          <a:p>
            <a:r>
              <a:rPr lang="en-US" dirty="0" smtClean="0"/>
              <a:t>Generally good level of attention for OFI</a:t>
            </a:r>
          </a:p>
          <a:p>
            <a:r>
              <a:rPr lang="en-US" dirty="0" smtClean="0"/>
              <a:t>Provided training and revised datasheet- good.</a:t>
            </a:r>
          </a:p>
          <a:p>
            <a:r>
              <a:rPr lang="en-US" dirty="0" smtClean="0"/>
              <a:t>Overall very good handling of Observation.</a:t>
            </a:r>
          </a:p>
          <a:p>
            <a:r>
              <a:rPr lang="en-US" dirty="0" smtClean="0"/>
              <a:t>Proper record-keeping helps maintain integrity</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657600"/>
            <a:ext cx="5238750" cy="2667000"/>
          </a:xfrm>
          <a:prstGeom prst="rect">
            <a:avLst/>
          </a:prstGeom>
        </p:spPr>
      </p:pic>
    </p:spTree>
    <p:extLst>
      <p:ext uri="{BB962C8B-B14F-4D97-AF65-F5344CB8AC3E}">
        <p14:creationId xmlns:p14="http://schemas.microsoft.com/office/powerpoint/2010/main" val="20452711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“Exemplary” CAR 133911497</a:t>
            </a:r>
            <a:endParaRPr lang="en-US" dirty="0"/>
          </a:p>
        </p:txBody>
      </p:sp>
      <p:sp>
        <p:nvSpPr>
          <p:cNvPr id="3" name="Content Placeholder 2"/>
          <p:cNvSpPr>
            <a:spLocks noGrp="1"/>
          </p:cNvSpPr>
          <p:nvPr>
            <p:ph sz="quarter" idx="1"/>
          </p:nvPr>
        </p:nvSpPr>
        <p:spPr/>
        <p:txBody>
          <a:bodyPr>
            <a:normAutofit/>
          </a:bodyPr>
          <a:lstStyle/>
          <a:p>
            <a:r>
              <a:rPr lang="en-US" dirty="0" smtClean="0"/>
              <a:t>Thorough containment (“</a:t>
            </a:r>
            <a:r>
              <a:rPr lang="en-US" dirty="0" err="1" smtClean="0"/>
              <a:t>traceback</a:t>
            </a:r>
            <a:r>
              <a:rPr lang="en-US" dirty="0" smtClean="0"/>
              <a:t>”)</a:t>
            </a:r>
          </a:p>
          <a:p>
            <a:r>
              <a:rPr lang="en-US" dirty="0" smtClean="0"/>
              <a:t>Immediate action addresses ongoing projects</a:t>
            </a:r>
          </a:p>
          <a:p>
            <a:r>
              <a:rPr lang="en-US" dirty="0" smtClean="0"/>
              <a:t>Use of “Why” technique in analysis</a:t>
            </a:r>
          </a:p>
          <a:p>
            <a:r>
              <a:rPr lang="en-US" dirty="0" smtClean="0"/>
              <a:t>Action was timely and appropriate</a:t>
            </a:r>
          </a:p>
          <a:p>
            <a:r>
              <a:rPr lang="en-US" dirty="0" smtClean="0"/>
              <a:t>Could have been additional sampling to confirm issue was “local”</a:t>
            </a:r>
          </a:p>
          <a:p>
            <a:r>
              <a:rPr lang="en-US" dirty="0" smtClean="0"/>
              <a:t>Could there have been some mistake proofing to prevent this from happening again?</a:t>
            </a:r>
          </a:p>
          <a:p>
            <a:r>
              <a:rPr lang="en-US" dirty="0" smtClean="0"/>
              <a:t>Did imbalance between “competitiveness” and “integrity” help lead to this non-conformance?</a:t>
            </a:r>
            <a:endParaRPr lang="en-US" dirty="0"/>
          </a:p>
        </p:txBody>
      </p:sp>
    </p:spTree>
    <p:extLst>
      <p:ext uri="{BB962C8B-B14F-4D97-AF65-F5344CB8AC3E}">
        <p14:creationId xmlns:p14="http://schemas.microsoft.com/office/powerpoint/2010/main" val="169054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Questions/Discussion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153201"/>
            <a:ext cx="3728398" cy="248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4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a:t>
            </a:r>
            <a:r>
              <a:rPr lang="en-US" sz="2000" dirty="0" smtClean="0"/>
              <a:t>Root Cause &amp; Scope</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6018836" y="3962137"/>
            <a:ext cx="2983270" cy="1547412"/>
          </a:xfrm>
          <a:prstGeom prst="wedgeRoundRectCallout">
            <a:avLst>
              <a:gd name="adj1" fmla="val -79315"/>
              <a:gd name="adj2" fmla="val -141680"/>
              <a:gd name="adj3" fmla="val 16667"/>
            </a:avLst>
          </a:prstGeom>
          <a:solidFill>
            <a:schemeClr val="accent5">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widespread of the discrepancy has not been addressed in this field.  e.g. How would it be affected by division, operation team, function, area/region, and the time period?</a:t>
            </a:r>
          </a:p>
        </p:txBody>
      </p:sp>
      <p:sp>
        <p:nvSpPr>
          <p:cNvPr id="10" name="TextBox 9"/>
          <p:cNvSpPr txBox="1"/>
          <p:nvPr/>
        </p:nvSpPr>
        <p:spPr>
          <a:xfrm>
            <a:off x="1005854" y="5663500"/>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get succinct and reasonable root cause statement.</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a:t>
            </a:r>
            <a:r>
              <a:rPr lang="en-US" sz="1200" b="1" dirty="0" smtClean="0">
                <a:solidFill>
                  <a:srgbClr val="0000FF"/>
                </a:solidFill>
              </a:rPr>
              <a:t>by </a:t>
            </a:r>
            <a:r>
              <a:rPr lang="en-US" sz="1200" b="1" dirty="0">
                <a:solidFill>
                  <a:srgbClr val="0000FF"/>
                </a:solidFill>
              </a:rPr>
              <a:t>engaging with CAR Owner to get succinct and reasonable root cause statement.</a:t>
            </a: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a:t>
            </a:r>
            <a:r>
              <a:rPr lang="en-US" sz="1200" b="1" dirty="0">
                <a:solidFill>
                  <a:srgbClr val="0000FF"/>
                </a:solidFill>
              </a:rPr>
              <a:t>by declining </a:t>
            </a:r>
            <a:r>
              <a:rPr lang="en-US" sz="1200" b="1" dirty="0" smtClean="0">
                <a:solidFill>
                  <a:srgbClr val="0000FF"/>
                </a:solidFill>
              </a:rPr>
              <a:t>the incomplete root cause.</a:t>
            </a:r>
          </a:p>
        </p:txBody>
      </p:sp>
      <p:sp>
        <p:nvSpPr>
          <p:cNvPr id="7" name="圆角矩形标注 4"/>
          <p:cNvSpPr/>
          <p:nvPr/>
        </p:nvSpPr>
        <p:spPr>
          <a:xfrm>
            <a:off x="6540740" y="151845"/>
            <a:ext cx="2485559" cy="3659816"/>
          </a:xfrm>
          <a:prstGeom prst="wedgeRoundRectCallout">
            <a:avLst>
              <a:gd name="adj1" fmla="val -70606"/>
              <a:gd name="adj2" fmla="val 2684"/>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r>
              <a:rPr lang="en-US" sz="1400" dirty="0" smtClean="0">
                <a:solidFill>
                  <a:prstClr val="white"/>
                </a:solidFill>
                <a:ea typeface="Times New Roman"/>
                <a:cs typeface="Times New Roman"/>
              </a:rPr>
              <a: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Another root cause is not addressed and identified</a:t>
            </a:r>
            <a:r>
              <a:rPr lang="en-US" sz="1400" dirty="0" smtClean="0">
                <a:solidFill>
                  <a:prstClr val="white"/>
                </a:solidFill>
                <a:ea typeface="Times New Roman"/>
                <a:cs typeface="Times New Roman"/>
              </a:rPr>
              <a:t>.</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344578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a:t>
            </a:r>
            <a:r>
              <a:rPr lang="en-US" sz="1700" dirty="0" smtClean="0"/>
              <a:t>Category, Sector/Industry, Type &amp; Geography</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a:t>
            </a:fld>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534850" y="1655178"/>
            <a:ext cx="2478831" cy="439847"/>
          </a:xfrm>
          <a:prstGeom prst="wedgeRoundRectCallout">
            <a:avLst>
              <a:gd name="adj1" fmla="val -202323"/>
              <a:gd name="adj2" fmla="val 252528"/>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Satisfaction</a:t>
            </a:r>
            <a:endParaRPr lang="en-US" sz="1400" dirty="0">
              <a:solidFill>
                <a:prstClr val="white"/>
              </a:solidFill>
              <a:ea typeface="Times New Roman"/>
              <a:cs typeface="Times New Roman"/>
            </a:endParaRPr>
          </a:p>
        </p:txBody>
      </p:sp>
      <p:sp>
        <p:nvSpPr>
          <p:cNvPr id="6" name="圆角矩形标注 4"/>
          <p:cNvSpPr/>
          <p:nvPr/>
        </p:nvSpPr>
        <p:spPr>
          <a:xfrm>
            <a:off x="6534849" y="4203586"/>
            <a:ext cx="2478831" cy="439847"/>
          </a:xfrm>
          <a:prstGeom prst="wedgeRoundRectCallout">
            <a:avLst>
              <a:gd name="adj1" fmla="val -178976"/>
              <a:gd name="adj2" fmla="val -26588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Satisfaction</a:t>
            </a:r>
            <a:endParaRPr lang="en-US" sz="1400" dirty="0">
              <a:solidFill>
                <a:prstClr val="white"/>
              </a:solidFill>
              <a:ea typeface="Times New Roman"/>
              <a:cs typeface="Times New Roman"/>
            </a:endParaRPr>
          </a:p>
        </p:txBody>
      </p:sp>
      <p:sp>
        <p:nvSpPr>
          <p:cNvPr id="7" name="圆角矩形标注 4"/>
          <p:cNvSpPr/>
          <p:nvPr/>
        </p:nvSpPr>
        <p:spPr>
          <a:xfrm>
            <a:off x="6548350" y="881578"/>
            <a:ext cx="2478831" cy="439847"/>
          </a:xfrm>
          <a:prstGeom prst="wedgeRoundRectCallout">
            <a:avLst>
              <a:gd name="adj1" fmla="val -197653"/>
              <a:gd name="adj2" fmla="val 3446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Satisfaction</a:t>
            </a:r>
            <a:endParaRPr lang="en-US" sz="1400" dirty="0">
              <a:solidFill>
                <a:prstClr val="white"/>
              </a:solidFill>
              <a:ea typeface="Times New Roman"/>
              <a:cs typeface="Times New Roman"/>
            </a:endParaRPr>
          </a:p>
        </p:txBody>
      </p:sp>
      <p:sp>
        <p:nvSpPr>
          <p:cNvPr id="8" name="圆角矩形标注 4"/>
          <p:cNvSpPr/>
          <p:nvPr/>
        </p:nvSpPr>
        <p:spPr>
          <a:xfrm>
            <a:off x="6536775" y="2731624"/>
            <a:ext cx="2478831" cy="1045311"/>
          </a:xfrm>
          <a:prstGeom prst="wedgeRoundRectCallout">
            <a:avLst>
              <a:gd name="adj1" fmla="val -97728"/>
              <a:gd name="adj2" fmla="val -24624"/>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Not </a:t>
            </a:r>
            <a:r>
              <a:rPr lang="en-US" sz="1400" dirty="0">
                <a:solidFill>
                  <a:prstClr val="white"/>
                </a:solidFill>
                <a:ea typeface="Times New Roman"/>
                <a:cs typeface="Times New Roman"/>
              </a:rPr>
              <a:t>clearly illustrated in the field of “Analysis” to support it to </a:t>
            </a:r>
            <a:r>
              <a:rPr lang="en-US" sz="1400" dirty="0" smtClean="0">
                <a:solidFill>
                  <a:prstClr val="white"/>
                </a:solidFill>
                <a:ea typeface="Times New Roman"/>
                <a:cs typeface="Times New Roman"/>
              </a:rPr>
              <a:t>be identified as </a:t>
            </a:r>
            <a:r>
              <a:rPr lang="en-US" sz="1400" dirty="0">
                <a:solidFill>
                  <a:prstClr val="white"/>
                </a:solidFill>
                <a:ea typeface="Times New Roman"/>
                <a:cs typeface="Times New Roman"/>
              </a:rPr>
              <a:t>“Regional</a:t>
            </a:r>
            <a:r>
              <a:rPr lang="en-US" sz="1400" dirty="0" smtClean="0">
                <a:solidFill>
                  <a:prstClr val="white"/>
                </a:solidFill>
                <a:ea typeface="Times New Roman"/>
                <a:cs typeface="Times New Roman"/>
              </a:rPr>
              <a:t>”.</a:t>
            </a:r>
            <a:endParaRPr lang="en-US" sz="1400" dirty="0">
              <a:solidFill>
                <a:prstClr val="white"/>
              </a:solidFill>
              <a:ea typeface="Times New Roman"/>
              <a:cs typeface="Times New Roman"/>
            </a:endParaRPr>
          </a:p>
        </p:txBody>
      </p:sp>
      <p:sp>
        <p:nvSpPr>
          <p:cNvPr id="9" name="TextBox 8"/>
          <p:cNvSpPr txBox="1"/>
          <p:nvPr/>
        </p:nvSpPr>
        <p:spPr>
          <a:xfrm>
            <a:off x="1005854" y="6126500"/>
            <a:ext cx="7397366"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clarify the rationale of geography selection.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T</a:t>
            </a:r>
            <a:r>
              <a:rPr lang="en-US" sz="1200" b="1" dirty="0" smtClean="0">
                <a:solidFill>
                  <a:srgbClr val="0000FF"/>
                </a:solidFill>
              </a:rPr>
              <a:t>) </a:t>
            </a:r>
            <a:r>
              <a:rPr lang="en-US" sz="1200" b="1" dirty="0">
                <a:solidFill>
                  <a:srgbClr val="0000FF"/>
                </a:solidFill>
              </a:rPr>
              <a:t>– </a:t>
            </a:r>
            <a:r>
              <a:rPr lang="en-US" sz="1200" b="1" dirty="0" smtClean="0">
                <a:solidFill>
                  <a:srgbClr val="0000FF"/>
                </a:solidFill>
              </a:rPr>
              <a:t>Good.  Appropriate “Category”, “Sector/Industry” and “type” are selected.</a:t>
            </a:r>
          </a:p>
        </p:txBody>
      </p:sp>
    </p:spTree>
    <p:extLst>
      <p:ext uri="{BB962C8B-B14F-4D97-AF65-F5344CB8AC3E}">
        <p14:creationId xmlns:p14="http://schemas.microsoft.com/office/powerpoint/2010/main" val="75230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(Corrective Action)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a:t>
            </a:fld>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540740" y="12946"/>
            <a:ext cx="2485559" cy="2718680"/>
          </a:xfrm>
          <a:prstGeom prst="wedgeRoundRectCallout">
            <a:avLst>
              <a:gd name="adj1" fmla="val -157222"/>
              <a:gd name="adj2" fmla="val 75112"/>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If it only addresses the Containment to the “Root Cause” recorded above, </a:t>
            </a:r>
            <a:r>
              <a:rPr lang="en-US" sz="1400" dirty="0" smtClean="0">
                <a:solidFill>
                  <a:prstClr val="white"/>
                </a:solidFill>
                <a:ea typeface="Times New Roman"/>
                <a:cs typeface="Times New Roman"/>
              </a:rPr>
              <a:t>it </a:t>
            </a:r>
            <a:r>
              <a:rPr lang="en-US" sz="1400" dirty="0">
                <a:solidFill>
                  <a:prstClr val="white"/>
                </a:solidFill>
                <a:ea typeface="Times New Roman"/>
                <a:cs typeface="Times New Roman"/>
              </a:rPr>
              <a:t>is sufficient…</a:t>
            </a:r>
          </a:p>
          <a:p>
            <a:pPr>
              <a:spcBef>
                <a:spcPts val="0"/>
              </a:spcBef>
              <a:spcAft>
                <a:spcPts val="0"/>
              </a:spcAft>
            </a:pPr>
            <a:endParaRPr lang="en-US" sz="6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However, the reason of why failure conducting of previous Management Review is not addressed in the fields of “Root Cause” and “Correction Action Plan”.</a:t>
            </a:r>
          </a:p>
          <a:p>
            <a:pPr>
              <a:spcBef>
                <a:spcPts val="0"/>
              </a:spcBef>
              <a:spcAft>
                <a:spcPts val="0"/>
              </a:spcAft>
            </a:pPr>
            <a:endParaRPr lang="en-US" sz="1400" dirty="0">
              <a:solidFill>
                <a:prstClr val="white"/>
              </a:solidFill>
              <a:ea typeface="Times New Roman"/>
              <a:cs typeface="Times New Roman"/>
            </a:endParaRPr>
          </a:p>
        </p:txBody>
      </p:sp>
      <p:sp>
        <p:nvSpPr>
          <p:cNvPr id="6" name="圆角矩形标注 4"/>
          <p:cNvSpPr/>
          <p:nvPr/>
        </p:nvSpPr>
        <p:spPr>
          <a:xfrm>
            <a:off x="6076709" y="2835788"/>
            <a:ext cx="2949591" cy="2708482"/>
          </a:xfrm>
          <a:prstGeom prst="wedgeRoundRectCallout">
            <a:avLst>
              <a:gd name="adj1" fmla="val -120751"/>
              <a:gd name="adj2" fmla="val -20351"/>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The </a:t>
            </a:r>
            <a:r>
              <a:rPr lang="en-US" sz="1400" dirty="0">
                <a:solidFill>
                  <a:prstClr val="white"/>
                </a:solidFill>
                <a:ea typeface="Times New Roman"/>
                <a:cs typeface="Times New Roman"/>
              </a:rPr>
              <a:t>corrective action managing the root cause has not been addressed.</a:t>
            </a:r>
          </a:p>
          <a:p>
            <a:pPr>
              <a:spcBef>
                <a:spcPts val="0"/>
              </a:spcBef>
              <a:spcAft>
                <a:spcPts val="0"/>
              </a:spcAft>
            </a:pPr>
            <a:endParaRPr lang="en-US" sz="9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Again</a:t>
            </a:r>
            <a:r>
              <a:rPr lang="en-US" sz="1400" dirty="0">
                <a:solidFill>
                  <a:prstClr val="white"/>
                </a:solidFill>
                <a:ea typeface="Times New Roman"/>
                <a:cs typeface="Times New Roman"/>
              </a:rPr>
              <a:t>, there is no any corrective action related to address why “Recommendation for improvement” is not covered as input in the process of Management Review stated in the current DEWI Quality Manual.</a:t>
            </a:r>
          </a:p>
          <a:p>
            <a:pPr>
              <a:spcBef>
                <a:spcPts val="0"/>
              </a:spcBef>
              <a:spcAft>
                <a:spcPts val="0"/>
              </a:spcAft>
            </a:pPr>
            <a:endParaRPr lang="en-US" sz="1400" dirty="0">
              <a:solidFill>
                <a:prstClr val="white"/>
              </a:solidFill>
              <a:ea typeface="Times New Roman"/>
              <a:cs typeface="Times New Roman"/>
            </a:endParaRPr>
          </a:p>
        </p:txBody>
      </p:sp>
      <p:sp>
        <p:nvSpPr>
          <p:cNvPr id="7" name="TextBox 6"/>
          <p:cNvSpPr txBox="1"/>
          <p:nvPr/>
        </p:nvSpPr>
        <p:spPr>
          <a:xfrm>
            <a:off x="1005854" y="5651925"/>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working with CAR Owner to get the reasonable CA Plan that is able to fix the root cause.</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by engaging with CAR Owner to fix the objective evidence and other problems </a:t>
            </a:r>
            <a:r>
              <a:rPr lang="en-US" sz="1200" b="1" dirty="0" smtClean="0">
                <a:solidFill>
                  <a:srgbClr val="0000FF"/>
                </a:solidFill>
              </a:rPr>
              <a:t>found.</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P</a:t>
            </a:r>
            <a:r>
              <a:rPr lang="en-US" sz="1200" b="1" dirty="0" smtClean="0">
                <a:solidFill>
                  <a:srgbClr val="0000FF"/>
                </a:solidFill>
              </a:rPr>
              <a:t>) – To be improved of determination </a:t>
            </a:r>
            <a:r>
              <a:rPr lang="en-US" sz="1200" b="1" dirty="0">
                <a:solidFill>
                  <a:srgbClr val="0000FF"/>
                </a:solidFill>
              </a:rPr>
              <a:t>by declining </a:t>
            </a:r>
            <a:r>
              <a:rPr lang="en-US" sz="1200" b="1" dirty="0" smtClean="0">
                <a:solidFill>
                  <a:srgbClr val="0000FF"/>
                </a:solidFill>
              </a:rPr>
              <a:t>the insufficient CA Plan.</a:t>
            </a:r>
          </a:p>
        </p:txBody>
      </p:sp>
    </p:spTree>
    <p:extLst>
      <p:ext uri="{BB962C8B-B14F-4D97-AF65-F5344CB8AC3E}">
        <p14:creationId xmlns:p14="http://schemas.microsoft.com/office/powerpoint/2010/main" val="75230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pic>
        <p:nvPicPr>
          <p:cNvPr id="7" name="Picture 6"/>
          <p:cNvPicPr/>
          <p:nvPr/>
        </p:nvPicPr>
        <p:blipFill>
          <a:blip r:embed="rId3"/>
          <a:stretch>
            <a:fillRect/>
          </a:stretch>
        </p:blipFill>
        <p:spPr>
          <a:xfrm>
            <a:off x="870995" y="717615"/>
            <a:ext cx="5943600" cy="5967095"/>
          </a:xfrm>
          <a:prstGeom prst="rect">
            <a:avLst/>
          </a:prstGeom>
        </p:spPr>
      </p:pic>
      <p:sp>
        <p:nvSpPr>
          <p:cNvPr id="5" name="圆角矩形标注 4"/>
          <p:cNvSpPr/>
          <p:nvPr/>
        </p:nvSpPr>
        <p:spPr>
          <a:xfrm>
            <a:off x="7037408" y="1436991"/>
            <a:ext cx="1875098" cy="1005268"/>
          </a:xfrm>
          <a:prstGeom prst="wedgeRoundRectCallout">
            <a:avLst>
              <a:gd name="adj1" fmla="val -47321"/>
              <a:gd name="adj2" fmla="val -15768"/>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2000" dirty="0" smtClean="0">
                <a:solidFill>
                  <a:prstClr val="white"/>
                </a:solidFill>
                <a:ea typeface="Times New Roman"/>
                <a:cs typeface="Times New Roman"/>
              </a:rPr>
              <a:t>Good and </a:t>
            </a:r>
            <a:r>
              <a:rPr lang="en-US" sz="2000" dirty="0">
                <a:solidFill>
                  <a:prstClr val="white"/>
                </a:solidFill>
                <a:ea typeface="Times New Roman"/>
                <a:cs typeface="Times New Roman"/>
              </a:rPr>
              <a:t>N</a:t>
            </a:r>
            <a:r>
              <a:rPr lang="en-US" sz="2000" dirty="0" smtClean="0">
                <a:solidFill>
                  <a:prstClr val="white"/>
                </a:solidFill>
                <a:ea typeface="Times New Roman"/>
                <a:cs typeface="Times New Roman"/>
              </a:rPr>
              <a:t>o Abnormality</a:t>
            </a:r>
            <a:endParaRPr lang="en-US" sz="2000" dirty="0">
              <a:solidFill>
                <a:prstClr val="white"/>
              </a:solidFill>
              <a:ea typeface="Times New Roman"/>
              <a:cs typeface="Times New Roman"/>
            </a:endParaRPr>
          </a:p>
          <a:p>
            <a:pPr>
              <a:spcBef>
                <a:spcPts val="0"/>
              </a:spcBef>
              <a:spcAft>
                <a:spcPts val="0"/>
              </a:spcAft>
            </a:pPr>
            <a:endParaRPr lang="en-US" sz="2000" dirty="0">
              <a:solidFill>
                <a:prstClr val="white"/>
              </a:solidFill>
              <a:ea typeface="Times New Roman"/>
              <a:cs typeface="Times New Roman"/>
            </a:endParaRPr>
          </a:p>
        </p:txBody>
      </p:sp>
      <p:sp>
        <p:nvSpPr>
          <p:cNvPr id="6" name="TextBox 5"/>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Good.  CAR Owner, CAR Escalation Path and Optional Recipients are set appropriately.</a:t>
            </a:r>
          </a:p>
        </p:txBody>
      </p:sp>
    </p:spTree>
    <p:extLst>
      <p:ext uri="{BB962C8B-B14F-4D97-AF65-F5344CB8AC3E}">
        <p14:creationId xmlns:p14="http://schemas.microsoft.com/office/powerpoint/2010/main" val="26393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1247</TotalTime>
  <Words>3496</Words>
  <Application>Microsoft Office PowerPoint</Application>
  <PresentationFormat>On-screen Show (4:3)</PresentationFormat>
  <Paragraphs>429</Paragraphs>
  <Slides>55</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ULTemplate</vt:lpstr>
      <vt:lpstr>Document</vt:lpstr>
      <vt:lpstr>CAR Calibration Meeting CAR Review</vt:lpstr>
      <vt:lpstr>CAR Champion Critical Behaviors for Success</vt:lpstr>
      <vt:lpstr>Study for CAR# 123911678</vt:lpstr>
      <vt:lpstr>CAR# 133911678</vt:lpstr>
      <vt:lpstr>CAR# 133911678 (Analysis)</vt:lpstr>
      <vt:lpstr>CAR# 133911678 (Root Cause &amp; Scope)</vt:lpstr>
      <vt:lpstr>CAR# 133911678 (Category, Sector/Industry, Type &amp; Geography)</vt:lpstr>
      <vt:lpstr>CAR# 133911678 (Corrective Action)</vt:lpstr>
      <vt:lpstr>CAR# 133911678 (CAR Admin Review)</vt:lpstr>
      <vt:lpstr>CAR# 133911678 (Milestones)</vt:lpstr>
      <vt:lpstr>CAR# 133911678 (Milestones)</vt:lpstr>
      <vt:lpstr>CAR# 133911678 (Verification)</vt:lpstr>
      <vt:lpstr>CAR# 133911678 (Extension)</vt:lpstr>
      <vt:lpstr>Study for CAR# 123911950</vt:lpstr>
      <vt:lpstr>CAR# 133911950</vt:lpstr>
      <vt:lpstr>CAR# 133911950</vt:lpstr>
      <vt:lpstr>CAR# 133911950 – Analysis </vt:lpstr>
      <vt:lpstr>CAR# 133911950 – CAP</vt:lpstr>
      <vt:lpstr>CAR# 133911950 – Containment Milestone </vt:lpstr>
      <vt:lpstr>CAR# 133911950 – Containment Milestone </vt:lpstr>
      <vt:lpstr>CAR# 133911950 – Short Term Action Milestone </vt:lpstr>
      <vt:lpstr>CAR# 133911950 – Short Term Action Milestone </vt:lpstr>
      <vt:lpstr>CAR# 133911950 – Verification</vt:lpstr>
      <vt:lpstr>PowerPoint Presentation</vt:lpstr>
      <vt:lpstr>CAR# 133911950 – History</vt:lpstr>
      <vt:lpstr>Case Study</vt:lpstr>
      <vt:lpstr>CAR – Sample 1 – CAR 133911950</vt:lpstr>
      <vt:lpstr>CAR – Sample 1 – CAR 133911950</vt:lpstr>
      <vt:lpstr>CAR – Sample 1 – CAR 133911950</vt:lpstr>
      <vt:lpstr>CAR – Sample 1 – CAR 133911950</vt:lpstr>
      <vt:lpstr>CAR – Sample 1 – CAR 133911950</vt:lpstr>
      <vt:lpstr>CAR – Sample 1 – CAR 133911950</vt:lpstr>
      <vt:lpstr>CAR – Sample 1 – CAR 133911950</vt:lpstr>
      <vt:lpstr>Exemplary CAR – Sample 2 – CAR 123911154</vt:lpstr>
      <vt:lpstr>Exemplary CAR – Corrective Action Milestones</vt:lpstr>
      <vt:lpstr>Exemplary CAR – Milestones in Action</vt:lpstr>
      <vt:lpstr>Exemplary CAR – Milestones in Action</vt:lpstr>
      <vt:lpstr>Exemplary CAR – Verification Milestone</vt:lpstr>
      <vt:lpstr>CAR – Sample 3 </vt:lpstr>
      <vt:lpstr>CAR Sample 3</vt:lpstr>
      <vt:lpstr>CAR – Sample 3 </vt:lpstr>
      <vt:lpstr>CAR – Sample 3 </vt:lpstr>
      <vt:lpstr>CAR – Sample 3 </vt:lpstr>
      <vt:lpstr>CAR – Sample 3 </vt:lpstr>
      <vt:lpstr>CAR – Sample 3 </vt:lpstr>
      <vt:lpstr>CAR – Sample 4 – CAR 133912255</vt:lpstr>
      <vt:lpstr>CAR – Sample 4 – CAR 133912255</vt:lpstr>
      <vt:lpstr>CAR – Sample 4 – CAR 133912255</vt:lpstr>
      <vt:lpstr>CAR – Sample 4 – CAR 133912255</vt:lpstr>
      <vt:lpstr>CAR Review</vt:lpstr>
      <vt:lpstr>CAR 133911678</vt:lpstr>
      <vt:lpstr>CAR 133911636</vt:lpstr>
      <vt:lpstr>CAR 133911831-OFI/Obs</vt:lpstr>
      <vt:lpstr>“Exemplary” CAR 133911497</vt:lpstr>
      <vt:lpstr>Questions/Discussion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155</cp:revision>
  <dcterms:created xsi:type="dcterms:W3CDTF">2010-12-21T03:48:07Z</dcterms:created>
  <dcterms:modified xsi:type="dcterms:W3CDTF">2013-09-26T14:31:22Z</dcterms:modified>
</cp:coreProperties>
</file>