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72" r:id="rId3"/>
    <p:sldId id="283" r:id="rId4"/>
    <p:sldId id="372" r:id="rId5"/>
    <p:sldId id="330" r:id="rId6"/>
    <p:sldId id="352" r:id="rId7"/>
    <p:sldId id="355" r:id="rId8"/>
    <p:sldId id="353" r:id="rId9"/>
    <p:sldId id="369" r:id="rId10"/>
    <p:sldId id="356" r:id="rId11"/>
    <p:sldId id="357" r:id="rId12"/>
    <p:sldId id="358" r:id="rId13"/>
    <p:sldId id="359" r:id="rId14"/>
    <p:sldId id="370" r:id="rId15"/>
    <p:sldId id="360" r:id="rId16"/>
    <p:sldId id="371" r:id="rId17"/>
    <p:sldId id="284" r:id="rId18"/>
    <p:sldId id="348" r:id="rId19"/>
    <p:sldId id="349" r:id="rId20"/>
    <p:sldId id="350" r:id="rId21"/>
    <p:sldId id="351" r:id="rId22"/>
    <p:sldId id="325" r:id="rId23"/>
    <p:sldId id="361" r:id="rId24"/>
    <p:sldId id="362" r:id="rId25"/>
    <p:sldId id="363" r:id="rId26"/>
    <p:sldId id="364" r:id="rId27"/>
    <p:sldId id="365" r:id="rId28"/>
    <p:sldId id="366" r:id="rId29"/>
    <p:sldId id="367" r:id="rId30"/>
    <p:sldId id="368" r:id="rId31"/>
    <p:sldId id="326" r:id="rId32"/>
    <p:sldId id="274" r:id="rId33"/>
    <p:sldId id="282" r:id="rId34"/>
  </p:sldIdLst>
  <p:sldSz cx="9144000" cy="6858000" type="screen4x3"/>
  <p:notesSz cx="6858000" cy="9296400"/>
  <p:defaultTextStyle>
    <a:defPPr>
      <a:defRPr lang="en-US"/>
    </a:defPPr>
    <a:lvl1pPr algn="l" defTabSz="457200" rtl="0" fontAlgn="base">
      <a:spcBef>
        <a:spcPct val="0"/>
      </a:spcBef>
      <a:spcAft>
        <a:spcPct val="0"/>
      </a:spcAft>
      <a:defRPr kern="1200">
        <a:solidFill>
          <a:schemeClr val="tx1"/>
        </a:solidFill>
        <a:latin typeface="Arial" charset="0"/>
        <a:ea typeface="Geneva" charset="-128"/>
        <a:cs typeface="+mn-cs"/>
      </a:defRPr>
    </a:lvl1pPr>
    <a:lvl2pPr marL="457200" algn="l" defTabSz="457200" rtl="0" fontAlgn="base">
      <a:spcBef>
        <a:spcPct val="0"/>
      </a:spcBef>
      <a:spcAft>
        <a:spcPct val="0"/>
      </a:spcAft>
      <a:defRPr kern="1200">
        <a:solidFill>
          <a:schemeClr val="tx1"/>
        </a:solidFill>
        <a:latin typeface="Arial" charset="0"/>
        <a:ea typeface="Geneva" charset="-128"/>
        <a:cs typeface="+mn-cs"/>
      </a:defRPr>
    </a:lvl2pPr>
    <a:lvl3pPr marL="914400" algn="l" defTabSz="457200" rtl="0" fontAlgn="base">
      <a:spcBef>
        <a:spcPct val="0"/>
      </a:spcBef>
      <a:spcAft>
        <a:spcPct val="0"/>
      </a:spcAft>
      <a:defRPr kern="1200">
        <a:solidFill>
          <a:schemeClr val="tx1"/>
        </a:solidFill>
        <a:latin typeface="Arial" charset="0"/>
        <a:ea typeface="Geneva" charset="-128"/>
        <a:cs typeface="+mn-cs"/>
      </a:defRPr>
    </a:lvl3pPr>
    <a:lvl4pPr marL="1371600" algn="l" defTabSz="457200" rtl="0" fontAlgn="base">
      <a:spcBef>
        <a:spcPct val="0"/>
      </a:spcBef>
      <a:spcAft>
        <a:spcPct val="0"/>
      </a:spcAft>
      <a:defRPr kern="1200">
        <a:solidFill>
          <a:schemeClr val="tx1"/>
        </a:solidFill>
        <a:latin typeface="Arial" charset="0"/>
        <a:ea typeface="Geneva" charset="-128"/>
        <a:cs typeface="+mn-cs"/>
      </a:defRPr>
    </a:lvl4pPr>
    <a:lvl5pPr marL="1828800" algn="l" defTabSz="457200"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0036"/>
    <a:srgbClr val="F18307"/>
    <a:srgbClr val="459D2D"/>
    <a:srgbClr val="93C64E"/>
    <a:srgbClr val="808000"/>
    <a:srgbClr val="96C547"/>
    <a:srgbClr val="6EC1BC"/>
    <a:srgbClr val="1B808E"/>
    <a:srgbClr val="FDC8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2" autoAdjust="0"/>
    <p:restoredTop sz="94698" autoAdjust="0"/>
  </p:normalViewPr>
  <p:slideViewPr>
    <p:cSldViewPr snapToGrid="0" snapToObjects="1">
      <p:cViewPr>
        <p:scale>
          <a:sx n="81" d="100"/>
          <a:sy n="81" d="100"/>
        </p:scale>
        <p:origin x="-931" y="-379"/>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2007" cy="46562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439" y="0"/>
            <a:ext cx="2972007" cy="465621"/>
          </a:xfrm>
          <a:prstGeom prst="rect">
            <a:avLst/>
          </a:prstGeom>
        </p:spPr>
        <p:txBody>
          <a:bodyPr vert="horz" lIns="91440" tIns="45720" rIns="91440" bIns="45720" rtlCol="0"/>
          <a:lstStyle>
            <a:lvl1pPr algn="r">
              <a:defRPr sz="1200"/>
            </a:lvl1pPr>
          </a:lstStyle>
          <a:p>
            <a:fld id="{39D7C419-76B4-4576-9B5D-B615D9BF4E07}" type="datetimeFigureOut">
              <a:rPr lang="en-US" smtClean="0"/>
              <a:t>9/19/2013</a:t>
            </a:fld>
            <a:endParaRPr lang="en-US"/>
          </a:p>
        </p:txBody>
      </p:sp>
      <p:sp>
        <p:nvSpPr>
          <p:cNvPr id="4" name="Footer Placeholder 3"/>
          <p:cNvSpPr>
            <a:spLocks noGrp="1"/>
          </p:cNvSpPr>
          <p:nvPr>
            <p:ph type="ftr" sz="quarter" idx="2"/>
          </p:nvPr>
        </p:nvSpPr>
        <p:spPr>
          <a:xfrm>
            <a:off x="0" y="8829180"/>
            <a:ext cx="2972007" cy="46562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439" y="8829180"/>
            <a:ext cx="2972007" cy="465621"/>
          </a:xfrm>
          <a:prstGeom prst="rect">
            <a:avLst/>
          </a:prstGeom>
        </p:spPr>
        <p:txBody>
          <a:bodyPr vert="horz" lIns="91440" tIns="45720" rIns="91440" bIns="45720" rtlCol="0" anchor="b"/>
          <a:lstStyle>
            <a:lvl1pPr algn="r">
              <a:defRPr sz="1200"/>
            </a:lvl1pPr>
          </a:lstStyle>
          <a:p>
            <a:fld id="{2993CDF3-E892-465A-BE17-56743FC0D98E}" type="slidenum">
              <a:rPr lang="en-US" smtClean="0"/>
              <a:t>‹#›</a:t>
            </a:fld>
            <a:endParaRPr lang="en-US"/>
          </a:p>
        </p:txBody>
      </p:sp>
    </p:spTree>
    <p:extLst>
      <p:ext uri="{BB962C8B-B14F-4D97-AF65-F5344CB8AC3E}">
        <p14:creationId xmlns:p14="http://schemas.microsoft.com/office/powerpoint/2010/main" val="3305689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4820"/>
          </a:xfrm>
          <a:prstGeom prst="rect">
            <a:avLst/>
          </a:prstGeom>
        </p:spPr>
        <p:txBody>
          <a:bodyPr vert="horz" wrap="square" lIns="92720" tIns="46360" rIns="92720" bIns="4636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1"/>
            <a:ext cx="2971800" cy="464820"/>
          </a:xfrm>
          <a:prstGeom prst="rect">
            <a:avLst/>
          </a:prstGeom>
        </p:spPr>
        <p:txBody>
          <a:bodyPr vert="horz" wrap="square" lIns="92720" tIns="46360" rIns="92720" bIns="46360" numCol="1" anchor="t" anchorCtr="0" compatLnSpc="1">
            <a:prstTxWarp prst="textNoShape">
              <a:avLst/>
            </a:prstTxWarp>
          </a:bodyPr>
          <a:lstStyle>
            <a:lvl1pPr algn="r">
              <a:defRPr sz="1200"/>
            </a:lvl1pPr>
          </a:lstStyle>
          <a:p>
            <a:fld id="{7972A80E-FE8E-4A66-900B-0D8DDD3643C0}" type="datetime1">
              <a:rPr lang="en-US"/>
              <a:pPr/>
              <a:t>9/19/2013</a:t>
            </a:fld>
            <a:endParaRPr lang="en-US"/>
          </a:p>
        </p:txBody>
      </p:sp>
      <p:sp>
        <p:nvSpPr>
          <p:cNvPr id="4" name="Slide Image Placeholder 3"/>
          <p:cNvSpPr>
            <a:spLocks noGrp="1" noRot="1" noChangeAspect="1"/>
          </p:cNvSpPr>
          <p:nvPr>
            <p:ph type="sldImg" idx="2"/>
          </p:nvPr>
        </p:nvSpPr>
        <p:spPr>
          <a:xfrm>
            <a:off x="1104900" y="696913"/>
            <a:ext cx="4648200" cy="3487737"/>
          </a:xfrm>
          <a:prstGeom prst="rect">
            <a:avLst/>
          </a:prstGeom>
          <a:noFill/>
          <a:ln w="12700">
            <a:solidFill>
              <a:prstClr val="black"/>
            </a:solidFill>
          </a:ln>
        </p:spPr>
        <p:txBody>
          <a:bodyPr vert="horz" wrap="square" lIns="92720" tIns="46360" rIns="92720" bIns="4636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415791"/>
            <a:ext cx="5486400" cy="4183380"/>
          </a:xfrm>
          <a:prstGeom prst="rect">
            <a:avLst/>
          </a:prstGeom>
        </p:spPr>
        <p:txBody>
          <a:bodyPr vert="horz" wrap="square" lIns="92720" tIns="46360" rIns="92720" bIns="4636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wrap="square" lIns="92720" tIns="46360" rIns="92720" bIns="4636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2720" tIns="46360" rIns="92720" bIns="46360" numCol="1" anchor="b" anchorCtr="0" compatLnSpc="1">
            <a:prstTxWarp prst="textNoShape">
              <a:avLst/>
            </a:prstTxWarp>
          </a:bodyPr>
          <a:lstStyle>
            <a:lvl1pPr algn="r">
              <a:defRPr sz="1200"/>
            </a:lvl1pPr>
          </a:lstStyle>
          <a:p>
            <a:fld id="{FF7A4B64-63EA-41A3-A00B-4E268F7DCF5D}" type="slidenum">
              <a:rPr lang="en-US"/>
              <a:pPr/>
              <a:t>‹#›</a:t>
            </a:fld>
            <a:endParaRPr lang="en-US"/>
          </a:p>
        </p:txBody>
      </p:sp>
    </p:spTree>
    <p:extLst>
      <p:ext uri="{BB962C8B-B14F-4D97-AF65-F5344CB8AC3E}">
        <p14:creationId xmlns:p14="http://schemas.microsoft.com/office/powerpoint/2010/main" val="3864532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intranet.ul.com/collab/EnterpriseArchitecture/BuyAndPay/Lists/Issue%20Log/AllItems.aspx"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intranet.ul.com/collab/EnterpriseArchitecture/BuyAndPay/Lists/Issue%20Log/AllItems.aspx"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intranet.ul.com/collab/EnterpriseArchitecture/BuyAndPay/Lists/Issue%20Log/AllItems.aspx"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200" y="2533650"/>
            <a:ext cx="5843588" cy="1400175"/>
          </a:xfrm>
        </p:spPr>
        <p:txBody>
          <a:bodyPr/>
          <a:lstStyle/>
          <a:p>
            <a:pPr eaLnBrk="1" hangingPunct="1"/>
            <a:r>
              <a:rPr lang="en-US" dirty="0" smtClean="0">
                <a:latin typeface="Arial" charset="0"/>
              </a:rPr>
              <a:t>CAR Administrator Calibration</a:t>
            </a:r>
          </a:p>
        </p:txBody>
      </p:sp>
      <p:sp>
        <p:nvSpPr>
          <p:cNvPr id="13315" name="Subtitle 2"/>
          <p:cNvSpPr>
            <a:spLocks noGrp="1"/>
          </p:cNvSpPr>
          <p:nvPr>
            <p:ph type="subTitle" idx="1"/>
          </p:nvPr>
        </p:nvSpPr>
        <p:spPr>
          <a:xfrm>
            <a:off x="457200" y="5049982"/>
            <a:ext cx="5843588" cy="685656"/>
          </a:xfrm>
        </p:spPr>
        <p:txBody>
          <a:bodyPr/>
          <a:lstStyle/>
          <a:p>
            <a:pPr eaLnBrk="1" hangingPunct="1"/>
            <a:r>
              <a:rPr lang="en-US" dirty="0" smtClean="0">
                <a:latin typeface="Arial" charset="0"/>
                <a:cs typeface="Arial" charset="0"/>
              </a:rPr>
              <a:t>September 23, 2013</a:t>
            </a:r>
          </a:p>
          <a:p>
            <a:pPr eaLnBrk="1" hangingPunct="1"/>
            <a:r>
              <a:rPr lang="en-US" dirty="0" smtClean="0">
                <a:latin typeface="Arial" charset="0"/>
                <a:cs typeface="Arial" charset="0"/>
              </a:rPr>
              <a:t>For questions or comments, please contact Cheryl Allison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Buy &amp; Pay: CAR Processing Requirements</a:t>
            </a:r>
          </a:p>
        </p:txBody>
      </p:sp>
      <p:sp>
        <p:nvSpPr>
          <p:cNvPr id="20" name="Rectangle 3"/>
          <p:cNvSpPr>
            <a:spLocks noGrp="1" noChangeArrowheads="1"/>
          </p:cNvSpPr>
          <p:nvPr>
            <p:ph idx="1"/>
          </p:nvPr>
        </p:nvSpPr>
        <p:spPr>
          <a:xfrm>
            <a:off x="457200" y="1600200"/>
            <a:ext cx="8229600" cy="4951430"/>
          </a:xfrm>
        </p:spPr>
        <p:txBody>
          <a:bodyPr>
            <a:normAutofit/>
          </a:bodyPr>
          <a:lstStyle/>
          <a:p>
            <a:pPr marL="0" indent="0" eaLnBrk="1" hangingPunct="1">
              <a:lnSpc>
                <a:spcPct val="90000"/>
              </a:lnSpc>
            </a:pPr>
            <a:r>
              <a:rPr lang="en-US" sz="2600" b="1" dirty="0" smtClean="0">
                <a:solidFill>
                  <a:schemeClr val="accent1"/>
                </a:solidFill>
              </a:rPr>
              <a:t>Root Cause Categories, continued</a:t>
            </a:r>
          </a:p>
          <a:p>
            <a:pPr marL="1027113" lvl="2" indent="-452438">
              <a:buFont typeface="+mj-lt"/>
              <a:buAutoNum type="arabicPeriod"/>
            </a:pPr>
            <a:r>
              <a:rPr lang="en-US" sz="2400" b="1" u="sng" dirty="0" smtClean="0">
                <a:solidFill>
                  <a:schemeClr val="accent2">
                    <a:lumMod val="75000"/>
                  </a:schemeClr>
                </a:solidFill>
              </a:rPr>
              <a:t>Buy &amp; Pay: Risk/Issue Log</a:t>
            </a:r>
            <a:r>
              <a:rPr lang="en-US" sz="2400" b="1" dirty="0" smtClean="0">
                <a:solidFill>
                  <a:schemeClr val="accent2">
                    <a:lumMod val="75000"/>
                  </a:schemeClr>
                </a:solidFill>
              </a:rPr>
              <a:t>, continued</a:t>
            </a:r>
          </a:p>
          <a:p>
            <a:pPr marL="1027113" lvl="2" indent="0">
              <a:buNone/>
            </a:pPr>
            <a:r>
              <a:rPr lang="en-US" sz="2400" b="1" dirty="0" smtClean="0">
                <a:solidFill>
                  <a:schemeClr val="bg1">
                    <a:lumMod val="50000"/>
                  </a:schemeClr>
                </a:solidFill>
              </a:rPr>
              <a:t>If:</a:t>
            </a:r>
          </a:p>
          <a:p>
            <a:pPr marL="1828800" lvl="2" indent="-339725">
              <a:buFont typeface="Courier New" pitchFamily="49" charset="0"/>
              <a:buChar char="o"/>
            </a:pPr>
            <a:r>
              <a:rPr lang="en-US" sz="2200" b="1" dirty="0" smtClean="0">
                <a:solidFill>
                  <a:schemeClr val="bg1">
                    <a:lumMod val="50000"/>
                  </a:schemeClr>
                </a:solidFill>
              </a:rPr>
              <a:t>A Buy &amp; Pay problem persists for two months after closure on the Issue Log, </a:t>
            </a:r>
          </a:p>
          <a:p>
            <a:pPr marL="1489075" lvl="2" indent="0">
              <a:buNone/>
            </a:pPr>
            <a:r>
              <a:rPr lang="en-US" sz="2200" b="1" dirty="0">
                <a:solidFill>
                  <a:schemeClr val="bg1">
                    <a:lumMod val="50000"/>
                  </a:schemeClr>
                </a:solidFill>
              </a:rPr>
              <a:t> </a:t>
            </a:r>
            <a:r>
              <a:rPr lang="en-US" sz="2200" b="1" dirty="0" smtClean="0">
                <a:solidFill>
                  <a:schemeClr val="bg1">
                    <a:lumMod val="50000"/>
                  </a:schemeClr>
                </a:solidFill>
              </a:rPr>
              <a:t>   </a:t>
            </a:r>
            <a:r>
              <a:rPr lang="en-US" sz="2200" b="1" i="1" dirty="0" smtClean="0">
                <a:solidFill>
                  <a:schemeClr val="bg1">
                    <a:lumMod val="50000"/>
                  </a:schemeClr>
                </a:solidFill>
              </a:rPr>
              <a:t>and</a:t>
            </a:r>
          </a:p>
          <a:p>
            <a:pPr marL="1831975" lvl="2" indent="-342900">
              <a:buFont typeface="Courier New" pitchFamily="49" charset="0"/>
              <a:buChar char="o"/>
            </a:pPr>
            <a:r>
              <a:rPr lang="en-US" sz="2200" b="1" dirty="0" smtClean="0">
                <a:solidFill>
                  <a:schemeClr val="bg1">
                    <a:lumMod val="50000"/>
                  </a:schemeClr>
                </a:solidFill>
              </a:rPr>
              <a:t>This results in multiple CARs,</a:t>
            </a:r>
          </a:p>
          <a:p>
            <a:pPr marL="1027113" lvl="2" indent="0">
              <a:buNone/>
            </a:pPr>
            <a:r>
              <a:rPr lang="en-US" sz="2200" b="1" dirty="0" smtClean="0">
                <a:solidFill>
                  <a:schemeClr val="bg1">
                    <a:lumMod val="50000"/>
                  </a:schemeClr>
                </a:solidFill>
              </a:rPr>
              <a:t>Then:</a:t>
            </a:r>
          </a:p>
          <a:p>
            <a:pPr marL="1828800" lvl="2" indent="-339725">
              <a:buFont typeface="Courier New" pitchFamily="49" charset="0"/>
              <a:buChar char="o"/>
            </a:pPr>
            <a:r>
              <a:rPr lang="en-US" sz="2200" b="1" dirty="0" smtClean="0">
                <a:solidFill>
                  <a:schemeClr val="bg1">
                    <a:lumMod val="50000"/>
                  </a:schemeClr>
                </a:solidFill>
              </a:rPr>
              <a:t>A finding CAR will be created to readdress the issue</a:t>
            </a:r>
          </a:p>
          <a:p>
            <a:pPr marL="1828800" lvl="2" indent="-339725">
              <a:buFont typeface="Courier New" pitchFamily="49" charset="0"/>
              <a:buChar char="o"/>
            </a:pPr>
            <a:r>
              <a:rPr lang="en-US" sz="2200" b="1" dirty="0" smtClean="0">
                <a:solidFill>
                  <a:schemeClr val="bg1">
                    <a:lumMod val="50000"/>
                  </a:schemeClr>
                </a:solidFill>
              </a:rPr>
              <a:t>Global Quality Engineering will create the finding CAR when these conditions exist</a:t>
            </a:r>
          </a:p>
        </p:txBody>
      </p:sp>
      <p:sp>
        <p:nvSpPr>
          <p:cNvPr id="2" name="Slide Number Placeholder 1"/>
          <p:cNvSpPr>
            <a:spLocks noGrp="1"/>
          </p:cNvSpPr>
          <p:nvPr>
            <p:ph type="sldNum" sz="quarter" idx="10"/>
          </p:nvPr>
        </p:nvSpPr>
        <p:spPr/>
        <p:txBody>
          <a:bodyPr/>
          <a:lstStyle/>
          <a:p>
            <a:fld id="{B339ADFA-C87E-481A-8806-3564168020FD}" type="slidenum">
              <a:rPr lang="en-US" smtClean="0"/>
              <a:t>10</a:t>
            </a:fld>
            <a:endParaRPr lang="en-US"/>
          </a:p>
        </p:txBody>
      </p:sp>
    </p:spTree>
    <p:extLst>
      <p:ext uri="{BB962C8B-B14F-4D97-AF65-F5344CB8AC3E}">
        <p14:creationId xmlns:p14="http://schemas.microsoft.com/office/powerpoint/2010/main" val="975660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Buy &amp; Pay: CAR Processing Requirements</a:t>
            </a:r>
          </a:p>
        </p:txBody>
      </p:sp>
      <p:sp>
        <p:nvSpPr>
          <p:cNvPr id="20" name="Rectangle 3"/>
          <p:cNvSpPr>
            <a:spLocks noGrp="1" noChangeArrowheads="1"/>
          </p:cNvSpPr>
          <p:nvPr>
            <p:ph idx="1"/>
          </p:nvPr>
        </p:nvSpPr>
        <p:spPr>
          <a:xfrm>
            <a:off x="457200" y="1600200"/>
            <a:ext cx="8229600" cy="4762893"/>
          </a:xfrm>
        </p:spPr>
        <p:txBody>
          <a:bodyPr>
            <a:normAutofit/>
          </a:bodyPr>
          <a:lstStyle/>
          <a:p>
            <a:pPr marL="0" indent="0" eaLnBrk="1" hangingPunct="1">
              <a:lnSpc>
                <a:spcPct val="90000"/>
              </a:lnSpc>
            </a:pPr>
            <a:r>
              <a:rPr lang="en-US" sz="2600" b="1" dirty="0" smtClean="0">
                <a:solidFill>
                  <a:schemeClr val="accent1"/>
                </a:solidFill>
              </a:rPr>
              <a:t>Root Cause Categories, continued</a:t>
            </a:r>
          </a:p>
          <a:p>
            <a:pPr marL="1031875" lvl="2" indent="-457200">
              <a:buFont typeface="+mj-lt"/>
              <a:buAutoNum type="arabicPeriod" startAt="2"/>
            </a:pPr>
            <a:r>
              <a:rPr lang="en-US" sz="2400" b="1" u="sng" dirty="0" smtClean="0">
                <a:solidFill>
                  <a:schemeClr val="accent2">
                    <a:lumMod val="75000"/>
                  </a:schemeClr>
                </a:solidFill>
              </a:rPr>
              <a:t>Buy &amp; Pay: Deployment Concern</a:t>
            </a:r>
          </a:p>
          <a:p>
            <a:pPr marL="1376363" lvl="2" indent="-349250">
              <a:buFont typeface="Arial" pitchFamily="34" charset="0"/>
              <a:buChar char="̶"/>
            </a:pPr>
            <a:r>
              <a:rPr lang="en-US" sz="2400" b="1" dirty="0" smtClean="0">
                <a:solidFill>
                  <a:schemeClr val="bg1">
                    <a:lumMod val="50000"/>
                  </a:schemeClr>
                </a:solidFill>
              </a:rPr>
              <a:t>Transitional concerns that are not on the Buy &amp; Pay Issue Log and are not new issues that should go on the Issue Log.  For example:</a:t>
            </a:r>
          </a:p>
          <a:p>
            <a:pPr marL="1828800" lvl="2" indent="-339725">
              <a:buFont typeface="Courier New" pitchFamily="49" charset="0"/>
              <a:buChar char="o"/>
            </a:pPr>
            <a:r>
              <a:rPr lang="en-US" sz="2200" b="1" dirty="0" smtClean="0">
                <a:solidFill>
                  <a:schemeClr val="bg1">
                    <a:lumMod val="50000"/>
                  </a:schemeClr>
                </a:solidFill>
              </a:rPr>
              <a:t>Staff forgetting manual steps that were previously automated</a:t>
            </a:r>
          </a:p>
          <a:p>
            <a:pPr marL="1828800" lvl="2" indent="-339725">
              <a:buFont typeface="Courier New" pitchFamily="49" charset="0"/>
              <a:buChar char="o"/>
            </a:pPr>
            <a:r>
              <a:rPr lang="en-US" sz="2200" b="1" dirty="0" smtClean="0">
                <a:solidFill>
                  <a:schemeClr val="bg1">
                    <a:lumMod val="50000"/>
                  </a:schemeClr>
                </a:solidFill>
              </a:rPr>
              <a:t>Training not fully deployed</a:t>
            </a:r>
          </a:p>
          <a:p>
            <a:pPr marL="1376363" lvl="2" indent="-349250">
              <a:buFont typeface="Arial" pitchFamily="34" charset="0"/>
              <a:buChar char="̶"/>
            </a:pPr>
            <a:r>
              <a:rPr lang="en-US" sz="2400" b="1" dirty="0" smtClean="0">
                <a:solidFill>
                  <a:schemeClr val="bg1">
                    <a:lumMod val="50000"/>
                  </a:schemeClr>
                </a:solidFill>
              </a:rPr>
              <a:t>The corrective actions must address both the individual cited in the objective evidence as well as other staff in that group (determined by the scope of the nonconformance)</a:t>
            </a:r>
            <a:endParaRPr lang="en-US" sz="22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11</a:t>
            </a:fld>
            <a:endParaRPr lang="en-US"/>
          </a:p>
        </p:txBody>
      </p:sp>
    </p:spTree>
    <p:extLst>
      <p:ext uri="{BB962C8B-B14F-4D97-AF65-F5344CB8AC3E}">
        <p14:creationId xmlns:p14="http://schemas.microsoft.com/office/powerpoint/2010/main" val="761806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Buy &amp; Pay: CAR Processing Requirements</a:t>
            </a:r>
          </a:p>
        </p:txBody>
      </p:sp>
      <p:sp>
        <p:nvSpPr>
          <p:cNvPr id="20" name="Rectangle 3"/>
          <p:cNvSpPr>
            <a:spLocks noGrp="1" noChangeArrowheads="1"/>
          </p:cNvSpPr>
          <p:nvPr>
            <p:ph idx="1"/>
          </p:nvPr>
        </p:nvSpPr>
        <p:spPr>
          <a:xfrm>
            <a:off x="457200" y="1600200"/>
            <a:ext cx="8229600" cy="4762893"/>
          </a:xfrm>
        </p:spPr>
        <p:txBody>
          <a:bodyPr>
            <a:normAutofit/>
          </a:bodyPr>
          <a:lstStyle/>
          <a:p>
            <a:pPr marL="0" indent="0" eaLnBrk="1" hangingPunct="1">
              <a:lnSpc>
                <a:spcPct val="90000"/>
              </a:lnSpc>
            </a:pPr>
            <a:r>
              <a:rPr lang="en-US" sz="2600" b="1" dirty="0" smtClean="0">
                <a:solidFill>
                  <a:schemeClr val="accent1"/>
                </a:solidFill>
              </a:rPr>
              <a:t>Root Cause Categories, continued</a:t>
            </a:r>
          </a:p>
          <a:p>
            <a:pPr marL="1031875" lvl="2" indent="-457200">
              <a:buFont typeface="+mj-lt"/>
              <a:buAutoNum type="arabicPeriod" startAt="3"/>
            </a:pPr>
            <a:r>
              <a:rPr lang="en-US" sz="2400" b="1" u="sng" dirty="0" smtClean="0">
                <a:solidFill>
                  <a:schemeClr val="accent2">
                    <a:lumMod val="75000"/>
                  </a:schemeClr>
                </a:solidFill>
              </a:rPr>
              <a:t>Buy &amp; Pay: New Issue</a:t>
            </a:r>
          </a:p>
          <a:p>
            <a:pPr marL="1376363" lvl="2" indent="-349250">
              <a:buFont typeface="Arial" pitchFamily="34" charset="0"/>
              <a:buChar char="̶"/>
            </a:pPr>
            <a:r>
              <a:rPr lang="en-US" sz="2400" b="1" dirty="0" smtClean="0">
                <a:solidFill>
                  <a:schemeClr val="bg1">
                    <a:lumMod val="50000"/>
                  </a:schemeClr>
                </a:solidFill>
              </a:rPr>
              <a:t>Concerns that are suitable for the Issue Log, but are not currently listed on the log</a:t>
            </a:r>
          </a:p>
          <a:p>
            <a:pPr marL="1376363" lvl="2" indent="-349250">
              <a:buFont typeface="Arial" pitchFamily="34" charset="0"/>
              <a:buChar char="̶"/>
            </a:pPr>
            <a:r>
              <a:rPr lang="en-US" sz="2400" b="1" dirty="0" smtClean="0">
                <a:solidFill>
                  <a:schemeClr val="bg1">
                    <a:lumMod val="50000"/>
                  </a:schemeClr>
                </a:solidFill>
              </a:rPr>
              <a:t>Global Quality Engineering will contact the Buy &amp; Pay team to share this information</a:t>
            </a:r>
          </a:p>
          <a:p>
            <a:pPr marL="1376363" lvl="2" indent="-349250">
              <a:buFont typeface="Arial" pitchFamily="34" charset="0"/>
              <a:buChar char="̶"/>
            </a:pPr>
            <a:r>
              <a:rPr lang="en-US" sz="2400" b="1" dirty="0" smtClean="0">
                <a:solidFill>
                  <a:schemeClr val="bg1">
                    <a:lumMod val="50000"/>
                  </a:schemeClr>
                </a:solidFill>
              </a:rPr>
              <a:t>These concerns will likely become a part of the Buy &amp; Pay Issue Log.  Treat these CARs the same as the “Buy &amp; Pay: Risk/Issue Log” CARs.</a:t>
            </a:r>
            <a:endParaRPr lang="en-US" sz="22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12</a:t>
            </a:fld>
            <a:endParaRPr lang="en-US"/>
          </a:p>
        </p:txBody>
      </p:sp>
    </p:spTree>
    <p:extLst>
      <p:ext uri="{BB962C8B-B14F-4D97-AF65-F5344CB8AC3E}">
        <p14:creationId xmlns:p14="http://schemas.microsoft.com/office/powerpoint/2010/main" val="3601618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Buy &amp; Pay: CAR Processing Requirements</a:t>
            </a:r>
          </a:p>
        </p:txBody>
      </p:sp>
      <p:sp>
        <p:nvSpPr>
          <p:cNvPr id="20" name="Rectangle 3"/>
          <p:cNvSpPr>
            <a:spLocks noGrp="1" noChangeArrowheads="1"/>
          </p:cNvSpPr>
          <p:nvPr>
            <p:ph idx="1"/>
          </p:nvPr>
        </p:nvSpPr>
        <p:spPr>
          <a:xfrm>
            <a:off x="457200" y="1600200"/>
            <a:ext cx="8229600" cy="4762893"/>
          </a:xfrm>
        </p:spPr>
        <p:txBody>
          <a:bodyPr>
            <a:normAutofit/>
          </a:bodyPr>
          <a:lstStyle/>
          <a:p>
            <a:pPr marL="0" indent="0">
              <a:lnSpc>
                <a:spcPct val="90000"/>
              </a:lnSpc>
            </a:pPr>
            <a:r>
              <a:rPr lang="en-US" sz="2600" b="1" dirty="0">
                <a:solidFill>
                  <a:schemeClr val="accent1"/>
                </a:solidFill>
              </a:rPr>
              <a:t>Root Cause </a:t>
            </a:r>
            <a:r>
              <a:rPr lang="en-US" sz="2600" b="1" dirty="0" smtClean="0">
                <a:solidFill>
                  <a:schemeClr val="accent1"/>
                </a:solidFill>
              </a:rPr>
              <a:t>Statements</a:t>
            </a:r>
            <a:endParaRPr lang="en-US" sz="2600" b="1" dirty="0">
              <a:solidFill>
                <a:schemeClr val="accent1"/>
              </a:solidFill>
            </a:endParaRPr>
          </a:p>
          <a:p>
            <a:pPr marL="339725" lvl="1" indent="-339725"/>
            <a:r>
              <a:rPr lang="en-US" sz="2600" b="1" dirty="0" smtClean="0">
                <a:solidFill>
                  <a:schemeClr val="bg1">
                    <a:lumMod val="50000"/>
                  </a:schemeClr>
                </a:solidFill>
              </a:rPr>
              <a:t>Root cause statements must begin with the title of the root cause category to facilitate metrics tracking</a:t>
            </a:r>
          </a:p>
          <a:p>
            <a:pPr marL="914400" lvl="2" indent="-339725">
              <a:buFont typeface="Arial" pitchFamily="34" charset="0"/>
              <a:buChar char="̶"/>
            </a:pPr>
            <a:r>
              <a:rPr lang="en-US" sz="2400" b="1" dirty="0" smtClean="0">
                <a:solidFill>
                  <a:schemeClr val="bg1">
                    <a:lumMod val="50000"/>
                  </a:schemeClr>
                </a:solidFill>
              </a:rPr>
              <a:t>“Buy &amp; Pay: Risk/Issue Log” </a:t>
            </a:r>
            <a:r>
              <a:rPr lang="en-US" sz="2400" b="1" i="1" dirty="0" smtClean="0">
                <a:solidFill>
                  <a:schemeClr val="bg1">
                    <a:lumMod val="50000"/>
                  </a:schemeClr>
                </a:solidFill>
              </a:rPr>
              <a:t>(followed by the issue log # and title)</a:t>
            </a:r>
          </a:p>
          <a:p>
            <a:pPr marL="914400" lvl="2" indent="-339725">
              <a:buFont typeface="Arial" pitchFamily="34" charset="0"/>
              <a:buChar char="̶"/>
            </a:pPr>
            <a:r>
              <a:rPr lang="en-US" sz="2400" b="1" dirty="0" smtClean="0">
                <a:solidFill>
                  <a:schemeClr val="bg1">
                    <a:lumMod val="50000"/>
                  </a:schemeClr>
                </a:solidFill>
              </a:rPr>
              <a:t>“</a:t>
            </a:r>
            <a:r>
              <a:rPr lang="en-US" sz="2400" b="1" dirty="0">
                <a:solidFill>
                  <a:schemeClr val="bg1">
                    <a:lumMod val="50000"/>
                  </a:schemeClr>
                </a:solidFill>
              </a:rPr>
              <a:t>Buy &amp; Pay: </a:t>
            </a:r>
            <a:r>
              <a:rPr lang="en-US" sz="2400" b="1" dirty="0" smtClean="0">
                <a:solidFill>
                  <a:schemeClr val="bg1">
                    <a:lumMod val="50000"/>
                  </a:schemeClr>
                </a:solidFill>
              </a:rPr>
              <a:t>Deployment Concern” </a:t>
            </a:r>
            <a:r>
              <a:rPr lang="en-US" sz="2400" b="1" i="1" dirty="0" smtClean="0">
                <a:solidFill>
                  <a:schemeClr val="bg1">
                    <a:lumMod val="50000"/>
                  </a:schemeClr>
                </a:solidFill>
              </a:rPr>
              <a:t>(followed by the root cause statement)</a:t>
            </a:r>
          </a:p>
          <a:p>
            <a:pPr marL="914400" lvl="2" indent="-339725">
              <a:buFont typeface="Arial" pitchFamily="34" charset="0"/>
              <a:buChar char="̶"/>
            </a:pPr>
            <a:r>
              <a:rPr lang="en-US" sz="2400" b="1" dirty="0">
                <a:solidFill>
                  <a:schemeClr val="bg1">
                    <a:lumMod val="50000"/>
                  </a:schemeClr>
                </a:solidFill>
              </a:rPr>
              <a:t>“Buy &amp; Pay: </a:t>
            </a:r>
            <a:r>
              <a:rPr lang="en-US" sz="2400" b="1" dirty="0" smtClean="0">
                <a:solidFill>
                  <a:schemeClr val="bg1">
                    <a:lumMod val="50000"/>
                  </a:schemeClr>
                </a:solidFill>
              </a:rPr>
              <a:t>New Issue” </a:t>
            </a:r>
            <a:r>
              <a:rPr lang="en-US" sz="2400" b="1" i="1" dirty="0" smtClean="0">
                <a:solidFill>
                  <a:schemeClr val="bg1">
                    <a:lumMod val="50000"/>
                  </a:schemeClr>
                </a:solidFill>
              </a:rPr>
              <a:t>(no additional verbiage)</a:t>
            </a:r>
          </a:p>
        </p:txBody>
      </p:sp>
      <p:sp>
        <p:nvSpPr>
          <p:cNvPr id="2" name="Slide Number Placeholder 1"/>
          <p:cNvSpPr>
            <a:spLocks noGrp="1"/>
          </p:cNvSpPr>
          <p:nvPr>
            <p:ph type="sldNum" sz="quarter" idx="10"/>
          </p:nvPr>
        </p:nvSpPr>
        <p:spPr/>
        <p:txBody>
          <a:bodyPr/>
          <a:lstStyle/>
          <a:p>
            <a:fld id="{B339ADFA-C87E-481A-8806-3564168020FD}" type="slidenum">
              <a:rPr lang="en-US" smtClean="0"/>
              <a:t>13</a:t>
            </a:fld>
            <a:endParaRPr lang="en-US"/>
          </a:p>
        </p:txBody>
      </p:sp>
    </p:spTree>
    <p:extLst>
      <p:ext uri="{BB962C8B-B14F-4D97-AF65-F5344CB8AC3E}">
        <p14:creationId xmlns:p14="http://schemas.microsoft.com/office/powerpoint/2010/main" val="1304717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Buy &amp; Pay: CAR Processing Requirements</a:t>
            </a:r>
          </a:p>
        </p:txBody>
      </p:sp>
      <p:sp>
        <p:nvSpPr>
          <p:cNvPr id="20" name="Rectangle 3"/>
          <p:cNvSpPr>
            <a:spLocks noGrp="1" noChangeArrowheads="1"/>
          </p:cNvSpPr>
          <p:nvPr>
            <p:ph idx="1"/>
          </p:nvPr>
        </p:nvSpPr>
        <p:spPr>
          <a:xfrm>
            <a:off x="457200" y="1600200"/>
            <a:ext cx="8229600" cy="4762893"/>
          </a:xfrm>
        </p:spPr>
        <p:txBody>
          <a:bodyPr>
            <a:normAutofit/>
          </a:bodyPr>
          <a:lstStyle/>
          <a:p>
            <a:pPr marL="0" indent="0">
              <a:lnSpc>
                <a:spcPct val="90000"/>
              </a:lnSpc>
            </a:pPr>
            <a:r>
              <a:rPr lang="en-US" sz="2600" b="1" dirty="0">
                <a:solidFill>
                  <a:schemeClr val="accent1"/>
                </a:solidFill>
              </a:rPr>
              <a:t>Root Cause </a:t>
            </a:r>
            <a:r>
              <a:rPr lang="en-US" sz="2600" b="1" dirty="0" smtClean="0">
                <a:solidFill>
                  <a:schemeClr val="accent1"/>
                </a:solidFill>
              </a:rPr>
              <a:t>Statements</a:t>
            </a:r>
            <a:endParaRPr lang="en-US" sz="2600" b="1" dirty="0">
              <a:solidFill>
                <a:schemeClr val="accent1"/>
              </a:solidFill>
            </a:endParaRPr>
          </a:p>
          <a:p>
            <a:pPr marL="339725" lvl="2" indent="-339725">
              <a:buFont typeface="Arial" pitchFamily="34" charset="0"/>
              <a:buChar char="•"/>
            </a:pPr>
            <a:r>
              <a:rPr lang="en-US" sz="2600" b="1" dirty="0" smtClean="0">
                <a:solidFill>
                  <a:schemeClr val="bg1">
                    <a:lumMod val="50000"/>
                  </a:schemeClr>
                </a:solidFill>
              </a:rPr>
              <a:t>The analysis must clearly lead to a Buy &amp; Pay root cause category.</a:t>
            </a:r>
          </a:p>
          <a:p>
            <a:pPr marL="914400" lvl="2" indent="-339725">
              <a:buFont typeface="Arial" pitchFamily="34" charset="0"/>
              <a:buChar char="̶"/>
            </a:pPr>
            <a:r>
              <a:rPr lang="en-US" sz="2400" b="1" dirty="0" smtClean="0">
                <a:solidFill>
                  <a:schemeClr val="bg1">
                    <a:lumMod val="50000"/>
                  </a:schemeClr>
                </a:solidFill>
              </a:rPr>
              <a:t>If the analysis does not indicate one of the three Buy &amp; Pay areas of concern, choose a “category” other than the Buy &amp; Pay categories</a:t>
            </a:r>
            <a:endParaRPr lang="en-US" sz="24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14</a:t>
            </a:fld>
            <a:endParaRPr lang="en-US"/>
          </a:p>
        </p:txBody>
      </p:sp>
    </p:spTree>
    <p:extLst>
      <p:ext uri="{BB962C8B-B14F-4D97-AF65-F5344CB8AC3E}">
        <p14:creationId xmlns:p14="http://schemas.microsoft.com/office/powerpoint/2010/main" val="538168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Buy &amp; </a:t>
            </a:r>
            <a:r>
              <a:rPr lang="en-US" dirty="0" smtClean="0"/>
              <a:t>Pay</a:t>
            </a:r>
            <a:endParaRPr lang="en-US" dirty="0"/>
          </a:p>
        </p:txBody>
      </p:sp>
      <p:sp>
        <p:nvSpPr>
          <p:cNvPr id="20" name="Rectangle 3"/>
          <p:cNvSpPr>
            <a:spLocks noGrp="1" noChangeArrowheads="1"/>
          </p:cNvSpPr>
          <p:nvPr>
            <p:ph idx="1"/>
          </p:nvPr>
        </p:nvSpPr>
        <p:spPr>
          <a:xfrm>
            <a:off x="457200" y="1600200"/>
            <a:ext cx="8229600" cy="4762893"/>
          </a:xfrm>
        </p:spPr>
        <p:txBody>
          <a:bodyPr>
            <a:normAutofit/>
          </a:bodyPr>
          <a:lstStyle/>
          <a:p>
            <a:pPr marL="0" indent="0">
              <a:lnSpc>
                <a:spcPct val="90000"/>
              </a:lnSpc>
            </a:pPr>
            <a:r>
              <a:rPr lang="en-US" sz="2600" b="1" dirty="0" smtClean="0">
                <a:solidFill>
                  <a:schemeClr val="accent1"/>
                </a:solidFill>
              </a:rPr>
              <a:t>Optional Recipient</a:t>
            </a:r>
            <a:endParaRPr lang="en-US" sz="2600" b="1" dirty="0">
              <a:solidFill>
                <a:schemeClr val="accent1"/>
              </a:solidFill>
            </a:endParaRPr>
          </a:p>
          <a:p>
            <a:pPr marL="339725" lvl="1" indent="-339725"/>
            <a:r>
              <a:rPr lang="en-US" sz="2600" b="1" dirty="0" smtClean="0">
                <a:solidFill>
                  <a:schemeClr val="bg1">
                    <a:lumMod val="50000"/>
                  </a:schemeClr>
                </a:solidFill>
              </a:rPr>
              <a:t>Carson Wang is to be an Optional Recipient for all Buy &amp; Pay CARs</a:t>
            </a:r>
          </a:p>
        </p:txBody>
      </p:sp>
      <p:sp>
        <p:nvSpPr>
          <p:cNvPr id="2" name="Slide Number Placeholder 1"/>
          <p:cNvSpPr>
            <a:spLocks noGrp="1"/>
          </p:cNvSpPr>
          <p:nvPr>
            <p:ph type="sldNum" sz="quarter" idx="10"/>
          </p:nvPr>
        </p:nvSpPr>
        <p:spPr/>
        <p:txBody>
          <a:bodyPr/>
          <a:lstStyle/>
          <a:p>
            <a:fld id="{B339ADFA-C87E-481A-8806-3564168020FD}" type="slidenum">
              <a:rPr lang="en-US" smtClean="0"/>
              <a:t>15</a:t>
            </a:fld>
            <a:endParaRPr lang="en-US"/>
          </a:p>
        </p:txBody>
      </p:sp>
    </p:spTree>
    <p:extLst>
      <p:ext uri="{BB962C8B-B14F-4D97-AF65-F5344CB8AC3E}">
        <p14:creationId xmlns:p14="http://schemas.microsoft.com/office/powerpoint/2010/main" val="3240052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Buy &amp; </a:t>
            </a:r>
            <a:r>
              <a:rPr lang="en-US" dirty="0" smtClean="0"/>
              <a:t>Pay</a:t>
            </a:r>
            <a:endParaRPr lang="en-US" dirty="0"/>
          </a:p>
        </p:txBody>
      </p:sp>
      <p:sp>
        <p:nvSpPr>
          <p:cNvPr id="20" name="Rectangle 3"/>
          <p:cNvSpPr>
            <a:spLocks noGrp="1" noChangeArrowheads="1"/>
          </p:cNvSpPr>
          <p:nvPr>
            <p:ph idx="1"/>
          </p:nvPr>
        </p:nvSpPr>
        <p:spPr>
          <a:xfrm>
            <a:off x="457200" y="1600200"/>
            <a:ext cx="8229600" cy="4762893"/>
          </a:xfrm>
        </p:spPr>
        <p:txBody>
          <a:bodyPr>
            <a:normAutofit/>
          </a:bodyPr>
          <a:lstStyle/>
          <a:p>
            <a:pPr marL="0" indent="0">
              <a:lnSpc>
                <a:spcPct val="90000"/>
              </a:lnSpc>
            </a:pPr>
            <a:r>
              <a:rPr lang="en-US" sz="2600" b="1" dirty="0" smtClean="0">
                <a:solidFill>
                  <a:schemeClr val="accent1"/>
                </a:solidFill>
              </a:rPr>
              <a:t>CAR Processing Requirements FAQ </a:t>
            </a:r>
            <a:endParaRPr lang="en-US" sz="2600" b="1" dirty="0">
              <a:solidFill>
                <a:schemeClr val="accent1"/>
              </a:solidFill>
            </a:endParaRPr>
          </a:p>
          <a:p>
            <a:pPr marL="339725" lvl="1" indent="-339725"/>
            <a:r>
              <a:rPr lang="en-US" sz="2600" b="1" dirty="0" smtClean="0">
                <a:solidFill>
                  <a:schemeClr val="bg1">
                    <a:lumMod val="50000"/>
                  </a:schemeClr>
                </a:solidFill>
              </a:rPr>
              <a:t>The requirements for processing Buy &amp; Pay related CARs are maintained on the CAR website, FAQ #25</a:t>
            </a:r>
          </a:p>
        </p:txBody>
      </p:sp>
      <p:sp>
        <p:nvSpPr>
          <p:cNvPr id="2" name="Slide Number Placeholder 1"/>
          <p:cNvSpPr>
            <a:spLocks noGrp="1"/>
          </p:cNvSpPr>
          <p:nvPr>
            <p:ph type="sldNum" sz="quarter" idx="10"/>
          </p:nvPr>
        </p:nvSpPr>
        <p:spPr/>
        <p:txBody>
          <a:bodyPr/>
          <a:lstStyle/>
          <a:p>
            <a:fld id="{B339ADFA-C87E-481A-8806-3564168020FD}" type="slidenum">
              <a:rPr lang="en-US" smtClean="0"/>
              <a:t>16</a:t>
            </a:fld>
            <a:endParaRPr lang="en-US"/>
          </a:p>
        </p:txBody>
      </p:sp>
    </p:spTree>
    <p:extLst>
      <p:ext uri="{BB962C8B-B14F-4D97-AF65-F5344CB8AC3E}">
        <p14:creationId xmlns:p14="http://schemas.microsoft.com/office/powerpoint/2010/main" val="3347958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107440" y="2616950"/>
            <a:ext cx="7091680" cy="1589290"/>
          </a:xfrm>
        </p:spPr>
        <p:txBody>
          <a:bodyPr/>
          <a:lstStyle/>
          <a:p>
            <a:pPr algn="ctr"/>
            <a:r>
              <a:rPr lang="en-US" dirty="0" smtClean="0">
                <a:solidFill>
                  <a:srgbClr val="FFC000"/>
                </a:solidFill>
                <a:latin typeface="Arial" charset="0"/>
              </a:rPr>
              <a:t>CUSTOMER FOCUSED CAR ADMINISTRATION:</a:t>
            </a:r>
            <a:br>
              <a:rPr lang="en-US" dirty="0" smtClean="0">
                <a:solidFill>
                  <a:srgbClr val="FFC000"/>
                </a:solidFill>
                <a:latin typeface="Arial" charset="0"/>
              </a:rPr>
            </a:br>
            <a:r>
              <a:rPr lang="en-US" dirty="0" smtClean="0">
                <a:latin typeface="Arial" charset="0"/>
              </a:rPr>
              <a:t>Milestone Acceptance</a:t>
            </a:r>
            <a:br>
              <a:rPr lang="en-US" dirty="0" smtClean="0">
                <a:latin typeface="Arial" charset="0"/>
              </a:rPr>
            </a:br>
            <a:endParaRPr lang="en-US" dirty="0" smtClean="0">
              <a:latin typeface="Arial" charset="0"/>
            </a:endParaRPr>
          </a:p>
        </p:txBody>
      </p:sp>
    </p:spTree>
    <p:extLst>
      <p:ext uri="{BB962C8B-B14F-4D97-AF65-F5344CB8AC3E}">
        <p14:creationId xmlns:p14="http://schemas.microsoft.com/office/powerpoint/2010/main" val="2674351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Customer Focused CAR Administration</a:t>
            </a: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We will complete our exploration of what a customer focused approach to CAR Administration looks like:</a:t>
            </a:r>
          </a:p>
          <a:p>
            <a:pPr marL="0" indent="0" eaLnBrk="1" hangingPunct="1"/>
            <a:endParaRPr lang="en-US" sz="1000" dirty="0" smtClean="0">
              <a:solidFill>
                <a:schemeClr val="tx2"/>
              </a:solidFill>
            </a:endParaRPr>
          </a:p>
          <a:p>
            <a:pPr marL="803275" indent="-457200" eaLnBrk="1" hangingPunct="1">
              <a:buFont typeface="+mj-lt"/>
              <a:buAutoNum type="arabicPeriod"/>
            </a:pPr>
            <a:r>
              <a:rPr lang="en-US" sz="2400" b="0" dirty="0" smtClean="0"/>
              <a:t>CAR Assignment to Owner </a:t>
            </a:r>
            <a:r>
              <a:rPr lang="en-US" sz="2400" b="0" i="1" dirty="0" smtClean="0"/>
              <a:t>(previously discussed)</a:t>
            </a:r>
          </a:p>
          <a:p>
            <a:pPr marL="803275" indent="-457200">
              <a:buFont typeface="+mj-lt"/>
              <a:buAutoNum type="arabicPeriod"/>
            </a:pPr>
            <a:r>
              <a:rPr lang="en-US" sz="2400" b="0" dirty="0" smtClean="0"/>
              <a:t>Response Development </a:t>
            </a:r>
            <a:r>
              <a:rPr lang="en-US" sz="2400" b="0" i="1" dirty="0"/>
              <a:t>(previously discussed</a:t>
            </a:r>
            <a:r>
              <a:rPr lang="en-US" sz="2400" b="0" i="1" dirty="0" smtClean="0"/>
              <a:t>)</a:t>
            </a:r>
            <a:endParaRPr lang="en-US" sz="2400" b="0" dirty="0" smtClean="0"/>
          </a:p>
          <a:p>
            <a:pPr marL="803275" indent="-457200" eaLnBrk="1" hangingPunct="1">
              <a:buFont typeface="+mj-lt"/>
              <a:buAutoNum type="arabicPeriod"/>
            </a:pPr>
            <a:r>
              <a:rPr lang="en-US" dirty="0" smtClean="0"/>
              <a:t>Milestone Acceptance</a:t>
            </a:r>
          </a:p>
          <a:p>
            <a:pPr marL="0" indent="0" eaLnBrk="1" hangingPunct="1"/>
            <a:endParaRPr lang="en-US" sz="2400" b="0" dirty="0" smtClean="0"/>
          </a:p>
          <a:p>
            <a:pPr marL="0" indent="0" eaLnBrk="1" hangingPunct="1"/>
            <a:r>
              <a:rPr lang="en-US" sz="2400" b="0" dirty="0" smtClean="0"/>
              <a:t>Today, we will cover “Milestone Acceptance”.</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18</a:t>
            </a:fld>
            <a:endParaRPr lang="en-US" sz="1000" dirty="0"/>
          </a:p>
        </p:txBody>
      </p:sp>
    </p:spTree>
    <p:extLst>
      <p:ext uri="{BB962C8B-B14F-4D97-AF65-F5344CB8AC3E}">
        <p14:creationId xmlns:p14="http://schemas.microsoft.com/office/powerpoint/2010/main" val="1771775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Customer Focused CAR Administration</a:t>
            </a: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Milestone Acceptance</a:t>
            </a:r>
          </a:p>
          <a:p>
            <a:pPr marL="0" indent="0" eaLnBrk="1" hangingPunct="1"/>
            <a:endParaRPr lang="en-US" sz="2400" b="0" dirty="0" smtClean="0"/>
          </a:p>
          <a:p>
            <a:pPr marL="0" indent="0" algn="ctr" eaLnBrk="1" hangingPunct="1"/>
            <a:r>
              <a:rPr lang="en-US" sz="2400" u="sng" dirty="0" smtClean="0"/>
              <a:t>Discussion</a:t>
            </a:r>
          </a:p>
          <a:p>
            <a:pPr marL="0" indent="0" algn="ctr" eaLnBrk="1" hangingPunct="1"/>
            <a:endParaRPr lang="en-US" sz="1000" u="sng" dirty="0" smtClean="0"/>
          </a:p>
          <a:p>
            <a:pPr marL="0" indent="0" algn="ctr" eaLnBrk="1" hangingPunct="1"/>
            <a:r>
              <a:rPr lang="en-US" sz="2400" b="0" dirty="0" smtClean="0"/>
              <a:t>What does a customer focused approach </a:t>
            </a:r>
          </a:p>
          <a:p>
            <a:pPr marL="0" indent="0" algn="ctr" eaLnBrk="1" hangingPunct="1"/>
            <a:r>
              <a:rPr lang="en-US" sz="2400" b="0" dirty="0" smtClean="0"/>
              <a:t>to CAR Administration look like </a:t>
            </a:r>
          </a:p>
          <a:p>
            <a:pPr marL="0" indent="0" algn="ctr" eaLnBrk="1" hangingPunct="1"/>
            <a:r>
              <a:rPr lang="en-US" sz="2400" b="0" dirty="0" smtClean="0"/>
              <a:t>In the </a:t>
            </a:r>
            <a:r>
              <a:rPr lang="en-US" sz="2400" b="0" i="1" dirty="0" smtClean="0">
                <a:solidFill>
                  <a:schemeClr val="tx2"/>
                </a:solidFill>
              </a:rPr>
              <a:t>“</a:t>
            </a:r>
            <a:r>
              <a:rPr lang="en-US" sz="2400" b="0" i="1" u="sng" dirty="0" smtClean="0">
                <a:solidFill>
                  <a:schemeClr val="tx2"/>
                </a:solidFill>
              </a:rPr>
              <a:t>Milestone Acceptance</a:t>
            </a:r>
            <a:r>
              <a:rPr lang="en-US" sz="2400" b="0" i="1" dirty="0" smtClean="0">
                <a:solidFill>
                  <a:schemeClr val="tx2"/>
                </a:solidFill>
              </a:rPr>
              <a:t>” </a:t>
            </a:r>
            <a:r>
              <a:rPr lang="en-US" sz="2400" b="0" dirty="0" smtClean="0"/>
              <a:t>phase?</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19</a:t>
            </a:fld>
            <a:endParaRPr lang="en-US" sz="1000" dirty="0"/>
          </a:p>
        </p:txBody>
      </p:sp>
    </p:spTree>
    <p:extLst>
      <p:ext uri="{BB962C8B-B14F-4D97-AF65-F5344CB8AC3E}">
        <p14:creationId xmlns:p14="http://schemas.microsoft.com/office/powerpoint/2010/main" val="516579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Topics</a:t>
            </a:r>
          </a:p>
        </p:txBody>
      </p:sp>
      <p:sp>
        <p:nvSpPr>
          <p:cNvPr id="15363" name="Content Placeholder 4"/>
          <p:cNvSpPr>
            <a:spLocks noGrp="1"/>
          </p:cNvSpPr>
          <p:nvPr>
            <p:ph idx="1"/>
          </p:nvPr>
        </p:nvSpPr>
        <p:spPr>
          <a:xfrm>
            <a:off x="457200" y="1433945"/>
            <a:ext cx="8229600" cy="4692219"/>
          </a:xfrm>
        </p:spPr>
        <p:txBody>
          <a:bodyPr/>
          <a:lstStyle/>
          <a:p>
            <a:pPr eaLnBrk="1" hangingPunct="1">
              <a:buFont typeface="Arial" pitchFamily="34" charset="0"/>
              <a:buChar char="•"/>
            </a:pPr>
            <a:r>
              <a:rPr lang="en-US" dirty="0" smtClean="0">
                <a:latin typeface="Arial" charset="0"/>
                <a:cs typeface="Arial" charset="0"/>
              </a:rPr>
              <a:t>Buy &amp; Pay</a:t>
            </a:r>
          </a:p>
          <a:p>
            <a:pPr>
              <a:buFont typeface="Arial" pitchFamily="34" charset="0"/>
              <a:buChar char="•"/>
            </a:pPr>
            <a:r>
              <a:rPr lang="en-US" dirty="0" smtClean="0">
                <a:latin typeface="Arial" charset="0"/>
                <a:cs typeface="Arial" charset="0"/>
              </a:rPr>
              <a:t>Customer Focused CAR Administration</a:t>
            </a:r>
          </a:p>
          <a:p>
            <a:pPr>
              <a:buFont typeface="Arial" pitchFamily="34" charset="0"/>
              <a:buChar char="•"/>
            </a:pPr>
            <a:r>
              <a:rPr lang="en-US" dirty="0" smtClean="0">
                <a:latin typeface="Arial" charset="0"/>
                <a:cs typeface="Arial" charset="0"/>
              </a:rPr>
              <a:t>Champion </a:t>
            </a:r>
            <a:r>
              <a:rPr lang="en-US" i="1" dirty="0" smtClean="0">
                <a:latin typeface="Segoe Print" pitchFamily="2" charset="0"/>
                <a:ea typeface="KaiTi" pitchFamily="49" charset="-122"/>
                <a:cs typeface="Kalinga" pitchFamily="34" charset="0"/>
              </a:rPr>
              <a:t>Conversations</a:t>
            </a:r>
          </a:p>
          <a:p>
            <a:pPr eaLnBrk="1" hangingPunct="1">
              <a:buFont typeface="Arial" pitchFamily="34" charset="0"/>
              <a:buChar char="•"/>
            </a:pPr>
            <a:r>
              <a:rPr lang="en-US" dirty="0" smtClean="0">
                <a:solidFill>
                  <a:srgbClr val="7F7F7F"/>
                </a:solidFill>
                <a:latin typeface="Arial" charset="0"/>
                <a:cs typeface="Arial" charset="0"/>
              </a:rPr>
              <a:t>CAR Reviews</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a:t>
            </a:fld>
            <a:endParaRPr lang="en-US" sz="1000" dirty="0"/>
          </a:p>
        </p:txBody>
      </p:sp>
    </p:spTree>
    <p:extLst>
      <p:ext uri="{BB962C8B-B14F-4D97-AF65-F5344CB8AC3E}">
        <p14:creationId xmlns:p14="http://schemas.microsoft.com/office/powerpoint/2010/main" val="3366220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Customer Focused CAR Administration</a:t>
            </a: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Milestone Acceptance</a:t>
            </a:r>
          </a:p>
          <a:p>
            <a:pPr marL="346075" indent="-346075">
              <a:buFont typeface="Arial" pitchFamily="34" charset="0"/>
              <a:buChar char="•"/>
            </a:pPr>
            <a:r>
              <a:rPr lang="en-US" sz="2400" b="0" dirty="0" smtClean="0"/>
              <a:t>The CAR Champion </a:t>
            </a:r>
            <a:r>
              <a:rPr lang="en-US" sz="2400" b="0" dirty="0"/>
              <a:t>monitors </a:t>
            </a:r>
            <a:r>
              <a:rPr lang="en-US" sz="2400" b="0" dirty="0" smtClean="0"/>
              <a:t>the GCAR milestone </a:t>
            </a:r>
            <a:r>
              <a:rPr lang="en-US" sz="2400" b="0" dirty="0"/>
              <a:t>due dates, and works with the Owner to ensure </a:t>
            </a:r>
            <a:r>
              <a:rPr lang="en-US" sz="2400" b="0" dirty="0" smtClean="0"/>
              <a:t>the CAR </a:t>
            </a:r>
            <a:r>
              <a:rPr lang="en-US" sz="2400" b="0" dirty="0"/>
              <a:t>does not go overdue</a:t>
            </a:r>
            <a:r>
              <a:rPr lang="en-US" sz="2400" b="0" dirty="0" smtClean="0"/>
              <a:t>.</a:t>
            </a:r>
          </a:p>
          <a:p>
            <a:pPr marL="914400" indent="-346075">
              <a:buFont typeface="Courier New" pitchFamily="49" charset="0"/>
              <a:buChar char="o"/>
            </a:pPr>
            <a:r>
              <a:rPr lang="en-US" sz="2400" b="0" dirty="0" smtClean="0"/>
              <a:t>Quick </a:t>
            </a:r>
            <a:r>
              <a:rPr lang="en-US" sz="2400" b="0" dirty="0"/>
              <a:t>reminder call </a:t>
            </a:r>
            <a:r>
              <a:rPr lang="en-US" sz="2400" b="0" dirty="0" smtClean="0"/>
              <a:t>/ </a:t>
            </a:r>
            <a:r>
              <a:rPr lang="en-US" sz="2400" b="0" dirty="0"/>
              <a:t>e-mail on due date is </a:t>
            </a:r>
            <a:r>
              <a:rPr lang="en-US" sz="2400" b="0" dirty="0" smtClean="0"/>
              <a:t>a good practice</a:t>
            </a:r>
            <a:endParaRPr lang="en-US" sz="2400" b="0" dirty="0"/>
          </a:p>
          <a:p>
            <a:pPr marL="346075" indent="-346075">
              <a:buFont typeface="Arial" pitchFamily="34" charset="0"/>
              <a:buChar char="•"/>
            </a:pPr>
            <a:r>
              <a:rPr lang="en-US" sz="2400" b="0" dirty="0"/>
              <a:t>Any overdue </a:t>
            </a:r>
            <a:r>
              <a:rPr lang="en-US" sz="2400" b="0" dirty="0" smtClean="0"/>
              <a:t>milestone </a:t>
            </a:r>
            <a:r>
              <a:rPr lang="en-US" sz="2400" b="0" dirty="0"/>
              <a:t>should result in a call (preferred approach) to </a:t>
            </a:r>
            <a:r>
              <a:rPr lang="en-US" sz="2400" b="0" dirty="0" smtClean="0"/>
              <a:t>the Owner </a:t>
            </a:r>
            <a:r>
              <a:rPr lang="en-US" sz="2400" b="0" dirty="0"/>
              <a:t>to offer </a:t>
            </a:r>
            <a:r>
              <a:rPr lang="en-US" sz="2400" b="0" dirty="0" smtClean="0"/>
              <a:t>assistance.</a:t>
            </a:r>
            <a:endParaRPr lang="en-US" sz="2400" b="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20</a:t>
            </a:fld>
            <a:endParaRPr lang="en-US" sz="1000" dirty="0"/>
          </a:p>
        </p:txBody>
      </p:sp>
    </p:spTree>
    <p:extLst>
      <p:ext uri="{BB962C8B-B14F-4D97-AF65-F5344CB8AC3E}">
        <p14:creationId xmlns:p14="http://schemas.microsoft.com/office/powerpoint/2010/main" val="3752305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Customer Focused CAR Administration</a:t>
            </a: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Milestone Acceptance</a:t>
            </a:r>
          </a:p>
          <a:p>
            <a:pPr marL="346075" indent="-346075">
              <a:buFont typeface="Arial" pitchFamily="34" charset="0"/>
              <a:buChar char="•"/>
            </a:pPr>
            <a:r>
              <a:rPr lang="en-US" sz="2400" b="0" dirty="0" smtClean="0"/>
              <a:t>If </a:t>
            </a:r>
            <a:r>
              <a:rPr lang="en-US" sz="2400" b="0" dirty="0"/>
              <a:t>additional objective evidence </a:t>
            </a:r>
            <a:r>
              <a:rPr lang="en-US" sz="2400" b="0" dirty="0" smtClean="0"/>
              <a:t>or </a:t>
            </a:r>
            <a:r>
              <a:rPr lang="en-US" sz="2400" b="0" dirty="0"/>
              <a:t>clarification is needed</a:t>
            </a:r>
            <a:r>
              <a:rPr lang="en-US" sz="2400" b="0" dirty="0" smtClean="0"/>
              <a:t>,</a:t>
            </a:r>
          </a:p>
          <a:p>
            <a:pPr marL="914400" indent="-346075">
              <a:buFont typeface="Courier New" pitchFamily="49" charset="0"/>
              <a:buChar char="o"/>
            </a:pPr>
            <a:r>
              <a:rPr lang="en-US" sz="2400" b="0" dirty="0"/>
              <a:t>C</a:t>
            </a:r>
            <a:r>
              <a:rPr lang="en-US" sz="2400" b="0" dirty="0" smtClean="0"/>
              <a:t>ontact the Owner </a:t>
            </a:r>
            <a:r>
              <a:rPr lang="en-US" sz="2400" b="0" dirty="0"/>
              <a:t>to request additional objective evidence in lieu of immediately rejecting </a:t>
            </a:r>
            <a:r>
              <a:rPr lang="en-US" sz="2400" b="0" dirty="0" smtClean="0"/>
              <a:t>the milestone </a:t>
            </a:r>
            <a:r>
              <a:rPr lang="en-US" sz="2400" b="0" dirty="0"/>
              <a:t>in GCAR </a:t>
            </a:r>
          </a:p>
          <a:p>
            <a:pPr marL="346075" indent="-346075">
              <a:buFont typeface="Arial" pitchFamily="34" charset="0"/>
              <a:buChar char="•"/>
            </a:pPr>
            <a:r>
              <a:rPr lang="en-US" sz="2400" b="0" dirty="0"/>
              <a:t>Upon acceptance of each </a:t>
            </a:r>
            <a:r>
              <a:rPr lang="en-US" sz="2400" b="0" dirty="0" smtClean="0"/>
              <a:t>milestone,</a:t>
            </a:r>
          </a:p>
          <a:p>
            <a:pPr marL="914400" indent="-346075">
              <a:buFont typeface="Courier New" pitchFamily="49" charset="0"/>
              <a:buChar char="o"/>
            </a:pPr>
            <a:r>
              <a:rPr lang="en-US" sz="2400" b="0" dirty="0" smtClean="0"/>
              <a:t>Review </a:t>
            </a:r>
            <a:r>
              <a:rPr lang="en-US" sz="2400" b="0" dirty="0"/>
              <a:t>the next </a:t>
            </a:r>
            <a:r>
              <a:rPr lang="en-US" sz="2400" b="0" dirty="0" smtClean="0"/>
              <a:t>milestone</a:t>
            </a:r>
          </a:p>
          <a:p>
            <a:pPr marL="914400" indent="-346075">
              <a:buFont typeface="Courier New" pitchFamily="49" charset="0"/>
              <a:buChar char="o"/>
            </a:pPr>
            <a:r>
              <a:rPr lang="en-US" sz="2400" b="0" dirty="0" smtClean="0"/>
              <a:t>Confirm </a:t>
            </a:r>
            <a:r>
              <a:rPr lang="en-US" sz="2400" b="0" dirty="0"/>
              <a:t>with </a:t>
            </a:r>
            <a:r>
              <a:rPr lang="en-US" sz="2400" b="0" dirty="0" smtClean="0"/>
              <a:t>the Owner</a:t>
            </a:r>
            <a:r>
              <a:rPr lang="en-US" sz="2400" b="0" dirty="0"/>
              <a:t>, as needed, that milestone deliverables </a:t>
            </a:r>
            <a:r>
              <a:rPr lang="en-US" sz="2400" b="0" dirty="0" smtClean="0"/>
              <a:t>and </a:t>
            </a:r>
            <a:r>
              <a:rPr lang="en-US" sz="2400" b="0" dirty="0"/>
              <a:t>timing is still </a:t>
            </a:r>
            <a:r>
              <a:rPr lang="en-US" sz="2400" b="0" dirty="0" smtClean="0"/>
              <a:t>applicable</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21</a:t>
            </a:fld>
            <a:endParaRPr lang="en-US" sz="1000" dirty="0"/>
          </a:p>
        </p:txBody>
      </p:sp>
    </p:spTree>
    <p:extLst>
      <p:ext uri="{BB962C8B-B14F-4D97-AF65-F5344CB8AC3E}">
        <p14:creationId xmlns:p14="http://schemas.microsoft.com/office/powerpoint/2010/main" val="4128030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841270" y="2870950"/>
            <a:ext cx="5636489" cy="1640090"/>
          </a:xfrm>
        </p:spPr>
        <p:txBody>
          <a:bodyPr/>
          <a:lstStyle/>
          <a:p>
            <a:pPr algn="ctr"/>
            <a:r>
              <a:rPr lang="en-US" dirty="0" smtClean="0">
                <a:solidFill>
                  <a:srgbClr val="FFC000"/>
                </a:solidFill>
                <a:latin typeface="Arial" charset="0"/>
              </a:rPr>
              <a:t>Champion </a:t>
            </a:r>
            <a:r>
              <a:rPr lang="en-US" i="1" dirty="0" smtClean="0">
                <a:solidFill>
                  <a:srgbClr val="FFC000"/>
                </a:solidFill>
                <a:latin typeface="Segoe Print" pitchFamily="2" charset="0"/>
              </a:rPr>
              <a:t>Conversations</a:t>
            </a:r>
            <a:endParaRPr lang="en-US" i="1" dirty="0" smtClean="0">
              <a:latin typeface="Segoe Print" pitchFamily="2" charset="0"/>
            </a:endParaRPr>
          </a:p>
        </p:txBody>
      </p:sp>
    </p:spTree>
    <p:extLst>
      <p:ext uri="{BB962C8B-B14F-4D97-AF65-F5344CB8AC3E}">
        <p14:creationId xmlns:p14="http://schemas.microsoft.com/office/powerpoint/2010/main" val="3823863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Segoe Print" pitchFamily="2" charset="0"/>
            </a:endParaRPr>
          </a:p>
        </p:txBody>
      </p:sp>
      <p:sp>
        <p:nvSpPr>
          <p:cNvPr id="20" name="Rectangle 3"/>
          <p:cNvSpPr>
            <a:spLocks noGrp="1" noChangeArrowheads="1"/>
          </p:cNvSpPr>
          <p:nvPr>
            <p:ph idx="1"/>
          </p:nvPr>
        </p:nvSpPr>
        <p:spPr>
          <a:xfrm>
            <a:off x="457200" y="1600200"/>
            <a:ext cx="8229600" cy="5041900"/>
          </a:xfrm>
        </p:spPr>
        <p:txBody>
          <a:bodyPr>
            <a:normAutofit lnSpcReduction="10000"/>
          </a:bodyPr>
          <a:lstStyle/>
          <a:p>
            <a:pPr marL="0" indent="0">
              <a:lnSpc>
                <a:spcPct val="90000"/>
              </a:lnSpc>
            </a:pPr>
            <a:r>
              <a:rPr lang="en-US" sz="2600" b="1" dirty="0" smtClean="0">
                <a:solidFill>
                  <a:schemeClr val="accent1"/>
                </a:solidFill>
              </a:rPr>
              <a:t>What are “Champion </a:t>
            </a:r>
            <a:r>
              <a:rPr lang="en-US" sz="2600" b="1" dirty="0" smtClean="0">
                <a:solidFill>
                  <a:schemeClr val="accent1"/>
                </a:solidFill>
                <a:latin typeface="Segoe Print" pitchFamily="2" charset="0"/>
              </a:rPr>
              <a:t>Conversations</a:t>
            </a:r>
            <a:r>
              <a:rPr lang="en-US" sz="2600" b="1" dirty="0" smtClean="0">
                <a:solidFill>
                  <a:schemeClr val="accent1"/>
                </a:solidFill>
              </a:rPr>
              <a:t>”?</a:t>
            </a:r>
            <a:endParaRPr lang="en-US" sz="2600" b="1" dirty="0">
              <a:solidFill>
                <a:schemeClr val="accent1"/>
              </a:solidFill>
            </a:endParaRPr>
          </a:p>
          <a:p>
            <a:pPr marL="339725" lvl="1" indent="-339725"/>
            <a:r>
              <a:rPr lang="en-US" sz="2600" b="1" dirty="0">
                <a:solidFill>
                  <a:schemeClr val="bg1">
                    <a:lumMod val="50000"/>
                  </a:schemeClr>
                </a:solidFill>
              </a:rPr>
              <a:t>F</a:t>
            </a:r>
            <a:r>
              <a:rPr lang="en-US" sz="2600" b="1" dirty="0" smtClean="0">
                <a:solidFill>
                  <a:schemeClr val="bg1">
                    <a:lumMod val="50000"/>
                  </a:schemeClr>
                </a:solidFill>
              </a:rPr>
              <a:t>ellow CAR Champions sometimes share things </a:t>
            </a:r>
            <a:r>
              <a:rPr lang="en-US" sz="2600" b="1" dirty="0">
                <a:solidFill>
                  <a:schemeClr val="bg1">
                    <a:lumMod val="50000"/>
                  </a:schemeClr>
                </a:solidFill>
              </a:rPr>
              <a:t>regarding our </a:t>
            </a:r>
            <a:r>
              <a:rPr lang="en-US" sz="2600" b="1" dirty="0" smtClean="0">
                <a:solidFill>
                  <a:schemeClr val="bg1">
                    <a:lumMod val="50000"/>
                  </a:schemeClr>
                </a:solidFill>
              </a:rPr>
              <a:t>role: items of interest, concern, or praise</a:t>
            </a:r>
          </a:p>
          <a:p>
            <a:pPr marL="339725" lvl="1" indent="-339725"/>
            <a:r>
              <a:rPr lang="en-US" sz="2600" b="1" dirty="0" smtClean="0">
                <a:solidFill>
                  <a:schemeClr val="bg1">
                    <a:lumMod val="50000"/>
                  </a:schemeClr>
                </a:solidFill>
              </a:rPr>
              <a:t>Many of these items are worthy of discussion and sharing with the CAR Champion team as they may add value to our performance.</a:t>
            </a:r>
          </a:p>
          <a:p>
            <a:pPr marL="339725" lvl="2" indent="-339725">
              <a:buFont typeface="Arial" pitchFamily="34" charset="0"/>
              <a:buChar char="•"/>
            </a:pPr>
            <a:r>
              <a:rPr lang="en-US" sz="2600" b="1" dirty="0" smtClean="0">
                <a:solidFill>
                  <a:schemeClr val="accent1"/>
                </a:solidFill>
              </a:rPr>
              <a:t>“Champion </a:t>
            </a:r>
            <a:r>
              <a:rPr lang="en-US" sz="2600" b="1" dirty="0" smtClean="0">
                <a:solidFill>
                  <a:schemeClr val="accent1"/>
                </a:solidFill>
                <a:latin typeface="Segoe Print" pitchFamily="2" charset="0"/>
              </a:rPr>
              <a:t>Conversations”</a:t>
            </a:r>
            <a:r>
              <a:rPr lang="en-US" sz="2600" b="1" dirty="0">
                <a:solidFill>
                  <a:schemeClr val="bg1">
                    <a:lumMod val="50000"/>
                  </a:schemeClr>
                </a:solidFill>
              </a:rPr>
              <a:t> </a:t>
            </a:r>
            <a:r>
              <a:rPr lang="en-US" sz="2600" b="1" dirty="0" smtClean="0">
                <a:solidFill>
                  <a:schemeClr val="bg1">
                    <a:lumMod val="50000"/>
                  </a:schemeClr>
                </a:solidFill>
              </a:rPr>
              <a:t>is one forum that will be used for sharing and discussing these items.</a:t>
            </a:r>
          </a:p>
          <a:p>
            <a:pPr marL="339725" lvl="2" indent="-339725">
              <a:buFont typeface="Arial" pitchFamily="34" charset="0"/>
              <a:buChar char="•"/>
            </a:pPr>
            <a:r>
              <a:rPr lang="en-US" sz="2600" b="1" dirty="0" smtClean="0">
                <a:solidFill>
                  <a:schemeClr val="bg1">
                    <a:lumMod val="50000"/>
                  </a:schemeClr>
                </a:solidFill>
              </a:rPr>
              <a:t>Time permitting, the calibration meetings </a:t>
            </a:r>
            <a:r>
              <a:rPr lang="en-US" sz="2600" b="1" dirty="0">
                <a:solidFill>
                  <a:schemeClr val="bg1">
                    <a:lumMod val="50000"/>
                  </a:schemeClr>
                </a:solidFill>
              </a:rPr>
              <a:t>will include </a:t>
            </a:r>
            <a:r>
              <a:rPr lang="en-US" sz="2600" b="1" dirty="0">
                <a:solidFill>
                  <a:schemeClr val="accent1"/>
                </a:solidFill>
              </a:rPr>
              <a:t>“Champion </a:t>
            </a:r>
            <a:r>
              <a:rPr lang="en-US" sz="2600" b="1" dirty="0">
                <a:solidFill>
                  <a:schemeClr val="accent1"/>
                </a:solidFill>
                <a:latin typeface="Segoe Print" pitchFamily="2" charset="0"/>
              </a:rPr>
              <a:t>Conversations</a:t>
            </a:r>
            <a:r>
              <a:rPr lang="en-US" sz="2600" b="1" dirty="0" smtClean="0">
                <a:solidFill>
                  <a:schemeClr val="accent1"/>
                </a:solidFill>
                <a:latin typeface="Segoe Print" pitchFamily="2" charset="0"/>
              </a:rPr>
              <a:t>”</a:t>
            </a:r>
            <a:r>
              <a:rPr lang="en-US" sz="2600" b="1" dirty="0" smtClean="0">
                <a:solidFill>
                  <a:schemeClr val="bg1">
                    <a:lumMod val="50000"/>
                  </a:schemeClr>
                </a:solidFill>
              </a:rPr>
              <a:t>.</a:t>
            </a:r>
          </a:p>
        </p:txBody>
      </p:sp>
      <p:sp>
        <p:nvSpPr>
          <p:cNvPr id="2" name="Slide Number Placeholder 1"/>
          <p:cNvSpPr>
            <a:spLocks noGrp="1"/>
          </p:cNvSpPr>
          <p:nvPr>
            <p:ph type="sldNum" sz="quarter" idx="10"/>
          </p:nvPr>
        </p:nvSpPr>
        <p:spPr/>
        <p:txBody>
          <a:bodyPr/>
          <a:lstStyle/>
          <a:p>
            <a:fld id="{B339ADFA-C87E-481A-8806-3564168020FD}" type="slidenum">
              <a:rPr lang="en-US" smtClean="0"/>
              <a:t>23</a:t>
            </a:fld>
            <a:endParaRPr lang="en-US"/>
          </a:p>
        </p:txBody>
      </p:sp>
    </p:spTree>
    <p:extLst>
      <p:ext uri="{BB962C8B-B14F-4D97-AF65-F5344CB8AC3E}">
        <p14:creationId xmlns:p14="http://schemas.microsoft.com/office/powerpoint/2010/main" val="821608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CAR Champion comments saved the day during an accreditor audit!</a:t>
            </a:r>
            <a:endParaRPr lang="en-US" sz="2600" b="1" dirty="0" smtClean="0">
              <a:solidFill>
                <a:schemeClr val="bg1">
                  <a:lumMod val="50000"/>
                </a:schemeClr>
              </a:solidFill>
            </a:endParaRPr>
          </a:p>
          <a:p>
            <a:pPr marL="0" lvl="1" indent="0" algn="ctr">
              <a:buNone/>
            </a:pPr>
            <a:r>
              <a:rPr lang="en-US" sz="2400" b="1" u="sng" dirty="0" smtClean="0">
                <a:solidFill>
                  <a:schemeClr val="bg1">
                    <a:lumMod val="50000"/>
                  </a:schemeClr>
                </a:solidFill>
              </a:rPr>
              <a:t>Grateful email sent to a CAR Champion</a:t>
            </a:r>
            <a:r>
              <a:rPr lang="en-US" sz="2400" b="1" dirty="0" smtClean="0">
                <a:solidFill>
                  <a:schemeClr val="bg1">
                    <a:lumMod val="50000"/>
                  </a:schemeClr>
                </a:solidFill>
              </a:rPr>
              <a:t>:</a:t>
            </a:r>
          </a:p>
          <a:p>
            <a:pPr marL="0" lvl="1" indent="0" algn="ctr">
              <a:buNone/>
            </a:pPr>
            <a:r>
              <a:rPr lang="en-US" sz="2400" b="1" i="1" dirty="0" smtClean="0">
                <a:solidFill>
                  <a:schemeClr val="bg1">
                    <a:lumMod val="50000"/>
                  </a:schemeClr>
                </a:solidFill>
              </a:rPr>
              <a:t>“</a:t>
            </a:r>
            <a:r>
              <a:rPr lang="en-US" sz="2400" b="1" i="1" dirty="0">
                <a:solidFill>
                  <a:schemeClr val="bg1">
                    <a:lumMod val="50000"/>
                  </a:schemeClr>
                </a:solidFill>
              </a:rPr>
              <a:t>Just wanted to let you know that YOU TOTALLY ROCK!!  Your comments in the last milestone of this CAR helped save the day during the UKAS audit today!!  Steve was having trouble locating the applicable records, but because of the detailed comments that you provided, he remembered that they are now with Janet S</a:t>
            </a:r>
            <a:r>
              <a:rPr lang="en-US" sz="2400" b="1" i="1" dirty="0" smtClean="0">
                <a:solidFill>
                  <a:schemeClr val="bg1">
                    <a:lumMod val="50000"/>
                  </a:schemeClr>
                </a:solidFill>
              </a:rPr>
              <a:t>.  THANK YOU!!!”  </a:t>
            </a:r>
          </a:p>
        </p:txBody>
      </p:sp>
      <p:sp>
        <p:nvSpPr>
          <p:cNvPr id="2" name="Slide Number Placeholder 1"/>
          <p:cNvSpPr>
            <a:spLocks noGrp="1"/>
          </p:cNvSpPr>
          <p:nvPr>
            <p:ph type="sldNum" sz="quarter" idx="10"/>
          </p:nvPr>
        </p:nvSpPr>
        <p:spPr/>
        <p:txBody>
          <a:bodyPr/>
          <a:lstStyle/>
          <a:p>
            <a:fld id="{B339ADFA-C87E-481A-8806-3564168020FD}" type="slidenum">
              <a:rPr lang="en-US" smtClean="0"/>
              <a:t>24</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Great Practice</a:t>
            </a:r>
          </a:p>
        </p:txBody>
      </p:sp>
    </p:spTree>
    <p:extLst>
      <p:ext uri="{BB962C8B-B14F-4D97-AF65-F5344CB8AC3E}">
        <p14:creationId xmlns:p14="http://schemas.microsoft.com/office/powerpoint/2010/main" val="394525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 calcmode="lin" valueType="num">
                                      <p:cBhvr>
                                        <p:cTn id="14"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20">
                                            <p:txEl>
                                              <p:pRg st="0" end="0"/>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anim calcmode="lin" valueType="num">
                                      <p:cBhvr>
                                        <p:cTn id="19" dur="500" fill="hold"/>
                                        <p:tgtEl>
                                          <p:spTgt spid="20">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20">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20">
                                            <p:txEl>
                                              <p:pRg st="1" end="1"/>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0">
                                            <p:txEl>
                                              <p:pRg st="2" end="2"/>
                                            </p:txEl>
                                          </p:spTgt>
                                        </p:tgtEl>
                                        <p:attrNameLst>
                                          <p:attrName>style.visibility</p:attrName>
                                        </p:attrNameLst>
                                      </p:cBhvr>
                                      <p:to>
                                        <p:strVal val="visible"/>
                                      </p:to>
                                    </p:set>
                                    <p:anim calcmode="lin" valueType="num">
                                      <p:cBhvr>
                                        <p:cTn id="24" dur="500" fill="hold"/>
                                        <p:tgtEl>
                                          <p:spTgt spid="20">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20">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20">
                                            <p:txEl>
                                              <p:pRg st="2" end="2"/>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build="p"/>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Segoe Print" pitchFamily="2" charset="0"/>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435" y="778138"/>
            <a:ext cx="6702761" cy="576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115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Objective Evidence not listed or too vague</a:t>
            </a:r>
          </a:p>
          <a:p>
            <a:pPr marL="0" indent="0">
              <a:lnSpc>
                <a:spcPct val="90000"/>
              </a:lnSpc>
            </a:pPr>
            <a:endParaRPr lang="en-US" sz="26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26</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Opportunity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457301"/>
            <a:ext cx="7962900" cy="1341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4566696"/>
            <a:ext cx="4905375" cy="73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676765" y="3384223"/>
            <a:ext cx="3725552" cy="414779"/>
          </a:xfrm>
          <a:prstGeom prst="roundRect">
            <a:avLst/>
          </a:prstGeom>
          <a:noFill/>
          <a:ln w="28575">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9" name="Rounded Rectangle 8"/>
          <p:cNvSpPr/>
          <p:nvPr/>
        </p:nvSpPr>
        <p:spPr>
          <a:xfrm>
            <a:off x="676765" y="4932280"/>
            <a:ext cx="3235359" cy="365584"/>
          </a:xfrm>
          <a:prstGeom prst="roundRect">
            <a:avLst/>
          </a:prstGeom>
          <a:noFill/>
          <a:ln w="28575">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33662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fade">
                                      <p:cBhvr>
                                        <p:cTn id="17" dur="1000"/>
                                        <p:tgtEl>
                                          <p:spTgt spid="20">
                                            <p:txEl>
                                              <p:pRg st="0" end="0"/>
                                            </p:txEl>
                                          </p:spTgt>
                                        </p:tgtEl>
                                      </p:cBhvr>
                                    </p:animEffect>
                                    <p:anim calcmode="lin" valueType="num">
                                      <p:cBhvr>
                                        <p:cTn id="18"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0">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1000"/>
                                        <p:tgtEl>
                                          <p:spTgt spid="1026"/>
                                        </p:tgtEl>
                                      </p:cBhvr>
                                    </p:animEffect>
                                    <p:anim calcmode="lin" valueType="num">
                                      <p:cBhvr>
                                        <p:cTn id="23" dur="1000" fill="hold"/>
                                        <p:tgtEl>
                                          <p:spTgt spid="1026"/>
                                        </p:tgtEl>
                                        <p:attrNameLst>
                                          <p:attrName>ppt_x</p:attrName>
                                        </p:attrNameLst>
                                      </p:cBhvr>
                                      <p:tavLst>
                                        <p:tav tm="0">
                                          <p:val>
                                            <p:strVal val="#ppt_x"/>
                                          </p:val>
                                        </p:tav>
                                        <p:tav tm="100000">
                                          <p:val>
                                            <p:strVal val="#ppt_x"/>
                                          </p:val>
                                        </p:tav>
                                      </p:tavLst>
                                    </p:anim>
                                    <p:anim calcmode="lin" valueType="num">
                                      <p:cBhvr>
                                        <p:cTn id="24" dur="1000" fill="hold"/>
                                        <p:tgtEl>
                                          <p:spTgt spid="102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fade">
                                      <p:cBhvr>
                                        <p:cTn id="27" dur="1000"/>
                                        <p:tgtEl>
                                          <p:spTgt spid="1027"/>
                                        </p:tgtEl>
                                      </p:cBhvr>
                                    </p:animEffect>
                                    <p:anim calcmode="lin" valueType="num">
                                      <p:cBhvr>
                                        <p:cTn id="28" dur="1000" fill="hold"/>
                                        <p:tgtEl>
                                          <p:spTgt spid="1027"/>
                                        </p:tgtEl>
                                        <p:attrNameLst>
                                          <p:attrName>ppt_x</p:attrName>
                                        </p:attrNameLst>
                                      </p:cBhvr>
                                      <p:tavLst>
                                        <p:tav tm="0">
                                          <p:val>
                                            <p:strVal val="#ppt_x"/>
                                          </p:val>
                                        </p:tav>
                                        <p:tav tm="100000">
                                          <p:val>
                                            <p:strVal val="#ppt_x"/>
                                          </p:val>
                                        </p:tav>
                                      </p:tavLst>
                                    </p:anim>
                                    <p:anim calcmode="lin" valueType="num">
                                      <p:cBhvr>
                                        <p:cTn id="29" dur="1000" fill="hold"/>
                                        <p:tgtEl>
                                          <p:spTgt spid="102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build="p"/>
      <p:bldP spid="3" grpId="1"/>
      <p:bldP spid="4"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Objective Evidence not listed or too vague</a:t>
            </a:r>
          </a:p>
          <a:p>
            <a:pPr marL="0" indent="0">
              <a:lnSpc>
                <a:spcPct val="90000"/>
              </a:lnSpc>
            </a:pPr>
            <a:r>
              <a:rPr lang="en-US" sz="2600" b="1" dirty="0" smtClean="0">
                <a:solidFill>
                  <a:schemeClr val="bg1">
                    <a:lumMod val="50000"/>
                  </a:schemeClr>
                </a:solidFill>
              </a:rPr>
              <a:t>Concerns:</a:t>
            </a:r>
          </a:p>
          <a:p>
            <a:pPr marL="339725" indent="-339725">
              <a:lnSpc>
                <a:spcPct val="90000"/>
              </a:lnSpc>
              <a:buFont typeface="Arial" pitchFamily="34" charset="0"/>
              <a:buChar char="•"/>
            </a:pPr>
            <a:r>
              <a:rPr lang="en-US" sz="2600" b="1" dirty="0" smtClean="0">
                <a:solidFill>
                  <a:schemeClr val="bg1">
                    <a:lumMod val="50000"/>
                  </a:schemeClr>
                </a:solidFill>
              </a:rPr>
              <a:t>Leads to a poor record because it is so incomplete and imprecise</a:t>
            </a:r>
          </a:p>
          <a:p>
            <a:pPr marL="339725" indent="-339725">
              <a:lnSpc>
                <a:spcPct val="90000"/>
              </a:lnSpc>
              <a:buFont typeface="Arial" pitchFamily="34" charset="0"/>
              <a:buChar char="•"/>
            </a:pPr>
            <a:r>
              <a:rPr lang="en-US" sz="2600" b="1" dirty="0" smtClean="0">
                <a:solidFill>
                  <a:schemeClr val="bg1">
                    <a:lumMod val="50000"/>
                  </a:schemeClr>
                </a:solidFill>
              </a:rPr>
              <a:t>Must search for specific evidence several times:</a:t>
            </a:r>
          </a:p>
          <a:p>
            <a:pPr marL="801688" indent="-339725">
              <a:lnSpc>
                <a:spcPct val="90000"/>
              </a:lnSpc>
              <a:buFont typeface="Courier New" pitchFamily="49" charset="0"/>
              <a:buChar char="o"/>
            </a:pPr>
            <a:r>
              <a:rPr lang="en-US" sz="2400" b="1" dirty="0" smtClean="0">
                <a:solidFill>
                  <a:schemeClr val="bg1">
                    <a:lumMod val="50000"/>
                  </a:schemeClr>
                </a:solidFill>
              </a:rPr>
              <a:t>When first reviewing the CAR</a:t>
            </a:r>
          </a:p>
          <a:p>
            <a:pPr marL="801688" indent="-339725">
              <a:lnSpc>
                <a:spcPct val="90000"/>
              </a:lnSpc>
              <a:buFont typeface="Courier New" pitchFamily="49" charset="0"/>
              <a:buChar char="o"/>
            </a:pPr>
            <a:r>
              <a:rPr lang="en-US" sz="2400" b="1" dirty="0" smtClean="0">
                <a:solidFill>
                  <a:schemeClr val="bg1">
                    <a:lumMod val="50000"/>
                  </a:schemeClr>
                </a:solidFill>
              </a:rPr>
              <a:t>When reviewing the corrective action plan</a:t>
            </a:r>
          </a:p>
          <a:p>
            <a:pPr marL="801688" indent="-339725">
              <a:lnSpc>
                <a:spcPct val="90000"/>
              </a:lnSpc>
              <a:buFont typeface="Courier New" pitchFamily="49" charset="0"/>
              <a:buChar char="o"/>
            </a:pPr>
            <a:r>
              <a:rPr lang="en-US" sz="2400" b="1" dirty="0" smtClean="0">
                <a:solidFill>
                  <a:schemeClr val="bg1">
                    <a:lumMod val="50000"/>
                  </a:schemeClr>
                </a:solidFill>
              </a:rPr>
              <a:t>When reviewing the milestones for completion</a:t>
            </a:r>
          </a:p>
          <a:p>
            <a:pPr marL="801688" indent="-339725">
              <a:lnSpc>
                <a:spcPct val="90000"/>
              </a:lnSpc>
              <a:buFont typeface="Courier New" pitchFamily="49" charset="0"/>
              <a:buChar char="o"/>
            </a:pPr>
            <a:r>
              <a:rPr lang="en-US" sz="2400" b="1" dirty="0" smtClean="0">
                <a:solidFill>
                  <a:schemeClr val="bg1">
                    <a:lumMod val="50000"/>
                  </a:schemeClr>
                </a:solidFill>
              </a:rPr>
              <a:t>Anyone who reviews the CAR must search for the evidence</a:t>
            </a:r>
          </a:p>
        </p:txBody>
      </p:sp>
      <p:sp>
        <p:nvSpPr>
          <p:cNvPr id="2" name="Slide Number Placeholder 1"/>
          <p:cNvSpPr>
            <a:spLocks noGrp="1"/>
          </p:cNvSpPr>
          <p:nvPr>
            <p:ph type="sldNum" sz="quarter" idx="10"/>
          </p:nvPr>
        </p:nvSpPr>
        <p:spPr/>
        <p:txBody>
          <a:bodyPr/>
          <a:lstStyle/>
          <a:p>
            <a:fld id="{B339ADFA-C87E-481A-8806-3564168020FD}" type="slidenum">
              <a:rPr lang="en-US" smtClean="0"/>
              <a:t>27</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Opportunity</a:t>
            </a:r>
          </a:p>
        </p:txBody>
      </p:sp>
    </p:spTree>
    <p:extLst>
      <p:ext uri="{BB962C8B-B14F-4D97-AF65-F5344CB8AC3E}">
        <p14:creationId xmlns:p14="http://schemas.microsoft.com/office/powerpoint/2010/main" val="27372874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Objective Evidence not listed or too vague</a:t>
            </a:r>
          </a:p>
          <a:p>
            <a:pPr marL="0" indent="0">
              <a:lnSpc>
                <a:spcPct val="90000"/>
              </a:lnSpc>
            </a:pPr>
            <a:r>
              <a:rPr lang="en-US" sz="2600" b="1" dirty="0" smtClean="0">
                <a:solidFill>
                  <a:schemeClr val="bg1">
                    <a:lumMod val="50000"/>
                  </a:schemeClr>
                </a:solidFill>
              </a:rPr>
              <a:t>Resolutions:</a:t>
            </a:r>
          </a:p>
          <a:p>
            <a:pPr marL="339725" indent="-339725">
              <a:lnSpc>
                <a:spcPct val="90000"/>
              </a:lnSpc>
              <a:buFont typeface="Arial" pitchFamily="34" charset="0"/>
              <a:buChar char="•"/>
            </a:pPr>
            <a:r>
              <a:rPr lang="en-US" sz="2600" b="1" dirty="0" smtClean="0">
                <a:solidFill>
                  <a:schemeClr val="bg1">
                    <a:lumMod val="50000"/>
                  </a:schemeClr>
                </a:solidFill>
              </a:rPr>
              <a:t>Make sure the specific details of the objective evidence are included within the objective evidence area</a:t>
            </a:r>
          </a:p>
          <a:p>
            <a:pPr marL="339725" indent="-339725">
              <a:lnSpc>
                <a:spcPct val="90000"/>
              </a:lnSpc>
              <a:buFont typeface="Arial" pitchFamily="34" charset="0"/>
              <a:buChar char="•"/>
            </a:pPr>
            <a:r>
              <a:rPr lang="en-US" sz="2600" b="1" dirty="0" smtClean="0">
                <a:solidFill>
                  <a:schemeClr val="bg1">
                    <a:lumMod val="50000"/>
                  </a:schemeClr>
                </a:solidFill>
              </a:rPr>
              <a:t>Use the Attachments/Comments area for supplemental information and not as the only location for the objective evidence</a:t>
            </a:r>
          </a:p>
          <a:p>
            <a:pPr marL="339725" indent="-339725">
              <a:lnSpc>
                <a:spcPct val="90000"/>
              </a:lnSpc>
              <a:buFont typeface="Arial" pitchFamily="34" charset="0"/>
              <a:buChar char="•"/>
            </a:pPr>
            <a:r>
              <a:rPr lang="en-US" sz="2600" b="1" dirty="0" smtClean="0">
                <a:solidFill>
                  <a:schemeClr val="bg1">
                    <a:lumMod val="50000"/>
                  </a:schemeClr>
                </a:solidFill>
              </a:rPr>
              <a:t>Ensure that the nonconformance is the statement of nonconformance and not the placeholder for the objective evidence</a:t>
            </a:r>
          </a:p>
        </p:txBody>
      </p:sp>
      <p:sp>
        <p:nvSpPr>
          <p:cNvPr id="2" name="Slide Number Placeholder 1"/>
          <p:cNvSpPr>
            <a:spLocks noGrp="1"/>
          </p:cNvSpPr>
          <p:nvPr>
            <p:ph type="sldNum" sz="quarter" idx="10"/>
          </p:nvPr>
        </p:nvSpPr>
        <p:spPr/>
        <p:txBody>
          <a:bodyPr/>
          <a:lstStyle/>
          <a:p>
            <a:fld id="{B339ADFA-C87E-481A-8806-3564168020FD}" type="slidenum">
              <a:rPr lang="en-US" smtClean="0"/>
              <a:t>28</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Opportunity</a:t>
            </a:r>
          </a:p>
        </p:txBody>
      </p:sp>
    </p:spTree>
    <p:extLst>
      <p:ext uri="{BB962C8B-B14F-4D97-AF65-F5344CB8AC3E}">
        <p14:creationId xmlns:p14="http://schemas.microsoft.com/office/powerpoint/2010/main" val="3210941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Discussion</a:t>
            </a:r>
          </a:p>
          <a:p>
            <a:pPr marL="0" indent="0" algn="ctr">
              <a:lnSpc>
                <a:spcPct val="90000"/>
              </a:lnSpc>
            </a:pPr>
            <a:endParaRPr lang="en-US" sz="2600" b="1" dirty="0" smtClean="0">
              <a:solidFill>
                <a:schemeClr val="bg1">
                  <a:lumMod val="50000"/>
                </a:schemeClr>
              </a:solidFill>
            </a:endParaRPr>
          </a:p>
          <a:p>
            <a:pPr marL="0" indent="0" algn="ctr">
              <a:lnSpc>
                <a:spcPct val="90000"/>
              </a:lnSpc>
            </a:pPr>
            <a:r>
              <a:rPr lang="en-US" sz="2600" b="1" i="1" dirty="0" smtClean="0">
                <a:solidFill>
                  <a:schemeClr val="bg1">
                    <a:lumMod val="50000"/>
                  </a:schemeClr>
                </a:solidFill>
              </a:rPr>
              <a:t>Should you change the state of a CAR </a:t>
            </a:r>
          </a:p>
          <a:p>
            <a:pPr marL="0" indent="0" algn="ctr">
              <a:lnSpc>
                <a:spcPct val="90000"/>
              </a:lnSpc>
            </a:pPr>
            <a:r>
              <a:rPr lang="en-US" sz="2600" b="1" i="1" dirty="0" smtClean="0">
                <a:solidFill>
                  <a:schemeClr val="bg1">
                    <a:lumMod val="50000"/>
                  </a:schemeClr>
                </a:solidFill>
              </a:rPr>
              <a:t>that has gone overdue or escalated </a:t>
            </a:r>
          </a:p>
          <a:p>
            <a:pPr marL="0" indent="0" algn="ctr">
              <a:lnSpc>
                <a:spcPct val="90000"/>
              </a:lnSpc>
            </a:pPr>
            <a:r>
              <a:rPr lang="en-US" sz="2600" b="1" i="1" dirty="0" smtClean="0">
                <a:solidFill>
                  <a:schemeClr val="bg1">
                    <a:lumMod val="50000"/>
                  </a:schemeClr>
                </a:solidFill>
              </a:rPr>
              <a:t>when the Owner </a:t>
            </a:r>
          </a:p>
          <a:p>
            <a:pPr marL="0" indent="0" algn="ctr">
              <a:lnSpc>
                <a:spcPct val="90000"/>
              </a:lnSpc>
            </a:pPr>
            <a:r>
              <a:rPr lang="en-US" sz="2600" b="1" i="1" dirty="0" smtClean="0">
                <a:solidFill>
                  <a:schemeClr val="bg1">
                    <a:lumMod val="50000"/>
                  </a:schemeClr>
                </a:solidFill>
              </a:rPr>
              <a:t>is granted an extension?</a:t>
            </a:r>
          </a:p>
          <a:p>
            <a:pPr marL="0" indent="0" algn="ctr">
              <a:lnSpc>
                <a:spcPct val="90000"/>
              </a:lnSpc>
            </a:pPr>
            <a:endParaRPr lang="en-US" sz="2600" b="1" dirty="0" smtClean="0">
              <a:solidFill>
                <a:schemeClr val="bg1">
                  <a:lumMod val="50000"/>
                </a:schemeClr>
              </a:solidFill>
            </a:endParaRPr>
          </a:p>
          <a:p>
            <a:pPr marL="339725" indent="-339725">
              <a:lnSpc>
                <a:spcPct val="90000"/>
              </a:lnSpc>
              <a:buFont typeface="Arial" pitchFamily="34" charset="0"/>
              <a:buChar char="•"/>
            </a:pPr>
            <a:r>
              <a:rPr lang="en-US" sz="2400" b="1" dirty="0" smtClean="0">
                <a:solidFill>
                  <a:schemeClr val="bg1">
                    <a:lumMod val="50000"/>
                  </a:schemeClr>
                </a:solidFill>
              </a:rPr>
              <a:t>Some CAR Champions reset the CAR back to an “awaiting” state after they extend a date, while others leave the state as is (overdue or escalated) with a new date.</a:t>
            </a:r>
          </a:p>
        </p:txBody>
      </p:sp>
      <p:sp>
        <p:nvSpPr>
          <p:cNvPr id="2" name="Slide Number Placeholder 1"/>
          <p:cNvSpPr>
            <a:spLocks noGrp="1"/>
          </p:cNvSpPr>
          <p:nvPr>
            <p:ph type="sldNum" sz="quarter" idx="10"/>
          </p:nvPr>
        </p:nvSpPr>
        <p:spPr/>
        <p:txBody>
          <a:bodyPr/>
          <a:lstStyle/>
          <a:p>
            <a:fld id="{B339ADFA-C87E-481A-8806-3564168020FD}" type="slidenum">
              <a:rPr lang="en-US" smtClean="0"/>
              <a:t>29</a:t>
            </a:fld>
            <a:endParaRPr lang="en-US"/>
          </a:p>
        </p:txBody>
      </p:sp>
    </p:spTree>
    <p:extLst>
      <p:ext uri="{BB962C8B-B14F-4D97-AF65-F5344CB8AC3E}">
        <p14:creationId xmlns:p14="http://schemas.microsoft.com/office/powerpoint/2010/main" val="1587632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841270" y="2870950"/>
            <a:ext cx="5636489" cy="1640090"/>
          </a:xfrm>
        </p:spPr>
        <p:txBody>
          <a:bodyPr/>
          <a:lstStyle/>
          <a:p>
            <a:pPr algn="ctr"/>
            <a:r>
              <a:rPr lang="en-US" dirty="0" smtClean="0">
                <a:solidFill>
                  <a:srgbClr val="FFC000"/>
                </a:solidFill>
                <a:latin typeface="Arial" charset="0"/>
              </a:rPr>
              <a:t>Buy &amp; Pay</a:t>
            </a:r>
            <a:endParaRPr lang="en-US" dirty="0" smtClean="0">
              <a:latin typeface="Arial" charset="0"/>
            </a:endParaRPr>
          </a:p>
        </p:txBody>
      </p:sp>
    </p:spTree>
    <p:extLst>
      <p:ext uri="{BB962C8B-B14F-4D97-AF65-F5344CB8AC3E}">
        <p14:creationId xmlns:p14="http://schemas.microsoft.com/office/powerpoint/2010/main" val="4193179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Discussion</a:t>
            </a:r>
          </a:p>
          <a:p>
            <a:pPr marL="0" indent="0">
              <a:lnSpc>
                <a:spcPct val="90000"/>
              </a:lnSpc>
            </a:pPr>
            <a:r>
              <a:rPr lang="en-US" sz="2600" b="1" dirty="0" smtClean="0">
                <a:solidFill>
                  <a:schemeClr val="bg1">
                    <a:lumMod val="50000"/>
                  </a:schemeClr>
                </a:solidFill>
              </a:rPr>
              <a:t>It is appropriate to </a:t>
            </a:r>
            <a:r>
              <a:rPr lang="en-US" sz="2600" b="1" i="1" u="sng" dirty="0" smtClean="0">
                <a:solidFill>
                  <a:schemeClr val="bg1">
                    <a:lumMod val="50000"/>
                  </a:schemeClr>
                </a:solidFill>
              </a:rPr>
              <a:t>change</a:t>
            </a:r>
            <a:r>
              <a:rPr lang="en-US" sz="2600" b="1" dirty="0" smtClean="0">
                <a:solidFill>
                  <a:schemeClr val="bg1">
                    <a:lumMod val="50000"/>
                  </a:schemeClr>
                </a:solidFill>
              </a:rPr>
              <a:t> the CAR state when:</a:t>
            </a:r>
          </a:p>
          <a:p>
            <a:pPr marL="339725" indent="-339725">
              <a:lnSpc>
                <a:spcPct val="90000"/>
              </a:lnSpc>
              <a:buFont typeface="Arial" pitchFamily="34" charset="0"/>
              <a:buChar char="•"/>
            </a:pPr>
            <a:r>
              <a:rPr lang="en-US" sz="2400" b="1" dirty="0" smtClean="0">
                <a:solidFill>
                  <a:schemeClr val="bg1">
                    <a:lumMod val="50000"/>
                  </a:schemeClr>
                </a:solidFill>
              </a:rPr>
              <a:t>The CAR owner had previously been responsive</a:t>
            </a:r>
          </a:p>
          <a:p>
            <a:pPr marL="339725" indent="-339725">
              <a:lnSpc>
                <a:spcPct val="90000"/>
              </a:lnSpc>
              <a:buFont typeface="Arial" pitchFamily="34" charset="0"/>
              <a:buChar char="•"/>
            </a:pPr>
            <a:r>
              <a:rPr lang="en-US" sz="2400" b="1" dirty="0" smtClean="0">
                <a:solidFill>
                  <a:schemeClr val="bg1">
                    <a:lumMod val="50000"/>
                  </a:schemeClr>
                </a:solidFill>
              </a:rPr>
              <a:t>You anticipate that the CAR owner will continue to be responsive</a:t>
            </a:r>
          </a:p>
          <a:p>
            <a:pPr marL="0" indent="0">
              <a:lnSpc>
                <a:spcPct val="90000"/>
              </a:lnSpc>
            </a:pPr>
            <a:r>
              <a:rPr lang="en-US" sz="2600" b="1" dirty="0" smtClean="0">
                <a:solidFill>
                  <a:schemeClr val="bg1">
                    <a:lumMod val="50000"/>
                  </a:schemeClr>
                </a:solidFill>
              </a:rPr>
              <a:t>It is appropriate to </a:t>
            </a:r>
            <a:r>
              <a:rPr lang="en-US" sz="2600" b="1" i="1" u="sng" dirty="0" smtClean="0">
                <a:solidFill>
                  <a:schemeClr val="bg1">
                    <a:lumMod val="50000"/>
                  </a:schemeClr>
                </a:solidFill>
              </a:rPr>
              <a:t>not change</a:t>
            </a:r>
            <a:r>
              <a:rPr lang="en-US" sz="2600" b="1" dirty="0" smtClean="0">
                <a:solidFill>
                  <a:schemeClr val="bg1">
                    <a:lumMod val="50000"/>
                  </a:schemeClr>
                </a:solidFill>
              </a:rPr>
              <a:t> the CAR state when:</a:t>
            </a:r>
            <a:endParaRPr lang="en-US" sz="2600" b="1" dirty="0">
              <a:solidFill>
                <a:schemeClr val="bg1">
                  <a:lumMod val="50000"/>
                </a:schemeClr>
              </a:solidFill>
            </a:endParaRPr>
          </a:p>
          <a:p>
            <a:pPr marL="339725" indent="-339725">
              <a:lnSpc>
                <a:spcPct val="90000"/>
              </a:lnSpc>
              <a:buFont typeface="Arial" pitchFamily="34" charset="0"/>
              <a:buChar char="•"/>
            </a:pPr>
            <a:r>
              <a:rPr lang="en-US" sz="2400" b="1" dirty="0" smtClean="0">
                <a:solidFill>
                  <a:schemeClr val="bg1">
                    <a:lumMod val="50000"/>
                  </a:schemeClr>
                </a:solidFill>
              </a:rPr>
              <a:t>The CAR owner has consistently been late or nonresponsive to the CAR</a:t>
            </a:r>
          </a:p>
          <a:p>
            <a:pPr marL="339725" indent="-339725">
              <a:lnSpc>
                <a:spcPct val="90000"/>
              </a:lnSpc>
              <a:buFont typeface="Arial" pitchFamily="34" charset="0"/>
              <a:buChar char="•"/>
            </a:pPr>
            <a:r>
              <a:rPr lang="en-US" sz="2400" b="1" dirty="0" smtClean="0">
                <a:solidFill>
                  <a:schemeClr val="bg1">
                    <a:lumMod val="50000"/>
                  </a:schemeClr>
                </a:solidFill>
              </a:rPr>
              <a:t>There is a desire to continue the escalation process from where it currently is in the management chain should the CAR owner continue to be nonresponsive </a:t>
            </a:r>
          </a:p>
          <a:p>
            <a:pPr marL="339725" indent="-339725">
              <a:lnSpc>
                <a:spcPct val="90000"/>
              </a:lnSpc>
              <a:buFont typeface="Arial" pitchFamily="34" charset="0"/>
              <a:buChar char="•"/>
            </a:pPr>
            <a:endParaRPr lang="en-US" sz="24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30</a:t>
            </a:fld>
            <a:endParaRPr lang="en-US"/>
          </a:p>
        </p:txBody>
      </p:sp>
    </p:spTree>
    <p:extLst>
      <p:ext uri="{BB962C8B-B14F-4D97-AF65-F5344CB8AC3E}">
        <p14:creationId xmlns:p14="http://schemas.microsoft.com/office/powerpoint/2010/main" val="17014409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2244436" y="2815360"/>
            <a:ext cx="4644737" cy="722456"/>
          </a:xfrm>
        </p:spPr>
        <p:txBody>
          <a:bodyPr/>
          <a:lstStyle/>
          <a:p>
            <a:pPr algn="ctr" eaLnBrk="1" hangingPunct="1"/>
            <a:r>
              <a:rPr lang="en-US" dirty="0" smtClean="0">
                <a:solidFill>
                  <a:srgbClr val="FFC000"/>
                </a:solidFill>
                <a:latin typeface="Arial" charset="0"/>
              </a:rPr>
              <a:t>CAR Reviews</a:t>
            </a:r>
            <a:endParaRPr lang="en-US" dirty="0" smtClean="0">
              <a:latin typeface="Arial" charset="0"/>
            </a:endParaRPr>
          </a:p>
        </p:txBody>
      </p:sp>
    </p:spTree>
    <p:extLst>
      <p:ext uri="{BB962C8B-B14F-4D97-AF65-F5344CB8AC3E}">
        <p14:creationId xmlns:p14="http://schemas.microsoft.com/office/powerpoint/2010/main" val="1484563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CAR Reviews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a:r>
              <a:rPr lang="en-US" dirty="0" smtClean="0">
                <a:solidFill>
                  <a:schemeClr val="accent1"/>
                </a:solidFill>
                <a:latin typeface="Arial" charset="0"/>
                <a:cs typeface="Arial" charset="0"/>
              </a:rPr>
              <a:t>Teams and CAR Numbers for review</a:t>
            </a:r>
          </a:p>
          <a:p>
            <a:pPr>
              <a:buFont typeface="Arial" pitchFamily="34" charset="0"/>
              <a:buChar char="•"/>
            </a:pPr>
            <a:r>
              <a:rPr lang="en-US" sz="2200" b="0" dirty="0">
                <a:solidFill>
                  <a:schemeClr val="accent2">
                    <a:lumMod val="75000"/>
                  </a:schemeClr>
                </a:solidFill>
                <a:latin typeface="Arial" charset="0"/>
                <a:cs typeface="Arial" charset="0"/>
              </a:rPr>
              <a:t>Asia Team for meeting on </a:t>
            </a:r>
            <a:r>
              <a:rPr lang="en-US" sz="2200" b="0" dirty="0" smtClean="0">
                <a:solidFill>
                  <a:schemeClr val="accent2">
                    <a:lumMod val="75000"/>
                  </a:schemeClr>
                </a:solidFill>
                <a:latin typeface="Arial" charset="0"/>
                <a:cs typeface="Arial" charset="0"/>
              </a:rPr>
              <a:t>September 24</a:t>
            </a:r>
            <a:endParaRPr lang="en-US" sz="2200" b="0" dirty="0">
              <a:solidFill>
                <a:schemeClr val="accent2">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6">
                    <a:lumMod val="75000"/>
                  </a:schemeClr>
                </a:solidFill>
              </a:rPr>
              <a:t>Jacky Wu, Adele Fan, </a:t>
            </a:r>
            <a:r>
              <a:rPr lang="en-US" sz="2200" b="0" dirty="0" smtClean="0">
                <a:solidFill>
                  <a:schemeClr val="accent2">
                    <a:lumMod val="75000"/>
                  </a:schemeClr>
                </a:solidFill>
              </a:rPr>
              <a:t>Funny Li, Ronald Tse, Tony Hsu</a:t>
            </a:r>
            <a:endParaRPr lang="en-US" sz="2200" b="0" dirty="0" smtClean="0">
              <a:solidFill>
                <a:schemeClr val="accent2">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2">
                    <a:lumMod val="75000"/>
                  </a:schemeClr>
                </a:solidFill>
                <a:latin typeface="Arial" charset="0"/>
                <a:cs typeface="Arial" charset="0"/>
              </a:rPr>
              <a:t>CAR #s: </a:t>
            </a:r>
            <a:r>
              <a:rPr lang="en-US" sz="2200" b="0" dirty="0" smtClean="0">
                <a:solidFill>
                  <a:schemeClr val="accent6">
                    <a:lumMod val="75000"/>
                  </a:schemeClr>
                </a:solidFill>
                <a:latin typeface="Arial" charset="0"/>
                <a:cs typeface="Arial" charset="0"/>
              </a:rPr>
              <a:t>133911505, 123911379,</a:t>
            </a:r>
            <a:r>
              <a:rPr lang="en-US" sz="2200" b="0" dirty="0" smtClean="0">
                <a:solidFill>
                  <a:schemeClr val="accent2">
                    <a:lumMod val="75000"/>
                  </a:schemeClr>
                </a:solidFill>
                <a:latin typeface="Arial" charset="0"/>
                <a:cs typeface="Arial" charset="0"/>
              </a:rPr>
              <a:t> 133911678</a:t>
            </a:r>
            <a:r>
              <a:rPr lang="en-US" sz="2200" b="0" dirty="0" smtClean="0">
                <a:solidFill>
                  <a:schemeClr val="accent2">
                    <a:lumMod val="75000"/>
                  </a:schemeClr>
                </a:solidFill>
              </a:rPr>
              <a:t>, 133911950</a:t>
            </a:r>
            <a:endParaRPr lang="en-US" sz="2200" b="0" dirty="0" smtClean="0">
              <a:solidFill>
                <a:schemeClr val="accent2">
                  <a:lumMod val="75000"/>
                </a:schemeClr>
              </a:solidFill>
              <a:latin typeface="Arial" charset="0"/>
              <a:cs typeface="Arial" charset="0"/>
            </a:endParaRPr>
          </a:p>
          <a:p>
            <a:pPr>
              <a:buFont typeface="Arial" pitchFamily="34" charset="0"/>
              <a:buChar char="•"/>
            </a:pPr>
            <a:r>
              <a:rPr lang="en-US" sz="2200" b="0" dirty="0" smtClean="0">
                <a:solidFill>
                  <a:schemeClr val="accent4">
                    <a:lumMod val="75000"/>
                  </a:schemeClr>
                </a:solidFill>
                <a:latin typeface="Arial" charset="0"/>
                <a:cs typeface="Arial" charset="0"/>
              </a:rPr>
              <a:t>NA Team for meeting on September 23</a:t>
            </a:r>
          </a:p>
          <a:p>
            <a:pPr marL="803275" indent="-457200">
              <a:buFont typeface="Arial" pitchFamily="34" charset="0"/>
              <a:buChar char="‒"/>
            </a:pPr>
            <a:r>
              <a:rPr lang="en-US" sz="2200" b="0" dirty="0" smtClean="0">
                <a:solidFill>
                  <a:schemeClr val="accent4">
                    <a:lumMod val="75000"/>
                  </a:schemeClr>
                </a:solidFill>
              </a:rPr>
              <a:t>Dale Hendricks, Gunsimar Paintal, Julianne Heinzinger, Chris Nicastro</a:t>
            </a:r>
            <a:endParaRPr lang="en-US" sz="2200" b="0" dirty="0" smtClean="0">
              <a:solidFill>
                <a:schemeClr val="accent4">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4">
                    <a:lumMod val="75000"/>
                  </a:schemeClr>
                </a:solidFill>
                <a:latin typeface="Arial" charset="0"/>
                <a:cs typeface="Arial" charset="0"/>
              </a:rPr>
              <a:t>CAR #s: </a:t>
            </a:r>
            <a:r>
              <a:rPr lang="en-US" sz="2200" b="0" dirty="0" smtClean="0">
                <a:solidFill>
                  <a:schemeClr val="accent4">
                    <a:lumMod val="75000"/>
                  </a:schemeClr>
                </a:solidFill>
              </a:rPr>
              <a:t>133911636, 133911950, 133912255</a:t>
            </a:r>
            <a:r>
              <a:rPr lang="en-US" sz="2200" b="0" smtClean="0">
                <a:solidFill>
                  <a:schemeClr val="accent4">
                    <a:lumMod val="75000"/>
                  </a:schemeClr>
                </a:solidFill>
              </a:rPr>
              <a:t>, 123911154</a:t>
            </a:r>
            <a:endParaRPr lang="en-US" sz="2200" b="0" dirty="0" smtClean="0">
              <a:solidFill>
                <a:schemeClr val="accent4">
                  <a:lumMod val="75000"/>
                </a:schemeClr>
              </a:solidFill>
              <a:latin typeface="Arial" charset="0"/>
              <a:cs typeface="Arial" charset="0"/>
            </a:endParaRPr>
          </a:p>
          <a:p>
            <a:pPr>
              <a:buFont typeface="Arial" pitchFamily="34" charset="0"/>
              <a:buChar char="•"/>
            </a:pPr>
            <a:r>
              <a:rPr lang="en-US" sz="2200" b="0" dirty="0" smtClean="0">
                <a:solidFill>
                  <a:srgbClr val="7030A0"/>
                </a:solidFill>
                <a:latin typeface="Arial" charset="0"/>
                <a:cs typeface="Arial" charset="0"/>
              </a:rPr>
              <a:t>EULA and NA Team for meeting on September 25</a:t>
            </a:r>
          </a:p>
          <a:p>
            <a:pPr marL="803275" indent="-457200">
              <a:buFont typeface="Arial" pitchFamily="34" charset="0"/>
              <a:buChar char="‒"/>
            </a:pPr>
            <a:r>
              <a:rPr lang="en-US" sz="2200" b="0" dirty="0" smtClean="0">
                <a:solidFill>
                  <a:srgbClr val="7030A0"/>
                </a:solidFill>
              </a:rPr>
              <a:t>Mark vandeWaterlaat, Mel Fehrenbacher, Mark Lavine</a:t>
            </a:r>
            <a:endParaRPr lang="en-US" sz="2200" b="0" dirty="0">
              <a:solidFill>
                <a:srgbClr val="7030A0"/>
              </a:solidFill>
              <a:latin typeface="Arial" charset="0"/>
              <a:cs typeface="Arial" charset="0"/>
            </a:endParaRPr>
          </a:p>
          <a:p>
            <a:pPr marL="803275" indent="-457200">
              <a:buFont typeface="Arial" pitchFamily="34" charset="0"/>
              <a:buChar char="‒"/>
            </a:pPr>
            <a:r>
              <a:rPr lang="en-US" sz="2200" b="0" dirty="0" smtClean="0">
                <a:solidFill>
                  <a:srgbClr val="7030A0"/>
                </a:solidFill>
                <a:latin typeface="Arial" charset="0"/>
                <a:cs typeface="Arial" charset="0"/>
              </a:rPr>
              <a:t>CAR </a:t>
            </a:r>
            <a:r>
              <a:rPr lang="en-US" sz="2200" b="0" dirty="0">
                <a:solidFill>
                  <a:srgbClr val="7030A0"/>
                </a:solidFill>
                <a:latin typeface="Arial" charset="0"/>
                <a:cs typeface="Arial" charset="0"/>
              </a:rPr>
              <a:t>#s</a:t>
            </a:r>
            <a:r>
              <a:rPr lang="en-US" sz="2200" b="0" dirty="0" smtClean="0">
                <a:solidFill>
                  <a:srgbClr val="7030A0"/>
                </a:solidFill>
                <a:latin typeface="Arial" charset="0"/>
                <a:cs typeface="Arial" charset="0"/>
              </a:rPr>
              <a:t>:  </a:t>
            </a:r>
            <a:r>
              <a:rPr lang="en-US" sz="2200" b="0" dirty="0" smtClean="0">
                <a:solidFill>
                  <a:srgbClr val="7030A0"/>
                </a:solidFill>
              </a:rPr>
              <a:t>133911678, 133911636, 133911831, 133911497</a:t>
            </a:r>
            <a:endParaRPr lang="en-US" sz="2200" b="0" dirty="0" smtClean="0">
              <a:solidFill>
                <a:srgbClr val="7030A0"/>
              </a:solidFill>
              <a:latin typeface="Arial" charset="0"/>
              <a:cs typeface="Arial" charset="0"/>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32</a:t>
            </a:fld>
            <a:endParaRPr lang="en-US" sz="1000"/>
          </a:p>
        </p:txBody>
      </p:sp>
    </p:spTree>
    <p:extLst>
      <p:ext uri="{BB962C8B-B14F-4D97-AF65-F5344CB8AC3E}">
        <p14:creationId xmlns:p14="http://schemas.microsoft.com/office/powerpoint/2010/main" val="3456304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457200" y="677863"/>
            <a:ext cx="5486400" cy="1600200"/>
          </a:xfrm>
        </p:spPr>
        <p:txBody>
          <a:bodyPr/>
          <a:lstStyle/>
          <a:p>
            <a:pPr eaLnBrk="1" hangingPunct="1"/>
            <a:r>
              <a:rPr lang="en-US" dirty="0" smtClean="0">
                <a:latin typeface="Arial" charset="0"/>
              </a:rPr>
              <a:t>THANK YOU</a:t>
            </a:r>
          </a:p>
        </p:txBody>
      </p:sp>
    </p:spTree>
    <p:extLst>
      <p:ext uri="{BB962C8B-B14F-4D97-AF65-F5344CB8AC3E}">
        <p14:creationId xmlns:p14="http://schemas.microsoft.com/office/powerpoint/2010/main" val="391042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Buy &amp; Pay Topics</a:t>
            </a:r>
          </a:p>
        </p:txBody>
      </p:sp>
      <p:sp>
        <p:nvSpPr>
          <p:cNvPr id="15363" name="Content Placeholder 4"/>
          <p:cNvSpPr>
            <a:spLocks noGrp="1"/>
          </p:cNvSpPr>
          <p:nvPr>
            <p:ph idx="1"/>
          </p:nvPr>
        </p:nvSpPr>
        <p:spPr>
          <a:xfrm>
            <a:off x="457200" y="1433945"/>
            <a:ext cx="8229600" cy="4692219"/>
          </a:xfrm>
        </p:spPr>
        <p:txBody>
          <a:bodyPr/>
          <a:lstStyle/>
          <a:p>
            <a:pPr eaLnBrk="1" hangingPunct="1">
              <a:buFont typeface="Arial" pitchFamily="34" charset="0"/>
              <a:buChar char="•"/>
            </a:pPr>
            <a:r>
              <a:rPr lang="en-US" dirty="0" smtClean="0">
                <a:latin typeface="Arial" charset="0"/>
                <a:cs typeface="Arial" charset="0"/>
              </a:rPr>
              <a:t>Implication for CARs</a:t>
            </a:r>
          </a:p>
          <a:p>
            <a:pPr>
              <a:buFont typeface="Arial" pitchFamily="34" charset="0"/>
              <a:buChar char="•"/>
            </a:pPr>
            <a:r>
              <a:rPr lang="en-US" dirty="0" smtClean="0">
                <a:latin typeface="Arial" charset="0"/>
                <a:cs typeface="Arial" charset="0"/>
              </a:rPr>
              <a:t>Analysis</a:t>
            </a:r>
          </a:p>
          <a:p>
            <a:pPr>
              <a:buFont typeface="Arial" pitchFamily="34" charset="0"/>
              <a:buChar char="•"/>
            </a:pPr>
            <a:r>
              <a:rPr lang="en-US" dirty="0" smtClean="0">
                <a:latin typeface="Arial" charset="0"/>
                <a:cs typeface="Arial" charset="0"/>
              </a:rPr>
              <a:t>Root Cause Categories</a:t>
            </a:r>
            <a:endParaRPr lang="en-US" i="1" dirty="0" smtClean="0">
              <a:latin typeface="Segoe Print" pitchFamily="2" charset="0"/>
              <a:ea typeface="KaiTi" pitchFamily="49" charset="-122"/>
              <a:cs typeface="Kalinga" pitchFamily="34" charset="0"/>
            </a:endParaRPr>
          </a:p>
          <a:p>
            <a:pPr eaLnBrk="1" hangingPunct="1">
              <a:buFont typeface="Arial" pitchFamily="34" charset="0"/>
              <a:buChar char="•"/>
            </a:pPr>
            <a:r>
              <a:rPr lang="en-US" dirty="0" smtClean="0">
                <a:solidFill>
                  <a:srgbClr val="7F7F7F"/>
                </a:solidFill>
                <a:latin typeface="Arial" charset="0"/>
                <a:cs typeface="Arial" charset="0"/>
              </a:rPr>
              <a:t>Root Cause Statements</a:t>
            </a:r>
          </a:p>
          <a:p>
            <a:pPr eaLnBrk="1" hangingPunct="1">
              <a:buFont typeface="Arial" pitchFamily="34" charset="0"/>
              <a:buChar char="•"/>
            </a:pPr>
            <a:r>
              <a:rPr lang="en-US" dirty="0" smtClean="0">
                <a:solidFill>
                  <a:srgbClr val="7F7F7F"/>
                </a:solidFill>
                <a:latin typeface="Arial" charset="0"/>
                <a:cs typeface="Arial" charset="0"/>
              </a:rPr>
              <a:t>Optional Recipient for Buy &amp; Pay CARs</a:t>
            </a:r>
          </a:p>
          <a:p>
            <a:pPr eaLnBrk="1" hangingPunct="1">
              <a:buFont typeface="Arial" pitchFamily="34" charset="0"/>
              <a:buChar char="•"/>
            </a:pPr>
            <a:r>
              <a:rPr lang="en-US" dirty="0" smtClean="0">
                <a:solidFill>
                  <a:srgbClr val="7F7F7F"/>
                </a:solidFill>
                <a:latin typeface="Arial" charset="0"/>
                <a:cs typeface="Arial" charset="0"/>
              </a:rPr>
              <a:t>CAR Processing Requirements FAQ</a:t>
            </a:r>
          </a:p>
          <a:p>
            <a:pPr eaLnBrk="1" hangingPunct="1">
              <a:buFont typeface="Arial" pitchFamily="34" charset="0"/>
              <a:buChar char="•"/>
            </a:pPr>
            <a:endParaRPr lang="en-US" dirty="0" smtClean="0">
              <a:solidFill>
                <a:srgbClr val="7F7F7F"/>
              </a:solidFill>
              <a:latin typeface="Arial" charset="0"/>
              <a:cs typeface="Arial" charset="0"/>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4</a:t>
            </a:fld>
            <a:endParaRPr lang="en-US" sz="1000" dirty="0"/>
          </a:p>
        </p:txBody>
      </p:sp>
    </p:spTree>
    <p:extLst>
      <p:ext uri="{BB962C8B-B14F-4D97-AF65-F5344CB8AC3E}">
        <p14:creationId xmlns:p14="http://schemas.microsoft.com/office/powerpoint/2010/main" val="151770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Buy &amp; Pay</a:t>
            </a:r>
            <a:endParaRPr lang="en-US" dirty="0"/>
          </a:p>
        </p:txBody>
      </p:sp>
      <p:sp>
        <p:nvSpPr>
          <p:cNvPr id="20" name="Rectangle 3"/>
          <p:cNvSpPr>
            <a:spLocks noGrp="1" noChangeArrowheads="1"/>
          </p:cNvSpPr>
          <p:nvPr>
            <p:ph idx="1"/>
          </p:nvPr>
        </p:nvSpPr>
        <p:spPr/>
        <p:txBody>
          <a:bodyPr>
            <a:normAutofit/>
          </a:bodyPr>
          <a:lstStyle/>
          <a:p>
            <a:pPr marL="0" indent="0" eaLnBrk="1" hangingPunct="1">
              <a:lnSpc>
                <a:spcPct val="90000"/>
              </a:lnSpc>
            </a:pPr>
            <a:r>
              <a:rPr lang="en-US" sz="2600" b="1" dirty="0" smtClean="0">
                <a:solidFill>
                  <a:schemeClr val="accent1"/>
                </a:solidFill>
              </a:rPr>
              <a:t>Implication for CARs</a:t>
            </a:r>
          </a:p>
          <a:p>
            <a:pPr marL="347663" lvl="1" indent="-347663"/>
            <a:r>
              <a:rPr lang="en-US" sz="2600" b="1" dirty="0" smtClean="0">
                <a:solidFill>
                  <a:schemeClr val="bg1">
                    <a:lumMod val="50000"/>
                  </a:schemeClr>
                </a:solidFill>
              </a:rPr>
              <a:t>There are several issues resulting from the Buy &amp; Pay transition.  Be aware that:</a:t>
            </a:r>
          </a:p>
          <a:p>
            <a:pPr marL="914400" lvl="2" indent="-339725">
              <a:buFont typeface="Arial" pitchFamily="34" charset="0"/>
              <a:buChar char="̶"/>
            </a:pPr>
            <a:r>
              <a:rPr lang="en-US" sz="2400" b="1" dirty="0" smtClean="0">
                <a:solidFill>
                  <a:schemeClr val="bg1">
                    <a:lumMod val="50000"/>
                  </a:schemeClr>
                </a:solidFill>
              </a:rPr>
              <a:t>Processes have been impacted</a:t>
            </a:r>
            <a:endParaRPr lang="en-US" sz="2400" b="1" dirty="0">
              <a:solidFill>
                <a:schemeClr val="bg1">
                  <a:lumMod val="50000"/>
                </a:schemeClr>
              </a:solidFill>
            </a:endParaRPr>
          </a:p>
          <a:p>
            <a:pPr marL="914400" lvl="2" indent="-339725">
              <a:buFont typeface="Arial" pitchFamily="34" charset="0"/>
              <a:buChar char="̶"/>
            </a:pPr>
            <a:r>
              <a:rPr lang="en-US" sz="2400" b="1" dirty="0" smtClean="0">
                <a:solidFill>
                  <a:schemeClr val="bg1">
                    <a:lumMod val="50000"/>
                  </a:schemeClr>
                </a:solidFill>
              </a:rPr>
              <a:t>An </a:t>
            </a:r>
            <a:r>
              <a:rPr lang="en-US" sz="2400" b="1" dirty="0" smtClean="0">
                <a:solidFill>
                  <a:srgbClr val="0070C0"/>
                </a:solidFill>
                <a:hlinkClick r:id="rId2"/>
              </a:rPr>
              <a:t>Issue Log</a:t>
            </a:r>
            <a:r>
              <a:rPr lang="en-US" sz="2400" b="1" dirty="0" smtClean="0">
                <a:solidFill>
                  <a:schemeClr val="bg1">
                    <a:lumMod val="50000"/>
                  </a:schemeClr>
                </a:solidFill>
              </a:rPr>
              <a:t> is provided on the Buy &amp; Pay website</a:t>
            </a:r>
          </a:p>
          <a:p>
            <a:pPr marL="914400" lvl="2" indent="-339725">
              <a:buFont typeface="Arial" pitchFamily="34" charset="0"/>
              <a:buChar char="̶"/>
            </a:pPr>
            <a:r>
              <a:rPr lang="en-US" sz="2400" b="1" dirty="0" smtClean="0">
                <a:solidFill>
                  <a:schemeClr val="bg1">
                    <a:lumMod val="50000"/>
                  </a:schemeClr>
                </a:solidFill>
              </a:rPr>
              <a:t>Issues continue to arise and continue to be addressed</a:t>
            </a:r>
            <a:endParaRPr lang="en-US" sz="2600" b="1" dirty="0">
              <a:solidFill>
                <a:schemeClr val="bg1">
                  <a:lumMod val="50000"/>
                </a:schemeClr>
              </a:solidFill>
            </a:endParaRPr>
          </a:p>
          <a:p>
            <a:pPr marL="347663" lvl="1" indent="-347663"/>
            <a:r>
              <a:rPr lang="en-US" sz="2600" b="1" dirty="0" smtClean="0">
                <a:solidFill>
                  <a:schemeClr val="bg1">
                    <a:lumMod val="50000"/>
                  </a:schemeClr>
                </a:solidFill>
              </a:rPr>
              <a:t>There are specific CAR processing requirements for Buy &amp; Pay related concerns</a:t>
            </a:r>
          </a:p>
        </p:txBody>
      </p:sp>
      <p:sp>
        <p:nvSpPr>
          <p:cNvPr id="2" name="Slide Number Placeholder 1"/>
          <p:cNvSpPr>
            <a:spLocks noGrp="1"/>
          </p:cNvSpPr>
          <p:nvPr>
            <p:ph type="sldNum" sz="quarter" idx="10"/>
          </p:nvPr>
        </p:nvSpPr>
        <p:spPr/>
        <p:txBody>
          <a:bodyPr/>
          <a:lstStyle/>
          <a:p>
            <a:fld id="{B339ADFA-C87E-481A-8806-3564168020FD}" type="slidenum">
              <a:rPr lang="en-US" smtClean="0"/>
              <a:t>5</a:t>
            </a:fld>
            <a:endParaRPr lang="en-US"/>
          </a:p>
        </p:txBody>
      </p:sp>
    </p:spTree>
    <p:extLst>
      <p:ext uri="{BB962C8B-B14F-4D97-AF65-F5344CB8AC3E}">
        <p14:creationId xmlns:p14="http://schemas.microsoft.com/office/powerpoint/2010/main" val="3633037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Buy &amp; Pay: CAR Processing Requirements</a:t>
            </a:r>
            <a:endParaRPr lang="en-US" dirty="0"/>
          </a:p>
        </p:txBody>
      </p:sp>
      <p:sp>
        <p:nvSpPr>
          <p:cNvPr id="20" name="Rectangle 3"/>
          <p:cNvSpPr>
            <a:spLocks noGrp="1" noChangeArrowheads="1"/>
          </p:cNvSpPr>
          <p:nvPr>
            <p:ph idx="1"/>
          </p:nvPr>
        </p:nvSpPr>
        <p:spPr>
          <a:xfrm>
            <a:off x="457200" y="1600200"/>
            <a:ext cx="8229600" cy="4951430"/>
          </a:xfrm>
        </p:spPr>
        <p:txBody>
          <a:bodyPr>
            <a:normAutofit/>
          </a:bodyPr>
          <a:lstStyle/>
          <a:p>
            <a:pPr marL="0" indent="0" eaLnBrk="1" hangingPunct="1">
              <a:lnSpc>
                <a:spcPct val="90000"/>
              </a:lnSpc>
            </a:pPr>
            <a:r>
              <a:rPr lang="en-US" sz="2600" b="1" dirty="0" smtClean="0">
                <a:solidFill>
                  <a:schemeClr val="accent1"/>
                </a:solidFill>
              </a:rPr>
              <a:t>Analysis</a:t>
            </a:r>
          </a:p>
          <a:p>
            <a:pPr marL="339725" lvl="1" indent="-339725"/>
            <a:r>
              <a:rPr lang="en-US" sz="2600" b="1" dirty="0" smtClean="0">
                <a:solidFill>
                  <a:schemeClr val="bg1">
                    <a:lumMod val="50000"/>
                  </a:schemeClr>
                </a:solidFill>
              </a:rPr>
              <a:t>For Finding CARs, a thorough analysis must indicate that this is a Buy &amp; Pay specific concern, i.e.,</a:t>
            </a:r>
          </a:p>
          <a:p>
            <a:pPr marL="914400" lvl="2" indent="-339725">
              <a:buFont typeface="Arial" pitchFamily="34" charset="0"/>
              <a:buChar char="̶"/>
            </a:pPr>
            <a:r>
              <a:rPr lang="en-US" sz="2400" b="1" dirty="0">
                <a:solidFill>
                  <a:schemeClr val="bg1">
                    <a:lumMod val="50000"/>
                  </a:schemeClr>
                </a:solidFill>
              </a:rPr>
              <a:t>The problem has already been identified and is included on the Buy &amp; Pay </a:t>
            </a:r>
            <a:r>
              <a:rPr lang="en-US" sz="2400" b="1" dirty="0">
                <a:solidFill>
                  <a:schemeClr val="bg1">
                    <a:lumMod val="50000"/>
                  </a:schemeClr>
                </a:solidFill>
                <a:hlinkClick r:id="rId2"/>
              </a:rPr>
              <a:t>Issue </a:t>
            </a:r>
            <a:r>
              <a:rPr lang="en-US" sz="2400" b="1" dirty="0" smtClean="0">
                <a:solidFill>
                  <a:schemeClr val="bg1">
                    <a:lumMod val="50000"/>
                  </a:schemeClr>
                </a:solidFill>
                <a:hlinkClick r:id="rId2"/>
              </a:rPr>
              <a:t>Log</a:t>
            </a:r>
            <a:r>
              <a:rPr lang="en-US" sz="2400" b="1" dirty="0" smtClean="0">
                <a:solidFill>
                  <a:schemeClr val="bg1">
                    <a:lumMod val="50000"/>
                  </a:schemeClr>
                </a:solidFill>
              </a:rPr>
              <a:t>, or</a:t>
            </a:r>
          </a:p>
          <a:p>
            <a:pPr marL="914400" lvl="2" indent="-339725">
              <a:buFont typeface="Arial" pitchFamily="34" charset="0"/>
              <a:buChar char="̶"/>
            </a:pPr>
            <a:r>
              <a:rPr lang="en-US" sz="2400" b="1" dirty="0" smtClean="0">
                <a:solidFill>
                  <a:schemeClr val="bg1">
                    <a:lumMod val="50000"/>
                  </a:schemeClr>
                </a:solidFill>
              </a:rPr>
              <a:t>The problem would not likely exist if Buy &amp; Pay did not exist, or</a:t>
            </a:r>
          </a:p>
        </p:txBody>
      </p:sp>
      <p:sp>
        <p:nvSpPr>
          <p:cNvPr id="2" name="Slide Number Placeholder 1"/>
          <p:cNvSpPr>
            <a:spLocks noGrp="1"/>
          </p:cNvSpPr>
          <p:nvPr>
            <p:ph type="sldNum" sz="quarter" idx="10"/>
          </p:nvPr>
        </p:nvSpPr>
        <p:spPr/>
        <p:txBody>
          <a:bodyPr/>
          <a:lstStyle/>
          <a:p>
            <a:fld id="{B339ADFA-C87E-481A-8806-3564168020FD}" type="slidenum">
              <a:rPr lang="en-US" smtClean="0"/>
              <a:t>6</a:t>
            </a:fld>
            <a:endParaRPr lang="en-US"/>
          </a:p>
        </p:txBody>
      </p:sp>
    </p:spTree>
    <p:extLst>
      <p:ext uri="{BB962C8B-B14F-4D97-AF65-F5344CB8AC3E}">
        <p14:creationId xmlns:p14="http://schemas.microsoft.com/office/powerpoint/2010/main" val="415562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Buy &amp; Pay: CAR Processing Requirements</a:t>
            </a:r>
          </a:p>
        </p:txBody>
      </p:sp>
      <p:sp>
        <p:nvSpPr>
          <p:cNvPr id="20" name="Rectangle 3"/>
          <p:cNvSpPr>
            <a:spLocks noGrp="1" noChangeArrowheads="1"/>
          </p:cNvSpPr>
          <p:nvPr>
            <p:ph idx="1"/>
          </p:nvPr>
        </p:nvSpPr>
        <p:spPr>
          <a:xfrm>
            <a:off x="457200" y="1600200"/>
            <a:ext cx="8229600" cy="4951430"/>
          </a:xfrm>
        </p:spPr>
        <p:txBody>
          <a:bodyPr>
            <a:normAutofit/>
          </a:bodyPr>
          <a:lstStyle/>
          <a:p>
            <a:pPr marL="0" indent="0" eaLnBrk="1" hangingPunct="1">
              <a:lnSpc>
                <a:spcPct val="90000"/>
              </a:lnSpc>
            </a:pPr>
            <a:r>
              <a:rPr lang="en-US" sz="2600" b="1" dirty="0" smtClean="0">
                <a:solidFill>
                  <a:schemeClr val="accent1"/>
                </a:solidFill>
              </a:rPr>
              <a:t>Analysis, continued</a:t>
            </a:r>
          </a:p>
          <a:p>
            <a:pPr marL="914400" lvl="2" indent="-339725">
              <a:buFont typeface="Arial" pitchFamily="34" charset="0"/>
              <a:buChar char="̶"/>
            </a:pPr>
            <a:r>
              <a:rPr lang="en-US" sz="2400" b="1" dirty="0" smtClean="0">
                <a:solidFill>
                  <a:schemeClr val="bg1">
                    <a:lumMod val="50000"/>
                  </a:schemeClr>
                </a:solidFill>
              </a:rPr>
              <a:t>Changes resulting from the implementation of Buy &amp; Pay either caused the problem or directly contributes to the problem.  For example:</a:t>
            </a:r>
          </a:p>
          <a:p>
            <a:pPr marL="1376363" lvl="2" indent="-349250">
              <a:buFont typeface="Courier New" pitchFamily="49" charset="0"/>
              <a:buChar char="o"/>
            </a:pPr>
            <a:r>
              <a:rPr lang="en-US" sz="2200" b="1" dirty="0" smtClean="0">
                <a:solidFill>
                  <a:schemeClr val="bg1">
                    <a:lumMod val="50000"/>
                  </a:schemeClr>
                </a:solidFill>
              </a:rPr>
              <a:t>A previously automated process is now manual, and staff neglected to do something</a:t>
            </a:r>
          </a:p>
          <a:p>
            <a:pPr marL="1376363" lvl="2" indent="-349250">
              <a:buFont typeface="Courier New" pitchFamily="49" charset="0"/>
              <a:buChar char="o"/>
            </a:pPr>
            <a:r>
              <a:rPr lang="en-US" sz="2200" b="1" dirty="0" smtClean="0">
                <a:solidFill>
                  <a:schemeClr val="bg1">
                    <a:lumMod val="50000"/>
                  </a:schemeClr>
                </a:solidFill>
              </a:rPr>
              <a:t>A new process exists but not all staff have been trained</a:t>
            </a:r>
          </a:p>
        </p:txBody>
      </p:sp>
      <p:sp>
        <p:nvSpPr>
          <p:cNvPr id="2" name="Slide Number Placeholder 1"/>
          <p:cNvSpPr>
            <a:spLocks noGrp="1"/>
          </p:cNvSpPr>
          <p:nvPr>
            <p:ph type="sldNum" sz="quarter" idx="10"/>
          </p:nvPr>
        </p:nvSpPr>
        <p:spPr/>
        <p:txBody>
          <a:bodyPr/>
          <a:lstStyle/>
          <a:p>
            <a:fld id="{B339ADFA-C87E-481A-8806-3564168020FD}" type="slidenum">
              <a:rPr lang="en-US" smtClean="0"/>
              <a:t>7</a:t>
            </a:fld>
            <a:endParaRPr lang="en-US"/>
          </a:p>
        </p:txBody>
      </p:sp>
    </p:spTree>
    <p:extLst>
      <p:ext uri="{BB962C8B-B14F-4D97-AF65-F5344CB8AC3E}">
        <p14:creationId xmlns:p14="http://schemas.microsoft.com/office/powerpoint/2010/main" val="601857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Buy &amp; Pay: CAR Processing Requirements</a:t>
            </a:r>
          </a:p>
        </p:txBody>
      </p:sp>
      <p:sp>
        <p:nvSpPr>
          <p:cNvPr id="20" name="Rectangle 3"/>
          <p:cNvSpPr>
            <a:spLocks noGrp="1" noChangeArrowheads="1"/>
          </p:cNvSpPr>
          <p:nvPr>
            <p:ph idx="1"/>
          </p:nvPr>
        </p:nvSpPr>
        <p:spPr>
          <a:xfrm>
            <a:off x="457200" y="1600200"/>
            <a:ext cx="8229600" cy="4951430"/>
          </a:xfrm>
        </p:spPr>
        <p:txBody>
          <a:bodyPr>
            <a:normAutofit/>
          </a:bodyPr>
          <a:lstStyle/>
          <a:p>
            <a:pPr marL="0" indent="0" eaLnBrk="1" hangingPunct="1">
              <a:lnSpc>
                <a:spcPct val="90000"/>
              </a:lnSpc>
            </a:pPr>
            <a:r>
              <a:rPr lang="en-US" sz="2600" b="1" dirty="0" smtClean="0">
                <a:solidFill>
                  <a:schemeClr val="accent1"/>
                </a:solidFill>
              </a:rPr>
              <a:t>Root Cause Categories</a:t>
            </a:r>
          </a:p>
          <a:p>
            <a:pPr marL="339725" lvl="1" indent="-339725"/>
            <a:r>
              <a:rPr lang="en-US" sz="2600" b="1" dirty="0" smtClean="0">
                <a:solidFill>
                  <a:schemeClr val="bg1">
                    <a:lumMod val="50000"/>
                  </a:schemeClr>
                </a:solidFill>
              </a:rPr>
              <a:t>There are three new root cause categories for Buy &amp; Pay (</a:t>
            </a:r>
            <a:r>
              <a:rPr lang="en-US" sz="2600" b="1" i="1" dirty="0" smtClean="0">
                <a:solidFill>
                  <a:schemeClr val="bg1">
                    <a:lumMod val="50000"/>
                  </a:schemeClr>
                </a:solidFill>
              </a:rPr>
              <a:t>Finding CARs only</a:t>
            </a:r>
            <a:r>
              <a:rPr lang="en-US" sz="2600" b="1" dirty="0" smtClean="0">
                <a:solidFill>
                  <a:schemeClr val="bg1">
                    <a:lumMod val="50000"/>
                  </a:schemeClr>
                </a:solidFill>
              </a:rPr>
              <a:t>)</a:t>
            </a:r>
          </a:p>
          <a:p>
            <a:pPr marL="1027113" lvl="2" indent="-452438">
              <a:buFont typeface="+mj-lt"/>
              <a:buAutoNum type="arabicPeriod"/>
            </a:pPr>
            <a:r>
              <a:rPr lang="en-US" sz="2400" b="1" u="sng" dirty="0" smtClean="0">
                <a:solidFill>
                  <a:schemeClr val="accent2">
                    <a:lumMod val="75000"/>
                  </a:schemeClr>
                </a:solidFill>
              </a:rPr>
              <a:t>Buy &amp; Pay: Risk/Issue Log</a:t>
            </a:r>
          </a:p>
          <a:p>
            <a:pPr marL="1376363" lvl="2" indent="-349250">
              <a:buFont typeface="Arial" pitchFamily="34" charset="0"/>
              <a:buChar char="̶"/>
            </a:pPr>
            <a:r>
              <a:rPr lang="en-US" sz="2400" b="1" dirty="0" smtClean="0">
                <a:solidFill>
                  <a:schemeClr val="bg1">
                    <a:lumMod val="50000"/>
                  </a:schemeClr>
                </a:solidFill>
              </a:rPr>
              <a:t>Open items that are included on the Buy &amp; Pay website, </a:t>
            </a:r>
            <a:r>
              <a:rPr lang="en-US" sz="2400" b="1" dirty="0" smtClean="0">
                <a:solidFill>
                  <a:schemeClr val="bg1">
                    <a:lumMod val="50000"/>
                  </a:schemeClr>
                </a:solidFill>
                <a:hlinkClick r:id="rId2"/>
              </a:rPr>
              <a:t>Issue Log</a:t>
            </a:r>
            <a:endParaRPr lang="en-US" sz="24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8</a:t>
            </a:fld>
            <a:endParaRPr lang="en-US"/>
          </a:p>
        </p:txBody>
      </p:sp>
    </p:spTree>
    <p:extLst>
      <p:ext uri="{BB962C8B-B14F-4D97-AF65-F5344CB8AC3E}">
        <p14:creationId xmlns:p14="http://schemas.microsoft.com/office/powerpoint/2010/main" val="54018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Buy &amp; Pay: CAR Processing Requirements</a:t>
            </a:r>
          </a:p>
        </p:txBody>
      </p:sp>
      <p:sp>
        <p:nvSpPr>
          <p:cNvPr id="20" name="Rectangle 3"/>
          <p:cNvSpPr>
            <a:spLocks noGrp="1" noChangeArrowheads="1"/>
          </p:cNvSpPr>
          <p:nvPr>
            <p:ph idx="1"/>
          </p:nvPr>
        </p:nvSpPr>
        <p:spPr>
          <a:xfrm>
            <a:off x="457200" y="1600200"/>
            <a:ext cx="8229600" cy="4904295"/>
          </a:xfrm>
        </p:spPr>
        <p:txBody>
          <a:bodyPr>
            <a:normAutofit lnSpcReduction="10000"/>
          </a:bodyPr>
          <a:lstStyle/>
          <a:p>
            <a:pPr marL="0" indent="0" eaLnBrk="1" hangingPunct="1">
              <a:lnSpc>
                <a:spcPct val="90000"/>
              </a:lnSpc>
            </a:pPr>
            <a:r>
              <a:rPr lang="en-US" sz="2600" b="1" dirty="0" smtClean="0">
                <a:solidFill>
                  <a:schemeClr val="accent1"/>
                </a:solidFill>
              </a:rPr>
              <a:t>Root Cause Categories</a:t>
            </a:r>
          </a:p>
          <a:p>
            <a:pPr marL="1027113" lvl="2" indent="-452438">
              <a:buFont typeface="+mj-lt"/>
              <a:buAutoNum type="arabicPeriod"/>
            </a:pPr>
            <a:r>
              <a:rPr lang="en-US" sz="2400" b="1" u="sng" dirty="0" smtClean="0">
                <a:solidFill>
                  <a:schemeClr val="accent2">
                    <a:lumMod val="75000"/>
                  </a:schemeClr>
                </a:solidFill>
              </a:rPr>
              <a:t>Buy &amp; Pay: Risk/Issue Log, continued</a:t>
            </a:r>
          </a:p>
          <a:p>
            <a:pPr marL="1376363" lvl="2" indent="-349250">
              <a:buFont typeface="Arial" pitchFamily="34" charset="0"/>
              <a:buChar char="̶"/>
            </a:pPr>
            <a:r>
              <a:rPr lang="en-US" sz="2400" b="1" dirty="0" smtClean="0">
                <a:solidFill>
                  <a:schemeClr val="bg1">
                    <a:lumMod val="50000"/>
                  </a:schemeClr>
                </a:solidFill>
              </a:rPr>
              <a:t>Treat the resolution for these CARs as follows because the issue is already being addressed outside the CAR system:</a:t>
            </a:r>
          </a:p>
          <a:p>
            <a:pPr marL="1828800" lvl="2" indent="-339725">
              <a:buFont typeface="Courier New" pitchFamily="49" charset="0"/>
              <a:buChar char="o"/>
            </a:pPr>
            <a:r>
              <a:rPr lang="en-US" sz="2200" b="1" dirty="0">
                <a:solidFill>
                  <a:schemeClr val="bg1">
                    <a:lumMod val="50000"/>
                  </a:schemeClr>
                </a:solidFill>
              </a:rPr>
              <a:t>Analysis should show that this is a part of an existing, identified issue, and state that the long-term resolution for the concern is being addressed outside the CAR via the Buy &amp; Pay Issue </a:t>
            </a:r>
            <a:r>
              <a:rPr lang="en-US" sz="2200" b="1" dirty="0" smtClean="0">
                <a:solidFill>
                  <a:schemeClr val="bg1">
                    <a:lumMod val="50000"/>
                  </a:schemeClr>
                </a:solidFill>
              </a:rPr>
              <a:t>Log.</a:t>
            </a:r>
          </a:p>
          <a:p>
            <a:pPr marL="1828800" lvl="2" indent="-339725">
              <a:buFont typeface="Courier New" pitchFamily="49" charset="0"/>
              <a:buChar char="o"/>
            </a:pPr>
            <a:r>
              <a:rPr lang="en-US" sz="2200" b="1" dirty="0">
                <a:solidFill>
                  <a:schemeClr val="bg1">
                    <a:lumMod val="50000"/>
                  </a:schemeClr>
                </a:solidFill>
              </a:rPr>
              <a:t>Be sure to reference </a:t>
            </a:r>
            <a:r>
              <a:rPr lang="en-US" sz="2200" b="1" dirty="0" smtClean="0">
                <a:solidFill>
                  <a:schemeClr val="bg1">
                    <a:lumMod val="50000"/>
                  </a:schemeClr>
                </a:solidFill>
              </a:rPr>
              <a:t>the </a:t>
            </a:r>
            <a:r>
              <a:rPr lang="en-US" sz="2200" b="1" dirty="0">
                <a:solidFill>
                  <a:schemeClr val="bg1">
                    <a:lumMod val="50000"/>
                  </a:schemeClr>
                </a:solidFill>
              </a:rPr>
              <a:t>number of the </a:t>
            </a:r>
            <a:r>
              <a:rPr lang="en-US" sz="2200" b="1" dirty="0" smtClean="0">
                <a:solidFill>
                  <a:schemeClr val="bg1">
                    <a:lumMod val="50000"/>
                  </a:schemeClr>
                </a:solidFill>
              </a:rPr>
              <a:t>issue</a:t>
            </a:r>
            <a:endParaRPr lang="en-US" sz="2200" b="1" dirty="0">
              <a:solidFill>
                <a:schemeClr val="bg1">
                  <a:lumMod val="50000"/>
                </a:schemeClr>
              </a:solidFill>
            </a:endParaRPr>
          </a:p>
          <a:p>
            <a:pPr marL="1828800" lvl="2" indent="-339725">
              <a:buFont typeface="Courier New" pitchFamily="49" charset="0"/>
              <a:buChar char="o"/>
            </a:pPr>
            <a:r>
              <a:rPr lang="en-US" sz="2200" b="1" dirty="0" smtClean="0">
                <a:solidFill>
                  <a:schemeClr val="bg1">
                    <a:lumMod val="50000"/>
                  </a:schemeClr>
                </a:solidFill>
              </a:rPr>
              <a:t>Scope </a:t>
            </a:r>
            <a:r>
              <a:rPr lang="en-US" sz="2200" b="1" dirty="0">
                <a:solidFill>
                  <a:schemeClr val="bg1">
                    <a:lumMod val="50000"/>
                  </a:schemeClr>
                </a:solidFill>
              </a:rPr>
              <a:t>and Root Cause Statement should </a:t>
            </a:r>
            <a:r>
              <a:rPr lang="en-US" sz="2200" b="1" dirty="0" smtClean="0">
                <a:solidFill>
                  <a:schemeClr val="bg1">
                    <a:lumMod val="50000"/>
                  </a:schemeClr>
                </a:solidFill>
              </a:rPr>
              <a:t>address the objective evidence presented in </a:t>
            </a:r>
            <a:r>
              <a:rPr lang="en-US" sz="2200" b="1" dirty="0">
                <a:solidFill>
                  <a:schemeClr val="bg1">
                    <a:lumMod val="50000"/>
                  </a:schemeClr>
                </a:solidFill>
              </a:rPr>
              <a:t>the </a:t>
            </a:r>
            <a:r>
              <a:rPr lang="en-US" sz="2200" b="1" dirty="0" smtClean="0">
                <a:solidFill>
                  <a:schemeClr val="bg1">
                    <a:lumMod val="50000"/>
                  </a:schemeClr>
                </a:solidFill>
              </a:rPr>
              <a:t>CAR.</a:t>
            </a:r>
          </a:p>
        </p:txBody>
      </p:sp>
      <p:sp>
        <p:nvSpPr>
          <p:cNvPr id="2" name="Slide Number Placeholder 1"/>
          <p:cNvSpPr>
            <a:spLocks noGrp="1"/>
          </p:cNvSpPr>
          <p:nvPr>
            <p:ph type="sldNum" sz="quarter" idx="10"/>
          </p:nvPr>
        </p:nvSpPr>
        <p:spPr/>
        <p:txBody>
          <a:bodyPr/>
          <a:lstStyle/>
          <a:p>
            <a:fld id="{B339ADFA-C87E-481A-8806-3564168020FD}" type="slidenum">
              <a:rPr lang="en-US" smtClean="0"/>
              <a:t>9</a:t>
            </a:fld>
            <a:endParaRPr lang="en-US"/>
          </a:p>
        </p:txBody>
      </p:sp>
    </p:spTree>
    <p:extLst>
      <p:ext uri="{BB962C8B-B14F-4D97-AF65-F5344CB8AC3E}">
        <p14:creationId xmlns:p14="http://schemas.microsoft.com/office/powerpoint/2010/main" val="2350340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UL_Basic_011010">
  <a:themeElements>
    <a:clrScheme name="Custom 3">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4A6A1F"/>
      </a:hlink>
      <a:folHlink>
        <a:srgbClr val="6F9F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5121</TotalTime>
  <Words>1506</Words>
  <Application>Microsoft Office PowerPoint</Application>
  <PresentationFormat>On-screen Show (4:3)</PresentationFormat>
  <Paragraphs>203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UL_Basic_011010</vt:lpstr>
      <vt:lpstr>CAR Administrator Calibration</vt:lpstr>
      <vt:lpstr>Topics</vt:lpstr>
      <vt:lpstr>Buy &amp; Pay</vt:lpstr>
      <vt:lpstr>Buy &amp; Pay Topics</vt:lpstr>
      <vt:lpstr>Buy &amp; Pay</vt:lpstr>
      <vt:lpstr>Buy &amp; Pay: CAR Processing Requirements</vt:lpstr>
      <vt:lpstr>Buy &amp; Pay: CAR Processing Requirements</vt:lpstr>
      <vt:lpstr>Buy &amp; Pay: CAR Processing Requirements</vt:lpstr>
      <vt:lpstr>Buy &amp; Pay: CAR Processing Requirements</vt:lpstr>
      <vt:lpstr>Buy &amp; Pay: CAR Processing Requirements</vt:lpstr>
      <vt:lpstr>Buy &amp; Pay: CAR Processing Requirements</vt:lpstr>
      <vt:lpstr>Buy &amp; Pay: CAR Processing Requirements</vt:lpstr>
      <vt:lpstr>Buy &amp; Pay: CAR Processing Requirements</vt:lpstr>
      <vt:lpstr>Buy &amp; Pay: CAR Processing Requirements</vt:lpstr>
      <vt:lpstr>Buy &amp; Pay</vt:lpstr>
      <vt:lpstr>Buy &amp; Pay</vt:lpstr>
      <vt:lpstr>CUSTOMER FOCUSED CAR ADMINISTRATION: Milestone Acceptance </vt:lpstr>
      <vt:lpstr>Customer Focused CAR Administration</vt:lpstr>
      <vt:lpstr>Customer Focused CAR Administration</vt:lpstr>
      <vt:lpstr>Customer Focused CAR Administration</vt:lpstr>
      <vt:lpstr>Customer Focused CAR Administration</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CAR Reviews</vt:lpstr>
      <vt:lpstr>CAR Reviews </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Bill Konigsfeld</dc:creator>
  <cp:lastModifiedBy>Allison, Cheryl</cp:lastModifiedBy>
  <cp:revision>287</cp:revision>
  <cp:lastPrinted>2013-09-18T18:22:45Z</cp:lastPrinted>
  <dcterms:created xsi:type="dcterms:W3CDTF">2011-03-29T18:20:08Z</dcterms:created>
  <dcterms:modified xsi:type="dcterms:W3CDTF">2013-09-19T15:33:49Z</dcterms:modified>
</cp:coreProperties>
</file>