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380" r:id="rId4"/>
    <p:sldId id="420" r:id="rId5"/>
    <p:sldId id="422" r:id="rId6"/>
    <p:sldId id="445" r:id="rId7"/>
    <p:sldId id="446" r:id="rId8"/>
    <p:sldId id="447" r:id="rId9"/>
    <p:sldId id="325" r:id="rId10"/>
    <p:sldId id="362" r:id="rId11"/>
    <p:sldId id="437" r:id="rId12"/>
    <p:sldId id="438" r:id="rId13"/>
    <p:sldId id="439" r:id="rId14"/>
    <p:sldId id="444" r:id="rId15"/>
    <p:sldId id="442" r:id="rId16"/>
    <p:sldId id="415" r:id="rId17"/>
    <p:sldId id="443" r:id="rId18"/>
    <p:sldId id="440" r:id="rId19"/>
    <p:sldId id="326" r:id="rId20"/>
    <p:sldId id="400" r:id="rId21"/>
    <p:sldId id="282" r:id="rId22"/>
  </p:sldIdLst>
  <p:sldSz cx="9144000" cy="6858000" type="screen4x3"/>
  <p:notesSz cx="68580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18307"/>
    <a:srgbClr val="459D2D"/>
    <a:srgbClr val="C10036"/>
    <a:srgbClr val="93C64E"/>
    <a:srgbClr val="808000"/>
    <a:srgbClr val="96C547"/>
    <a:srgbClr val="6EC1BC"/>
    <a:srgbClr val="1B808E"/>
    <a:srgbClr val="FDC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2" autoAdjust="0"/>
    <p:restoredTop sz="94698" autoAdjust="0"/>
  </p:normalViewPr>
  <p:slideViewPr>
    <p:cSldViewPr snapToGrid="0" snapToObjects="1">
      <p:cViewPr>
        <p:scale>
          <a:sx n="81" d="100"/>
          <a:sy n="81" d="100"/>
        </p:scale>
        <p:origin x="-835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39" y="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C419-76B4-4576-9B5D-B615D9BF4E07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39" y="8829180"/>
            <a:ext cx="2972007" cy="46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3CDF3-E892-465A-BE17-56743FC0D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9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72A80E-FE8E-4A66-900B-0D8DDD3643C0}" type="datetime1">
              <a:rPr lang="en-US"/>
              <a:pPr/>
              <a:t>9/10/2014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720" tIns="46360" rIns="92720" bIns="4636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7A4B64-63EA-41A3-A00B-4E268F7DC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0FF69B-23C7-4B75-BD7A-EF44B146D3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39354-55BE-43D2-8D54-47AC9E713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C2B71D-9229-4A23-8F42-7DFDFF7267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33BA31-10F2-4085-B9DC-16A8BA1E4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F2B15A-05AB-4486-A823-E70817ADA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7B7E0-FDF9-426E-8609-706CF7FD9C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0064887-7005-4BA9-A7B1-0FF37647CC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corporate.ul.com/departments/snk5212/QE/FAQ.cfm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Champion Calibration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457199" y="5049982"/>
            <a:ext cx="6726025" cy="68565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September 15, 2014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For questions or comments, please contact Cheryl </a:t>
            </a:r>
            <a:r>
              <a:rPr lang="en-US" dirty="0" smtClean="0">
                <a:latin typeface="Arial" charset="0"/>
                <a:cs typeface="Arial" charset="0"/>
              </a:rPr>
              <a:t>Allison Adams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An accreditor requires a root cause </a:t>
            </a:r>
            <a:r>
              <a:rPr lang="en-US" sz="2600" b="1" dirty="0" smtClean="0">
                <a:solidFill>
                  <a:schemeClr val="accent1"/>
                </a:solidFill>
              </a:rPr>
              <a:t>analysis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and </a:t>
            </a:r>
            <a:r>
              <a:rPr lang="en-US" sz="2600" b="1" dirty="0">
                <a:solidFill>
                  <a:schemeClr val="accent1"/>
                </a:solidFill>
              </a:rPr>
              <a:t>implementation </a:t>
            </a:r>
            <a:r>
              <a:rPr lang="en-US" sz="2600" b="1" dirty="0" smtClean="0">
                <a:solidFill>
                  <a:schemeClr val="accent1"/>
                </a:solidFill>
              </a:rPr>
              <a:t>evidence.  Sometimes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the CAR resolution is provided to the accreditor but other times it is not.</a:t>
            </a:r>
          </a:p>
          <a:p>
            <a:pPr marL="0" indent="0" algn="ctr">
              <a:lnSpc>
                <a:spcPct val="90000"/>
              </a:lnSpc>
            </a:pP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68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Observation or Finding???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2558" y="4117079"/>
            <a:ext cx="604258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Should these CARs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be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classified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as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“Observations” or as “Findings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”?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Should </a:t>
            </a:r>
            <a:r>
              <a:rPr lang="en-US" sz="2600" b="1" dirty="0">
                <a:solidFill>
                  <a:schemeClr val="accent1"/>
                </a:solidFill>
              </a:rPr>
              <a:t>these CARs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be </a:t>
            </a:r>
            <a:r>
              <a:rPr lang="en-US" sz="2600" b="1" dirty="0" smtClean="0">
                <a:solidFill>
                  <a:schemeClr val="accent1"/>
                </a:solidFill>
              </a:rPr>
              <a:t>classified </a:t>
            </a:r>
            <a:r>
              <a:rPr lang="en-US" sz="2600" b="1" dirty="0">
                <a:solidFill>
                  <a:schemeClr val="accent1"/>
                </a:solidFill>
              </a:rPr>
              <a:t>as 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“Observations” or as “Findings”?</a:t>
            </a:r>
            <a:endParaRPr lang="en-US" sz="2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68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Observation or Finding???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9" y="4919720"/>
            <a:ext cx="8559537" cy="100973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8" y="3480368"/>
            <a:ext cx="8559538" cy="105391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920032" y="3931911"/>
            <a:ext cx="2347274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8482" y="5356932"/>
            <a:ext cx="2524813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231118" y="5147030"/>
            <a:ext cx="226243" cy="209902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Should </a:t>
            </a:r>
            <a:r>
              <a:rPr lang="en-US" sz="2600" b="1" dirty="0">
                <a:solidFill>
                  <a:schemeClr val="accent1"/>
                </a:solidFill>
              </a:rPr>
              <a:t>these CARs </a:t>
            </a:r>
            <a:r>
              <a:rPr lang="en-US" sz="2600" b="1" dirty="0" smtClean="0">
                <a:solidFill>
                  <a:schemeClr val="accent1"/>
                </a:solidFill>
              </a:rPr>
              <a:t>be classified as Observations or as Findings?</a:t>
            </a:r>
          </a:p>
          <a:p>
            <a:pPr marL="0" indent="0"/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Whenever a root cause analysis is required, classify the CAR as a </a:t>
            </a:r>
            <a:r>
              <a:rPr lang="en-US" sz="2600" b="1" i="1" u="sng" dirty="0" smtClean="0">
                <a:solidFill>
                  <a:schemeClr val="bg1">
                    <a:lumMod val="50000"/>
                  </a:schemeClr>
                </a:solidFill>
              </a:rPr>
              <a:t>Finding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2600" b="1" dirty="0">
              <a:solidFill>
                <a:schemeClr val="bg1">
                  <a:lumMod val="50000"/>
                </a:schemeClr>
              </a:solidFill>
            </a:endParaRP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The intent of an analysis is to discover the bottom line reason (root cause) for the nonconformance</a:t>
            </a:r>
          </a:p>
          <a:p>
            <a:pPr marL="801688" indent="-339725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 reasonable expectation is to address the root cause by corrective actions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683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Observation or Finding???</a:t>
            </a:r>
          </a:p>
        </p:txBody>
      </p:sp>
    </p:spTree>
    <p:extLst>
      <p:ext uri="{BB962C8B-B14F-4D97-AF65-F5344CB8AC3E}">
        <p14:creationId xmlns:p14="http://schemas.microsoft.com/office/powerpoint/2010/main" val="24366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endParaRPr lang="en-US" sz="2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CAR Champions have asked for clarification on who should be removed from the Management Escalation path:</a:t>
            </a:r>
          </a:p>
          <a:p>
            <a:pPr marL="0" indent="0" algn="ctr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Presidents?  Sr. Vice Presidents?  VP’s?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683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Escalation Paths</a:t>
            </a:r>
          </a:p>
        </p:txBody>
      </p:sp>
    </p:spTree>
    <p:extLst>
      <p:ext uri="{BB962C8B-B14F-4D97-AF65-F5344CB8AC3E}">
        <p14:creationId xmlns:p14="http://schemas.microsoft.com/office/powerpoint/2010/main" val="1283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  <a:p>
            <a:pPr marL="0" indent="0" algn="ctr">
              <a:lnSpc>
                <a:spcPct val="90000"/>
              </a:lnSpc>
            </a:pPr>
            <a:endParaRPr lang="en-US" sz="1000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  <a:hlinkClick r:id="rId2"/>
              </a:rPr>
              <a:t>FAQ #36</a:t>
            </a:r>
            <a:r>
              <a:rPr lang="en-US" sz="2600" b="1" dirty="0" smtClean="0">
                <a:solidFill>
                  <a:schemeClr val="accent1"/>
                </a:solidFill>
              </a:rPr>
              <a:t> on the CAR website provides a list of who to remove from the management path.</a:t>
            </a:r>
          </a:p>
          <a:p>
            <a:pPr marL="0" indent="0">
              <a:lnSpc>
                <a:spcPct val="90000"/>
              </a:lnSpc>
            </a:pPr>
            <a:endParaRPr 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</a:pP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“Who are the Business Unit Presidents and other executives that are to be removed from the CAR owner’s management path and replaced by the Global Quality Director?”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</a:pPr>
            <a:endParaRPr lang="en-US" sz="10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</a:pPr>
            <a:r>
              <a:rPr lang="en-US" b="1" i="1" dirty="0" smtClean="0">
                <a:solidFill>
                  <a:srgbClr val="C00000"/>
                </a:solidFill>
              </a:rPr>
              <a:t>“Include </a:t>
            </a:r>
            <a:r>
              <a:rPr lang="en-US" b="1" i="1" dirty="0">
                <a:solidFill>
                  <a:srgbClr val="C00000"/>
                </a:solidFill>
              </a:rPr>
              <a:t>all executives, vice presidents and directors except for the following.  Be sure to replace these names with the name of the Global Quality Director</a:t>
            </a:r>
            <a:r>
              <a:rPr lang="en-US" b="1" dirty="0" smtClean="0">
                <a:solidFill>
                  <a:srgbClr val="C00000"/>
                </a:solidFill>
              </a:rPr>
              <a:t>.”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</a:pPr>
            <a:endParaRPr lang="en-US" sz="10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60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See FAQ #36 for the current list of names</a:t>
            </a:r>
          </a:p>
          <a:p>
            <a:pPr marL="0" indent="0" algn="ctr">
              <a:lnSpc>
                <a:spcPct val="90000"/>
              </a:lnSpc>
              <a:spcBef>
                <a:spcPts val="600"/>
              </a:spcBef>
            </a:pPr>
            <a:endParaRPr lang="en-US" sz="1000" b="1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683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Management Escalation Paths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9560" y="5854046"/>
            <a:ext cx="765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*** </a:t>
            </a:r>
            <a:r>
              <a:rPr lang="en-US" sz="2400" b="1" i="1" u="sng" dirty="0">
                <a:solidFill>
                  <a:srgbClr val="0070C0"/>
                </a:solidFill>
              </a:rPr>
              <a:t>Always replace the names with “Joe Taylor”</a:t>
            </a:r>
            <a:r>
              <a:rPr lang="en-US" sz="2400" b="1" i="1" dirty="0">
                <a:solidFill>
                  <a:srgbClr val="0070C0"/>
                </a:solidFill>
              </a:rPr>
              <a:t> ***</a:t>
            </a:r>
          </a:p>
          <a:p>
            <a:endParaRPr lang="en-US" sz="2400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0"/>
              </a:spcBef>
              <a:buNone/>
            </a:pPr>
            <a:r>
              <a:rPr lang="en-US" sz="2600" b="1" dirty="0">
                <a:solidFill>
                  <a:schemeClr val="accent1"/>
                </a:solidFill>
              </a:rPr>
              <a:t>The below notifications are from one CAR.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600" b="1" i="1" dirty="0">
                <a:solidFill>
                  <a:schemeClr val="accent1"/>
                </a:solidFill>
              </a:rPr>
              <a:t>Other than lack of owner action,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6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wrong with this picture</a:t>
            </a:r>
            <a:r>
              <a:rPr 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lnSpc>
                <a:spcPct val="90000"/>
              </a:lnSpc>
            </a:pPr>
            <a:endParaRPr lang="en-US" sz="1600" b="1" dirty="0" smtClean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6630" y="895544"/>
            <a:ext cx="7022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Other Escalation Concerns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0" y="3095525"/>
            <a:ext cx="38671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70" y="3375923"/>
            <a:ext cx="4114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95" y="4771043"/>
            <a:ext cx="4248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2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669620"/>
            <a:ext cx="8229600" cy="4692219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/>
              <a:t>Each time a CAR becomes overdue or escalates:</a:t>
            </a:r>
          </a:p>
          <a:p>
            <a:pPr marL="919163" indent="-457200">
              <a:buFont typeface="+mj-lt"/>
              <a:buAutoNum type="arabicPeriod"/>
            </a:pPr>
            <a:r>
              <a:rPr lang="en-US" sz="2400" dirty="0" smtClean="0"/>
              <a:t>Contact the CAR owner</a:t>
            </a:r>
          </a:p>
          <a:p>
            <a:pPr marL="12573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Remind them that the CAR is overdue or escalated</a:t>
            </a:r>
          </a:p>
          <a:p>
            <a:pPr marL="12573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Offer to assist them</a:t>
            </a:r>
          </a:p>
          <a:p>
            <a:pPr marL="12573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Remind them that they must respond before the next due date or the CAR will continue to escalate</a:t>
            </a:r>
          </a:p>
          <a:p>
            <a:pPr marL="12573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Tell them they can request an extension, however:</a:t>
            </a:r>
          </a:p>
          <a:p>
            <a:pPr marL="1601788" indent="-3476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They must provide a reason and a new date</a:t>
            </a:r>
          </a:p>
          <a:p>
            <a:pPr marL="1601788" indent="-3476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The request </a:t>
            </a:r>
            <a:r>
              <a:rPr lang="en-US" sz="2400" i="1" u="sng" dirty="0" smtClean="0"/>
              <a:t>may or may not</a:t>
            </a:r>
            <a:r>
              <a:rPr lang="en-US" sz="2400" i="1" dirty="0" smtClean="0"/>
              <a:t> be granted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16</a:t>
            </a:fld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225489" y="895544"/>
            <a:ext cx="6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Other Escalation Concerns</a:t>
            </a:r>
          </a:p>
        </p:txBody>
      </p:sp>
    </p:spTree>
    <p:extLst>
      <p:ext uri="{BB962C8B-B14F-4D97-AF65-F5344CB8AC3E}">
        <p14:creationId xmlns:p14="http://schemas.microsoft.com/office/powerpoint/2010/main" val="3094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679047"/>
            <a:ext cx="8229600" cy="4692219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/>
              <a:t>Each </a:t>
            </a:r>
            <a:r>
              <a:rPr lang="en-US" dirty="0"/>
              <a:t>time a CAR becomes overdue or escalates:</a:t>
            </a:r>
          </a:p>
          <a:p>
            <a:pPr marL="919163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2400" dirty="0" smtClean="0"/>
              <a:t>Add a comment to the CAR indicating that you contacted the owner</a:t>
            </a:r>
          </a:p>
          <a:p>
            <a:pPr marL="1254125" indent="-33972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Include helpful details related to the contact</a:t>
            </a:r>
          </a:p>
          <a:p>
            <a:pPr marL="1254125" indent="-339725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 smtClean="0"/>
              <a:t>Comments provide details that are helpful to Joe Taylor should the CAR go into manual escalation</a:t>
            </a:r>
            <a:endParaRPr lang="en-US" sz="2400" dirty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17</a:t>
            </a:fld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225489" y="895544"/>
            <a:ext cx="6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Other Escalation Concerns</a:t>
            </a:r>
          </a:p>
        </p:txBody>
      </p:sp>
    </p:spTree>
    <p:extLst>
      <p:ext uri="{BB962C8B-B14F-4D97-AF65-F5344CB8AC3E}">
        <p14:creationId xmlns:p14="http://schemas.microsoft.com/office/powerpoint/2010/main" val="12439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Champion </a:t>
            </a:r>
            <a:r>
              <a:rPr lang="en-US" dirty="0" smtClean="0">
                <a:latin typeface="Segoe Print" pitchFamily="2" charset="0"/>
              </a:rPr>
              <a:t>Conversations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701"/>
            <a:ext cx="8229600" cy="5041900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26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Better Picture</a:t>
            </a:r>
            <a:r>
              <a:rPr lang="en-US" sz="2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9ADFA-C87E-481A-8806-3564168020F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5489" y="895544"/>
            <a:ext cx="69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0070C0"/>
                </a:solidFill>
                <a:latin typeface="Arial Black" pitchFamily="34" charset="0"/>
                <a:cs typeface="Andalus" pitchFamily="18" charset="-78"/>
              </a:rPr>
              <a:t>Other Escalation Concerns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2" y="2650988"/>
            <a:ext cx="7934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4171605"/>
            <a:ext cx="65817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0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2244436" y="2815360"/>
            <a:ext cx="4644737" cy="722456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Reviews</a:t>
            </a: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Topics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The Medusa Project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CAR Surveys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Champion </a:t>
            </a:r>
            <a:r>
              <a:rPr lang="en-US" i="1" dirty="0" smtClean="0">
                <a:latin typeface="Segoe Print" pitchFamily="2" charset="0"/>
                <a:ea typeface="KaiTi" pitchFamily="49" charset="-122"/>
                <a:cs typeface="Kalinga" pitchFamily="34" charset="0"/>
              </a:rPr>
              <a:t>Conversations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Arial" charset="0"/>
                <a:cs typeface="Arial" charset="0"/>
              </a:rPr>
              <a:t>CAR 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Reviews</a:t>
            </a:r>
            <a:endParaRPr lang="en-US" dirty="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62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CAR Reviews</a:t>
            </a:r>
            <a:br>
              <a:rPr lang="en-US" dirty="0" smtClean="0">
                <a:latin typeface="Arial" charset="0"/>
              </a:rPr>
            </a:br>
            <a:endParaRPr lang="en-US" dirty="0" smtClean="0">
              <a:latin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69221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chemeClr val="accent1"/>
                </a:solidFill>
                <a:latin typeface="Arial" charset="0"/>
                <a:cs typeface="Arial" charset="0"/>
              </a:rPr>
              <a:t>Teams and CAR Numbers for review</a:t>
            </a:r>
          </a:p>
          <a:p>
            <a:pPr>
              <a:buFont typeface="Arial" pitchFamily="34" charset="0"/>
              <a:buChar char="•"/>
            </a:pPr>
            <a:r>
              <a:rPr lang="en-US" sz="2200" b="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Asia Team for meeting on 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September 17</a:t>
            </a:r>
            <a:endParaRPr lang="en-US" sz="2200" b="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Tony Hsu, Erica Qin, Motomu Kawano, Samantha Bang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CAR #s: 143913471</a:t>
            </a:r>
            <a:r>
              <a:rPr lang="en-US" sz="2200" b="0" dirty="0" smtClean="0">
                <a:solidFill>
                  <a:schemeClr val="accent2">
                    <a:lumMod val="75000"/>
                  </a:schemeClr>
                </a:solidFill>
              </a:rPr>
              <a:t>, 143912892, 143913016</a:t>
            </a:r>
            <a:r>
              <a:rPr lang="en-US" sz="2200" b="0" smtClean="0">
                <a:solidFill>
                  <a:schemeClr val="accent2">
                    <a:lumMod val="75000"/>
                  </a:schemeClr>
                </a:solidFill>
              </a:rPr>
              <a:t>, 143913473</a:t>
            </a:r>
            <a:endParaRPr lang="en-US" sz="2200" b="0" dirty="0" smtClean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NA Team for meeting on September 15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 Tovia Bat-Leah, Jeff Lietz, Kathy Lindstrom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CAR #s: </a:t>
            </a:r>
            <a:r>
              <a:rPr lang="en-US" sz="2200" b="0" dirty="0" smtClean="0">
                <a:solidFill>
                  <a:schemeClr val="accent4">
                    <a:lumMod val="75000"/>
                  </a:schemeClr>
                </a:solidFill>
              </a:rPr>
              <a:t>143913123, 143912892, 143913435, 143913094</a:t>
            </a:r>
            <a:endParaRPr lang="en-US" sz="2200" b="0" dirty="0" smtClean="0">
              <a:solidFill>
                <a:schemeClr val="accent4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EULA and NA Team for meeting on September 15</a:t>
            </a: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</a:rPr>
              <a:t>Matthew Marotto, Barbara Scala, Mel Fehrenbacher</a:t>
            </a:r>
            <a:endParaRPr lang="en-US" sz="2200" b="0" dirty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marL="803275" indent="-457200">
              <a:buFont typeface="Arial" pitchFamily="34" charset="0"/>
              <a:buChar char="‒"/>
            </a:pP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CAR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#s</a:t>
            </a:r>
            <a:r>
              <a:rPr lang="en-US" sz="2200" b="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 </a:t>
            </a:r>
            <a:r>
              <a:rPr lang="en-US" sz="2200" b="0" dirty="0">
                <a:solidFill>
                  <a:srgbClr val="7030A0"/>
                </a:solidFill>
                <a:latin typeface="Arial" charset="0"/>
                <a:cs typeface="Arial" charset="0"/>
              </a:rPr>
              <a:t>143913123</a:t>
            </a:r>
            <a:r>
              <a:rPr lang="en-US" sz="2200" b="0" dirty="0">
                <a:solidFill>
                  <a:srgbClr val="7030A0"/>
                </a:solidFill>
              </a:rPr>
              <a:t>, 143913471, 143913421, </a:t>
            </a:r>
            <a:r>
              <a:rPr lang="en-US" sz="2200" b="0" dirty="0" smtClean="0">
                <a:solidFill>
                  <a:srgbClr val="7030A0"/>
                </a:solidFill>
              </a:rPr>
              <a:t>133912513</a:t>
            </a:r>
            <a:endParaRPr lang="en-US" sz="2200" b="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20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92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677863"/>
            <a:ext cx="5486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0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The Medusa Project</a:t>
            </a:r>
          </a:p>
        </p:txBody>
      </p:sp>
    </p:spTree>
    <p:extLst>
      <p:ext uri="{BB962C8B-B14F-4D97-AF65-F5344CB8AC3E}">
        <p14:creationId xmlns:p14="http://schemas.microsoft.com/office/powerpoint/2010/main" val="36595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 bwMode="auto">
          <a:xfrm>
            <a:off x="1107440" y="2616950"/>
            <a:ext cx="7091680" cy="158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1" kern="1200" cap="none" baseline="0">
                <a:solidFill>
                  <a:schemeClr val="bg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pPr algn="ctr"/>
            <a:endParaRPr lang="en-US" dirty="0" smtClean="0">
              <a:solidFill>
                <a:srgbClr val="FFC000"/>
              </a:solidFill>
              <a:latin typeface="Arial" charset="0"/>
            </a:endParaRP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CAR Surveys</a:t>
            </a:r>
          </a:p>
        </p:txBody>
      </p:sp>
    </p:spTree>
    <p:extLst>
      <p:ext uri="{BB962C8B-B14F-4D97-AF65-F5344CB8AC3E}">
        <p14:creationId xmlns:p14="http://schemas.microsoft.com/office/powerpoint/2010/main" val="20158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CAR Surveys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CAR Surveys will help assess CAR Owner and Owner’s Assistant </a:t>
            </a:r>
            <a:r>
              <a:rPr lang="en-US" dirty="0" smtClean="0">
                <a:solidFill>
                  <a:schemeClr val="tx2"/>
                </a:solidFill>
              </a:rPr>
              <a:t>experiences </a:t>
            </a:r>
            <a:r>
              <a:rPr lang="en-US" dirty="0" smtClean="0">
                <a:solidFill>
                  <a:schemeClr val="tx2"/>
                </a:solidFill>
              </a:rPr>
              <a:t>with CARs</a:t>
            </a:r>
            <a:endParaRPr lang="en-US" dirty="0" smtClean="0"/>
          </a:p>
          <a:p>
            <a:pPr marL="0" indent="0"/>
            <a:r>
              <a:rPr lang="en-US" sz="2400" dirty="0" smtClean="0"/>
              <a:t>Surveys are distributed in two ways:</a:t>
            </a:r>
            <a:endParaRPr lang="en-US" sz="2400" dirty="0" smtClean="0"/>
          </a:p>
          <a:p>
            <a:pPr marL="919163" indent="-457200"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Periodically, the survey is manually sent to a group of CAR owners</a:t>
            </a:r>
          </a:p>
          <a:p>
            <a:pPr marL="919163" indent="-457200"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A survey link is included in the email when a CAR </a:t>
            </a:r>
            <a:r>
              <a:rPr lang="en-US" sz="2400" dirty="0" smtClean="0"/>
              <a:t>becomes “Closed – Awaiting Verification”</a:t>
            </a:r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5</a:t>
            </a:fld>
            <a:endParaRPr lang="en-US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22" y="4184648"/>
            <a:ext cx="71437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650449" y="4873658"/>
            <a:ext cx="55706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CAR Surveys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CAR </a:t>
            </a:r>
            <a:r>
              <a:rPr lang="en-US" dirty="0" smtClean="0">
                <a:solidFill>
                  <a:schemeClr val="tx2"/>
                </a:solidFill>
              </a:rPr>
              <a:t>Survey Questions</a:t>
            </a:r>
            <a:endParaRPr lang="en-US" dirty="0" smtClean="0"/>
          </a:p>
          <a:p>
            <a:pPr marL="0" indent="0"/>
            <a:r>
              <a:rPr lang="en-US" sz="2400" dirty="0" smtClean="0"/>
              <a:t>The respondent may select one of the following responses for each question: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5 – Extremely Satisfied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4 – Satisfied 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3 – Neither Satisfied nor Dissatisfied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2 – Dissatisfied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1 – Extremely Dissatisfied</a:t>
            </a:r>
          </a:p>
          <a:p>
            <a:pPr marL="0" indent="0"/>
            <a:r>
              <a:rPr lang="en-US" sz="2400" dirty="0"/>
              <a:t>	</a:t>
            </a:r>
            <a:r>
              <a:rPr lang="en-US" sz="2400" dirty="0" smtClean="0"/>
              <a:t>N/A</a:t>
            </a:r>
          </a:p>
          <a:p>
            <a:pPr marL="0" indent="0"/>
            <a:endParaRPr lang="en-US" sz="1000" dirty="0" smtClean="0"/>
          </a:p>
          <a:p>
            <a:pPr marL="0" indent="0"/>
            <a:r>
              <a:rPr lang="en-US" sz="2400" dirty="0" smtClean="0"/>
              <a:t>There is an area for comments after each question.</a:t>
            </a:r>
            <a:endParaRPr lang="en-US" sz="24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37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CAR Surveys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>
                <a:solidFill>
                  <a:schemeClr val="tx2"/>
                </a:solidFill>
              </a:rPr>
              <a:t>CAR </a:t>
            </a:r>
            <a:r>
              <a:rPr lang="en-US" dirty="0" smtClean="0">
                <a:solidFill>
                  <a:schemeClr val="tx2"/>
                </a:solidFill>
              </a:rPr>
              <a:t>Survey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satisfied were you with the communication received prior to being assigned the Corrective Action Request (CAR</a:t>
            </a:r>
            <a:r>
              <a:rPr lang="en-US" sz="2000" dirty="0" smtClean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satisfied were you with the guidance received from the CAR Administrator/Champion during CAR response development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satisfied were you with the CAR Administrator's</a:t>
            </a:r>
            <a:r>
              <a:rPr lang="en-US" sz="2000" dirty="0" smtClean="0"/>
              <a:t>/ Champion's </a:t>
            </a:r>
            <a:r>
              <a:rPr lang="en-US" sz="2000" dirty="0"/>
              <a:t>support through milestone implementation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satisfied were you with the communication from the CAR Administrator/Champion regarding overdue or escalated CARs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satisfied were you with the helpfulness of the CAR Website and associated FAQs</a:t>
            </a:r>
            <a:r>
              <a:rPr lang="en-U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satisfied were you with the CAR Administrator's</a:t>
            </a:r>
            <a:r>
              <a:rPr lang="en-US" sz="2000" dirty="0" smtClean="0"/>
              <a:t>/ Champion's </a:t>
            </a:r>
            <a:r>
              <a:rPr lang="en-US" sz="2000" dirty="0"/>
              <a:t>overall support?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92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489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CAR Surveys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57200" y="1433945"/>
            <a:ext cx="8229600" cy="4995135"/>
          </a:xfrm>
        </p:spPr>
        <p:txBody>
          <a:bodyPr>
            <a:noAutofit/>
          </a:bodyPr>
          <a:lstStyle/>
          <a:p>
            <a:pPr marL="0" indent="0"/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fld id="{D92B1EBC-A57B-4CB5-A7FB-3491BCDCBE04}" type="slidenum">
              <a:rPr lang="en-US" sz="1000"/>
              <a:pPr eaLnBrk="1" hangingPunct="1"/>
              <a:t>8</a:t>
            </a:fld>
            <a:endParaRPr 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52" y="1357460"/>
            <a:ext cx="6007303" cy="499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4" y="4614470"/>
            <a:ext cx="22193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702789" y="4769964"/>
            <a:ext cx="36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1841270" y="3068917"/>
            <a:ext cx="5636489" cy="16400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charset="0"/>
              </a:rPr>
              <a:t>Champion </a:t>
            </a:r>
            <a:r>
              <a:rPr lang="en-US" i="1" dirty="0" smtClean="0">
                <a:solidFill>
                  <a:srgbClr val="FFC000"/>
                </a:solidFill>
                <a:latin typeface="Segoe Print" pitchFamily="2" charset="0"/>
              </a:rPr>
              <a:t>Conversations</a:t>
            </a:r>
            <a:endParaRPr lang="en-US" i="1" dirty="0" smtClean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8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Basic_011010">
  <a:themeElements>
    <a:clrScheme name="Custom 3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4A6A1F"/>
      </a:hlink>
      <a:folHlink>
        <a:srgbClr val="6F9F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718</Words>
  <Application>Microsoft Office PowerPoint</Application>
  <PresentationFormat>On-screen Show (4:3)</PresentationFormat>
  <Paragraphs>129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UL_Basic_011010</vt:lpstr>
      <vt:lpstr>CAR Champion Calibration</vt:lpstr>
      <vt:lpstr>Topics</vt:lpstr>
      <vt:lpstr>PowerPoint Presentation</vt:lpstr>
      <vt:lpstr>PowerPoint Presentation</vt:lpstr>
      <vt:lpstr>CAR Surveys</vt:lpstr>
      <vt:lpstr>CAR Surveys</vt:lpstr>
      <vt:lpstr>CAR Surveys</vt:lpstr>
      <vt:lpstr>CAR Surveys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Champion Conversations</vt:lpstr>
      <vt:lpstr>CAR Reviews</vt:lpstr>
      <vt:lpstr>CAR Reviews </vt:lpstr>
      <vt:lpstr>THANK YOU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Bill Konigsfeld</dc:creator>
  <cp:lastModifiedBy>Allison, Cheryl</cp:lastModifiedBy>
  <cp:revision>505</cp:revision>
  <cp:lastPrinted>2013-09-18T18:22:45Z</cp:lastPrinted>
  <dcterms:created xsi:type="dcterms:W3CDTF">2011-03-29T18:20:08Z</dcterms:created>
  <dcterms:modified xsi:type="dcterms:W3CDTF">2014-09-10T15:39:09Z</dcterms:modified>
</cp:coreProperties>
</file>