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2" r:id="rId3"/>
    <p:sldId id="380" r:id="rId4"/>
    <p:sldId id="450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4" r:id="rId14"/>
    <p:sldId id="493" r:id="rId15"/>
    <p:sldId id="325" r:id="rId16"/>
    <p:sldId id="464" r:id="rId17"/>
    <p:sldId id="478" r:id="rId18"/>
    <p:sldId id="483" r:id="rId19"/>
    <p:sldId id="484" r:id="rId20"/>
    <p:sldId id="482" r:id="rId21"/>
    <p:sldId id="495" r:id="rId22"/>
    <p:sldId id="496" r:id="rId23"/>
    <p:sldId id="474" r:id="rId24"/>
    <p:sldId id="326" r:id="rId25"/>
    <p:sldId id="400" r:id="rId26"/>
    <p:sldId id="282" r:id="rId27"/>
  </p:sldIdLst>
  <p:sldSz cx="9144000" cy="6858000" type="screen4x3"/>
  <p:notesSz cx="7010400" cy="92360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D2D"/>
    <a:srgbClr val="FFFF99"/>
    <a:srgbClr val="0000CC"/>
    <a:srgbClr val="F18307"/>
    <a:srgbClr val="C10036"/>
    <a:srgbClr val="93C64E"/>
    <a:srgbClr val="808000"/>
    <a:srgbClr val="96C547"/>
    <a:srgbClr val="6EC1BC"/>
    <a:srgbClr val="1B8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05" autoAdjust="0"/>
    <p:restoredTop sz="94698" autoAdjust="0"/>
  </p:normalViewPr>
  <p:slideViewPr>
    <p:cSldViewPr snapToGrid="0" snapToObjects="1">
      <p:cViewPr>
        <p:scale>
          <a:sx n="81" d="100"/>
          <a:sy n="81" d="100"/>
        </p:scale>
        <p:origin x="-850" y="-1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9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052" cy="462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60" y="0"/>
            <a:ext cx="3038052" cy="462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7C419-76B4-4576-9B5D-B615D9BF4E07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1887"/>
            <a:ext cx="3038052" cy="462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60" y="8771887"/>
            <a:ext cx="3038052" cy="462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3CDF3-E892-465A-BE17-56743FC0D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9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1804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1804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72A80E-FE8E-4A66-900B-0D8DDD3643C0}" type="datetime1">
              <a:rPr lang="en-US"/>
              <a:pPr/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5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720" tIns="46360" rIns="92720" bIns="4636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7A4B64-63EA-41A3-A00B-4E268F7DCF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2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0FF69B-23C7-4B75-BD7A-EF44B146D3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39354-55BE-43D2-8D54-47AC9E713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C2B71D-9229-4A23-8F42-7DFDFF7267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-128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33BA31-10F2-4085-B9DC-16A8BA1E4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F2B15A-05AB-4486-A823-E70817ADA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B7B7E0-FDF9-426E-8609-706CF7FD9C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0064887-7005-4BA9-A7B1-0FF37647CC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/analytics/saw.dll?Dashboard&amp;PortalPath=/users/83/83049/_portal&amp;Page=Managers_Workload&amp;Action=Navigat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CAR Champion Calibration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57199" y="5049982"/>
            <a:ext cx="6726025" cy="685656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September 23, 24 and 28 2015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For questions or comments, please contact Cheryl Adams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/>
        </p:nvSpPr>
        <p:spPr bwMode="auto">
          <a:xfrm>
            <a:off x="1107440" y="2616950"/>
            <a:ext cx="7091680" cy="197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 cap="none" baseline="0">
                <a:solidFill>
                  <a:schemeClr val="bg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pPr algn="ctr"/>
            <a:endParaRPr lang="en-US" dirty="0" smtClean="0">
              <a:solidFill>
                <a:srgbClr val="FFC000"/>
              </a:solidFill>
              <a:latin typeface="Arial" charset="0"/>
            </a:endParaRPr>
          </a:p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Closed – Awaiting Verification CARs</a:t>
            </a:r>
          </a:p>
        </p:txBody>
      </p:sp>
    </p:spTree>
    <p:extLst>
      <p:ext uri="{BB962C8B-B14F-4D97-AF65-F5344CB8AC3E}">
        <p14:creationId xmlns:p14="http://schemas.microsoft.com/office/powerpoint/2010/main" val="6456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Closed – Awaiting Verification CARs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 smtClean="0">
                <a:solidFill>
                  <a:srgbClr val="C00000"/>
                </a:solidFill>
              </a:rPr>
              <a:t>The number of CARS awaiting verification is growing:</a:t>
            </a:r>
          </a:p>
          <a:p>
            <a:pPr marL="0" indent="0"/>
            <a:endParaRPr lang="en-US" sz="2400" dirty="0">
              <a:solidFill>
                <a:srgbClr val="C00000"/>
              </a:solidFill>
            </a:endParaRPr>
          </a:p>
          <a:p>
            <a:pPr marL="0" indent="0"/>
            <a:endParaRPr lang="en-US" sz="2400" dirty="0" smtClean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Please verify your CARs!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Two ways to view your CARs:</a:t>
            </a:r>
          </a:p>
          <a:p>
            <a:pPr marL="914400" indent="-339725">
              <a:buFont typeface="+mj-lt"/>
              <a:buAutoNum type="arabicPeriod"/>
            </a:pPr>
            <a:r>
              <a:rPr lang="en-US" sz="2400" dirty="0" smtClean="0"/>
              <a:t>View CARs “by CAR Administrator”</a:t>
            </a:r>
          </a:p>
          <a:p>
            <a:pPr marL="914400" indent="-339725">
              <a:buFont typeface="+mj-lt"/>
              <a:buAutoNum type="arabicPeriod"/>
            </a:pPr>
            <a:r>
              <a:rPr lang="en-US" sz="2400" dirty="0" smtClean="0"/>
              <a:t>Create an Excel spreadsheet using GCAR Metrics to get a list of your CARs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11</a:t>
            </a:fld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01" y="2069184"/>
            <a:ext cx="7475898" cy="34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6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Closed – Awaiting Verification CARs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904973"/>
            <a:ext cx="8229600" cy="5524107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 smtClean="0"/>
              <a:t>By CAR Admin:</a:t>
            </a:r>
          </a:p>
          <a:p>
            <a:pPr marL="0" indent="0"/>
            <a:endParaRPr lang="en-US" sz="2400" dirty="0" smtClean="0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12</a:t>
            </a:fld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78091" y="5014752"/>
            <a:ext cx="0" cy="8107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00" y="1333126"/>
            <a:ext cx="8204117" cy="494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3176829" y="3119657"/>
            <a:ext cx="9426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8091" y="5825460"/>
            <a:ext cx="6897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2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Closed – Awaiting Verification CARs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 smtClean="0"/>
              <a:t>GCAR Metrics:</a:t>
            </a:r>
          </a:p>
          <a:p>
            <a:pPr marL="0" indent="0"/>
            <a:endParaRPr lang="en-US" sz="2400" dirty="0" smtClean="0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13</a:t>
            </a:fld>
            <a:endParaRPr 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57" y="2081850"/>
            <a:ext cx="7780222" cy="378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271860" y="5024487"/>
            <a:ext cx="6155703" cy="424206"/>
          </a:xfrm>
          <a:prstGeom prst="round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692668" y="3582189"/>
            <a:ext cx="169682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215459" y="5220881"/>
            <a:ext cx="4713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349711" y="3745587"/>
            <a:ext cx="169682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Closed – Awaiting Verification CARs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 smtClean="0"/>
              <a:t>Excel Spreadsheet:</a:t>
            </a:r>
          </a:p>
          <a:p>
            <a:pPr marL="0" indent="0"/>
            <a:endParaRPr lang="en-US" sz="2400" dirty="0" smtClean="0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14</a:t>
            </a:fld>
            <a:endParaRPr 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19" y="2061917"/>
            <a:ext cx="86487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8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1841270" y="3068917"/>
            <a:ext cx="5636489" cy="16400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Champion </a:t>
            </a:r>
            <a:r>
              <a:rPr lang="en-US" i="1" dirty="0" smtClean="0">
                <a:solidFill>
                  <a:srgbClr val="FFC000"/>
                </a:solidFill>
                <a:latin typeface="Segoe Print" pitchFamily="2" charset="0"/>
              </a:rPr>
              <a:t>Conversations</a:t>
            </a:r>
            <a:endParaRPr lang="en-US" i="1" dirty="0" smtClean="0"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8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1287"/>
            <a:ext cx="8229600" cy="445131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endParaRPr lang="en-US" sz="1600" b="1" dirty="0" smtClean="0">
              <a:solidFill>
                <a:schemeClr val="accent1"/>
              </a:solidFill>
            </a:endParaRPr>
          </a:p>
          <a:p>
            <a:pPr marL="0" indent="0" algn="ctr">
              <a:lnSpc>
                <a:spcPct val="90000"/>
              </a:lnSpc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Organizational changes </a:t>
            </a:r>
          </a:p>
          <a:p>
            <a:pPr marL="0" indent="0" algn="ctr">
              <a:lnSpc>
                <a:spcPct val="90000"/>
              </a:lnSpc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= </a:t>
            </a:r>
          </a:p>
          <a:p>
            <a:pPr marL="0" indent="0" algn="ctr">
              <a:lnSpc>
                <a:spcPct val="90000"/>
              </a:lnSpc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Management Path changes  </a:t>
            </a:r>
          </a:p>
          <a:p>
            <a:pPr marL="0" indent="0" algn="ctr">
              <a:lnSpc>
                <a:spcPct val="90000"/>
              </a:lnSpc>
            </a:pPr>
            <a:endParaRPr lang="en-US" sz="2600" b="1" i="1" dirty="0" smtClean="0">
              <a:solidFill>
                <a:schemeClr val="accent1"/>
              </a:solidFill>
            </a:endParaRPr>
          </a:p>
          <a:p>
            <a:pPr marL="0" indent="0" algn="ctr">
              <a:lnSpc>
                <a:spcPct val="90000"/>
              </a:lnSpc>
            </a:pPr>
            <a:r>
              <a:rPr lang="en-US" sz="2600" b="1" i="1" dirty="0" smtClean="0">
                <a:solidFill>
                  <a:schemeClr val="accent1"/>
                </a:solidFill>
              </a:rPr>
              <a:t>Did you know…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1283" y="1102938"/>
            <a:ext cx="7692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Management Path</a:t>
            </a:r>
          </a:p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44500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2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build="p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1287"/>
            <a:ext cx="8229600" cy="44513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When a CAR exhausts the management escalation path, Joe Taylor will:</a:t>
            </a:r>
          </a:p>
          <a:p>
            <a:pPr marL="914400" indent="-22701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Contact the CAR owner and/or CAR owner’s management</a:t>
            </a:r>
          </a:p>
          <a:p>
            <a:pPr marL="914400" indent="-22701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Facilitate getting the CAR back on track</a:t>
            </a:r>
          </a:p>
          <a:p>
            <a:pPr marL="914400" indent="-22701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Notify the executives who have been removed from the management path as needed</a:t>
            </a:r>
          </a:p>
          <a:p>
            <a:pPr marL="0" indent="0">
              <a:lnSpc>
                <a:spcPct val="90000"/>
              </a:lnSpc>
            </a:pPr>
            <a:endParaRPr lang="en-US" sz="2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lnSpc>
                <a:spcPct val="90000"/>
              </a:lnSpc>
            </a:pPr>
            <a:r>
              <a:rPr lang="en-US" sz="2600" b="1" i="1" dirty="0">
                <a:solidFill>
                  <a:schemeClr val="accent1"/>
                </a:solidFill>
              </a:rPr>
              <a:t>What happens when the escalation path </a:t>
            </a:r>
          </a:p>
          <a:p>
            <a:pPr marL="0" indent="0" algn="ctr">
              <a:lnSpc>
                <a:spcPct val="90000"/>
              </a:lnSpc>
            </a:pPr>
            <a:r>
              <a:rPr lang="en-US" sz="2600" b="1" i="1" dirty="0">
                <a:solidFill>
                  <a:schemeClr val="accent1"/>
                </a:solidFill>
              </a:rPr>
              <a:t>is not </a:t>
            </a:r>
            <a:r>
              <a:rPr lang="en-US" sz="2600" b="1" i="1" dirty="0" smtClean="0">
                <a:solidFill>
                  <a:schemeClr val="accent1"/>
                </a:solidFill>
              </a:rPr>
              <a:t>correct/current?</a:t>
            </a:r>
            <a:endParaRPr lang="en-US" sz="2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</a:pPr>
            <a:endParaRPr lang="en-US" sz="26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1283" y="1102938"/>
            <a:ext cx="7692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Management Path</a:t>
            </a:r>
          </a:p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2048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84984"/>
            <a:ext cx="8229600" cy="445131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Recently, a meeting was held with a CAR owner’s management to discuss 8 overdue or escalated CARs</a:t>
            </a:r>
          </a:p>
          <a:p>
            <a:pPr marL="914400" indent="-22701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Because the CAR owner’s management had changed, they were not aware of the escalations</a:t>
            </a:r>
          </a:p>
          <a:p>
            <a:pPr marL="914400" indent="-22701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They had not received the GCAR escalation notifications</a:t>
            </a:r>
          </a:p>
          <a:p>
            <a:pPr marL="0" indent="0" algn="ctr">
              <a:lnSpc>
                <a:spcPct val="90000"/>
              </a:lnSpc>
            </a:pPr>
            <a:endParaRPr lang="en-US" sz="800" b="1" i="1" dirty="0" smtClean="0">
              <a:solidFill>
                <a:schemeClr val="accent1"/>
              </a:solidFill>
            </a:endParaRPr>
          </a:p>
          <a:p>
            <a:pPr marL="0" indent="0" algn="ctr">
              <a:lnSpc>
                <a:spcPct val="90000"/>
              </a:lnSpc>
            </a:pPr>
            <a:r>
              <a:rPr lang="en-US" sz="2600" b="1" i="1" dirty="0" smtClean="0">
                <a:solidFill>
                  <a:schemeClr val="accent1"/>
                </a:solidFill>
              </a:rPr>
              <a:t>What can CAR Champions do </a:t>
            </a:r>
          </a:p>
          <a:p>
            <a:pPr marL="0" indent="0" algn="ctr">
              <a:lnSpc>
                <a:spcPct val="90000"/>
              </a:lnSpc>
            </a:pPr>
            <a:r>
              <a:rPr lang="en-US" sz="2600" b="1" i="1" dirty="0" smtClean="0">
                <a:solidFill>
                  <a:schemeClr val="accent1"/>
                </a:solidFill>
              </a:rPr>
              <a:t>to help prevent this from happening?</a:t>
            </a:r>
            <a:endParaRPr lang="en-US" sz="2600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</a:pPr>
            <a:endParaRPr lang="en-US" sz="26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1283" y="1102938"/>
            <a:ext cx="7692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Management Path</a:t>
            </a:r>
          </a:p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79453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1287"/>
            <a:ext cx="8229600" cy="445131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What can CAR Champions do to help ensure the management path is current?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Review the management path to ensure it is current whenever a CAR becomes overdue or escalates.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Other suggestions???</a:t>
            </a:r>
          </a:p>
          <a:p>
            <a:pPr marL="0" indent="0">
              <a:lnSpc>
                <a:spcPct val="90000"/>
              </a:lnSpc>
            </a:pPr>
            <a:endParaRPr lang="en-US" sz="26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1283" y="1102938"/>
            <a:ext cx="7692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Management Path</a:t>
            </a:r>
          </a:p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90562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Topics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New Project Search Tool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Closed – Awaiting Verification CARs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Champion </a:t>
            </a:r>
            <a:r>
              <a:rPr lang="en-US" i="1" dirty="0">
                <a:latin typeface="Segoe Print" pitchFamily="2" charset="0"/>
                <a:ea typeface="KaiTi" pitchFamily="49" charset="-122"/>
                <a:cs typeface="Kalinga" pitchFamily="34" charset="0"/>
              </a:rPr>
              <a:t>Conversations</a:t>
            </a:r>
          </a:p>
          <a:p>
            <a:pPr marL="687388" indent="-347663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Management Path – Check for updates</a:t>
            </a:r>
          </a:p>
          <a:p>
            <a:pPr marL="687388" indent="-347663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Root Causes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CAR Reviews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62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66090"/>
            <a:ext cx="8229600" cy="55087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</a:pPr>
            <a:r>
              <a:rPr lang="en-US" sz="2600" b="1" i="1" dirty="0" smtClean="0">
                <a:solidFill>
                  <a:schemeClr val="accent1"/>
                </a:solidFill>
              </a:rPr>
              <a:t>Assess this root cause:</a:t>
            </a:r>
            <a:endParaRPr lang="en-US" sz="1600" b="1" dirty="0" smtClean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86126" y="1008668"/>
            <a:ext cx="7442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Root Causes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642" y="3253325"/>
            <a:ext cx="7160618" cy="129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77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build="p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66090"/>
            <a:ext cx="8229600" cy="55087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</a:pPr>
            <a:r>
              <a:rPr lang="en-US" sz="2600" b="1" i="1" dirty="0" smtClean="0">
                <a:solidFill>
                  <a:schemeClr val="accent1"/>
                </a:solidFill>
              </a:rPr>
              <a:t>Assess this root cause:</a:t>
            </a:r>
            <a:endParaRPr lang="en-US" sz="1600" b="1" dirty="0" smtClean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86126" y="1008668"/>
            <a:ext cx="7442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Root Causes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47" y="3295649"/>
            <a:ext cx="7281642" cy="371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67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66090"/>
            <a:ext cx="8229600" cy="55087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</a:pPr>
            <a:r>
              <a:rPr lang="en-US" sz="2600" b="1" i="1" dirty="0" smtClean="0">
                <a:solidFill>
                  <a:schemeClr val="accent1"/>
                </a:solidFill>
              </a:rPr>
              <a:t>Assess this root cause:</a:t>
            </a:r>
            <a:endParaRPr lang="en-US" sz="1600" b="1" dirty="0" smtClean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86126" y="1008668"/>
            <a:ext cx="7442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Root Causes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1" y="3138488"/>
            <a:ext cx="8267700" cy="84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10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8924"/>
            <a:ext cx="8229600" cy="556367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2600" b="1" dirty="0" smtClean="0">
                <a:solidFill>
                  <a:schemeClr val="accent1"/>
                </a:solidFill>
              </a:rPr>
              <a:t>Root Causes to further explore</a:t>
            </a:r>
          </a:p>
          <a:p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Person is no longer an employee of UL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Human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Error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Training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Knew the requirement but chose not to follow it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This shouldn’t be a CAR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A restatement of the problem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A statement of a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symptom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0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2244436" y="2815360"/>
            <a:ext cx="4644737" cy="722456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CAR Reviews</a:t>
            </a: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CAR Reviews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Teams and CAR Numbers for review</a:t>
            </a:r>
          </a:p>
          <a:p>
            <a:pPr>
              <a:buSzPct val="110000"/>
              <a:buFont typeface="Arial" pitchFamily="34" charset="0"/>
              <a:buChar char="•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Asia Team for meeting on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September 25</a:t>
            </a:r>
            <a:endParaRPr lang="en-US" sz="2200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</a:rPr>
              <a:t>Ravi V, Paul Ip, Thomas Kestner, Kila Yang</a:t>
            </a:r>
            <a:endParaRPr lang="en-US" sz="2200" b="0" dirty="0" smtClean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CAR #s: </a:t>
            </a: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</a:rPr>
              <a:t>153914559</a:t>
            </a:r>
            <a:r>
              <a:rPr lang="en-US" sz="2200" b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200" b="0" smtClean="0">
                <a:solidFill>
                  <a:schemeClr val="accent2">
                    <a:lumMod val="75000"/>
                  </a:schemeClr>
                </a:solidFill>
              </a:rPr>
              <a:t>153914404</a:t>
            </a: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</a:rPr>
              <a:t>, 153914965, </a:t>
            </a:r>
            <a:r>
              <a:rPr lang="en-US" altLang="ko-KR" sz="2200" b="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ea typeface="Geneva" charset="0"/>
              </a:rPr>
              <a:t>153914624</a:t>
            </a:r>
            <a:endParaRPr lang="en-US" sz="2200" b="0" dirty="0" smtClean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>
              <a:buSzPct val="110000"/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NA Team for meeting on September 28</a:t>
            </a: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</a:rPr>
              <a:t>Jeff Follett, Sarah Escosa, Gunsimar Paintal, </a:t>
            </a:r>
            <a:r>
              <a:rPr lang="en-US" sz="2200" b="0" dirty="0" err="1" smtClean="0">
                <a:solidFill>
                  <a:schemeClr val="accent4">
                    <a:lumMod val="75000"/>
                  </a:schemeClr>
                </a:solidFill>
              </a:rPr>
              <a:t>Jenni</a:t>
            </a: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</a:rPr>
              <a:t> Murrill</a:t>
            </a:r>
            <a:endParaRPr lang="en-US" sz="2200" b="0" dirty="0" smtClean="0">
              <a:solidFill>
                <a:schemeClr val="accent4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CAR #s: </a:t>
            </a: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</a:rPr>
              <a:t>153914559</a:t>
            </a:r>
            <a:r>
              <a:rPr lang="en-US" sz="2200" b="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</a:rPr>
              <a:t>153914329, 153914896, 153914905</a:t>
            </a:r>
            <a:endParaRPr lang="en-US" sz="2200" b="0" dirty="0" smtClean="0">
              <a:solidFill>
                <a:schemeClr val="accent4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>
              <a:buSzPct val="110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EULA and NA Team for meeting on September 23</a:t>
            </a: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rgbClr val="7030A0"/>
                </a:solidFill>
              </a:rPr>
              <a:t>Mel Fehrenbacher, Barbara Scala, Brian Mahoney, Paul Mouawad</a:t>
            </a:r>
            <a:endParaRPr lang="en-US" sz="2200" b="0" dirty="0" smtClean="0">
              <a:solidFill>
                <a:srgbClr val="7030A0"/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CAR #s: </a:t>
            </a:r>
            <a:r>
              <a:rPr lang="en-US" sz="2200" b="0" dirty="0" smtClean="0">
                <a:solidFill>
                  <a:srgbClr val="7030A0"/>
                </a:solidFill>
              </a:rPr>
              <a:t>153914404, 153914329, 153914664, 153914685</a:t>
            </a:r>
            <a:endParaRPr lang="en-US" sz="2200" b="0" dirty="0" smtClean="0">
              <a:solidFill>
                <a:srgbClr val="7030A0"/>
              </a:solidFill>
              <a:latin typeface="Arial" charset="0"/>
              <a:cs typeface="Arial" charset="0"/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25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4922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457200" y="677863"/>
            <a:ext cx="5486400" cy="1600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0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/>
        </p:nvSpPr>
        <p:spPr bwMode="auto">
          <a:xfrm>
            <a:off x="1107440" y="2616950"/>
            <a:ext cx="7091680" cy="197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 cap="none" baseline="0">
                <a:solidFill>
                  <a:schemeClr val="bg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New Project Search Tool:</a:t>
            </a:r>
          </a:p>
          <a:p>
            <a:pPr algn="ctr"/>
            <a:endParaRPr lang="en-US" sz="1500" dirty="0" smtClean="0">
              <a:latin typeface="Arial" charset="0"/>
            </a:endParaRPr>
          </a:p>
          <a:p>
            <a:pPr algn="ctr"/>
            <a:r>
              <a:rPr lang="en-US" dirty="0" smtClean="0">
                <a:latin typeface="Arial" charset="0"/>
              </a:rPr>
              <a:t>Help for FAQ #25</a:t>
            </a:r>
          </a:p>
        </p:txBody>
      </p:sp>
    </p:spTree>
    <p:extLst>
      <p:ext uri="{BB962C8B-B14F-4D97-AF65-F5344CB8AC3E}">
        <p14:creationId xmlns:p14="http://schemas.microsoft.com/office/powerpoint/2010/main" val="36595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New Project Search Tool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>
                <a:solidFill>
                  <a:srgbClr val="C00000"/>
                </a:solidFill>
              </a:rPr>
              <a:t>Background</a:t>
            </a:r>
            <a:endParaRPr lang="en-US" dirty="0" smtClean="0"/>
          </a:p>
          <a:p>
            <a:pPr lvl="0"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/>
              <a:t>Initial focus is on FAQ 25, Repeat CAR issues – currently Communication of Scope and Standard, Edition, and Date</a:t>
            </a:r>
          </a:p>
          <a:p>
            <a:pPr lvl="0">
              <a:buSzPct val="120000"/>
              <a:buFont typeface="Arial" panose="020B0604020202020204" pitchFamily="34" charset="0"/>
              <a:buChar char="•"/>
            </a:pPr>
            <a:r>
              <a:rPr lang="en-US" sz="2400" dirty="0"/>
              <a:t>In reaction to a local CAR for one of these </a:t>
            </a:r>
            <a:r>
              <a:rPr lang="en-US" sz="2400" dirty="0" smtClean="0"/>
              <a:t>issues, </a:t>
            </a:r>
            <a:r>
              <a:rPr lang="en-US" sz="2400" dirty="0"/>
              <a:t>it became apparent there was nothing </a:t>
            </a:r>
            <a:r>
              <a:rPr lang="en-US" sz="2400" dirty="0" smtClean="0"/>
              <a:t>in place </a:t>
            </a:r>
            <a:r>
              <a:rPr lang="en-US" sz="2400" dirty="0"/>
              <a:t>to </a:t>
            </a:r>
            <a:endParaRPr lang="en-US" sz="2400" dirty="0" smtClean="0"/>
          </a:p>
          <a:p>
            <a:pPr marL="1031875" lvl="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Identify </a:t>
            </a:r>
            <a:r>
              <a:rPr lang="en-US" sz="2400" dirty="0"/>
              <a:t>all areas of </a:t>
            </a:r>
            <a:r>
              <a:rPr lang="en-US" sz="2400" dirty="0" smtClean="0"/>
              <a:t>Manager’s responsibility, or</a:t>
            </a:r>
          </a:p>
          <a:p>
            <a:pPr marL="1031875" lvl="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Provide </a:t>
            </a:r>
            <a:r>
              <a:rPr lang="en-US" sz="2400" dirty="0"/>
              <a:t>a uniform way of identifying </a:t>
            </a:r>
            <a:r>
              <a:rPr lang="en-US" sz="2400" dirty="0" smtClean="0"/>
              <a:t>specific work </a:t>
            </a:r>
            <a:r>
              <a:rPr lang="en-US" sz="2400" dirty="0"/>
              <a:t>needing to be reviewed by </a:t>
            </a:r>
            <a:r>
              <a:rPr lang="en-US" sz="2400" dirty="0" smtClean="0"/>
              <a:t>Managers</a:t>
            </a:r>
          </a:p>
          <a:p>
            <a:pPr lvl="0"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/>
              <a:t>Tools </a:t>
            </a:r>
            <a:r>
              <a:rPr lang="en-US" sz="2400" dirty="0"/>
              <a:t>were made to </a:t>
            </a:r>
            <a:r>
              <a:rPr lang="en-US" sz="2400" dirty="0" smtClean="0"/>
              <a:t>assist with this.</a:t>
            </a:r>
            <a:r>
              <a:rPr lang="en-US" sz="2400" dirty="0"/>
              <a:t>  B</a:t>
            </a:r>
            <a:r>
              <a:rPr lang="en-US" sz="2400" dirty="0" smtClean="0"/>
              <a:t>oth tools are located </a:t>
            </a:r>
            <a:r>
              <a:rPr lang="en-US" sz="2400" dirty="0"/>
              <a:t>on the Quality Dashboard as </a:t>
            </a:r>
            <a:r>
              <a:rPr lang="en-US" sz="2400" dirty="0" smtClean="0">
                <a:hlinkClick r:id="rId2"/>
              </a:rPr>
              <a:t>Managers Workload</a:t>
            </a:r>
            <a:r>
              <a:rPr lang="en-US" sz="2400" dirty="0" smtClean="0"/>
              <a:t> in </a:t>
            </a:r>
            <a:r>
              <a:rPr lang="en-US" sz="2400" dirty="0"/>
              <a:t>the IQA section</a:t>
            </a:r>
            <a:r>
              <a:rPr lang="en-US" sz="2400" dirty="0" smtClean="0"/>
              <a:t>.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724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New Project Search Tool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400" dirty="0"/>
              <a:t>As opened, the link defaults to an </a:t>
            </a:r>
            <a:r>
              <a:rPr lang="en-US" sz="2400" dirty="0" err="1"/>
              <a:t>ePro</a:t>
            </a:r>
            <a:r>
              <a:rPr lang="en-US" sz="2400" dirty="0"/>
              <a:t> search tool where users are prompted to </a:t>
            </a:r>
            <a:r>
              <a:rPr lang="en-US" sz="2400" dirty="0" smtClean="0"/>
              <a:t>enter either:</a:t>
            </a:r>
          </a:p>
          <a:p>
            <a:pPr marL="914400" lvl="0" indent="-339725">
              <a:buFont typeface="Arial" panose="020B0604020202020204" pitchFamily="34" charset="0"/>
              <a:buChar char="‒"/>
            </a:pPr>
            <a:r>
              <a:rPr lang="en-US" sz="2400" dirty="0"/>
              <a:t>A</a:t>
            </a:r>
            <a:r>
              <a:rPr lang="en-US" sz="2400" dirty="0" smtClean="0"/>
              <a:t> manager’s </a:t>
            </a:r>
            <a:r>
              <a:rPr lang="en-US" sz="2400" dirty="0"/>
              <a:t>name (preferred</a:t>
            </a:r>
            <a:r>
              <a:rPr lang="en-US" sz="2400" dirty="0" smtClean="0"/>
              <a:t>) </a:t>
            </a:r>
          </a:p>
          <a:p>
            <a:pPr marL="914400" lvl="0" indent="-339725">
              <a:buFont typeface="Arial" panose="020B0604020202020204" pitchFamily="34" charset="0"/>
              <a:buChar char="‒"/>
            </a:pPr>
            <a:r>
              <a:rPr lang="en-US" sz="2400" dirty="0"/>
              <a:t>D</a:t>
            </a:r>
            <a:r>
              <a:rPr lang="en-US" sz="2400" dirty="0" smtClean="0"/>
              <a:t>epartment </a:t>
            </a:r>
            <a:r>
              <a:rPr lang="en-US" sz="2400" dirty="0"/>
              <a:t>number(s</a:t>
            </a:r>
            <a:r>
              <a:rPr lang="en-US" sz="2400" dirty="0" smtClean="0"/>
              <a:t>) </a:t>
            </a:r>
            <a:endParaRPr lang="en-US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/>
              <a:t>Once run, a report of all projects which could have been affected by the finding can be obtained by clicking on the Managers name in OBI.  </a:t>
            </a:r>
            <a:endParaRPr lang="en-US" sz="2400" dirty="0" smtClean="0"/>
          </a:p>
          <a:p>
            <a:pPr marL="914400" lvl="0" indent="-339725">
              <a:buFont typeface="Arial" panose="020B0604020202020204" pitchFamily="34" charset="0"/>
              <a:buChar char="‒"/>
            </a:pPr>
            <a:r>
              <a:rPr lang="en-US" sz="2400" dirty="0" smtClean="0"/>
              <a:t>The </a:t>
            </a:r>
            <a:r>
              <a:rPr lang="en-US" sz="2400" dirty="0"/>
              <a:t>list of projects returned will be for the prompt date </a:t>
            </a:r>
            <a:r>
              <a:rPr lang="en-US" sz="2400" dirty="0" smtClean="0"/>
              <a:t>range </a:t>
            </a:r>
          </a:p>
          <a:p>
            <a:pPr marL="914400" lvl="0" indent="-339725">
              <a:buFont typeface="Arial" panose="020B0604020202020204" pitchFamily="34" charset="0"/>
              <a:buChar char="‒"/>
            </a:pPr>
            <a:r>
              <a:rPr lang="en-US" sz="2400" dirty="0" smtClean="0"/>
              <a:t>Date </a:t>
            </a:r>
            <a:r>
              <a:rPr lang="en-US" sz="2400" dirty="0"/>
              <a:t>range by default is from the first of the year to the last date of the previous </a:t>
            </a:r>
            <a:r>
              <a:rPr lang="en-US" sz="2400" dirty="0" smtClean="0"/>
              <a:t>month</a:t>
            </a:r>
            <a:endParaRPr lang="en-US" sz="2400" dirty="0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79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New Project Search Tool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tool:</a:t>
            </a:r>
          </a:p>
          <a:p>
            <a:pPr marL="914400" indent="-339725">
              <a:buFont typeface="Arial" panose="020B0604020202020204" pitchFamily="34" charset="0"/>
              <a:buChar char="‒"/>
            </a:pPr>
            <a:r>
              <a:rPr lang="en-US" sz="2400" dirty="0"/>
              <a:t>E</a:t>
            </a:r>
            <a:r>
              <a:rPr lang="en-US" sz="2400" dirty="0" smtClean="0"/>
              <a:t>nables </a:t>
            </a:r>
            <a:r>
              <a:rPr lang="en-US" sz="2400" dirty="0"/>
              <a:t>auditors to quickly identify the volume of projects a Manager needs to work with to comply with </a:t>
            </a:r>
            <a:r>
              <a:rPr lang="en-US" sz="2400" dirty="0" smtClean="0"/>
              <a:t>FAQ 25</a:t>
            </a:r>
          </a:p>
          <a:p>
            <a:pPr marL="914400" indent="-339725">
              <a:buFont typeface="Arial" panose="020B0604020202020204" pitchFamily="34" charset="0"/>
              <a:buChar char="‒"/>
            </a:pPr>
            <a:r>
              <a:rPr lang="en-US" sz="2400" dirty="0" smtClean="0"/>
              <a:t>Enables </a:t>
            </a:r>
            <a:r>
              <a:rPr lang="en-US" sz="2400" dirty="0"/>
              <a:t>us to attach a downloaded list of projects to the resulting CAR to help Operations deal with the issue </a:t>
            </a:r>
            <a:r>
              <a:rPr lang="en-US" sz="2400" dirty="0" smtClean="0"/>
              <a:t>quickly</a:t>
            </a:r>
          </a:p>
          <a:p>
            <a:pPr marL="574675" indent="0"/>
            <a:endParaRPr lang="en-US" sz="2400" dirty="0" smtClean="0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1524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New Project Search Tool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When </a:t>
            </a:r>
            <a:r>
              <a:rPr lang="en-US" sz="2400" dirty="0"/>
              <a:t>audited staff are using FLEX instead of </a:t>
            </a:r>
            <a:r>
              <a:rPr lang="en-US" sz="2400" dirty="0" err="1"/>
              <a:t>ePro</a:t>
            </a:r>
            <a:r>
              <a:rPr lang="en-US" sz="2400" dirty="0"/>
              <a:t>, similar reports can be made </a:t>
            </a:r>
            <a:r>
              <a:rPr lang="en-US" sz="2400" dirty="0" smtClean="0"/>
              <a:t>except </a:t>
            </a:r>
            <a:r>
              <a:rPr lang="en-US" sz="2400" dirty="0"/>
              <a:t>we can’t search the data by </a:t>
            </a:r>
            <a:r>
              <a:rPr lang="en-US" sz="2400" dirty="0" smtClean="0"/>
              <a:t>Manager’s </a:t>
            </a:r>
            <a:r>
              <a:rPr lang="en-US" sz="2400" dirty="0"/>
              <a:t>name and have to rely on department numbers.  </a:t>
            </a:r>
            <a:endParaRPr lang="en-US" sz="2400" dirty="0" smtClean="0"/>
          </a:p>
          <a:p>
            <a:pPr marL="914400" indent="-339725">
              <a:buFont typeface="Arial" panose="020B0604020202020204" pitchFamily="34" charset="0"/>
              <a:buChar char="‒"/>
            </a:pPr>
            <a:r>
              <a:rPr lang="en-US" sz="2400" dirty="0" smtClean="0"/>
              <a:t>Once </a:t>
            </a:r>
            <a:r>
              <a:rPr lang="en-US" sz="2400" dirty="0"/>
              <a:t>departments are identified, detailed list of projects can be made by clicking on the department number link in </a:t>
            </a:r>
            <a:r>
              <a:rPr lang="en-US" sz="2400" dirty="0" smtClean="0"/>
              <a:t>OBI.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827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New Project Search Tool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There </a:t>
            </a:r>
            <a:r>
              <a:rPr lang="en-US" sz="2400" dirty="0"/>
              <a:t>is an additional use of the </a:t>
            </a:r>
            <a:r>
              <a:rPr lang="en-US" sz="2400" dirty="0" err="1"/>
              <a:t>ePro</a:t>
            </a:r>
            <a:r>
              <a:rPr lang="en-US" sz="2400" dirty="0"/>
              <a:t> report for </a:t>
            </a:r>
            <a:r>
              <a:rPr lang="en-US" sz="2400" dirty="0" smtClean="0"/>
              <a:t>auditors: </a:t>
            </a:r>
          </a:p>
          <a:p>
            <a:pPr marL="914400" indent="-339725">
              <a:buFont typeface="Arial" panose="020B0604020202020204" pitchFamily="34" charset="0"/>
              <a:buChar char="‒"/>
            </a:pPr>
            <a:r>
              <a:rPr lang="en-US" sz="2400" dirty="0" smtClean="0"/>
              <a:t>If </a:t>
            </a:r>
            <a:r>
              <a:rPr lang="en-US" sz="2400" dirty="0"/>
              <a:t>they run it prior to doing </a:t>
            </a:r>
            <a:r>
              <a:rPr lang="en-US" sz="2400" dirty="0" smtClean="0"/>
              <a:t>an audit, </a:t>
            </a:r>
            <a:r>
              <a:rPr lang="en-US" sz="2400" dirty="0"/>
              <a:t>they will know which YEAR-MO was most productive for a </a:t>
            </a:r>
            <a:r>
              <a:rPr lang="en-US" sz="2400" dirty="0" smtClean="0"/>
              <a:t>team, </a:t>
            </a:r>
            <a:r>
              <a:rPr lang="en-US" sz="2400" dirty="0"/>
              <a:t>which is where it’s expected there could be more errors due to our heavily manual </a:t>
            </a:r>
            <a:r>
              <a:rPr lang="en-US" sz="2400" dirty="0" smtClean="0"/>
              <a:t>processes.</a:t>
            </a:r>
            <a:endParaRPr lang="en-US" sz="2400" dirty="0"/>
          </a:p>
          <a:p>
            <a:pPr marL="914400" indent="-339725">
              <a:buFont typeface="Arial" panose="020B0604020202020204" pitchFamily="34" charset="0"/>
              <a:buChar char="‒"/>
            </a:pPr>
            <a:r>
              <a:rPr lang="en-US" sz="2400" dirty="0" smtClean="0"/>
              <a:t>This </a:t>
            </a:r>
            <a:r>
              <a:rPr lang="en-US" sz="2400" dirty="0"/>
              <a:t>is a point in time from where one might want to start sampling projects.</a:t>
            </a:r>
          </a:p>
          <a:p>
            <a:pPr marL="574675" indent="0"/>
            <a:endParaRPr lang="en-US" sz="2400" dirty="0" smtClean="0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0253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New Project Search Tool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 smtClean="0"/>
              <a:t>If you have questions, please contact James Kurtz.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867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_Basic_011010">
  <a:themeElements>
    <a:clrScheme name="Custom 3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4A6A1F"/>
      </a:hlink>
      <a:folHlink>
        <a:srgbClr val="6F9F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11178</TotalTime>
  <Words>795</Words>
  <Application>Microsoft Office PowerPoint</Application>
  <PresentationFormat>On-screen Show (4:3)</PresentationFormat>
  <Paragraphs>143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UL_Basic_011010</vt:lpstr>
      <vt:lpstr>CAR Champion Calibration</vt:lpstr>
      <vt:lpstr>Topics</vt:lpstr>
      <vt:lpstr>PowerPoint Presentation</vt:lpstr>
      <vt:lpstr>New Project Search Tool</vt:lpstr>
      <vt:lpstr>New Project Search Tool</vt:lpstr>
      <vt:lpstr>New Project Search Tool</vt:lpstr>
      <vt:lpstr>New Project Search Tool</vt:lpstr>
      <vt:lpstr>New Project Search Tool</vt:lpstr>
      <vt:lpstr>New Project Search Tool</vt:lpstr>
      <vt:lpstr>PowerPoint Presentation</vt:lpstr>
      <vt:lpstr>Closed – Awaiting Verification CARs</vt:lpstr>
      <vt:lpstr>Closed – Awaiting Verification CARs</vt:lpstr>
      <vt:lpstr>Closed – Awaiting Verification CARs</vt:lpstr>
      <vt:lpstr>Closed – Awaiting Verification CARs</vt:lpstr>
      <vt:lpstr>Champion Conversations</vt:lpstr>
      <vt:lpstr>Champion Conversations</vt:lpstr>
      <vt:lpstr>Champion Conversations</vt:lpstr>
      <vt:lpstr>Champion Conversations</vt:lpstr>
      <vt:lpstr>Champion Conversations</vt:lpstr>
      <vt:lpstr>Champion Conversations</vt:lpstr>
      <vt:lpstr>Champion Conversations</vt:lpstr>
      <vt:lpstr>Champion Conversations</vt:lpstr>
      <vt:lpstr>Champion Conversations</vt:lpstr>
      <vt:lpstr>CAR Reviews</vt:lpstr>
      <vt:lpstr>CAR Reviews </vt:lpstr>
      <vt:lpstr>THANK YOU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Bill Konigsfeld</dc:creator>
  <cp:lastModifiedBy>Cheryl Adams</cp:lastModifiedBy>
  <cp:revision>660</cp:revision>
  <cp:lastPrinted>2014-12-05T19:48:33Z</cp:lastPrinted>
  <dcterms:created xsi:type="dcterms:W3CDTF">2011-03-29T18:20:08Z</dcterms:created>
  <dcterms:modified xsi:type="dcterms:W3CDTF">2015-09-21T14:55:33Z</dcterms:modified>
</cp:coreProperties>
</file>