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24"/>
  </p:notesMasterIdLst>
  <p:handoutMasterIdLst>
    <p:handoutMasterId r:id="rId25"/>
  </p:handoutMasterIdLst>
  <p:sldIdLst>
    <p:sldId id="256" r:id="rId2"/>
    <p:sldId id="360" r:id="rId3"/>
    <p:sldId id="364" r:id="rId4"/>
    <p:sldId id="358" r:id="rId5"/>
    <p:sldId id="362" r:id="rId6"/>
    <p:sldId id="363" r:id="rId7"/>
    <p:sldId id="367" r:id="rId8"/>
    <p:sldId id="359" r:id="rId9"/>
    <p:sldId id="365" r:id="rId10"/>
    <p:sldId id="375" r:id="rId11"/>
    <p:sldId id="366" r:id="rId12"/>
    <p:sldId id="373" r:id="rId13"/>
    <p:sldId id="368" r:id="rId14"/>
    <p:sldId id="369" r:id="rId15"/>
    <p:sldId id="370" r:id="rId16"/>
    <p:sldId id="374" r:id="rId17"/>
    <p:sldId id="376" r:id="rId18"/>
    <p:sldId id="361" r:id="rId19"/>
    <p:sldId id="377" r:id="rId20"/>
    <p:sldId id="379" r:id="rId21"/>
    <p:sldId id="380" r:id="rId22"/>
    <p:sldId id="378" r:id="rId23"/>
  </p:sldIdLst>
  <p:sldSz cx="9144000" cy="6858000" type="screen4x3"/>
  <p:notesSz cx="7077075" cy="90043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090"/>
    <a:srgbClr val="FF3300"/>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6510" autoAdjust="0"/>
  </p:normalViewPr>
  <p:slideViewPr>
    <p:cSldViewPr>
      <p:cViewPr>
        <p:scale>
          <a:sx n="100" d="100"/>
          <a:sy n="100" d="100"/>
        </p:scale>
        <p:origin x="-1589"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96"/>
    </p:cViewPr>
  </p:sorterViewPr>
  <p:notesViewPr>
    <p:cSldViewPr>
      <p:cViewPr varScale="1">
        <p:scale>
          <a:sx n="65" d="100"/>
          <a:sy n="65" d="100"/>
        </p:scale>
        <p:origin x="-3034" y="-86"/>
      </p:cViewPr>
      <p:guideLst>
        <p:guide orient="horz" pos="2836"/>
        <p:guide pos="2229"/>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08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438" y="0"/>
            <a:ext cx="3067050" cy="450850"/>
          </a:xfrm>
          <a:prstGeom prst="rect">
            <a:avLst/>
          </a:prstGeom>
        </p:spPr>
        <p:txBody>
          <a:bodyPr vert="horz" lIns="91440" tIns="45720" rIns="91440" bIns="45720" rtlCol="0"/>
          <a:lstStyle>
            <a:lvl1pPr algn="r">
              <a:defRPr sz="1200"/>
            </a:lvl1pPr>
          </a:lstStyle>
          <a:p>
            <a:fld id="{B5AE2001-AACC-493C-A4B4-2BAA2B183EF6}" type="datetimeFigureOut">
              <a:rPr lang="en-US" smtClean="0"/>
              <a:t>10/25/2013</a:t>
            </a:fld>
            <a:endParaRPr lang="en-US"/>
          </a:p>
        </p:txBody>
      </p:sp>
      <p:sp>
        <p:nvSpPr>
          <p:cNvPr id="4" name="Footer Placeholder 3"/>
          <p:cNvSpPr>
            <a:spLocks noGrp="1"/>
          </p:cNvSpPr>
          <p:nvPr>
            <p:ph type="ftr" sz="quarter" idx="2"/>
          </p:nvPr>
        </p:nvSpPr>
        <p:spPr>
          <a:xfrm>
            <a:off x="0" y="8551863"/>
            <a:ext cx="3067050" cy="4508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438" y="8551863"/>
            <a:ext cx="3067050" cy="450850"/>
          </a:xfrm>
          <a:prstGeom prst="rect">
            <a:avLst/>
          </a:prstGeom>
        </p:spPr>
        <p:txBody>
          <a:bodyPr vert="horz" lIns="91440" tIns="45720" rIns="91440" bIns="45720" rtlCol="0" anchor="b"/>
          <a:lstStyle>
            <a:lvl1pPr algn="r">
              <a:defRPr sz="1200"/>
            </a:lvl1pPr>
          </a:lstStyle>
          <a:p>
            <a:fld id="{33BE8D0C-DFF0-4D73-9196-F08C80670E44}" type="slidenum">
              <a:rPr lang="en-US" smtClean="0"/>
              <a:t>‹#›</a:t>
            </a:fld>
            <a:endParaRPr lang="en-US"/>
          </a:p>
        </p:txBody>
      </p:sp>
    </p:spTree>
    <p:extLst>
      <p:ext uri="{BB962C8B-B14F-4D97-AF65-F5344CB8AC3E}">
        <p14:creationId xmlns:p14="http://schemas.microsoft.com/office/powerpoint/2010/main" val="26480819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0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705" y="0"/>
            <a:ext cx="3066733" cy="450215"/>
          </a:xfrm>
          <a:prstGeom prst="rect">
            <a:avLst/>
          </a:prstGeom>
        </p:spPr>
        <p:txBody>
          <a:bodyPr vert="horz" lIns="91440" tIns="45720" rIns="91440" bIns="45720" rtlCol="0"/>
          <a:lstStyle>
            <a:lvl1pPr algn="r">
              <a:defRPr sz="1200"/>
            </a:lvl1pPr>
          </a:lstStyle>
          <a:p>
            <a:fld id="{B66E5F5E-2EBB-4AFA-81B0-35C57295D2A3}" type="datetimeFigureOut">
              <a:rPr lang="en-US" smtClean="0"/>
              <a:t>10/25/2013</a:t>
            </a:fld>
            <a:endParaRPr lang="en-US"/>
          </a:p>
        </p:txBody>
      </p:sp>
      <p:sp>
        <p:nvSpPr>
          <p:cNvPr id="4" name="Slide Image Placeholder 3"/>
          <p:cNvSpPr>
            <a:spLocks noGrp="1" noRot="1" noChangeAspect="1"/>
          </p:cNvSpPr>
          <p:nvPr>
            <p:ph type="sldImg" idx="2"/>
          </p:nvPr>
        </p:nvSpPr>
        <p:spPr>
          <a:xfrm>
            <a:off x="1287463" y="674688"/>
            <a:ext cx="4502150" cy="33766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7708" y="4277043"/>
            <a:ext cx="5661660" cy="405193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52522"/>
            <a:ext cx="3066733" cy="45021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552522"/>
            <a:ext cx="3066733" cy="450215"/>
          </a:xfrm>
          <a:prstGeom prst="rect">
            <a:avLst/>
          </a:prstGeom>
        </p:spPr>
        <p:txBody>
          <a:bodyPr vert="horz" lIns="91440" tIns="45720" rIns="91440" bIns="45720" rtlCol="0" anchor="b"/>
          <a:lstStyle>
            <a:lvl1pPr algn="r">
              <a:defRPr sz="1200"/>
            </a:lvl1pPr>
          </a:lstStyle>
          <a:p>
            <a:fld id="{F2E86410-E414-479C-AABA-AA71BE5EC367}" type="slidenum">
              <a:rPr lang="en-US" smtClean="0"/>
              <a:t>‹#›</a:t>
            </a:fld>
            <a:endParaRPr lang="en-US"/>
          </a:p>
        </p:txBody>
      </p:sp>
    </p:spTree>
    <p:extLst>
      <p:ext uri="{BB962C8B-B14F-4D97-AF65-F5344CB8AC3E}">
        <p14:creationId xmlns:p14="http://schemas.microsoft.com/office/powerpoint/2010/main" val="11430503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E86410-E414-479C-AABA-AA71BE5EC367}" type="slidenum">
              <a:rPr lang="en-US" smtClean="0"/>
              <a:t>1</a:t>
            </a:fld>
            <a:endParaRPr lang="en-US" dirty="0"/>
          </a:p>
        </p:txBody>
      </p:sp>
    </p:spTree>
    <p:extLst>
      <p:ext uri="{BB962C8B-B14F-4D97-AF65-F5344CB8AC3E}">
        <p14:creationId xmlns:p14="http://schemas.microsoft.com/office/powerpoint/2010/main" val="2696793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11</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12</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13</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14</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15</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16</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17</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18</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19</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22</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E86410-E414-479C-AABA-AA71BE5EC367}" type="slidenum">
              <a:rPr lang="en-US" smtClean="0"/>
              <a:t>3</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E86410-E414-479C-AABA-AA71BE5EC367}" type="slidenum">
              <a:rPr lang="en-US" smtClean="0"/>
              <a:t>4</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5</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6</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7</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8</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9</a:t>
            </a:fld>
            <a:endParaRPr lang="en-US"/>
          </a:p>
        </p:txBody>
      </p:sp>
    </p:spTree>
    <p:extLst>
      <p:ext uri="{BB962C8B-B14F-4D97-AF65-F5344CB8AC3E}">
        <p14:creationId xmlns:p14="http://schemas.microsoft.com/office/powerpoint/2010/main" val="97933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86410-E414-479C-AABA-AA71BE5EC367}" type="slidenum">
              <a:rPr lang="en-US" smtClean="0"/>
              <a:t>10</a:t>
            </a:fld>
            <a:endParaRPr lang="en-US"/>
          </a:p>
        </p:txBody>
      </p:sp>
    </p:spTree>
    <p:extLst>
      <p:ext uri="{BB962C8B-B14F-4D97-AF65-F5344CB8AC3E}">
        <p14:creationId xmlns:p14="http://schemas.microsoft.com/office/powerpoint/2010/main" val="97933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cstate="print"/>
          <a:srcRect r="16216"/>
          <a:stretch>
            <a:fillRect/>
          </a:stretch>
        </p:blipFill>
        <p:spPr bwMode="invGray">
          <a:xfrm>
            <a:off x="6308725" y="328613"/>
            <a:ext cx="2835275" cy="3384550"/>
          </a:xfrm>
          <a:prstGeom prst="rect">
            <a:avLst/>
          </a:prstGeom>
          <a:noFill/>
          <a:ln w="9525">
            <a:noFill/>
            <a:miter lim="800000"/>
            <a:headEnd/>
            <a:tailEnd/>
          </a:ln>
        </p:spPr>
      </p:pic>
      <p:sp>
        <p:nvSpPr>
          <p:cNvPr id="2" name="Title 1"/>
          <p:cNvSpPr>
            <a:spLocks noGrp="1"/>
          </p:cNvSpPr>
          <p:nvPr>
            <p:ph type="ctrTitle"/>
          </p:nvPr>
        </p:nvSpPr>
        <p:spPr>
          <a:xfrm>
            <a:off x="457200" y="2534248"/>
            <a:ext cx="5555894"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cstate="print"/>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r="16216"/>
          <a:stretch>
            <a:fillRect/>
          </a:stretch>
        </p:blipFill>
        <p:spPr bwMode="auto">
          <a:xfrm>
            <a:off x="6308725" y="328613"/>
            <a:ext cx="2835275" cy="3384550"/>
          </a:xfrm>
          <a:prstGeom prst="rect">
            <a:avLst/>
          </a:prstGeom>
          <a:noFill/>
          <a:ln w="9525">
            <a:noFill/>
            <a:miter lim="800000"/>
            <a:headEnd/>
            <a:tailEnd/>
          </a:ln>
        </p:spPr>
      </p:pic>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D8491E02-CD98-9E41-AFE2-9745775FD2F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solidFill>
                  <a:schemeClr val="tx1"/>
                </a:solidFill>
              </a:defRPr>
            </a:lvl1pPr>
          </a:lstStyle>
          <a:p>
            <a:fld id="{F4E6D2B2-1B4E-AE4B-8F03-52C3424B26B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211AD142-081E-DE4F-ABDB-8D7F86B812B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Geneva" charset="-128"/>
              <a:cs typeface="Arial" pitchFamily="34" charset="0"/>
            </a:endParaRPr>
          </a:p>
        </p:txBody>
      </p:sp>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8757B57C-64B7-1C41-8BC8-9417B92F388F}"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4C7AEAF-76DE-7C40-9EEA-4B37F3B6FF38}"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10239B3-8181-B54A-91AF-4D83222F11C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95ED05F-9D94-0E42-8488-46FA5C2F712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hd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ntranet.ul.com/bu/ps/GCQuality/Lists/Scope%20of%20Accreditation/AllItems.aspx"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7775" y="1607519"/>
            <a:ext cx="8493125" cy="1745585"/>
          </a:xfrm>
        </p:spPr>
        <p:txBody>
          <a:bodyPr/>
          <a:lstStyle/>
          <a:p>
            <a:r>
              <a:rPr lang="en-US" sz="2800" dirty="0" smtClean="0"/>
              <a:t>Corporate Quality Engineering</a:t>
            </a:r>
            <a:br>
              <a:rPr lang="en-US" sz="2800" dirty="0" smtClean="0"/>
            </a:br>
            <a:r>
              <a:rPr lang="en-US" sz="2800" dirty="0" smtClean="0"/>
              <a:t>   4Q2013 Calibration Session</a:t>
            </a:r>
            <a:br>
              <a:rPr lang="en-US" sz="2800" dirty="0" smtClean="0"/>
            </a:br>
            <a:r>
              <a:rPr lang="en-US" sz="2800" dirty="0" smtClean="0"/>
              <a:t>         October 29-31, 2013</a:t>
            </a:r>
            <a:br>
              <a:rPr lang="en-US" sz="2800" dirty="0" smtClean="0"/>
            </a:br>
            <a:r>
              <a:rPr lang="en-US" sz="2800" dirty="0"/>
              <a:t> </a:t>
            </a:r>
            <a:r>
              <a:rPr lang="en-US" sz="2800" dirty="0" smtClean="0"/>
              <a:t>           </a:t>
            </a:r>
            <a:r>
              <a:rPr lang="en-US" sz="1200" dirty="0" smtClean="0"/>
              <a:t/>
            </a:r>
            <a:br>
              <a:rPr lang="en-US" sz="1200" dirty="0" smtClean="0"/>
            </a:br>
            <a:r>
              <a:rPr lang="en-US" sz="2800" dirty="0" smtClean="0"/>
              <a:t>           </a:t>
            </a:r>
            <a:br>
              <a:rPr lang="en-US" sz="2800" dirty="0" smtClean="0"/>
            </a:br>
            <a:r>
              <a:rPr lang="en-US" sz="2800" dirty="0" smtClean="0"/>
              <a:t>  </a:t>
            </a:r>
            <a:br>
              <a:rPr lang="en-US" sz="2800" dirty="0" smtClean="0"/>
            </a:br>
            <a:endParaRPr lang="en-US" sz="2800" dirty="0"/>
          </a:p>
        </p:txBody>
      </p:sp>
      <p:sp>
        <p:nvSpPr>
          <p:cNvPr id="2051" name="Rectangle 3"/>
          <p:cNvSpPr>
            <a:spLocks noGrp="1" noChangeArrowheads="1"/>
          </p:cNvSpPr>
          <p:nvPr>
            <p:ph type="subTitle" idx="1"/>
          </p:nvPr>
        </p:nvSpPr>
        <p:spPr>
          <a:xfrm>
            <a:off x="397775" y="4415635"/>
            <a:ext cx="5555894" cy="1773936"/>
          </a:xfrm>
        </p:spPr>
        <p:txBody>
          <a:bodyPr/>
          <a:lstStyle/>
          <a:p>
            <a:r>
              <a:rPr lang="en-US" dirty="0" smtClean="0"/>
              <a:t>Questions or comments, please contact Denise Echols, x41020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45985" y="604706"/>
            <a:ext cx="8592299" cy="4525963"/>
          </a:xfrm>
        </p:spPr>
        <p:txBody>
          <a:bodyPr>
            <a:normAutofit/>
          </a:bodyPr>
          <a:lstStyle/>
          <a:p>
            <a:pPr lvl="2"/>
            <a:endParaRPr lang="en-US" sz="1000" dirty="0"/>
          </a:p>
          <a:p>
            <a:pPr lvl="1"/>
            <a:r>
              <a:rPr lang="en-US" sz="1400" dirty="0" smtClean="0">
                <a:solidFill>
                  <a:srgbClr val="C00000"/>
                </a:solidFill>
              </a:rPr>
              <a:t>Accreditation Information on IQA Website</a:t>
            </a:r>
          </a:p>
          <a:p>
            <a:pPr lvl="2"/>
            <a:r>
              <a:rPr lang="en-US" dirty="0" smtClean="0"/>
              <a:t>Local Quality will start to maintain accreditation information on SharePoint </a:t>
            </a:r>
          </a:p>
          <a:p>
            <a:pPr lvl="3"/>
            <a:r>
              <a:rPr lang="en-US" dirty="0" smtClean="0"/>
              <a:t>Greater China: </a:t>
            </a:r>
            <a:r>
              <a:rPr lang="en-US" u="sng" dirty="0">
                <a:hlinkClick r:id="rId3"/>
              </a:rPr>
              <a:t>http://intranet.ul.com/bu/ps/GCQuality/Lists/Scope%20of%20Accreditation/AllItems.aspx</a:t>
            </a:r>
            <a:r>
              <a:rPr lang="en-US" dirty="0"/>
              <a:t>, </a:t>
            </a:r>
            <a:endParaRPr lang="en-US" dirty="0" smtClean="0"/>
          </a:p>
          <a:p>
            <a:pPr lvl="3"/>
            <a:r>
              <a:rPr lang="en-US" dirty="0" smtClean="0"/>
              <a:t>IQA accreditation info on website will go away</a:t>
            </a:r>
          </a:p>
          <a:p>
            <a:pPr lvl="3"/>
            <a:r>
              <a:rPr lang="en-US" dirty="0" smtClean="0"/>
              <a:t>Need to ask LQM’s for accreditation info in audit planning to update audit details/scope</a:t>
            </a:r>
          </a:p>
        </p:txBody>
      </p:sp>
      <p:sp>
        <p:nvSpPr>
          <p:cNvPr id="4" name="Slide Number Placeholder 3"/>
          <p:cNvSpPr>
            <a:spLocks noGrp="1"/>
          </p:cNvSpPr>
          <p:nvPr>
            <p:ph type="sldNum" sz="quarter" idx="10"/>
          </p:nvPr>
        </p:nvSpPr>
        <p:spPr/>
        <p:txBody>
          <a:bodyPr/>
          <a:lstStyle/>
          <a:p>
            <a:fld id="{F4E6D2B2-1B4E-AE4B-8F03-52C3424B26B5}" type="slidenum">
              <a:rPr lang="en-US" smtClean="0"/>
              <a:pPr/>
              <a:t>10</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45985" y="143041"/>
            <a:ext cx="8613154" cy="461665"/>
          </a:xfrm>
          <a:prstGeom prst="rect">
            <a:avLst/>
          </a:prstGeom>
          <a:noFill/>
        </p:spPr>
        <p:txBody>
          <a:bodyPr wrap="square" rtlCol="0">
            <a:spAutoFit/>
          </a:bodyPr>
          <a:lstStyle/>
          <a:p>
            <a:pPr marL="173038" lvl="1" algn="ctr"/>
            <a:r>
              <a:rPr lang="en-US" sz="2400" b="1" dirty="0" smtClean="0">
                <a:solidFill>
                  <a:srgbClr val="C00000"/>
                </a:solidFill>
              </a:rPr>
              <a:t>2014 Audits General</a:t>
            </a:r>
          </a:p>
        </p:txBody>
      </p:sp>
    </p:spTree>
    <p:extLst>
      <p:ext uri="{BB962C8B-B14F-4D97-AF65-F5344CB8AC3E}">
        <p14:creationId xmlns:p14="http://schemas.microsoft.com/office/powerpoint/2010/main" val="2088124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89471" y="592944"/>
            <a:ext cx="8592299" cy="4525963"/>
          </a:xfrm>
        </p:spPr>
        <p:txBody>
          <a:bodyPr>
            <a:normAutofit fontScale="25000" lnSpcReduction="20000"/>
          </a:bodyPr>
          <a:lstStyle/>
          <a:p>
            <a:pPr marL="228600" lvl="2" indent="-117475">
              <a:buFont typeface="Arial" pitchFamily="34" charset="0"/>
              <a:buChar char="•"/>
            </a:pPr>
            <a:r>
              <a:rPr lang="en-US" sz="5800" b="1" dirty="0" smtClean="0">
                <a:solidFill>
                  <a:srgbClr val="C00000"/>
                </a:solidFill>
              </a:rPr>
              <a:t>General </a:t>
            </a:r>
            <a:r>
              <a:rPr lang="en-US" sz="5800" b="1" dirty="0">
                <a:solidFill>
                  <a:srgbClr val="C00000"/>
                </a:solidFill>
              </a:rPr>
              <a:t>Audit </a:t>
            </a:r>
            <a:r>
              <a:rPr lang="en-US" sz="5800" b="1" dirty="0" smtClean="0">
                <a:solidFill>
                  <a:srgbClr val="C00000"/>
                </a:solidFill>
              </a:rPr>
              <a:t>Stuff - </a:t>
            </a:r>
            <a:r>
              <a:rPr lang="en-US" sz="5600" b="1" dirty="0">
                <a:solidFill>
                  <a:srgbClr val="C00000"/>
                </a:solidFill>
              </a:rPr>
              <a:t>Feedback from  NBK Post </a:t>
            </a:r>
            <a:r>
              <a:rPr lang="en-US" sz="5600" b="1" dirty="0" smtClean="0">
                <a:solidFill>
                  <a:srgbClr val="C00000"/>
                </a:solidFill>
              </a:rPr>
              <a:t>Mortem</a:t>
            </a:r>
            <a:endParaRPr lang="en-US" sz="5800" b="1" dirty="0">
              <a:solidFill>
                <a:srgbClr val="C00000"/>
              </a:solidFill>
            </a:endParaRPr>
          </a:p>
          <a:p>
            <a:pPr marL="228600" indent="-228600">
              <a:buFont typeface="Arial" pitchFamily="34" charset="0"/>
              <a:buChar char="•"/>
            </a:pPr>
            <a:r>
              <a:rPr lang="en-US" sz="5600" b="1" dirty="0" smtClean="0">
                <a:solidFill>
                  <a:srgbClr val="C00000"/>
                </a:solidFill>
              </a:rPr>
              <a:t>Keep </a:t>
            </a:r>
            <a:r>
              <a:rPr lang="en-US" sz="5600" b="1" dirty="0">
                <a:solidFill>
                  <a:srgbClr val="C00000"/>
                </a:solidFill>
              </a:rPr>
              <a:t>Doing These Things:      GREAT JOB!!!!!</a:t>
            </a:r>
            <a:endParaRPr lang="en-US" sz="5600" dirty="0">
              <a:solidFill>
                <a:srgbClr val="C00000"/>
              </a:solidFill>
            </a:endParaRPr>
          </a:p>
          <a:p>
            <a:pPr lvl="0"/>
            <a:r>
              <a:rPr lang="en-US" sz="5600" dirty="0" smtClean="0"/>
              <a:t>- Start </a:t>
            </a:r>
            <a:r>
              <a:rPr lang="en-US" sz="5600" dirty="0"/>
              <a:t>planning early. </a:t>
            </a:r>
          </a:p>
          <a:p>
            <a:pPr lvl="0"/>
            <a:r>
              <a:rPr lang="en-US" sz="5600" dirty="0" smtClean="0"/>
              <a:t>- Make </a:t>
            </a:r>
            <a:r>
              <a:rPr lang="en-US" sz="5600" dirty="0"/>
              <a:t>the schedule front-loaded to allow time for the auditors to follow up on items later in the week.</a:t>
            </a:r>
          </a:p>
          <a:p>
            <a:pPr lvl="0"/>
            <a:r>
              <a:rPr lang="en-US" sz="5600" dirty="0" smtClean="0"/>
              <a:t>- Incorporate </a:t>
            </a:r>
            <a:r>
              <a:rPr lang="en-US" sz="5600" dirty="0"/>
              <a:t>the availability of auditees into the audit planning.</a:t>
            </a:r>
          </a:p>
          <a:p>
            <a:pPr lvl="0"/>
            <a:r>
              <a:rPr lang="en-US" sz="5600" dirty="0" smtClean="0"/>
              <a:t>- Send </a:t>
            </a:r>
            <a:r>
              <a:rPr lang="en-US" sz="5600" dirty="0"/>
              <a:t>reminders to those scheduled to be audited the day before they are scheduled.</a:t>
            </a:r>
          </a:p>
          <a:p>
            <a:pPr lvl="0"/>
            <a:r>
              <a:rPr lang="en-US" sz="5600" dirty="0" smtClean="0"/>
              <a:t>- The </a:t>
            </a:r>
            <a:r>
              <a:rPr lang="en-US" sz="5600" dirty="0"/>
              <a:t>daily briefings continue to be online meetings with invitations sent to those scheduled that day.</a:t>
            </a:r>
          </a:p>
          <a:p>
            <a:pPr lvl="0"/>
            <a:r>
              <a:rPr lang="en-US" sz="5600" dirty="0" smtClean="0"/>
              <a:t>- Schedule </a:t>
            </a:r>
            <a:r>
              <a:rPr lang="en-US" sz="5600" dirty="0"/>
              <a:t>time between the audit completion and closing meeting to give the audit team time to complete the CARs before the closing meeting. </a:t>
            </a:r>
          </a:p>
          <a:p>
            <a:pPr lvl="0"/>
            <a:r>
              <a:rPr lang="en-US" sz="5600" dirty="0" smtClean="0"/>
              <a:t>- Send </a:t>
            </a:r>
            <a:r>
              <a:rPr lang="en-US" sz="5600" dirty="0"/>
              <a:t>links to the CARs (or instructions how to get them) prior to the start of the closing meeting to allow time for review.</a:t>
            </a:r>
          </a:p>
          <a:p>
            <a:pPr lvl="0"/>
            <a:r>
              <a:rPr lang="en-US" sz="5600" dirty="0" smtClean="0"/>
              <a:t>- Hold </a:t>
            </a:r>
            <a:r>
              <a:rPr lang="en-US" sz="5600" dirty="0"/>
              <a:t>a CAR Owner Workshop after the audit for the new CAR owners</a:t>
            </a:r>
            <a:r>
              <a:rPr lang="en-US" sz="5600" dirty="0" smtClean="0"/>
              <a:t>.(Quality Manager)</a:t>
            </a:r>
            <a:endParaRPr lang="en-US" sz="5600" dirty="0"/>
          </a:p>
          <a:p>
            <a:pPr lvl="0"/>
            <a:r>
              <a:rPr lang="en-US" sz="5600" dirty="0" smtClean="0"/>
              <a:t>- Northbrook </a:t>
            </a:r>
            <a:r>
              <a:rPr lang="en-US" sz="5600" dirty="0"/>
              <a:t>staff should be as supportive of future audits as they were of this one, especially considering the Engineering audit took place during the last week of the quarter.</a:t>
            </a:r>
          </a:p>
          <a:p>
            <a:r>
              <a:rPr lang="en-US" sz="6400" dirty="0"/>
              <a:t> </a:t>
            </a:r>
          </a:p>
          <a:p>
            <a:pPr marL="855663" lvl="3" indent="-285750"/>
            <a:endParaRPr lang="en-US" dirty="0"/>
          </a:p>
          <a:p>
            <a:pPr lvl="3"/>
            <a:endParaRPr lang="en-US" sz="37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11</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45985" y="143041"/>
            <a:ext cx="8613154" cy="461665"/>
          </a:xfrm>
          <a:prstGeom prst="rect">
            <a:avLst/>
          </a:prstGeom>
          <a:noFill/>
        </p:spPr>
        <p:txBody>
          <a:bodyPr wrap="square" rtlCol="0">
            <a:spAutoFit/>
          </a:bodyPr>
          <a:lstStyle/>
          <a:p>
            <a:pPr marL="173038" lvl="1" algn="ctr"/>
            <a:r>
              <a:rPr lang="en-US" sz="2400" b="1" dirty="0" smtClean="0">
                <a:solidFill>
                  <a:srgbClr val="C00000"/>
                </a:solidFill>
              </a:rPr>
              <a:t>2014 Audits General</a:t>
            </a:r>
          </a:p>
        </p:txBody>
      </p:sp>
    </p:spTree>
    <p:extLst>
      <p:ext uri="{BB962C8B-B14F-4D97-AF65-F5344CB8AC3E}">
        <p14:creationId xmlns:p14="http://schemas.microsoft.com/office/powerpoint/2010/main" val="2192178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66840" y="605616"/>
            <a:ext cx="8592299" cy="4525963"/>
          </a:xfrm>
        </p:spPr>
        <p:txBody>
          <a:bodyPr>
            <a:normAutofit fontScale="25000" lnSpcReduction="20000"/>
          </a:bodyPr>
          <a:lstStyle/>
          <a:p>
            <a:pPr marL="228600" lvl="2" indent="-117475">
              <a:buFont typeface="Arial" pitchFamily="34" charset="0"/>
              <a:buChar char="•"/>
            </a:pPr>
            <a:r>
              <a:rPr lang="en-US" sz="5800" b="1" dirty="0">
                <a:solidFill>
                  <a:srgbClr val="C00000"/>
                </a:solidFill>
              </a:rPr>
              <a:t>General Audit Stuff - </a:t>
            </a:r>
            <a:r>
              <a:rPr lang="en-US" sz="5600" b="1" dirty="0">
                <a:solidFill>
                  <a:srgbClr val="C00000"/>
                </a:solidFill>
              </a:rPr>
              <a:t>Feedback from  NBK Post </a:t>
            </a:r>
            <a:r>
              <a:rPr lang="en-US" sz="5600" b="1" dirty="0" smtClean="0">
                <a:solidFill>
                  <a:srgbClr val="C00000"/>
                </a:solidFill>
              </a:rPr>
              <a:t>Mortem</a:t>
            </a:r>
            <a:endParaRPr lang="en-US" sz="5800" b="1" dirty="0" smtClean="0">
              <a:solidFill>
                <a:srgbClr val="C00000"/>
              </a:solidFill>
            </a:endParaRPr>
          </a:p>
          <a:p>
            <a:pPr marL="228600" lvl="2" indent="-117475">
              <a:buFont typeface="Arial" pitchFamily="34" charset="0"/>
              <a:buChar char="•"/>
            </a:pPr>
            <a:r>
              <a:rPr lang="en-US" sz="7200" b="1" dirty="0" smtClean="0"/>
              <a:t>Make these adjustments:</a:t>
            </a:r>
            <a:endParaRPr lang="en-US" sz="7200" dirty="0" smtClean="0"/>
          </a:p>
          <a:p>
            <a:pPr lvl="0"/>
            <a:r>
              <a:rPr lang="en-US" sz="5600" dirty="0" smtClean="0"/>
              <a:t>- Future audits should not be scheduled during the last week of the quarter and should avoid the last week of the month. Suggest scheduling the lab portion for the second or third week of a month.</a:t>
            </a:r>
          </a:p>
          <a:p>
            <a:r>
              <a:rPr lang="en-US" sz="5600" dirty="0" smtClean="0">
                <a:solidFill>
                  <a:srgbClr val="00B0F0"/>
                </a:solidFill>
              </a:rPr>
              <a:t>DLE Comment: Thanks for the feedback, timing is not always up to the audit team. Those we  work with have input, as well as availability of staff.  Can’t make promises in this area </a:t>
            </a:r>
            <a:r>
              <a:rPr lang="en-US" sz="5600" b="1" dirty="0" smtClean="0">
                <a:solidFill>
                  <a:srgbClr val="00B0F0"/>
                </a:solidFill>
              </a:rPr>
              <a:t>Understand</a:t>
            </a:r>
            <a:endParaRPr lang="en-US" sz="5600" dirty="0" smtClean="0">
              <a:solidFill>
                <a:srgbClr val="00B0F0"/>
              </a:solidFill>
            </a:endParaRPr>
          </a:p>
          <a:p>
            <a:pPr lvl="0"/>
            <a:r>
              <a:rPr lang="en-US" sz="5600" dirty="0" smtClean="0"/>
              <a:t>- Send the audit details to participants earlier if possible. </a:t>
            </a:r>
          </a:p>
          <a:p>
            <a:r>
              <a:rPr lang="en-US" sz="5600" dirty="0" smtClean="0">
                <a:solidFill>
                  <a:srgbClr val="00B0F0"/>
                </a:solidFill>
              </a:rPr>
              <a:t>DLE Comment:  Jim is this our details or yours? </a:t>
            </a:r>
            <a:r>
              <a:rPr lang="en-US" sz="5600" b="1" dirty="0" smtClean="0">
                <a:solidFill>
                  <a:srgbClr val="00B0F0"/>
                </a:solidFill>
              </a:rPr>
              <a:t>This is Jim’s responsibility.</a:t>
            </a:r>
            <a:endParaRPr lang="en-US" sz="5600" dirty="0" smtClean="0">
              <a:solidFill>
                <a:srgbClr val="00B0F0"/>
              </a:solidFill>
            </a:endParaRPr>
          </a:p>
          <a:p>
            <a:pPr lvl="0"/>
            <a:r>
              <a:rPr lang="en-US" sz="5600" dirty="0" smtClean="0"/>
              <a:t>- When checking for staff availability, also verify that the lab will have work on the planned audit days.</a:t>
            </a:r>
          </a:p>
          <a:p>
            <a:pPr lvl="0"/>
            <a:r>
              <a:rPr lang="en-US" sz="5600" dirty="0" smtClean="0"/>
              <a:t>- When the audit team creates the schedule, make sure the headings are displayed on all pages of the schedule.</a:t>
            </a:r>
          </a:p>
          <a:p>
            <a:r>
              <a:rPr lang="en-US" sz="5600" dirty="0" smtClean="0">
                <a:solidFill>
                  <a:srgbClr val="00B0F0"/>
                </a:solidFill>
              </a:rPr>
              <a:t>DLE Comment: Jim …Not sure what this is referring to</a:t>
            </a:r>
            <a:r>
              <a:rPr lang="en-US" sz="5600" b="1" dirty="0" smtClean="0">
                <a:solidFill>
                  <a:srgbClr val="00B0F0"/>
                </a:solidFill>
              </a:rPr>
              <a:t> The audit schedule had a table the spanned several pages, but the heading of the columns was only on the first page. I’m recommending they have it on each page.</a:t>
            </a:r>
            <a:endParaRPr lang="en-US" sz="5600" dirty="0" smtClean="0">
              <a:solidFill>
                <a:srgbClr val="00B0F0"/>
              </a:solidFill>
            </a:endParaRPr>
          </a:p>
          <a:p>
            <a:pPr lvl="0"/>
            <a:r>
              <a:rPr lang="en-US" sz="5600" dirty="0" smtClean="0"/>
              <a:t>- More granularity for the audit schedule, perhaps 1 or 2 hour blocks instead of half days.</a:t>
            </a:r>
          </a:p>
          <a:p>
            <a:r>
              <a:rPr lang="en-US" sz="5600" dirty="0" smtClean="0">
                <a:solidFill>
                  <a:srgbClr val="00B0F0"/>
                </a:solidFill>
              </a:rPr>
              <a:t>DLE Comment:  Jim not clear what this means please clarify</a:t>
            </a:r>
            <a:r>
              <a:rPr lang="en-US" sz="5600" b="1" dirty="0" smtClean="0">
                <a:solidFill>
                  <a:srgbClr val="00B0F0"/>
                </a:solidFill>
              </a:rPr>
              <a:t> This year, we assigned schedule blocks by half-days. Next time, we want it in one or two hour blocks.</a:t>
            </a:r>
            <a:endParaRPr lang="en-US" sz="5600" dirty="0" smtClean="0">
              <a:solidFill>
                <a:srgbClr val="00B0F0"/>
              </a:solidFill>
            </a:endParaRPr>
          </a:p>
          <a:p>
            <a:pPr lvl="0"/>
            <a:r>
              <a:rPr lang="en-US" sz="5600" dirty="0" smtClean="0"/>
              <a:t>- Create a project list prior to the audit, and have the auditors select the projects to be audited. </a:t>
            </a:r>
          </a:p>
          <a:p>
            <a:r>
              <a:rPr lang="en-US" sz="5600" dirty="0" smtClean="0">
                <a:solidFill>
                  <a:srgbClr val="00B0F0"/>
                </a:solidFill>
              </a:rPr>
              <a:t>DLE Comment: Not clear auditors. There is project review started prior to the audit.  What was needed/selected  during the audit. </a:t>
            </a:r>
            <a:r>
              <a:rPr lang="en-US" sz="5600" b="1" dirty="0" smtClean="0">
                <a:solidFill>
                  <a:srgbClr val="00B0F0"/>
                </a:solidFill>
              </a:rPr>
              <a:t>Engineers didn’t want to select projects, they want the auditors to select them, like is done for ANSI web audits. I can provide the project list next year for the auditors to use to select projects.</a:t>
            </a:r>
            <a:endParaRPr lang="en-US" sz="5600" dirty="0" smtClean="0">
              <a:solidFill>
                <a:srgbClr val="00B0F0"/>
              </a:solidFill>
            </a:endParaRPr>
          </a:p>
          <a:p>
            <a:pPr marL="855663" lvl="3" indent="-285750"/>
            <a:endParaRPr lang="en-US" sz="4000" dirty="0"/>
          </a:p>
          <a:p>
            <a:pPr lvl="3"/>
            <a:endParaRPr lang="en-US" sz="37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12</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45985" y="143041"/>
            <a:ext cx="8613154" cy="461665"/>
          </a:xfrm>
          <a:prstGeom prst="rect">
            <a:avLst/>
          </a:prstGeom>
          <a:noFill/>
        </p:spPr>
        <p:txBody>
          <a:bodyPr wrap="square" rtlCol="0">
            <a:spAutoFit/>
          </a:bodyPr>
          <a:lstStyle/>
          <a:p>
            <a:pPr marL="173038" lvl="1" algn="ctr"/>
            <a:r>
              <a:rPr lang="en-US" sz="2400" b="1" dirty="0" smtClean="0">
                <a:solidFill>
                  <a:srgbClr val="C00000"/>
                </a:solidFill>
              </a:rPr>
              <a:t>2014 Audits General</a:t>
            </a:r>
          </a:p>
        </p:txBody>
      </p:sp>
    </p:spTree>
    <p:extLst>
      <p:ext uri="{BB962C8B-B14F-4D97-AF65-F5344CB8AC3E}">
        <p14:creationId xmlns:p14="http://schemas.microsoft.com/office/powerpoint/2010/main" val="972483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66840" y="605616"/>
            <a:ext cx="8592299" cy="4525963"/>
          </a:xfrm>
        </p:spPr>
        <p:txBody>
          <a:bodyPr>
            <a:normAutofit fontScale="25000" lnSpcReduction="20000"/>
          </a:bodyPr>
          <a:lstStyle/>
          <a:p>
            <a:pPr marL="228600" lvl="2" indent="-117475">
              <a:buFont typeface="Arial" pitchFamily="34" charset="0"/>
              <a:buChar char="•"/>
            </a:pPr>
            <a:r>
              <a:rPr lang="en-US" sz="5800" b="1" dirty="0">
                <a:solidFill>
                  <a:srgbClr val="C00000"/>
                </a:solidFill>
              </a:rPr>
              <a:t>General Audit Stuff - </a:t>
            </a:r>
            <a:r>
              <a:rPr lang="en-US" sz="5600" b="1" dirty="0">
                <a:solidFill>
                  <a:srgbClr val="C00000"/>
                </a:solidFill>
              </a:rPr>
              <a:t>Feedback from  NBK Post Mortem</a:t>
            </a:r>
            <a:endParaRPr lang="en-US" sz="5800" b="1" dirty="0">
              <a:solidFill>
                <a:srgbClr val="C00000"/>
              </a:solidFill>
            </a:endParaRPr>
          </a:p>
          <a:p>
            <a:r>
              <a:rPr lang="en-US" sz="7200" b="1" dirty="0" smtClean="0"/>
              <a:t>Make these adjustments:</a:t>
            </a:r>
            <a:endParaRPr lang="en-US" sz="7200" dirty="0" smtClean="0"/>
          </a:p>
          <a:p>
            <a:pPr lvl="0"/>
            <a:r>
              <a:rPr lang="en-US" sz="7200" dirty="0" smtClean="0"/>
              <a:t>-  Have maps of the lab locations available for the audit team.</a:t>
            </a:r>
          </a:p>
          <a:p>
            <a:pPr lvl="0"/>
            <a:r>
              <a:rPr lang="en-US" sz="7200" dirty="0" smtClean="0"/>
              <a:t>- Schedule the Combustion Lab considering that staff may be in another location.</a:t>
            </a:r>
          </a:p>
          <a:p>
            <a:pPr lvl="0"/>
            <a:r>
              <a:rPr lang="en-US" sz="7200" dirty="0" smtClean="0"/>
              <a:t>- For the test witness portion, suggest opening a project in LPM so that meter use can be used to log the equipment used. </a:t>
            </a:r>
          </a:p>
          <a:p>
            <a:pPr lvl="0"/>
            <a:r>
              <a:rPr lang="en-US" sz="7200" dirty="0" smtClean="0"/>
              <a:t>- To reduce waiting time, the test witness portions should be scheduled for a specific time and place and needs to include both the lab technician and engineer.</a:t>
            </a:r>
          </a:p>
          <a:p>
            <a:r>
              <a:rPr lang="en-US" sz="7200" dirty="0" smtClean="0">
                <a:solidFill>
                  <a:srgbClr val="00B0F0"/>
                </a:solidFill>
              </a:rPr>
              <a:t>DLE Comment:  QE’s  was this on an agenda and scheduled? </a:t>
            </a:r>
            <a:r>
              <a:rPr lang="en-US" sz="7200" b="1" dirty="0" smtClean="0">
                <a:solidFill>
                  <a:srgbClr val="00B0F0"/>
                </a:solidFill>
              </a:rPr>
              <a:t>This was scheduled in a half-day block, I believe. The engineer didn’t show up until 30 </a:t>
            </a:r>
            <a:r>
              <a:rPr lang="en-US" sz="7200" b="1" dirty="0" err="1" smtClean="0">
                <a:solidFill>
                  <a:srgbClr val="00B0F0"/>
                </a:solidFill>
              </a:rPr>
              <a:t>mins</a:t>
            </a:r>
            <a:r>
              <a:rPr lang="en-US" sz="7200" b="1" dirty="0" smtClean="0">
                <a:solidFill>
                  <a:srgbClr val="00B0F0"/>
                </a:solidFill>
              </a:rPr>
              <a:t> later, so we want to schedule this at a specific time next year</a:t>
            </a:r>
            <a:r>
              <a:rPr lang="en-US" sz="7200" b="1" dirty="0" smtClean="0"/>
              <a:t>.</a:t>
            </a:r>
            <a:endParaRPr lang="en-US" sz="7200" dirty="0" smtClean="0"/>
          </a:p>
          <a:p>
            <a:pPr lvl="0"/>
            <a:r>
              <a:rPr lang="en-US" sz="7200" dirty="0" smtClean="0"/>
              <a:t>- Send CAR links to ALL participants prior to the closing meeting, and not just to the suggested owners.</a:t>
            </a:r>
          </a:p>
          <a:p>
            <a:pPr lvl="0"/>
            <a:r>
              <a:rPr lang="en-US" sz="7200" dirty="0" smtClean="0"/>
              <a:t>- Perform the audit retrospective at the end of the closing meeting. </a:t>
            </a:r>
          </a:p>
          <a:p>
            <a:r>
              <a:rPr lang="en-US" sz="7200" dirty="0" smtClean="0"/>
              <a:t> </a:t>
            </a:r>
          </a:p>
          <a:p>
            <a:pPr marL="855663" lvl="3" indent="-285750"/>
            <a:endParaRPr lang="en-US" sz="4000" dirty="0"/>
          </a:p>
          <a:p>
            <a:pPr lvl="3"/>
            <a:endParaRPr lang="en-US" sz="37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13</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45985" y="143041"/>
            <a:ext cx="8613154" cy="461665"/>
          </a:xfrm>
          <a:prstGeom prst="rect">
            <a:avLst/>
          </a:prstGeom>
          <a:noFill/>
        </p:spPr>
        <p:txBody>
          <a:bodyPr wrap="square" rtlCol="0">
            <a:spAutoFit/>
          </a:bodyPr>
          <a:lstStyle/>
          <a:p>
            <a:pPr marL="173038" lvl="1" algn="ctr"/>
            <a:r>
              <a:rPr lang="en-US" sz="2400" b="1" dirty="0" smtClean="0">
                <a:solidFill>
                  <a:srgbClr val="C00000"/>
                </a:solidFill>
              </a:rPr>
              <a:t>2014 Audits General</a:t>
            </a:r>
          </a:p>
        </p:txBody>
      </p:sp>
    </p:spTree>
    <p:extLst>
      <p:ext uri="{BB962C8B-B14F-4D97-AF65-F5344CB8AC3E}">
        <p14:creationId xmlns:p14="http://schemas.microsoft.com/office/powerpoint/2010/main" val="2005630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89471" y="592944"/>
            <a:ext cx="8592299" cy="4525963"/>
          </a:xfrm>
        </p:spPr>
        <p:txBody>
          <a:bodyPr>
            <a:noAutofit/>
          </a:bodyPr>
          <a:lstStyle/>
          <a:p>
            <a:pPr marL="228600" lvl="2" indent="-117475">
              <a:buFont typeface="Arial" pitchFamily="34" charset="0"/>
              <a:buChar char="•"/>
            </a:pPr>
            <a:r>
              <a:rPr lang="en-US" sz="1800" b="1" dirty="0">
                <a:solidFill>
                  <a:srgbClr val="C00000"/>
                </a:solidFill>
              </a:rPr>
              <a:t>General Audit Stuff - Feedback from  NBK Post Mortem</a:t>
            </a:r>
          </a:p>
          <a:p>
            <a:r>
              <a:rPr lang="en-US" sz="1600" b="1" dirty="0" smtClean="0"/>
              <a:t>Consider </a:t>
            </a:r>
            <a:r>
              <a:rPr lang="en-US" sz="1600" b="1" dirty="0"/>
              <a:t>making these changes:</a:t>
            </a:r>
            <a:endParaRPr lang="en-US" sz="1600" dirty="0"/>
          </a:p>
          <a:p>
            <a:pPr lvl="0"/>
            <a:r>
              <a:rPr lang="en-US" sz="1600" dirty="0" smtClean="0"/>
              <a:t>- Only </a:t>
            </a:r>
            <a:r>
              <a:rPr lang="en-US" sz="1600" dirty="0"/>
              <a:t>provide the link to the schedules in the notification emails. Do not include the schedule in the text of the email.</a:t>
            </a:r>
          </a:p>
          <a:p>
            <a:pPr lvl="0"/>
            <a:r>
              <a:rPr lang="en-US" sz="1600" dirty="0" smtClean="0"/>
              <a:t>- Consider </a:t>
            </a:r>
            <a:r>
              <a:rPr lang="en-US" sz="1600" dirty="0"/>
              <a:t>holding the opening meeting as an online-only Lync meeting.</a:t>
            </a:r>
          </a:p>
          <a:p>
            <a:r>
              <a:rPr lang="en-US" sz="1600" dirty="0">
                <a:solidFill>
                  <a:srgbClr val="00B0F0"/>
                </a:solidFill>
              </a:rPr>
              <a:t>DLE Comment: Can make on-site and Lync;  not just Lync only. </a:t>
            </a:r>
            <a:r>
              <a:rPr lang="en-US" sz="1600" b="1" dirty="0">
                <a:solidFill>
                  <a:srgbClr val="00B0F0"/>
                </a:solidFill>
              </a:rPr>
              <a:t>We had it as both Lync and </a:t>
            </a:r>
            <a:r>
              <a:rPr lang="en-US" sz="1600" b="1" dirty="0" err="1">
                <a:solidFill>
                  <a:srgbClr val="00B0F0"/>
                </a:solidFill>
              </a:rPr>
              <a:t>Conf</a:t>
            </a:r>
            <a:r>
              <a:rPr lang="en-US" sz="1600" b="1" dirty="0">
                <a:solidFill>
                  <a:srgbClr val="00B0F0"/>
                </a:solidFill>
              </a:rPr>
              <a:t> room T, but it seemed it could have all been done online</a:t>
            </a:r>
            <a:r>
              <a:rPr lang="en-US" sz="1600" b="1" dirty="0" smtClean="0">
                <a:solidFill>
                  <a:srgbClr val="00B0F0"/>
                </a:solidFill>
              </a:rPr>
              <a:t>.</a:t>
            </a:r>
            <a:endParaRPr lang="en-US" sz="1600" dirty="0"/>
          </a:p>
          <a:p>
            <a:pPr lvl="0"/>
            <a:r>
              <a:rPr lang="en-US" sz="1600" dirty="0" smtClean="0"/>
              <a:t>- Audit </a:t>
            </a:r>
            <a:r>
              <a:rPr lang="en-US" sz="1600" dirty="0"/>
              <a:t>project records prior to the on-site portion to reduce the time impact on staff.</a:t>
            </a:r>
          </a:p>
          <a:p>
            <a:pPr lvl="0"/>
            <a:r>
              <a:rPr lang="en-US" sz="1600" dirty="0">
                <a:solidFill>
                  <a:srgbClr val="00B0F0"/>
                </a:solidFill>
              </a:rPr>
              <a:t>DLE Comment: Not clear auditors. There is project review started prior to the audit.  What was needed/selected  during the audit</a:t>
            </a:r>
            <a:r>
              <a:rPr lang="en-US" sz="1600" dirty="0" smtClean="0">
                <a:solidFill>
                  <a:srgbClr val="00B0F0"/>
                </a:solidFill>
              </a:rPr>
              <a:t>.</a:t>
            </a:r>
            <a:endParaRPr lang="en-US" sz="1600" dirty="0"/>
          </a:p>
          <a:p>
            <a:pPr lvl="0"/>
            <a:r>
              <a:rPr lang="en-US" sz="1600" dirty="0" smtClean="0"/>
              <a:t>- Auditors </a:t>
            </a:r>
            <a:r>
              <a:rPr lang="en-US" sz="1600" dirty="0"/>
              <a:t>should provide information about their background when meeting auditees. </a:t>
            </a:r>
          </a:p>
          <a:p>
            <a:pPr lvl="0"/>
            <a:r>
              <a:rPr lang="en-US" sz="1600" dirty="0">
                <a:solidFill>
                  <a:srgbClr val="00B0F0"/>
                </a:solidFill>
              </a:rPr>
              <a:t>DLE Comment:  If this is something wanted, a </a:t>
            </a:r>
            <a:r>
              <a:rPr lang="en-US" sz="1600" b="1" u="sng" dirty="0">
                <a:solidFill>
                  <a:srgbClr val="00B0F0"/>
                </a:solidFill>
              </a:rPr>
              <a:t>brief</a:t>
            </a:r>
            <a:r>
              <a:rPr lang="en-US" sz="1600" dirty="0">
                <a:solidFill>
                  <a:srgbClr val="00B0F0"/>
                </a:solidFill>
              </a:rPr>
              <a:t> summary can be done in opening meeting.  Auditors are not going to get interviewed in the opening meeting.  Something high level.  Auditing x years, worked UL various areas, etc.  2 minute overview </a:t>
            </a:r>
            <a:r>
              <a:rPr lang="en-US" sz="1600" b="1" dirty="0">
                <a:solidFill>
                  <a:srgbClr val="00B0F0"/>
                </a:solidFill>
              </a:rPr>
              <a:t>That would work – we had this feedback from someone who thought this would be helpful to those being audited.</a:t>
            </a:r>
            <a:endParaRPr lang="en-US" sz="1600" dirty="0">
              <a:solidFill>
                <a:srgbClr val="00B0F0"/>
              </a:solidFill>
            </a:endParaRPr>
          </a:p>
          <a:p>
            <a:r>
              <a:rPr lang="en-US" sz="1600" dirty="0"/>
              <a:t> </a:t>
            </a:r>
          </a:p>
        </p:txBody>
      </p:sp>
      <p:sp>
        <p:nvSpPr>
          <p:cNvPr id="4" name="Slide Number Placeholder 3"/>
          <p:cNvSpPr>
            <a:spLocks noGrp="1"/>
          </p:cNvSpPr>
          <p:nvPr>
            <p:ph type="sldNum" sz="quarter" idx="10"/>
          </p:nvPr>
        </p:nvSpPr>
        <p:spPr/>
        <p:txBody>
          <a:bodyPr/>
          <a:lstStyle/>
          <a:p>
            <a:fld id="{F4E6D2B2-1B4E-AE4B-8F03-52C3424B26B5}" type="slidenum">
              <a:rPr lang="en-US" smtClean="0"/>
              <a:pPr/>
              <a:t>14</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79044" y="143041"/>
            <a:ext cx="8613154" cy="461665"/>
          </a:xfrm>
          <a:prstGeom prst="rect">
            <a:avLst/>
          </a:prstGeom>
          <a:noFill/>
        </p:spPr>
        <p:txBody>
          <a:bodyPr wrap="square" rtlCol="0">
            <a:spAutoFit/>
          </a:bodyPr>
          <a:lstStyle/>
          <a:p>
            <a:pPr marL="173038" lvl="1" algn="ctr"/>
            <a:r>
              <a:rPr lang="en-US" sz="2400" b="1" dirty="0" smtClean="0">
                <a:solidFill>
                  <a:srgbClr val="C00000"/>
                </a:solidFill>
              </a:rPr>
              <a:t>2014 Audits General</a:t>
            </a:r>
          </a:p>
        </p:txBody>
      </p:sp>
    </p:spTree>
    <p:extLst>
      <p:ext uri="{BB962C8B-B14F-4D97-AF65-F5344CB8AC3E}">
        <p14:creationId xmlns:p14="http://schemas.microsoft.com/office/powerpoint/2010/main" val="3062442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89471" y="592944"/>
            <a:ext cx="8592299" cy="4525963"/>
          </a:xfrm>
        </p:spPr>
        <p:txBody>
          <a:bodyPr>
            <a:normAutofit fontScale="25000" lnSpcReduction="20000"/>
          </a:bodyPr>
          <a:lstStyle/>
          <a:p>
            <a:pPr marL="228600" lvl="2" indent="-117475">
              <a:buFont typeface="Arial" pitchFamily="34" charset="0"/>
              <a:buChar char="•"/>
            </a:pPr>
            <a:r>
              <a:rPr lang="en-US" sz="5800" b="1" dirty="0">
                <a:solidFill>
                  <a:srgbClr val="C00000"/>
                </a:solidFill>
              </a:rPr>
              <a:t>General Audit Stuff - </a:t>
            </a:r>
            <a:r>
              <a:rPr lang="en-US" sz="5600" b="1" dirty="0">
                <a:solidFill>
                  <a:srgbClr val="C00000"/>
                </a:solidFill>
              </a:rPr>
              <a:t>Feedback from  NBK Post Mortem</a:t>
            </a:r>
            <a:endParaRPr lang="en-US" sz="5800" b="1" dirty="0">
              <a:solidFill>
                <a:srgbClr val="C00000"/>
              </a:solidFill>
            </a:endParaRPr>
          </a:p>
          <a:p>
            <a:r>
              <a:rPr lang="en-US" sz="4800" b="1" dirty="0" smtClean="0"/>
              <a:t>Consider </a:t>
            </a:r>
            <a:r>
              <a:rPr lang="en-US" sz="4800" b="1" dirty="0"/>
              <a:t>making these changes:</a:t>
            </a:r>
            <a:endParaRPr lang="en-US" sz="4800" dirty="0"/>
          </a:p>
          <a:p>
            <a:pPr lvl="0"/>
            <a:r>
              <a:rPr lang="en-US" sz="4800" dirty="0" smtClean="0"/>
              <a:t>- Highlight </a:t>
            </a:r>
            <a:r>
              <a:rPr lang="en-US" sz="4800" dirty="0"/>
              <a:t>the witness test qualifications of the audit team.</a:t>
            </a:r>
          </a:p>
          <a:p>
            <a:r>
              <a:rPr lang="en-US" sz="4800" dirty="0">
                <a:solidFill>
                  <a:srgbClr val="00B0F0"/>
                </a:solidFill>
              </a:rPr>
              <a:t>DLE Comment:  Not sure if this is an isolated individual question or a general thought.  Jim we can get something together for </a:t>
            </a:r>
            <a:r>
              <a:rPr lang="en-US" sz="4800" u="sng" dirty="0">
                <a:solidFill>
                  <a:srgbClr val="00B0F0"/>
                </a:solidFill>
              </a:rPr>
              <a:t>general purposes</a:t>
            </a:r>
            <a:r>
              <a:rPr lang="en-US" sz="4800" dirty="0">
                <a:solidFill>
                  <a:srgbClr val="00B0F0"/>
                </a:solidFill>
              </a:rPr>
              <a:t> but we are not going to provide training records, etc.  We receive training, training material and trainer approved (for example by Jola W, IECEE Assessor and CB Program)</a:t>
            </a:r>
            <a:r>
              <a:rPr lang="en-US" sz="4800" b="1" dirty="0">
                <a:solidFill>
                  <a:srgbClr val="00B0F0"/>
                </a:solidFill>
              </a:rPr>
              <a:t> Agree – as we discussed</a:t>
            </a:r>
            <a:r>
              <a:rPr lang="en-US" sz="4800" b="1" dirty="0" smtClean="0">
                <a:solidFill>
                  <a:srgbClr val="00B0F0"/>
                </a:solidFill>
              </a:rPr>
              <a:t>.</a:t>
            </a:r>
            <a:endParaRPr lang="en-US" sz="4800" dirty="0"/>
          </a:p>
          <a:p>
            <a:pPr lvl="0"/>
            <a:r>
              <a:rPr lang="en-US" sz="4800" dirty="0" smtClean="0"/>
              <a:t>- Prior </a:t>
            </a:r>
            <a:r>
              <a:rPr lang="en-US" sz="4800" dirty="0"/>
              <a:t>to allowing staff to “just take care of issues” found during the audit, first review the corrective action status of open relevant CARs.</a:t>
            </a:r>
          </a:p>
          <a:p>
            <a:r>
              <a:rPr lang="en-US" sz="4800" dirty="0">
                <a:solidFill>
                  <a:srgbClr val="00B0F0"/>
                </a:solidFill>
              </a:rPr>
              <a:t>DLE Comment:  QE’s/Jim  please clarify </a:t>
            </a:r>
            <a:r>
              <a:rPr lang="en-US" sz="4800" b="1" dirty="0">
                <a:solidFill>
                  <a:srgbClr val="00B0F0"/>
                </a:solidFill>
              </a:rPr>
              <a:t>There were some items that the auditors allowed to be ‘corrected’  and not written up. In my discussion with the audit team, we thought it would be good to mention that we should review the open CARs before doing this, as it could indicate that completed corrective actions were not effective.</a:t>
            </a:r>
            <a:endParaRPr lang="en-US" sz="4800" dirty="0">
              <a:solidFill>
                <a:srgbClr val="00B0F0"/>
              </a:solidFill>
            </a:endParaRPr>
          </a:p>
          <a:p>
            <a:pPr lvl="0"/>
            <a:r>
              <a:rPr lang="en-US" sz="4800" dirty="0" smtClean="0"/>
              <a:t>- Encourage </a:t>
            </a:r>
            <a:r>
              <a:rPr lang="en-US" sz="4800" dirty="0"/>
              <a:t>Engineering Leads to be present when the engineers are being audited.</a:t>
            </a:r>
          </a:p>
          <a:p>
            <a:pPr lvl="0"/>
            <a:r>
              <a:rPr lang="en-US" sz="4800" dirty="0" smtClean="0"/>
              <a:t>- More </a:t>
            </a:r>
            <a:r>
              <a:rPr lang="en-US" sz="4800" dirty="0"/>
              <a:t>sharing of ‘better practices’ that the audit team has seen at other sites.</a:t>
            </a:r>
          </a:p>
          <a:p>
            <a:pPr lvl="0"/>
            <a:r>
              <a:rPr lang="en-US" sz="4800" dirty="0" smtClean="0"/>
              <a:t>- At </a:t>
            </a:r>
            <a:r>
              <a:rPr lang="en-US" sz="4800" dirty="0"/>
              <a:t>the close meeting, provide a summary of the audit (number of projects audited, areas covered, etc.) before jumping into the </a:t>
            </a:r>
            <a:r>
              <a:rPr lang="en-US" sz="4800" dirty="0" err="1"/>
              <a:t>nonconformances</a:t>
            </a:r>
            <a:endParaRPr lang="en-US" sz="4800" dirty="0"/>
          </a:p>
          <a:p>
            <a:r>
              <a:rPr lang="en-US" sz="4800" dirty="0">
                <a:solidFill>
                  <a:srgbClr val="00B0F0"/>
                </a:solidFill>
              </a:rPr>
              <a:t>DLE Comment:  Jim:  Is this a rehash of daily wrap ups?  Could give high level went to this lab, etc.  Reviewing  which projects -  not at closing meeting unless there was an issue.</a:t>
            </a:r>
            <a:r>
              <a:rPr lang="en-US" sz="4800" b="1" dirty="0">
                <a:solidFill>
                  <a:srgbClr val="00B0F0"/>
                </a:solidFill>
              </a:rPr>
              <a:t> This was Joe’s suggestion.</a:t>
            </a:r>
            <a:endParaRPr lang="en-US" sz="4800" dirty="0">
              <a:solidFill>
                <a:srgbClr val="00B0F0"/>
              </a:solidFill>
            </a:endParaRPr>
          </a:p>
          <a:p>
            <a:r>
              <a:rPr lang="en-US" sz="4800" dirty="0" smtClean="0"/>
              <a:t>- Create </a:t>
            </a:r>
            <a:r>
              <a:rPr lang="en-US" sz="4800" dirty="0"/>
              <a:t>a survey to audit participants to capture their audit experience and feedback for improvements.</a:t>
            </a:r>
          </a:p>
          <a:p>
            <a:r>
              <a:rPr lang="en-US" sz="4800" dirty="0">
                <a:solidFill>
                  <a:srgbClr val="00B0F0"/>
                </a:solidFill>
              </a:rPr>
              <a:t>DLE Comment:  Thought that was why retrospective was put in place. Jim do you want to support another survey.  FYI we conduct random survey’s after some audits for feedback.  </a:t>
            </a:r>
            <a:r>
              <a:rPr lang="en-US" sz="4800" b="1" dirty="0">
                <a:solidFill>
                  <a:srgbClr val="00B0F0"/>
                </a:solidFill>
              </a:rPr>
              <a:t>We discussed this as a way to get more audit feedback beyond the retrospective.</a:t>
            </a:r>
            <a:endParaRPr lang="en-US" sz="4800" dirty="0">
              <a:solidFill>
                <a:srgbClr val="00B0F0"/>
              </a:solidFill>
            </a:endParaRPr>
          </a:p>
          <a:p>
            <a:pPr lvl="0"/>
            <a:r>
              <a:rPr lang="en-US" sz="4800" dirty="0" smtClean="0"/>
              <a:t>- It </a:t>
            </a:r>
            <a:r>
              <a:rPr lang="en-US" sz="4800" dirty="0"/>
              <a:t>was suggested that coffee and water be available for the audit team and those being audited.</a:t>
            </a:r>
          </a:p>
          <a:p>
            <a:r>
              <a:rPr lang="en-US" sz="4800" dirty="0">
                <a:solidFill>
                  <a:srgbClr val="00B0F0"/>
                </a:solidFill>
              </a:rPr>
              <a:t>DLE Comment:   Sorry, not in the budget </a:t>
            </a:r>
            <a:r>
              <a:rPr lang="en-US" sz="4800" b="1" dirty="0" err="1">
                <a:solidFill>
                  <a:srgbClr val="00B0F0"/>
                </a:solidFill>
              </a:rPr>
              <a:t>Awwww</a:t>
            </a:r>
            <a:r>
              <a:rPr lang="en-US" sz="4800" b="1" dirty="0">
                <a:solidFill>
                  <a:srgbClr val="00B0F0"/>
                </a:solidFill>
              </a:rPr>
              <a:t>.</a:t>
            </a:r>
            <a:endParaRPr lang="en-US" sz="4800" dirty="0">
              <a:solidFill>
                <a:srgbClr val="00B0F0"/>
              </a:solidFill>
            </a:endParaRPr>
          </a:p>
          <a:p>
            <a:pPr marL="855663" lvl="3" indent="-285750"/>
            <a:endParaRPr lang="en-US" sz="4800" dirty="0"/>
          </a:p>
          <a:p>
            <a:pPr lvl="3"/>
            <a:endParaRPr lang="en-US" sz="37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15</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45985" y="143041"/>
            <a:ext cx="8613154" cy="461665"/>
          </a:xfrm>
          <a:prstGeom prst="rect">
            <a:avLst/>
          </a:prstGeom>
          <a:noFill/>
        </p:spPr>
        <p:txBody>
          <a:bodyPr wrap="square" rtlCol="0">
            <a:spAutoFit/>
          </a:bodyPr>
          <a:lstStyle/>
          <a:p>
            <a:pPr marL="173038" lvl="1" algn="ctr"/>
            <a:r>
              <a:rPr lang="en-US" sz="2400" b="1" dirty="0" smtClean="0">
                <a:solidFill>
                  <a:srgbClr val="C00000"/>
                </a:solidFill>
              </a:rPr>
              <a:t>2014 Audits General</a:t>
            </a:r>
          </a:p>
        </p:txBody>
      </p:sp>
    </p:spTree>
    <p:extLst>
      <p:ext uri="{BB962C8B-B14F-4D97-AF65-F5344CB8AC3E}">
        <p14:creationId xmlns:p14="http://schemas.microsoft.com/office/powerpoint/2010/main" val="1568107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89471" y="592944"/>
            <a:ext cx="8592299" cy="5416486"/>
          </a:xfrm>
        </p:spPr>
        <p:txBody>
          <a:bodyPr>
            <a:noAutofit/>
          </a:bodyPr>
          <a:lstStyle/>
          <a:p>
            <a:pPr marL="228600" lvl="2" indent="-117475">
              <a:buFont typeface="Arial" pitchFamily="34" charset="0"/>
              <a:buChar char="•"/>
            </a:pPr>
            <a:r>
              <a:rPr lang="en-US" sz="1200" b="1" dirty="0">
                <a:solidFill>
                  <a:srgbClr val="C00000"/>
                </a:solidFill>
              </a:rPr>
              <a:t>General </a:t>
            </a:r>
            <a:r>
              <a:rPr lang="en-US" sz="1200" b="1" dirty="0" smtClean="0">
                <a:solidFill>
                  <a:srgbClr val="C00000"/>
                </a:solidFill>
              </a:rPr>
              <a:t>Audit/QE </a:t>
            </a:r>
            <a:r>
              <a:rPr lang="en-US" sz="1200" b="1" dirty="0">
                <a:solidFill>
                  <a:srgbClr val="C00000"/>
                </a:solidFill>
              </a:rPr>
              <a:t>Stuff </a:t>
            </a:r>
            <a:r>
              <a:rPr lang="en-US" sz="1200" b="1" dirty="0" smtClean="0">
                <a:solidFill>
                  <a:srgbClr val="C00000"/>
                </a:solidFill>
              </a:rPr>
              <a:t>–with linkage to CBS </a:t>
            </a:r>
            <a:endParaRPr lang="en-US" sz="1200" b="1" dirty="0">
              <a:solidFill>
                <a:srgbClr val="C00000"/>
              </a:solidFill>
            </a:endParaRPr>
          </a:p>
          <a:p>
            <a:pPr marL="228600" lvl="2" indent="-117475">
              <a:buFont typeface="Arial" pitchFamily="34" charset="0"/>
              <a:buChar char="•"/>
            </a:pPr>
            <a:r>
              <a:rPr lang="en-US" sz="1200" b="1" dirty="0" smtClean="0">
                <a:solidFill>
                  <a:srgbClr val="282090"/>
                </a:solidFill>
              </a:rPr>
              <a:t>Customer Focus</a:t>
            </a:r>
          </a:p>
          <a:p>
            <a:pPr marL="460375" lvl="3" indent="-117475">
              <a:buFont typeface="Arial" pitchFamily="34" charset="0"/>
              <a:buChar char="•"/>
            </a:pPr>
            <a:r>
              <a:rPr lang="en-US" sz="1200" b="1" dirty="0" smtClean="0"/>
              <a:t>Respond to request at least 24 </a:t>
            </a:r>
            <a:r>
              <a:rPr lang="en-US" sz="1200" b="1" dirty="0" smtClean="0"/>
              <a:t>hours- even if it’s to get a date for completion; </a:t>
            </a:r>
            <a:r>
              <a:rPr lang="en-US" sz="1200" b="1" dirty="0" smtClean="0"/>
              <a:t>if away set out of office with contact</a:t>
            </a:r>
          </a:p>
          <a:p>
            <a:pPr marL="460375" lvl="3" indent="-117475">
              <a:buFont typeface="Arial" pitchFamily="34" charset="0"/>
              <a:buChar char="•"/>
            </a:pPr>
            <a:r>
              <a:rPr lang="en-US" sz="1200" b="1" dirty="0" smtClean="0"/>
              <a:t>Help when/where we can</a:t>
            </a:r>
          </a:p>
          <a:p>
            <a:pPr marL="633412" lvl="4" indent="-117475">
              <a:buFont typeface="Arial" pitchFamily="34" charset="0"/>
              <a:buChar char="•"/>
            </a:pPr>
            <a:r>
              <a:rPr lang="en-US" sz="1200" b="1" dirty="0" smtClean="0">
                <a:solidFill>
                  <a:schemeClr val="tx2">
                    <a:lumMod val="75000"/>
                  </a:schemeClr>
                </a:solidFill>
              </a:rPr>
              <a:t>Offer solutions not just service</a:t>
            </a:r>
            <a:r>
              <a:rPr lang="en-US" sz="1200" b="1" dirty="0" smtClean="0"/>
              <a:t>( work with LQM, direct to process manager, facilitate meeting, </a:t>
            </a:r>
            <a:r>
              <a:rPr lang="en-US" sz="1200" b="1" dirty="0" err="1" smtClean="0"/>
              <a:t>etc</a:t>
            </a:r>
            <a:r>
              <a:rPr lang="en-US" sz="1200" b="1" dirty="0" smtClean="0"/>
              <a:t>)</a:t>
            </a:r>
          </a:p>
          <a:p>
            <a:pPr marL="633412" lvl="4" indent="-117475">
              <a:buFont typeface="Arial" pitchFamily="34" charset="0"/>
              <a:buChar char="•"/>
            </a:pPr>
            <a:r>
              <a:rPr lang="en-US" sz="1200" b="1" dirty="0" smtClean="0"/>
              <a:t>When needed ask Mel, Kai, Cheryl, DLE for support</a:t>
            </a:r>
          </a:p>
          <a:p>
            <a:pPr marL="633412" lvl="4" indent="-117475">
              <a:buFont typeface="Arial" pitchFamily="34" charset="0"/>
              <a:buChar char="•"/>
            </a:pPr>
            <a:r>
              <a:rPr lang="en-US" sz="1200" b="1" dirty="0" smtClean="0"/>
              <a:t>Be cognizant of staff time ( desk audit/Lync)</a:t>
            </a:r>
          </a:p>
          <a:p>
            <a:pPr marL="633412" lvl="4" indent="-117475">
              <a:buFont typeface="Arial" pitchFamily="34" charset="0"/>
              <a:buChar char="•"/>
            </a:pPr>
            <a:r>
              <a:rPr lang="en-US" sz="1200" b="1" dirty="0" smtClean="0"/>
              <a:t>Audit/CAR meetings (agenda/summary)</a:t>
            </a:r>
          </a:p>
          <a:p>
            <a:pPr marL="633412" lvl="4" indent="-117475">
              <a:buFont typeface="Arial" pitchFamily="34" charset="0"/>
              <a:buChar char="•"/>
            </a:pPr>
            <a:r>
              <a:rPr lang="en-US" sz="1200" b="1" dirty="0" smtClean="0"/>
              <a:t>Let CAR Owners know of resources Roger Lytle (TCD reports)</a:t>
            </a:r>
          </a:p>
          <a:p>
            <a:pPr marL="633412" lvl="4" indent="-117475">
              <a:buFont typeface="Arial" pitchFamily="34" charset="0"/>
              <a:buChar char="•"/>
            </a:pPr>
            <a:r>
              <a:rPr lang="en-US" sz="1200" b="1" dirty="0" smtClean="0"/>
              <a:t>Send links to reports we use from Jim Kurtz to help with analysis or verification</a:t>
            </a:r>
          </a:p>
          <a:p>
            <a:pPr marL="633412" lvl="4" indent="-117475">
              <a:buFont typeface="Arial" pitchFamily="34" charset="0"/>
              <a:buChar char="•"/>
            </a:pPr>
            <a:r>
              <a:rPr lang="en-US" sz="1200" b="1" dirty="0" smtClean="0"/>
              <a:t>Stay focused on audit - don’t derail; socialization at lunch/breaks</a:t>
            </a:r>
          </a:p>
          <a:p>
            <a:pPr marL="633412" lvl="4" indent="-117475">
              <a:buFont typeface="Arial" pitchFamily="34" charset="0"/>
              <a:buChar char="•"/>
            </a:pPr>
            <a:r>
              <a:rPr lang="en-US" sz="1200" b="1" dirty="0" smtClean="0"/>
              <a:t>Audit time planning/scoping audit </a:t>
            </a:r>
            <a:r>
              <a:rPr lang="en-US" sz="1200" b="1" dirty="0" smtClean="0">
                <a:solidFill>
                  <a:srgbClr val="C00000"/>
                </a:solidFill>
              </a:rPr>
              <a:t>(don’t try to fully audit ALL industries &amp; ALL locations in one audit)</a:t>
            </a:r>
          </a:p>
          <a:p>
            <a:pPr marL="228600" lvl="2" indent="-117475">
              <a:buFont typeface="Arial" pitchFamily="34" charset="0"/>
              <a:buChar char="•"/>
            </a:pPr>
            <a:r>
              <a:rPr lang="en-US" sz="1200" b="1" dirty="0" smtClean="0">
                <a:solidFill>
                  <a:srgbClr val="282090"/>
                </a:solidFill>
              </a:rPr>
              <a:t>Sense of Urgency</a:t>
            </a:r>
          </a:p>
          <a:p>
            <a:pPr marL="460375" lvl="3" indent="-117475">
              <a:buFont typeface="Arial" pitchFamily="34" charset="0"/>
              <a:buChar char="•"/>
            </a:pPr>
            <a:r>
              <a:rPr lang="en-US" sz="1200" b="1" dirty="0" smtClean="0"/>
              <a:t>Scope letters, reports, </a:t>
            </a:r>
            <a:r>
              <a:rPr lang="en-US" sz="1200" b="1" dirty="0" err="1" smtClean="0"/>
              <a:t>etc</a:t>
            </a:r>
            <a:r>
              <a:rPr lang="en-US" sz="1200" b="1" dirty="0" smtClean="0"/>
              <a:t>  on time</a:t>
            </a:r>
          </a:p>
          <a:p>
            <a:pPr marL="460375" lvl="3" indent="-117475">
              <a:buFont typeface="Arial" pitchFamily="34" charset="0"/>
              <a:buChar char="•"/>
            </a:pPr>
            <a:r>
              <a:rPr lang="en-US" sz="1200" b="1" dirty="0" smtClean="0"/>
              <a:t>Being prepared and on-time for meetings</a:t>
            </a:r>
          </a:p>
          <a:p>
            <a:pPr marL="460375" lvl="3" indent="-117475">
              <a:buFont typeface="Arial" pitchFamily="34" charset="0"/>
              <a:buChar char="•"/>
            </a:pPr>
            <a:r>
              <a:rPr lang="en-US" sz="1200" b="1" dirty="0" smtClean="0"/>
              <a:t>Completion of CARs, ready for closing meeting</a:t>
            </a:r>
          </a:p>
          <a:p>
            <a:pPr marL="460375" lvl="3" indent="-117475">
              <a:buFont typeface="Arial" pitchFamily="34" charset="0"/>
              <a:buChar char="•"/>
            </a:pPr>
            <a:endParaRPr lang="en-US" sz="1100" b="1" dirty="0">
              <a:solidFill>
                <a:srgbClr val="C00000"/>
              </a:solidFill>
            </a:endParaRPr>
          </a:p>
          <a:p>
            <a:pPr marL="633412" lvl="4" indent="-117475">
              <a:buFont typeface="Arial" pitchFamily="34" charset="0"/>
              <a:buChar char="•"/>
            </a:pPr>
            <a:endParaRPr lang="en-US" sz="1100" b="1" dirty="0" smtClean="0"/>
          </a:p>
          <a:p>
            <a:pPr marL="460375" lvl="3" indent="-117475">
              <a:buFont typeface="Arial" pitchFamily="34" charset="0"/>
              <a:buChar char="•"/>
            </a:pPr>
            <a:endParaRPr lang="en-US" sz="11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16</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45985" y="143041"/>
            <a:ext cx="8613154" cy="461665"/>
          </a:xfrm>
          <a:prstGeom prst="rect">
            <a:avLst/>
          </a:prstGeom>
          <a:noFill/>
        </p:spPr>
        <p:txBody>
          <a:bodyPr wrap="square" rtlCol="0">
            <a:spAutoFit/>
          </a:bodyPr>
          <a:lstStyle/>
          <a:p>
            <a:pPr marL="173038" lvl="1" algn="ctr"/>
            <a:r>
              <a:rPr lang="en-US" sz="2400" b="1" dirty="0" smtClean="0">
                <a:solidFill>
                  <a:srgbClr val="C00000"/>
                </a:solidFill>
              </a:rPr>
              <a:t>2014 Audits General</a:t>
            </a:r>
          </a:p>
        </p:txBody>
      </p:sp>
    </p:spTree>
    <p:extLst>
      <p:ext uri="{BB962C8B-B14F-4D97-AF65-F5344CB8AC3E}">
        <p14:creationId xmlns:p14="http://schemas.microsoft.com/office/powerpoint/2010/main" val="339670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89471" y="592944"/>
            <a:ext cx="8592299" cy="4525963"/>
          </a:xfrm>
        </p:spPr>
        <p:txBody>
          <a:bodyPr>
            <a:noAutofit/>
          </a:bodyPr>
          <a:lstStyle/>
          <a:p>
            <a:pPr marL="228600" lvl="2" indent="-117475">
              <a:buFont typeface="Arial" pitchFamily="34" charset="0"/>
              <a:buChar char="•"/>
            </a:pPr>
            <a:r>
              <a:rPr lang="en-US" sz="1100" b="1" dirty="0">
                <a:solidFill>
                  <a:srgbClr val="C00000"/>
                </a:solidFill>
              </a:rPr>
              <a:t>General Audit Stuff </a:t>
            </a:r>
            <a:r>
              <a:rPr lang="en-US" sz="1100" b="1" dirty="0" smtClean="0">
                <a:solidFill>
                  <a:srgbClr val="C00000"/>
                </a:solidFill>
              </a:rPr>
              <a:t>– Input from IQA and CBS </a:t>
            </a:r>
            <a:endParaRPr lang="en-US" sz="1100" b="1" dirty="0">
              <a:solidFill>
                <a:srgbClr val="C00000"/>
              </a:solidFill>
            </a:endParaRPr>
          </a:p>
          <a:p>
            <a:pPr marL="460375" lvl="3" indent="-117475">
              <a:buFont typeface="Arial" pitchFamily="34" charset="0"/>
              <a:buChar char="•"/>
            </a:pPr>
            <a:r>
              <a:rPr lang="en-US" sz="1100" b="1" dirty="0" smtClean="0">
                <a:solidFill>
                  <a:srgbClr val="282090"/>
                </a:solidFill>
              </a:rPr>
              <a:t>Business Results</a:t>
            </a:r>
          </a:p>
          <a:p>
            <a:pPr marL="633412" lvl="4" indent="-117475">
              <a:buFont typeface="Arial" pitchFamily="34" charset="0"/>
              <a:buChar char="•"/>
            </a:pPr>
            <a:r>
              <a:rPr lang="en-US" sz="1100" b="1" dirty="0" smtClean="0"/>
              <a:t>Clear CARs ( requirements  clear, objective evidence( sample size, project numbers, </a:t>
            </a:r>
            <a:r>
              <a:rPr lang="en-US" sz="1100" b="1" dirty="0" err="1" smtClean="0"/>
              <a:t>etc</a:t>
            </a:r>
            <a:r>
              <a:rPr lang="en-US" sz="1100" b="1" dirty="0" smtClean="0"/>
              <a:t>)</a:t>
            </a:r>
          </a:p>
          <a:p>
            <a:pPr marL="633412" lvl="4" indent="-117475">
              <a:buFont typeface="Arial" pitchFamily="34" charset="0"/>
              <a:buChar char="•"/>
            </a:pPr>
            <a:r>
              <a:rPr lang="en-US" sz="1100" b="1" dirty="0" err="1" smtClean="0"/>
              <a:t>Pathnotes</a:t>
            </a:r>
            <a:r>
              <a:rPr lang="en-US" sz="1100" b="1" dirty="0" smtClean="0"/>
              <a:t> – show areas of required coverage( Programs, Energy Star, </a:t>
            </a:r>
            <a:r>
              <a:rPr lang="en-US" sz="1100" b="1" dirty="0" smtClean="0"/>
              <a:t>NVLAP, </a:t>
            </a:r>
            <a:r>
              <a:rPr lang="en-US" sz="1100" b="1" dirty="0" smtClean="0"/>
              <a:t>OSHA SNAP,  </a:t>
            </a:r>
            <a:r>
              <a:rPr lang="en-US" sz="1100" b="1" dirty="0" err="1" smtClean="0"/>
              <a:t>etc</a:t>
            </a:r>
            <a:r>
              <a:rPr lang="en-US" sz="1100" b="1" dirty="0" smtClean="0"/>
              <a:t>)</a:t>
            </a:r>
          </a:p>
          <a:p>
            <a:pPr marL="633412" lvl="4" indent="-117475">
              <a:buFont typeface="Arial" pitchFamily="34" charset="0"/>
              <a:buChar char="•"/>
            </a:pPr>
            <a:r>
              <a:rPr lang="en-US" sz="1100" b="1" dirty="0" smtClean="0"/>
              <a:t>Notes on website/audit details(remember all can see, need to be clear, professional)</a:t>
            </a:r>
          </a:p>
          <a:p>
            <a:pPr marL="633412" lvl="4" indent="-117475">
              <a:buFont typeface="Arial" pitchFamily="34" charset="0"/>
              <a:buChar char="•"/>
            </a:pPr>
            <a:r>
              <a:rPr lang="en-US" sz="1100" b="1" dirty="0" smtClean="0"/>
              <a:t>Lunch brought in to site/eat </a:t>
            </a:r>
            <a:r>
              <a:rPr lang="en-US" sz="1100" b="1" dirty="0" smtClean="0"/>
              <a:t>site @ </a:t>
            </a:r>
            <a:r>
              <a:rPr lang="en-US" sz="1100" b="1" dirty="0" smtClean="0"/>
              <a:t>cafe when  possible ( save time)</a:t>
            </a:r>
          </a:p>
          <a:p>
            <a:pPr marL="633412" lvl="4" indent="-117475">
              <a:buFont typeface="Arial" pitchFamily="34" charset="0"/>
              <a:buChar char="•"/>
            </a:pPr>
            <a:r>
              <a:rPr lang="en-US" sz="1100" b="1" dirty="0" smtClean="0"/>
              <a:t>Dinner </a:t>
            </a:r>
            <a:r>
              <a:rPr lang="en-US" sz="1100" b="1" dirty="0" smtClean="0"/>
              <a:t>of others </a:t>
            </a:r>
            <a:r>
              <a:rPr lang="en-US" sz="1100" b="1" dirty="0" smtClean="0"/>
              <a:t>(outside of the assigned audit team ).</a:t>
            </a:r>
          </a:p>
          <a:p>
            <a:pPr marL="2173287" lvl="5" indent="-117475">
              <a:buFont typeface="Arial" pitchFamily="34" charset="0"/>
              <a:buChar char="•"/>
            </a:pPr>
            <a:r>
              <a:rPr lang="en-US" sz="1100" dirty="0" smtClean="0">
                <a:latin typeface="Arial" panose="020B0604020202020204" pitchFamily="34" charset="0"/>
                <a:cs typeface="Arial" panose="020B0604020202020204" pitchFamily="34" charset="0"/>
              </a:rPr>
              <a:t>1 night ok to take </a:t>
            </a:r>
            <a:r>
              <a:rPr lang="en-US" sz="1100" u="sng" dirty="0" smtClean="0">
                <a:latin typeface="Arial" panose="020B0604020202020204" pitchFamily="34" charset="0"/>
                <a:cs typeface="Arial" panose="020B0604020202020204" pitchFamily="34" charset="0"/>
              </a:rPr>
              <a:t>local quality manager </a:t>
            </a:r>
            <a:r>
              <a:rPr lang="en-US" sz="1100" dirty="0" smtClean="0">
                <a:latin typeface="Arial" panose="020B0604020202020204" pitchFamily="34" charset="0"/>
                <a:cs typeface="Arial" panose="020B0604020202020204" pitchFamily="34" charset="0"/>
              </a:rPr>
              <a:t>out to a </a:t>
            </a:r>
            <a:r>
              <a:rPr lang="en-US" sz="1100" b="1" dirty="0" smtClean="0">
                <a:solidFill>
                  <a:srgbClr val="FF0000"/>
                </a:solidFill>
                <a:latin typeface="Arial" panose="020B0604020202020204" pitchFamily="34" charset="0"/>
                <a:cs typeface="Arial" panose="020B0604020202020204" pitchFamily="34" charset="0"/>
              </a:rPr>
              <a:t>reasonable dinner</a:t>
            </a:r>
          </a:p>
          <a:p>
            <a:pPr marL="2173287" lvl="5" indent="-117475">
              <a:buFont typeface="Arial" pitchFamily="34" charset="0"/>
              <a:buChar char="•"/>
            </a:pPr>
            <a:r>
              <a:rPr lang="en-US" sz="1100" dirty="0" smtClean="0">
                <a:latin typeface="Arial" panose="020B0604020202020204" pitchFamily="34" charset="0"/>
                <a:cs typeface="Arial" panose="020B0604020202020204" pitchFamily="34" charset="0"/>
              </a:rPr>
              <a:t>Any others </a:t>
            </a:r>
            <a:r>
              <a:rPr lang="en-US" sz="1100" dirty="0" smtClean="0">
                <a:latin typeface="Arial" panose="020B0604020202020204" pitchFamily="34" charset="0"/>
                <a:cs typeface="Arial" panose="020B0604020202020204" pitchFamily="34" charset="0"/>
              </a:rPr>
              <a:t>only </a:t>
            </a:r>
            <a:r>
              <a:rPr lang="en-US" sz="1100" dirty="0" smtClean="0">
                <a:latin typeface="Arial" panose="020B0604020202020204" pitchFamily="34" charset="0"/>
                <a:cs typeface="Arial" panose="020B0604020202020204" pitchFamily="34" charset="0"/>
              </a:rPr>
              <a:t>with prior approval </a:t>
            </a:r>
          </a:p>
          <a:p>
            <a:pPr marL="633412" lvl="4" indent="-117475">
              <a:buFont typeface="Arial" pitchFamily="34" charset="0"/>
              <a:buChar char="•"/>
            </a:pPr>
            <a:endParaRPr lang="en-US" sz="1100" b="1" dirty="0" smtClean="0"/>
          </a:p>
          <a:p>
            <a:pPr marL="460375" lvl="3" indent="-117475">
              <a:buFont typeface="Arial" pitchFamily="34" charset="0"/>
              <a:buChar char="•"/>
            </a:pPr>
            <a:r>
              <a:rPr lang="en-US" sz="1100" b="1" dirty="0" smtClean="0">
                <a:solidFill>
                  <a:srgbClr val="282090"/>
                </a:solidFill>
                <a:latin typeface="Arial" pitchFamily="34" charset="0"/>
                <a:cs typeface="Arial" pitchFamily="34" charset="0"/>
              </a:rPr>
              <a:t>Communication/Collaboration</a:t>
            </a:r>
          </a:p>
          <a:p>
            <a:pPr marL="631825" lvl="4" indent="-117475">
              <a:buFont typeface="Arial" pitchFamily="34" charset="0"/>
              <a:buChar char="•"/>
            </a:pPr>
            <a:r>
              <a:rPr lang="en-US" sz="1100" b="1" dirty="0" smtClean="0">
                <a:latin typeface="Arial" pitchFamily="34" charset="0"/>
                <a:cs typeface="Arial" pitchFamily="34" charset="0"/>
              </a:rPr>
              <a:t>See NBK Post Mortem</a:t>
            </a:r>
          </a:p>
          <a:p>
            <a:pPr marL="631825" lvl="4" indent="-117475">
              <a:buFont typeface="Arial" pitchFamily="34" charset="0"/>
              <a:buChar char="•"/>
            </a:pPr>
            <a:r>
              <a:rPr lang="en-US" sz="1100" b="1" dirty="0" smtClean="0">
                <a:latin typeface="Arial" pitchFamily="34" charset="0"/>
                <a:cs typeface="Arial" pitchFamily="34" charset="0"/>
              </a:rPr>
              <a:t>Lead w/ Audit Team (before and during audit)  and LQMs </a:t>
            </a:r>
            <a:r>
              <a:rPr lang="en-US" sz="1100" b="1" u="sng" dirty="0">
                <a:latin typeface="Arial" pitchFamily="34" charset="0"/>
                <a:cs typeface="Arial" pitchFamily="34" charset="0"/>
              </a:rPr>
              <a:t>v</a:t>
            </a:r>
            <a:r>
              <a:rPr lang="en-US" sz="1100" b="1" u="sng" dirty="0" smtClean="0">
                <a:latin typeface="Arial" pitchFamily="34" charset="0"/>
                <a:cs typeface="Arial" pitchFamily="34" charset="0"/>
              </a:rPr>
              <a:t>ery important</a:t>
            </a:r>
          </a:p>
          <a:p>
            <a:pPr marL="631825" lvl="4" indent="-117475">
              <a:buFont typeface="Arial" pitchFamily="34" charset="0"/>
              <a:buChar char="•"/>
            </a:pPr>
            <a:r>
              <a:rPr lang="en-US" sz="1100" b="1" dirty="0" smtClean="0">
                <a:latin typeface="Arial" pitchFamily="34" charset="0"/>
                <a:cs typeface="Arial" pitchFamily="34" charset="0"/>
              </a:rPr>
              <a:t>Current/previous lead auditor</a:t>
            </a:r>
          </a:p>
          <a:p>
            <a:pPr marL="517525" lvl="6" indent="114300">
              <a:buFont typeface="Arial" pitchFamily="34" charset="0"/>
              <a:buChar char="•"/>
            </a:pPr>
            <a:endParaRPr lang="en-US" sz="1100" b="1" dirty="0" smtClean="0">
              <a:solidFill>
                <a:srgbClr val="282090"/>
              </a:solidFill>
              <a:latin typeface="Arial" pitchFamily="34" charset="0"/>
              <a:cs typeface="Arial" pitchFamily="34" charset="0"/>
            </a:endParaRPr>
          </a:p>
          <a:p>
            <a:pPr marL="633412" lvl="4" indent="-117475">
              <a:buFont typeface="Arial" pitchFamily="34" charset="0"/>
              <a:buChar char="•"/>
            </a:pPr>
            <a:endParaRPr lang="en-US" sz="1100" b="1" dirty="0" smtClean="0">
              <a:latin typeface="+mn-lt"/>
            </a:endParaRPr>
          </a:p>
          <a:p>
            <a:pPr marL="460375" lvl="3" indent="-117475">
              <a:buFont typeface="Arial" pitchFamily="34" charset="0"/>
              <a:buChar char="•"/>
            </a:pPr>
            <a:endParaRPr lang="en-US" sz="11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17</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45985" y="143041"/>
            <a:ext cx="8613154" cy="461665"/>
          </a:xfrm>
          <a:prstGeom prst="rect">
            <a:avLst/>
          </a:prstGeom>
          <a:noFill/>
        </p:spPr>
        <p:txBody>
          <a:bodyPr wrap="square" rtlCol="0">
            <a:spAutoFit/>
          </a:bodyPr>
          <a:lstStyle/>
          <a:p>
            <a:pPr marL="173038" lvl="1" algn="ctr"/>
            <a:r>
              <a:rPr lang="en-US" sz="2400" b="1" dirty="0" smtClean="0">
                <a:solidFill>
                  <a:srgbClr val="C00000"/>
                </a:solidFill>
              </a:rPr>
              <a:t>2014 Audits General</a:t>
            </a:r>
          </a:p>
        </p:txBody>
      </p:sp>
    </p:spTree>
    <p:extLst>
      <p:ext uri="{BB962C8B-B14F-4D97-AF65-F5344CB8AC3E}">
        <p14:creationId xmlns:p14="http://schemas.microsoft.com/office/powerpoint/2010/main" val="3694959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506" y="1545493"/>
            <a:ext cx="4038600" cy="4525963"/>
          </a:xfrm>
        </p:spPr>
        <p:txBody>
          <a:bodyPr>
            <a:normAutofit/>
          </a:bodyPr>
          <a:lstStyle/>
          <a:p>
            <a:pPr marL="568326" lvl="2" indent="0">
              <a:buNone/>
            </a:pPr>
            <a:endParaRPr lang="en-US" dirty="0"/>
          </a:p>
          <a:p>
            <a:pPr marL="860426" lvl="2" indent="-292100"/>
            <a:endParaRPr lang="en-US" sz="1000" dirty="0" smtClean="0"/>
          </a:p>
          <a:p>
            <a:pPr lvl="2"/>
            <a:endParaRPr lang="en-US" sz="1000" dirty="0"/>
          </a:p>
          <a:p>
            <a:pPr lvl="1"/>
            <a:endParaRPr lang="en-US" sz="14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18</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94195" y="317305"/>
            <a:ext cx="8613154" cy="5940088"/>
          </a:xfrm>
          <a:prstGeom prst="rect">
            <a:avLst/>
          </a:prstGeom>
          <a:noFill/>
        </p:spPr>
        <p:txBody>
          <a:bodyPr wrap="square" rtlCol="0">
            <a:spAutoFit/>
          </a:bodyPr>
          <a:lstStyle/>
          <a:p>
            <a:pPr marL="173038" lvl="1" algn="ctr"/>
            <a:r>
              <a:rPr lang="en-US" sz="4400" b="1" dirty="0" smtClean="0"/>
              <a:t>CAR </a:t>
            </a:r>
          </a:p>
          <a:p>
            <a:pPr marL="173038" lvl="1" algn="ctr"/>
            <a:r>
              <a:rPr lang="en-US" sz="4400" b="1" dirty="0" smtClean="0"/>
              <a:t>Observation or Finding?</a:t>
            </a:r>
          </a:p>
          <a:p>
            <a:pPr marL="173038" lvl="1" algn="ctr"/>
            <a:endParaRPr lang="en-US" sz="4400" b="1" dirty="0" smtClean="0"/>
          </a:p>
          <a:p>
            <a:pPr marL="173038" lvl="1" algn="ctr"/>
            <a:r>
              <a:rPr lang="en-US" sz="4400" b="1" dirty="0" smtClean="0"/>
              <a:t>Is this CAR clear?</a:t>
            </a:r>
          </a:p>
          <a:p>
            <a:pPr marL="344488" lvl="1" indent="-171450" algn="ctr">
              <a:buFont typeface="Arial" pitchFamily="34" charset="0"/>
              <a:buChar char="•"/>
            </a:pPr>
            <a:r>
              <a:rPr lang="en-US" sz="1200" b="1" dirty="0"/>
              <a:t>R</a:t>
            </a:r>
            <a:r>
              <a:rPr lang="en-US" sz="1200" b="1" dirty="0" smtClean="0"/>
              <a:t>equirement </a:t>
            </a:r>
            <a:r>
              <a:rPr lang="en-US" sz="1200" b="1" dirty="0" err="1" smtClean="0"/>
              <a:t>vs</a:t>
            </a:r>
            <a:r>
              <a:rPr lang="en-US" sz="1200" b="1" dirty="0" smtClean="0"/>
              <a:t> nonconformance </a:t>
            </a:r>
            <a:r>
              <a:rPr lang="en-US" sz="1200" b="1" dirty="0" err="1" smtClean="0"/>
              <a:t>vs</a:t>
            </a:r>
            <a:r>
              <a:rPr lang="en-US" sz="1200" b="1" dirty="0" smtClean="0"/>
              <a:t> objective evidence - ok?</a:t>
            </a:r>
          </a:p>
          <a:p>
            <a:pPr marL="2003425" lvl="1">
              <a:buFont typeface="Arial" pitchFamily="34" charset="0"/>
              <a:buChar char="•"/>
            </a:pPr>
            <a:r>
              <a:rPr lang="en-US" sz="1200" b="1" dirty="0" smtClean="0"/>
              <a:t> </a:t>
            </a:r>
            <a:r>
              <a:rPr lang="en-US" sz="1200" b="1" dirty="0"/>
              <a:t> </a:t>
            </a:r>
            <a:r>
              <a:rPr lang="en-US" sz="1200" b="1" dirty="0" smtClean="0"/>
              <a:t> Nonconformance clear?</a:t>
            </a:r>
          </a:p>
          <a:p>
            <a:pPr marL="173038" lvl="1" algn="ctr"/>
            <a:endParaRPr lang="en-US" sz="1200" b="1" dirty="0" smtClean="0"/>
          </a:p>
          <a:p>
            <a:pPr marL="173038" lvl="1" algn="ctr"/>
            <a:r>
              <a:rPr lang="en-US" sz="4400" b="1" dirty="0" smtClean="0"/>
              <a:t>What’s missing?</a:t>
            </a:r>
          </a:p>
          <a:p>
            <a:pPr marL="344488" lvl="1" indent="-171450" algn="ctr">
              <a:buFont typeface="Arial" pitchFamily="34" charset="0"/>
              <a:buChar char="•"/>
            </a:pPr>
            <a:r>
              <a:rPr lang="en-US" sz="1200" b="1" dirty="0" smtClean="0"/>
              <a:t>Sample size?</a:t>
            </a:r>
          </a:p>
          <a:p>
            <a:pPr marL="344488" lvl="1" indent="-171450" algn="ctr">
              <a:buFont typeface="Arial" pitchFamily="34" charset="0"/>
              <a:buChar char="•"/>
            </a:pPr>
            <a:r>
              <a:rPr lang="en-US" sz="1200" b="1" dirty="0" smtClean="0"/>
              <a:t>Information to justify test/evaluation issue as observation?</a:t>
            </a:r>
          </a:p>
          <a:p>
            <a:pPr marL="344488" lvl="1" indent="-171450" algn="ctr">
              <a:buFont typeface="Arial" pitchFamily="34" charset="0"/>
              <a:buChar char="•"/>
            </a:pPr>
            <a:r>
              <a:rPr lang="en-US" sz="1200" b="1" dirty="0" smtClean="0"/>
              <a:t>Linkage to </a:t>
            </a:r>
            <a:r>
              <a:rPr lang="en-US" sz="1200" b="1" dirty="0"/>
              <a:t>G</a:t>
            </a:r>
            <a:r>
              <a:rPr lang="en-US" sz="1200" b="1" dirty="0" smtClean="0"/>
              <a:t>lobal CAR justifying </a:t>
            </a:r>
            <a:r>
              <a:rPr lang="en-US" sz="1200" b="1" dirty="0" err="1" smtClean="0"/>
              <a:t>Obs</a:t>
            </a:r>
            <a:r>
              <a:rPr lang="en-US" sz="1200" b="1" dirty="0" smtClean="0"/>
              <a:t>?</a:t>
            </a:r>
            <a:endParaRPr lang="en-US" sz="1200" b="1" dirty="0"/>
          </a:p>
          <a:p>
            <a:pPr marL="173038" lvl="1" algn="ctr"/>
            <a:endParaRPr lang="en-US" sz="4400" b="1" dirty="0" smtClean="0"/>
          </a:p>
          <a:p>
            <a:pPr marL="173038" lvl="1" algn="ctr"/>
            <a:endParaRPr lang="en-US" sz="4400" b="1" dirty="0" smtClean="0"/>
          </a:p>
        </p:txBody>
      </p:sp>
    </p:spTree>
    <p:extLst>
      <p:ext uri="{BB962C8B-B14F-4D97-AF65-F5344CB8AC3E}">
        <p14:creationId xmlns:p14="http://schemas.microsoft.com/office/powerpoint/2010/main" val="1059906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E6D2B2-1B4E-AE4B-8F03-52C3424B26B5}" type="slidenum">
              <a:rPr lang="en-US" smtClean="0"/>
              <a:pPr/>
              <a:t>19</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43" y="317305"/>
            <a:ext cx="82772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45" y="2439180"/>
            <a:ext cx="8097423" cy="312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0090" y="165515"/>
            <a:ext cx="303580" cy="369332"/>
          </a:xfrm>
          <a:prstGeom prst="rect">
            <a:avLst/>
          </a:prstGeom>
          <a:noFill/>
        </p:spPr>
        <p:txBody>
          <a:bodyPr wrap="square" rtlCol="0">
            <a:spAutoFit/>
          </a:bodyPr>
          <a:lstStyle/>
          <a:p>
            <a:r>
              <a:rPr lang="en-US" dirty="0" smtClean="0">
                <a:latin typeface="Arial" pitchFamily="34" charset="0"/>
                <a:cs typeface="Arial" pitchFamily="34" charset="0"/>
              </a:rPr>
              <a:t>1</a:t>
            </a:r>
          </a:p>
        </p:txBody>
      </p:sp>
      <p:sp>
        <p:nvSpPr>
          <p:cNvPr id="10" name="TextBox 9"/>
          <p:cNvSpPr txBox="1"/>
          <p:nvPr/>
        </p:nvSpPr>
        <p:spPr>
          <a:xfrm>
            <a:off x="170700" y="2455867"/>
            <a:ext cx="303580" cy="369332"/>
          </a:xfrm>
          <a:prstGeom prst="rect">
            <a:avLst/>
          </a:prstGeom>
          <a:noFill/>
        </p:spPr>
        <p:txBody>
          <a:bodyPr wrap="square" rtlCol="0">
            <a:spAutoFit/>
          </a:bodyPr>
          <a:lstStyle/>
          <a:p>
            <a:r>
              <a:rPr lang="en-US" dirty="0" smtClean="0">
                <a:latin typeface="Arial" pitchFamily="34" charset="0"/>
                <a:cs typeface="Arial" pitchFamily="34" charset="0"/>
              </a:rPr>
              <a:t>2</a:t>
            </a:r>
          </a:p>
        </p:txBody>
      </p:sp>
    </p:spTree>
    <p:extLst>
      <p:ext uri="{BB962C8B-B14F-4D97-AF65-F5344CB8AC3E}">
        <p14:creationId xmlns:p14="http://schemas.microsoft.com/office/powerpoint/2010/main" val="1424144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10239B3-8181-B54A-91AF-4D83222F11CF}" type="slidenum">
              <a:rPr lang="en-US" smtClean="0"/>
              <a:pPr/>
              <a:t>2</a:t>
            </a:fld>
            <a:endParaRPr lang="en-US" dirty="0"/>
          </a:p>
        </p:txBody>
      </p:sp>
      <p:sp>
        <p:nvSpPr>
          <p:cNvPr id="3" name="TextBox 2"/>
          <p:cNvSpPr txBox="1"/>
          <p:nvPr/>
        </p:nvSpPr>
        <p:spPr>
          <a:xfrm>
            <a:off x="170090" y="1531625"/>
            <a:ext cx="8548622" cy="2215991"/>
          </a:xfrm>
          <a:prstGeom prst="rect">
            <a:avLst/>
          </a:prstGeom>
          <a:noFill/>
        </p:spPr>
        <p:txBody>
          <a:bodyPr wrap="none" rtlCol="0">
            <a:spAutoFit/>
          </a:bodyPr>
          <a:lstStyle/>
          <a:p>
            <a:r>
              <a:rPr lang="en-US" sz="13800" dirty="0" smtClean="0">
                <a:solidFill>
                  <a:srgbClr val="C00000"/>
                </a:solidFill>
                <a:latin typeface="Arial" pitchFamily="34" charset="0"/>
                <a:cs typeface="Arial" pitchFamily="34" charset="0"/>
              </a:rPr>
              <a:t>Thank You</a:t>
            </a:r>
          </a:p>
        </p:txBody>
      </p:sp>
    </p:spTree>
    <p:extLst>
      <p:ext uri="{BB962C8B-B14F-4D97-AF65-F5344CB8AC3E}">
        <p14:creationId xmlns:p14="http://schemas.microsoft.com/office/powerpoint/2010/main" val="21747473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repeatCount="indefinite"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iterate type="lt">
                                    <p:tmPct val="0"/>
                                  </p:iterate>
                                  <p:childTnLst>
                                    <p:animClr clrSpc="rgb" dir="cw">
                                      <p:cBhvr override="childStyle">
                                        <p:cTn id="11" dur="375" autoRev="1" fill="remove"/>
                                        <p:tgtEl>
                                          <p:spTgt spid="3">
                                            <p:txEl>
                                              <p:pRg st="0" end="0"/>
                                            </p:txEl>
                                          </p:spTgt>
                                        </p:tgtEl>
                                        <p:attrNameLst>
                                          <p:attrName>style.color</p:attrName>
                                        </p:attrNameLst>
                                      </p:cBhvr>
                                      <p:to>
                                        <a:schemeClr val="bg1"/>
                                      </p:to>
                                    </p:animClr>
                                    <p:animClr clrSpc="rgb" dir="cw">
                                      <p:cBhvr>
                                        <p:cTn id="12" dur="375" autoRev="1" fill="remove"/>
                                        <p:tgtEl>
                                          <p:spTgt spid="3">
                                            <p:txEl>
                                              <p:pRg st="0" end="0"/>
                                            </p:txEl>
                                          </p:spTgt>
                                        </p:tgtEl>
                                        <p:attrNameLst>
                                          <p:attrName>fillcolor</p:attrName>
                                        </p:attrNameLst>
                                      </p:cBhvr>
                                      <p:to>
                                        <a:schemeClr val="bg1"/>
                                      </p:to>
                                    </p:animClr>
                                    <p:set>
                                      <p:cBhvr>
                                        <p:cTn id="13" dur="375" autoRev="1" fill="remove"/>
                                        <p:tgtEl>
                                          <p:spTgt spid="3">
                                            <p:txEl>
                                              <p:pRg st="0" end="0"/>
                                            </p:txEl>
                                          </p:spTgt>
                                        </p:tgtEl>
                                        <p:attrNameLst>
                                          <p:attrName>fill.type</p:attrName>
                                        </p:attrNameLst>
                                      </p:cBhvr>
                                      <p:to>
                                        <p:strVal val="solid"/>
                                      </p:to>
                                    </p:set>
                                    <p:set>
                                      <p:cBhvr>
                                        <p:cTn id="14" dur="375" autoRev="1" fill="remove"/>
                                        <p:tgtEl>
                                          <p:spTgt spid="3">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grpId="1" nodeType="clickEffect">
                                  <p:stCondLst>
                                    <p:cond delay="0"/>
                                  </p:stCondLst>
                                  <p:iterate type="lt">
                                    <p:tmAbs val="25"/>
                                  </p:iterate>
                                  <p:childTnLst>
                                    <p:set>
                                      <p:cBhvr override="childStyle">
                                        <p:cTn id="18"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10239B3-8181-B54A-91AF-4D83222F11CF}" type="slidenum">
              <a:rPr lang="en-US" smtClean="0"/>
              <a:pPr/>
              <a:t>20</a:t>
            </a:fld>
            <a:endParaRPr lang="en-US"/>
          </a:p>
        </p:txBody>
      </p:sp>
      <p:sp>
        <p:nvSpPr>
          <p:cNvPr id="3" name="TextBox 2"/>
          <p:cNvSpPr txBox="1"/>
          <p:nvPr/>
        </p:nvSpPr>
        <p:spPr>
          <a:xfrm>
            <a:off x="169175" y="181524"/>
            <a:ext cx="303580" cy="369332"/>
          </a:xfrm>
          <a:prstGeom prst="rect">
            <a:avLst/>
          </a:prstGeom>
          <a:noFill/>
        </p:spPr>
        <p:txBody>
          <a:bodyPr wrap="square" rtlCol="0">
            <a:spAutoFit/>
          </a:bodyPr>
          <a:lstStyle/>
          <a:p>
            <a:r>
              <a:rPr lang="en-US" dirty="0">
                <a:latin typeface="Arial" pitchFamily="34" charset="0"/>
                <a:cs typeface="Arial" pitchFamily="34" charset="0"/>
              </a:rPr>
              <a:t>3</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 y="241410"/>
            <a:ext cx="79914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35507" y="3656685"/>
            <a:ext cx="303580" cy="369332"/>
          </a:xfrm>
          <a:prstGeom prst="rect">
            <a:avLst/>
          </a:prstGeom>
          <a:noFill/>
        </p:spPr>
        <p:txBody>
          <a:bodyPr wrap="square" rtlCol="0">
            <a:spAutoFit/>
          </a:bodyPr>
          <a:lstStyle/>
          <a:p>
            <a:r>
              <a:rPr lang="en-US" dirty="0" smtClean="0">
                <a:latin typeface="Arial" pitchFamily="34" charset="0"/>
                <a:cs typeface="Arial" pitchFamily="34" charset="0"/>
              </a:rPr>
              <a:t>4</a:t>
            </a:r>
            <a:endParaRPr lang="en-US" dirty="0">
              <a:latin typeface="Arial" pitchFamily="34" charset="0"/>
              <a:cs typeface="Arial" pitchFamily="34" charset="0"/>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98" y="3049525"/>
            <a:ext cx="7562802"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28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10239B3-8181-B54A-91AF-4D83222F11CF}" type="slidenum">
              <a:rPr lang="en-US" smtClean="0"/>
              <a:pPr/>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55" y="532102"/>
            <a:ext cx="693720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3304" y="848570"/>
            <a:ext cx="341528" cy="369332"/>
          </a:xfrm>
          <a:prstGeom prst="rect">
            <a:avLst/>
          </a:prstGeom>
          <a:noFill/>
        </p:spPr>
        <p:txBody>
          <a:bodyPr wrap="square" rtlCol="0">
            <a:spAutoFit/>
          </a:bodyPr>
          <a:lstStyle/>
          <a:p>
            <a:r>
              <a:rPr lang="en-US" dirty="0">
                <a:latin typeface="Arial" pitchFamily="34" charset="0"/>
                <a:cs typeface="Arial" pitchFamily="34" charset="0"/>
              </a:rPr>
              <a:t>5</a:t>
            </a:r>
          </a:p>
        </p:txBody>
      </p:sp>
      <p:sp>
        <p:nvSpPr>
          <p:cNvPr id="7" name="TextBox 6"/>
          <p:cNvSpPr txBox="1"/>
          <p:nvPr/>
        </p:nvSpPr>
        <p:spPr>
          <a:xfrm>
            <a:off x="166739" y="2922120"/>
            <a:ext cx="341528" cy="369332"/>
          </a:xfrm>
          <a:prstGeom prst="rect">
            <a:avLst/>
          </a:prstGeom>
          <a:noFill/>
        </p:spPr>
        <p:txBody>
          <a:bodyPr wrap="square" rtlCol="0">
            <a:spAutoFit/>
          </a:bodyPr>
          <a:lstStyle/>
          <a:p>
            <a:r>
              <a:rPr lang="en-US" dirty="0">
                <a:latin typeface="Arial" pitchFamily="34" charset="0"/>
                <a:cs typeface="Arial" pitchFamily="34" charset="0"/>
              </a:rPr>
              <a:t>6</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50" y="2312662"/>
            <a:ext cx="6216375" cy="190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244" y="4491530"/>
            <a:ext cx="5366385" cy="217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69611" y="4676540"/>
            <a:ext cx="341528" cy="369332"/>
          </a:xfrm>
          <a:prstGeom prst="rect">
            <a:avLst/>
          </a:prstGeom>
          <a:noFill/>
        </p:spPr>
        <p:txBody>
          <a:bodyPr wrap="square" rtlCol="0">
            <a:spAutoFit/>
          </a:bodyPr>
          <a:lstStyle/>
          <a:p>
            <a:r>
              <a:rPr lang="en-US" dirty="0" smtClean="0">
                <a:latin typeface="Arial" pitchFamily="34" charset="0"/>
                <a:cs typeface="Arial" pitchFamily="34" charset="0"/>
              </a:rPr>
              <a:t>7</a:t>
            </a:r>
            <a:endParaRPr lang="en-US" dirty="0">
              <a:latin typeface="Arial" pitchFamily="34" charset="0"/>
              <a:cs typeface="Arial" pitchFamily="34" charset="0"/>
            </a:endParaRPr>
          </a:p>
        </p:txBody>
      </p:sp>
    </p:spTree>
    <p:extLst>
      <p:ext uri="{BB962C8B-B14F-4D97-AF65-F5344CB8AC3E}">
        <p14:creationId xmlns:p14="http://schemas.microsoft.com/office/powerpoint/2010/main" val="235065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506" y="1545493"/>
            <a:ext cx="4038600" cy="4525963"/>
          </a:xfrm>
        </p:spPr>
        <p:txBody>
          <a:bodyPr>
            <a:normAutofit/>
          </a:bodyPr>
          <a:lstStyle/>
          <a:p>
            <a:pPr marL="568326" lvl="2" indent="0">
              <a:buNone/>
            </a:pPr>
            <a:endParaRPr lang="en-US" dirty="0"/>
          </a:p>
          <a:p>
            <a:pPr marL="860426" lvl="2" indent="-292100"/>
            <a:endParaRPr lang="en-US" sz="1000" dirty="0" smtClean="0"/>
          </a:p>
          <a:p>
            <a:pPr lvl="2"/>
            <a:endParaRPr lang="en-US" sz="1000" dirty="0"/>
          </a:p>
          <a:p>
            <a:pPr lvl="1"/>
            <a:endParaRPr lang="en-US" sz="14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22</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79044" y="1152150"/>
            <a:ext cx="8613154" cy="1877437"/>
          </a:xfrm>
          <a:prstGeom prst="rect">
            <a:avLst/>
          </a:prstGeom>
          <a:noFill/>
        </p:spPr>
        <p:txBody>
          <a:bodyPr wrap="square" rtlCol="0">
            <a:spAutoFit/>
          </a:bodyPr>
          <a:lstStyle/>
          <a:p>
            <a:pPr marL="395288" lvl="1" indent="-222250">
              <a:buFont typeface="Arial" pitchFamily="34" charset="0"/>
              <a:buChar char="•"/>
            </a:pPr>
            <a:endParaRPr lang="en-US" sz="2400" dirty="0" smtClean="0"/>
          </a:p>
          <a:p>
            <a:pPr marL="395288" lvl="1" indent="-222250">
              <a:buFont typeface="Arial" pitchFamily="34" charset="0"/>
              <a:buChar char="•"/>
            </a:pPr>
            <a:endParaRPr lang="en-US" sz="2400" dirty="0"/>
          </a:p>
          <a:p>
            <a:pPr marL="395288" lvl="1" indent="-222250">
              <a:buFont typeface="Arial" pitchFamily="34" charset="0"/>
              <a:buChar char="•"/>
            </a:pPr>
            <a:endParaRPr lang="en-US" sz="2400" dirty="0" smtClean="0"/>
          </a:p>
          <a:p>
            <a:pPr marL="173038" lvl="1" algn="ctr"/>
            <a:r>
              <a:rPr lang="en-US" sz="4400" b="1" dirty="0" smtClean="0"/>
              <a:t>Wrap -Up</a:t>
            </a:r>
          </a:p>
        </p:txBody>
      </p:sp>
    </p:spTree>
    <p:extLst>
      <p:ext uri="{BB962C8B-B14F-4D97-AF65-F5344CB8AC3E}">
        <p14:creationId xmlns:p14="http://schemas.microsoft.com/office/powerpoint/2010/main" val="359023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506" y="1545493"/>
            <a:ext cx="4038600" cy="4525963"/>
          </a:xfrm>
        </p:spPr>
        <p:txBody>
          <a:bodyPr>
            <a:normAutofit/>
          </a:bodyPr>
          <a:lstStyle/>
          <a:p>
            <a:pPr marL="568326" lvl="2" indent="0">
              <a:buNone/>
            </a:pPr>
            <a:endParaRPr lang="en-US" dirty="0"/>
          </a:p>
          <a:p>
            <a:pPr marL="860426" lvl="2" indent="-292100"/>
            <a:endParaRPr lang="en-US" sz="1000" dirty="0" smtClean="0"/>
          </a:p>
          <a:p>
            <a:pPr lvl="2"/>
            <a:endParaRPr lang="en-US" sz="1000" dirty="0"/>
          </a:p>
          <a:p>
            <a:pPr lvl="1"/>
            <a:endParaRPr lang="en-US" sz="14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3</a:t>
            </a:fld>
            <a:endParaRPr lang="en-US" dirty="0"/>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0" y="256192"/>
            <a:ext cx="8613154" cy="461665"/>
          </a:xfrm>
          <a:prstGeom prst="rect">
            <a:avLst/>
          </a:prstGeom>
          <a:noFill/>
        </p:spPr>
        <p:txBody>
          <a:bodyPr wrap="square" rtlCol="0">
            <a:spAutoFit/>
          </a:bodyPr>
          <a:lstStyle/>
          <a:p>
            <a:pPr marL="173038" lvl="1" algn="ctr"/>
            <a:r>
              <a:rPr lang="en-US" sz="2400" dirty="0" smtClean="0"/>
              <a:t>Good, Bad, Ugly</a:t>
            </a:r>
          </a:p>
        </p:txBody>
      </p:sp>
      <p:sp>
        <p:nvSpPr>
          <p:cNvPr id="2" name="TextBox 1"/>
          <p:cNvSpPr txBox="1"/>
          <p:nvPr/>
        </p:nvSpPr>
        <p:spPr>
          <a:xfrm>
            <a:off x="259606" y="727792"/>
            <a:ext cx="8652030" cy="5693866"/>
          </a:xfrm>
          <a:prstGeom prst="rect">
            <a:avLst/>
          </a:prstGeom>
          <a:noFill/>
        </p:spPr>
        <p:txBody>
          <a:bodyPr wrap="square" rtlCol="0">
            <a:spAutoFit/>
          </a:bodyPr>
          <a:lstStyle/>
          <a:p>
            <a:r>
              <a:rPr lang="en-US" sz="1400" b="1" dirty="0">
                <a:solidFill>
                  <a:srgbClr val="C00000"/>
                </a:solidFill>
              </a:rPr>
              <a:t>Good: </a:t>
            </a:r>
            <a:endParaRPr lang="en-US" sz="1400" b="1" dirty="0" smtClean="0">
              <a:solidFill>
                <a:srgbClr val="C00000"/>
              </a:solidFill>
            </a:endParaRPr>
          </a:p>
          <a:p>
            <a:endParaRPr lang="en-US" sz="1000" dirty="0"/>
          </a:p>
          <a:p>
            <a:r>
              <a:rPr lang="en-US" sz="1000" dirty="0" smtClean="0"/>
              <a:t>- Schedule the </a:t>
            </a:r>
            <a:r>
              <a:rPr lang="en-US" sz="1000" dirty="0"/>
              <a:t>audits at adjacent  locations in group to save the travel cost. </a:t>
            </a:r>
          </a:p>
          <a:p>
            <a:r>
              <a:rPr lang="en-US" sz="1000" dirty="0"/>
              <a:t> </a:t>
            </a:r>
            <a:endParaRPr lang="en-US" sz="1000" dirty="0" smtClean="0"/>
          </a:p>
          <a:p>
            <a:r>
              <a:rPr lang="en-US" sz="1000" dirty="0" smtClean="0"/>
              <a:t>-  </a:t>
            </a:r>
            <a:r>
              <a:rPr lang="en-US" sz="1000" dirty="0"/>
              <a:t>Witnessing the testing that Kai trained us on.  I think all of the stakeholders involved benefitted from this work.</a:t>
            </a:r>
          </a:p>
          <a:p>
            <a:r>
              <a:rPr lang="en-US" sz="1000" dirty="0"/>
              <a:t> </a:t>
            </a:r>
            <a:endParaRPr lang="en-US" sz="1000" dirty="0" smtClean="0"/>
          </a:p>
          <a:p>
            <a:r>
              <a:rPr lang="en-US" sz="1000" dirty="0" smtClean="0"/>
              <a:t>- FAQ </a:t>
            </a:r>
            <a:r>
              <a:rPr lang="en-US" sz="1000" dirty="0"/>
              <a:t>25 has been very helpful in how to deal with some of these common problems from both the audit and CAR admin perspective. I think it’s working fine as it is.</a:t>
            </a:r>
          </a:p>
          <a:p>
            <a:r>
              <a:rPr lang="en-US" sz="1000" dirty="0"/>
              <a:t>Team audit approach for larger sites is still working well. I think this year there was more cooperation  among the team members to help in the planning, scheduling, and division of responsibilities during the audit, taking some of the load off the Lead Auditor</a:t>
            </a:r>
            <a:r>
              <a:rPr lang="en-US" sz="1000" dirty="0" smtClean="0"/>
              <a:t>.</a:t>
            </a:r>
          </a:p>
          <a:p>
            <a:endParaRPr lang="en-US" sz="1000" dirty="0"/>
          </a:p>
          <a:p>
            <a:r>
              <a:rPr lang="en-US" sz="1000" dirty="0"/>
              <a:t> </a:t>
            </a:r>
            <a:r>
              <a:rPr lang="en-US" sz="1000" dirty="0" smtClean="0"/>
              <a:t>- </a:t>
            </a:r>
            <a:r>
              <a:rPr lang="en-US" sz="1000" b="1" i="1" dirty="0" smtClean="0"/>
              <a:t>Teamwork</a:t>
            </a:r>
            <a:r>
              <a:rPr lang="en-US" sz="1000" b="1" dirty="0" smtClean="0"/>
              <a:t> </a:t>
            </a:r>
            <a:r>
              <a:rPr lang="en-US" sz="1000" dirty="0"/>
              <a:t>– Cooperation among QEs &amp; Site Quality Managers at “benchmark” level.  </a:t>
            </a:r>
            <a:endParaRPr lang="en-US" sz="1000" dirty="0" smtClean="0"/>
          </a:p>
          <a:p>
            <a:endParaRPr lang="en-US" sz="1000" dirty="0"/>
          </a:p>
          <a:p>
            <a:pPr marL="171450" indent="-171450">
              <a:buFontTx/>
              <a:buChar char="-"/>
            </a:pPr>
            <a:r>
              <a:rPr lang="en-US" sz="1000" b="1" i="1" dirty="0" smtClean="0"/>
              <a:t>NBK </a:t>
            </a:r>
            <a:r>
              <a:rPr lang="en-US" sz="1000" b="1" i="1" dirty="0"/>
              <a:t>Audit</a:t>
            </a:r>
            <a:r>
              <a:rPr lang="en-US" sz="1000" b="1" dirty="0"/>
              <a:t> –</a:t>
            </a:r>
            <a:r>
              <a:rPr lang="en-US" sz="1000" dirty="0"/>
              <a:t> Lead auditor partnered with Audit team, Site Quality Manager and Customer(s) far in advance of audit, which resulted in the best run audit I have participated in as a QE.  The planning efforts initiated by the Lead along with the monitoring of audit team actions during the audit were keys to the success</a:t>
            </a:r>
            <a:r>
              <a:rPr lang="en-US" sz="1000" dirty="0" smtClean="0"/>
              <a:t>.</a:t>
            </a:r>
          </a:p>
          <a:p>
            <a:pPr marL="171450" indent="-171450">
              <a:buFontTx/>
              <a:buChar char="-"/>
            </a:pPr>
            <a:endParaRPr lang="en-US" sz="1000" dirty="0" smtClean="0"/>
          </a:p>
          <a:p>
            <a:pPr marL="171450" indent="-171450">
              <a:buFontTx/>
              <a:buChar char="-"/>
            </a:pPr>
            <a:r>
              <a:rPr lang="en-US" sz="1000" b="1" i="1" dirty="0" smtClean="0"/>
              <a:t>Desk </a:t>
            </a:r>
            <a:r>
              <a:rPr lang="en-US" sz="1000" b="1" i="1" dirty="0"/>
              <a:t>Audits</a:t>
            </a:r>
            <a:r>
              <a:rPr lang="en-US" sz="1000" dirty="0"/>
              <a:t> – While recognizing that desk audits always involve </a:t>
            </a:r>
            <a:r>
              <a:rPr lang="en-US" sz="1000" dirty="0" err="1"/>
              <a:t>auditee</a:t>
            </a:r>
            <a:r>
              <a:rPr lang="en-US" sz="1000" dirty="0"/>
              <a:t> interview on some level, the time savings for our customers though reduced interview time is significant.  As much of our audit time is spent reviewing records against procedural requirements, I find that I can effectively review records without a busy Engineer sitting across from me.   Narrowing interviews to questions and concerns from our previous records review, or in the absence of questions or concerns, asking process knowledge type questions makes for an excellent use of audit time “face time</a:t>
            </a:r>
            <a:r>
              <a:rPr lang="en-US" sz="1000" dirty="0" smtClean="0"/>
              <a:t>”.</a:t>
            </a:r>
          </a:p>
          <a:p>
            <a:pPr marL="171450" indent="-171450">
              <a:buFontTx/>
              <a:buChar char="-"/>
            </a:pPr>
            <a:r>
              <a:rPr lang="en-US" sz="1000" b="1" i="1" dirty="0" smtClean="0"/>
              <a:t>FAQ </a:t>
            </a:r>
            <a:r>
              <a:rPr lang="en-US" sz="1000" b="1" i="1" dirty="0"/>
              <a:t>25</a:t>
            </a:r>
            <a:r>
              <a:rPr lang="en-US" sz="1000" dirty="0"/>
              <a:t> – Amazing resource that I used many times this </a:t>
            </a:r>
            <a:r>
              <a:rPr lang="en-US" sz="1000" dirty="0" smtClean="0"/>
              <a:t>year</a:t>
            </a:r>
          </a:p>
          <a:p>
            <a:pPr marL="171450" indent="-171450">
              <a:buFontTx/>
              <a:buChar char="-"/>
            </a:pPr>
            <a:endParaRPr lang="en-US" sz="1000" dirty="0"/>
          </a:p>
          <a:p>
            <a:pPr marL="171450" indent="-171450">
              <a:buFontTx/>
              <a:buChar char="-"/>
            </a:pPr>
            <a:r>
              <a:rPr lang="en-US" sz="1000" b="1" i="1" dirty="0" smtClean="0"/>
              <a:t>Jim </a:t>
            </a:r>
            <a:r>
              <a:rPr lang="en-US" sz="1000" b="1" i="1" dirty="0"/>
              <a:t>Kurtz Oracle Reports –</a:t>
            </a:r>
            <a:r>
              <a:rPr lang="en-US" sz="1000" dirty="0"/>
              <a:t> Another amazing resource that I used many times this </a:t>
            </a:r>
            <a:r>
              <a:rPr lang="en-US" sz="1000" dirty="0" smtClean="0"/>
              <a:t>year</a:t>
            </a:r>
          </a:p>
          <a:p>
            <a:pPr marL="171450" indent="-171450">
              <a:buFontTx/>
              <a:buChar char="-"/>
            </a:pPr>
            <a:endParaRPr lang="en-US" sz="1000" dirty="0"/>
          </a:p>
          <a:p>
            <a:pPr marL="171450" indent="-171450">
              <a:buFontTx/>
              <a:buChar char="-"/>
            </a:pPr>
            <a:r>
              <a:rPr lang="en-US" sz="1000" b="1" i="1" dirty="0" smtClean="0"/>
              <a:t>CAR </a:t>
            </a:r>
            <a:r>
              <a:rPr lang="en-US" sz="1000" b="1" i="1" dirty="0"/>
              <a:t>Champion Calibration Meetings</a:t>
            </a:r>
            <a:r>
              <a:rPr lang="en-US" sz="1000" dirty="0"/>
              <a:t> – 2013 has been the year that we have made the concept of customer focus a key element of every calibration session.  </a:t>
            </a:r>
            <a:endParaRPr lang="en-US" sz="1000" dirty="0" smtClean="0"/>
          </a:p>
          <a:p>
            <a:pPr marL="171450" indent="-171450">
              <a:buFontTx/>
              <a:buChar char="-"/>
            </a:pPr>
            <a:endParaRPr lang="en-US" sz="1000" dirty="0"/>
          </a:p>
          <a:p>
            <a:pPr marL="171450" indent="-171450">
              <a:buFontTx/>
              <a:buChar char="-"/>
            </a:pPr>
            <a:r>
              <a:rPr lang="en-US" sz="1000" b="1" i="1" dirty="0" smtClean="0"/>
              <a:t>Work-life </a:t>
            </a:r>
            <a:r>
              <a:rPr lang="en-US" sz="1000" b="1" i="1" dirty="0"/>
              <a:t>Balance</a:t>
            </a:r>
            <a:r>
              <a:rPr lang="en-US" sz="1000" dirty="0"/>
              <a:t> – Deserves a spot in the Good column again this year.  “Keeping our germs at home” in lieu of taking sick days and being able react to family emergencies is appreciated a </a:t>
            </a:r>
            <a:r>
              <a:rPr lang="en-US" sz="1000" dirty="0" smtClean="0"/>
              <a:t>TON</a:t>
            </a:r>
          </a:p>
          <a:p>
            <a:pPr marL="171450" indent="-171450">
              <a:buFontTx/>
              <a:buChar char="-"/>
            </a:pPr>
            <a:endParaRPr lang="en-US" sz="1000" dirty="0" smtClean="0"/>
          </a:p>
          <a:p>
            <a:pPr marL="171450" indent="-171450">
              <a:buFontTx/>
              <a:buChar char="-"/>
            </a:pPr>
            <a:r>
              <a:rPr lang="en-US" sz="1000" dirty="0" smtClean="0"/>
              <a:t>The </a:t>
            </a:r>
            <a:r>
              <a:rPr lang="en-US" sz="1000" dirty="0"/>
              <a:t>amount of support and ease of being able to ask questions of anyone. Ability to observe auditors besides the one I’m training with allows insight in to each auditor’s unique style and technique. Having Auditors/CAR admins analyze the CARs helps in facilitating the ability to write CARs that will be able to be made sense of in the future, that are complete and through to someone who was not part of the audit.</a:t>
            </a:r>
          </a:p>
          <a:p>
            <a:pPr marL="171450" indent="-171450">
              <a:buFontTx/>
              <a:buChar char="-"/>
            </a:pPr>
            <a:endParaRPr lang="en-US" sz="1000" dirty="0"/>
          </a:p>
        </p:txBody>
      </p:sp>
    </p:spTree>
    <p:extLst>
      <p:ext uri="{BB962C8B-B14F-4D97-AF65-F5344CB8AC3E}">
        <p14:creationId xmlns:p14="http://schemas.microsoft.com/office/powerpoint/2010/main" val="2992187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506" y="1545493"/>
            <a:ext cx="4038600" cy="4525963"/>
          </a:xfrm>
        </p:spPr>
        <p:txBody>
          <a:bodyPr>
            <a:normAutofit/>
          </a:bodyPr>
          <a:lstStyle/>
          <a:p>
            <a:pPr marL="568326" lvl="2" indent="0">
              <a:buNone/>
            </a:pPr>
            <a:endParaRPr lang="en-US" dirty="0"/>
          </a:p>
          <a:p>
            <a:pPr marL="860426" lvl="2" indent="-292100"/>
            <a:endParaRPr lang="en-US" sz="1000" dirty="0" smtClean="0"/>
          </a:p>
          <a:p>
            <a:pPr lvl="2"/>
            <a:endParaRPr lang="en-US" sz="1000" dirty="0"/>
          </a:p>
          <a:p>
            <a:pPr lvl="1"/>
            <a:endParaRPr lang="en-US" sz="14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4</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0" y="256192"/>
            <a:ext cx="8613154" cy="461665"/>
          </a:xfrm>
          <a:prstGeom prst="rect">
            <a:avLst/>
          </a:prstGeom>
          <a:noFill/>
        </p:spPr>
        <p:txBody>
          <a:bodyPr wrap="square" rtlCol="0">
            <a:spAutoFit/>
          </a:bodyPr>
          <a:lstStyle/>
          <a:p>
            <a:pPr marL="173038" lvl="1" algn="ctr"/>
            <a:r>
              <a:rPr lang="en-US" sz="2400" dirty="0" smtClean="0"/>
              <a:t>Good, Bad, Ugly</a:t>
            </a:r>
          </a:p>
        </p:txBody>
      </p:sp>
      <p:sp>
        <p:nvSpPr>
          <p:cNvPr id="2" name="TextBox 1"/>
          <p:cNvSpPr txBox="1"/>
          <p:nvPr/>
        </p:nvSpPr>
        <p:spPr>
          <a:xfrm>
            <a:off x="259606" y="747681"/>
            <a:ext cx="8652030" cy="5786199"/>
          </a:xfrm>
          <a:prstGeom prst="rect">
            <a:avLst/>
          </a:prstGeom>
          <a:noFill/>
        </p:spPr>
        <p:txBody>
          <a:bodyPr wrap="square" rtlCol="0">
            <a:spAutoFit/>
          </a:bodyPr>
          <a:lstStyle/>
          <a:p>
            <a:r>
              <a:rPr lang="en-US" sz="1000" b="1" dirty="0" smtClean="0">
                <a:solidFill>
                  <a:srgbClr val="C00000"/>
                </a:solidFill>
              </a:rPr>
              <a:t>Good:</a:t>
            </a:r>
          </a:p>
          <a:p>
            <a:endParaRPr lang="en-US" sz="1000" b="1" dirty="0">
              <a:solidFill>
                <a:srgbClr val="C00000"/>
              </a:solidFill>
            </a:endParaRPr>
          </a:p>
          <a:p>
            <a:pPr lvl="0"/>
            <a:r>
              <a:rPr lang="en-US" sz="1000" dirty="0" smtClean="0"/>
              <a:t>- The </a:t>
            </a:r>
            <a:r>
              <a:rPr lang="en-US" sz="1000" dirty="0"/>
              <a:t>FAQ’s for Global CAR’s is an excellent idea. Not only does it provide specific instructions for how CAR’s related to the issues should be handled by each stakeholder, but they also provide a reasonably good idea of where local Quality Managers can focus their efforts during internal meetings such as ULSFM’s.</a:t>
            </a:r>
          </a:p>
          <a:p>
            <a:r>
              <a:rPr lang="en-US" sz="1000" dirty="0"/>
              <a:t> </a:t>
            </a:r>
          </a:p>
          <a:p>
            <a:pPr lvl="0"/>
            <a:r>
              <a:rPr lang="en-US" sz="1000" dirty="0" smtClean="0"/>
              <a:t>- The </a:t>
            </a:r>
            <a:r>
              <a:rPr lang="en-US" sz="1000" dirty="0"/>
              <a:t>use of Quality Alerts is helpful in alerting Local QA Managers of the issues that accreditors seem to be focusing on at a given time frame. This helps us get out front on those issues and offers opportunity for Preventive Actions in some cases.</a:t>
            </a:r>
          </a:p>
          <a:p>
            <a:r>
              <a:rPr lang="en-US" sz="1000" dirty="0"/>
              <a:t> </a:t>
            </a:r>
          </a:p>
          <a:p>
            <a:pPr marL="171450" lvl="0" indent="-171450">
              <a:buFontTx/>
              <a:buChar char="-"/>
            </a:pPr>
            <a:r>
              <a:rPr lang="en-US" sz="1000" dirty="0" smtClean="0"/>
              <a:t>Having </a:t>
            </a:r>
            <a:r>
              <a:rPr lang="en-US" sz="1000" dirty="0"/>
              <a:t>multiple auditors at locations where we may have previously on sent one auditor. I think that this cuts down on the time out in the field for each auditor, and it provides opportunities for collaboration on difficult issues identified during audits. </a:t>
            </a:r>
            <a:endParaRPr lang="en-US" sz="1000" dirty="0" smtClean="0"/>
          </a:p>
          <a:p>
            <a:pPr marL="171450" lvl="0" indent="-171450">
              <a:buFontTx/>
              <a:buChar char="-"/>
            </a:pPr>
            <a:endParaRPr lang="en-US" sz="1000" dirty="0"/>
          </a:p>
          <a:p>
            <a:pPr marL="171450" indent="-171450">
              <a:buFontTx/>
              <a:buChar char="-"/>
            </a:pPr>
            <a:r>
              <a:rPr lang="en-US" sz="1000" dirty="0" smtClean="0"/>
              <a:t>The </a:t>
            </a:r>
            <a:r>
              <a:rPr lang="en-US" sz="1000" dirty="0"/>
              <a:t>team work the synergy the technical training</a:t>
            </a:r>
            <a:r>
              <a:rPr lang="en-US" sz="1000" dirty="0" smtClean="0"/>
              <a:t>.</a:t>
            </a:r>
          </a:p>
          <a:p>
            <a:pPr marL="171450" indent="-171450">
              <a:buFontTx/>
              <a:buChar char="-"/>
            </a:pPr>
            <a:endParaRPr lang="en-US" sz="1000" dirty="0"/>
          </a:p>
          <a:p>
            <a:pPr marL="171450" indent="-171450">
              <a:buFontTx/>
              <a:buChar char="-"/>
            </a:pPr>
            <a:r>
              <a:rPr lang="en-US" sz="1000" dirty="0" smtClean="0"/>
              <a:t>I </a:t>
            </a:r>
            <a:r>
              <a:rPr lang="en-US" sz="1000" dirty="0"/>
              <a:t>would like to see more technical training, one area I would suggest would be in calculations of measurement uncertainty, maybe presented by Bob Florczyk or someone who uses it more regularly</a:t>
            </a:r>
            <a:r>
              <a:rPr lang="en-US" sz="1000" dirty="0" smtClean="0"/>
              <a:t>.</a:t>
            </a:r>
          </a:p>
          <a:p>
            <a:pPr marL="171450" indent="-171450">
              <a:buFontTx/>
              <a:buChar char="-"/>
            </a:pPr>
            <a:endParaRPr lang="en-US" sz="1000" dirty="0" smtClean="0"/>
          </a:p>
          <a:p>
            <a:pPr marL="171450" indent="-171450">
              <a:buFontTx/>
              <a:buChar char="-"/>
            </a:pPr>
            <a:r>
              <a:rPr lang="en-US" sz="1000" dirty="0" smtClean="0"/>
              <a:t>Also </a:t>
            </a:r>
            <a:r>
              <a:rPr lang="en-US" sz="1000" dirty="0"/>
              <a:t>the earlier planning even if it is only a basis for change is good</a:t>
            </a:r>
            <a:r>
              <a:rPr lang="en-US" sz="1000" dirty="0" smtClean="0"/>
              <a:t>.</a:t>
            </a:r>
          </a:p>
          <a:p>
            <a:pPr marL="171450" indent="-171450">
              <a:buFontTx/>
              <a:buChar char="-"/>
            </a:pPr>
            <a:endParaRPr lang="en-US" sz="1000" dirty="0"/>
          </a:p>
          <a:p>
            <a:r>
              <a:rPr lang="en-US" sz="1000" dirty="0" smtClean="0"/>
              <a:t>- </a:t>
            </a:r>
            <a:r>
              <a:rPr lang="en-US" sz="1000" dirty="0"/>
              <a:t>The systems are working very well w/ notifications, knowledge sharing, etc. The site is extremely useful at this point and is a great resource</a:t>
            </a:r>
          </a:p>
          <a:p>
            <a:r>
              <a:rPr lang="en-US" sz="1000" dirty="0"/>
              <a:t>            GCAR Metrics and Data is easily obtainable by QE staff and LQMs, etc. I think it is very well used by our staff.</a:t>
            </a:r>
          </a:p>
          <a:p>
            <a:r>
              <a:rPr lang="en-US" sz="1000" dirty="0"/>
              <a:t>            FAQ 25</a:t>
            </a:r>
          </a:p>
          <a:p>
            <a:r>
              <a:rPr lang="en-US" sz="1000" dirty="0"/>
              <a:t>            CAR Admin Calibration Meetings</a:t>
            </a:r>
          </a:p>
          <a:p>
            <a:pPr marL="171450" indent="-171450">
              <a:buFontTx/>
              <a:buChar char="-"/>
            </a:pPr>
            <a:endParaRPr lang="en-US" sz="1000" dirty="0"/>
          </a:p>
          <a:p>
            <a:pPr marL="171450" lvl="0" indent="-171450">
              <a:buFontTx/>
              <a:buChar char="-"/>
            </a:pPr>
            <a:endParaRPr lang="en-US" sz="1000" dirty="0"/>
          </a:p>
          <a:p>
            <a:pPr marL="171450" lvl="0" indent="-171450">
              <a:buFontTx/>
              <a:buChar char="-"/>
            </a:pPr>
            <a:r>
              <a:rPr lang="en-US" sz="1000" dirty="0" smtClean="0"/>
              <a:t>FAQ </a:t>
            </a:r>
            <a:r>
              <a:rPr lang="en-US" sz="1000" dirty="0"/>
              <a:t>25 has been very helpful in determining what to do when we have repeat issues.  The current structure where each issue links to a “WORD” document has made navigating through the information very easy</a:t>
            </a:r>
            <a:r>
              <a:rPr lang="en-US" sz="1000" dirty="0" smtClean="0"/>
              <a:t>.</a:t>
            </a:r>
          </a:p>
          <a:p>
            <a:pPr marL="171450" lvl="0" indent="-171450">
              <a:buFontTx/>
              <a:buChar char="-"/>
            </a:pPr>
            <a:endParaRPr lang="en-US" sz="1000" dirty="0"/>
          </a:p>
          <a:p>
            <a:pPr marL="171450" lvl="0" indent="-171450">
              <a:buFontTx/>
              <a:buChar char="-"/>
            </a:pPr>
            <a:r>
              <a:rPr lang="en-US" sz="1000" dirty="0" smtClean="0"/>
              <a:t>Continue </a:t>
            </a:r>
            <a:r>
              <a:rPr lang="en-US" sz="1000" dirty="0"/>
              <a:t>to make sure we allow enough time during an audit for drafting CARs and for conferring and coordinating issues with other auditors on the team</a:t>
            </a:r>
            <a:r>
              <a:rPr lang="en-US" sz="1000" dirty="0" smtClean="0"/>
              <a:t>.</a:t>
            </a:r>
          </a:p>
          <a:p>
            <a:pPr marL="171450" lvl="0" indent="-171450">
              <a:buFontTx/>
              <a:buChar char="-"/>
            </a:pPr>
            <a:endParaRPr lang="en-US" sz="1000" dirty="0"/>
          </a:p>
          <a:p>
            <a:pPr marL="171450" lvl="0" indent="-171450">
              <a:buFontTx/>
              <a:buChar char="-"/>
            </a:pPr>
            <a:r>
              <a:rPr lang="en-US" sz="1000" dirty="0" smtClean="0"/>
              <a:t>For </a:t>
            </a:r>
            <a:r>
              <a:rPr lang="en-US" sz="1000" dirty="0"/>
              <a:t>multi-day audits, continue to conduct a summary briefing with auditees’ managers at the end of the day</a:t>
            </a:r>
            <a:r>
              <a:rPr lang="en-US" sz="1000" dirty="0" smtClean="0"/>
              <a:t>.</a:t>
            </a:r>
          </a:p>
          <a:p>
            <a:pPr marL="171450" lvl="0" indent="-171450">
              <a:buFontTx/>
              <a:buChar char="-"/>
            </a:pPr>
            <a:endParaRPr lang="en-US" sz="1000" b="1" dirty="0">
              <a:solidFill>
                <a:srgbClr val="C00000"/>
              </a:solidFill>
            </a:endParaRPr>
          </a:p>
          <a:p>
            <a:pPr marL="171450" lvl="0" indent="-171450">
              <a:buFontTx/>
              <a:buChar char="-"/>
            </a:pPr>
            <a:endParaRPr lang="en-US" sz="1000" b="1" dirty="0" smtClean="0">
              <a:solidFill>
                <a:srgbClr val="C00000"/>
              </a:solidFill>
            </a:endParaRPr>
          </a:p>
          <a:p>
            <a:endParaRPr lang="en-US" sz="1000" b="1" dirty="0">
              <a:solidFill>
                <a:srgbClr val="C00000"/>
              </a:solidFill>
            </a:endParaRPr>
          </a:p>
          <a:p>
            <a:endParaRPr lang="en-US" sz="1000" b="1" dirty="0" smtClean="0">
              <a:solidFill>
                <a:srgbClr val="C00000"/>
              </a:solidFill>
            </a:endParaRPr>
          </a:p>
          <a:p>
            <a:endParaRPr lang="en-US" sz="1000" dirty="0" smtClean="0"/>
          </a:p>
        </p:txBody>
      </p:sp>
    </p:spTree>
    <p:extLst>
      <p:ext uri="{BB962C8B-B14F-4D97-AF65-F5344CB8AC3E}">
        <p14:creationId xmlns:p14="http://schemas.microsoft.com/office/powerpoint/2010/main" val="1841448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506" y="1545493"/>
            <a:ext cx="4038600" cy="4525963"/>
          </a:xfrm>
        </p:spPr>
        <p:txBody>
          <a:bodyPr>
            <a:normAutofit/>
          </a:bodyPr>
          <a:lstStyle/>
          <a:p>
            <a:pPr marL="568326" lvl="2" indent="0">
              <a:buNone/>
            </a:pPr>
            <a:endParaRPr lang="en-US" dirty="0"/>
          </a:p>
          <a:p>
            <a:pPr marL="860426" lvl="2" indent="-292100"/>
            <a:endParaRPr lang="en-US" sz="1000" dirty="0" smtClean="0"/>
          </a:p>
          <a:p>
            <a:pPr lvl="2"/>
            <a:endParaRPr lang="en-US" sz="1000" dirty="0"/>
          </a:p>
          <a:p>
            <a:pPr lvl="1"/>
            <a:endParaRPr lang="en-US" sz="14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5</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40206" y="135844"/>
            <a:ext cx="8613154" cy="461665"/>
          </a:xfrm>
          <a:prstGeom prst="rect">
            <a:avLst/>
          </a:prstGeom>
          <a:noFill/>
        </p:spPr>
        <p:txBody>
          <a:bodyPr wrap="square" rtlCol="0">
            <a:spAutoFit/>
          </a:bodyPr>
          <a:lstStyle/>
          <a:p>
            <a:pPr marL="173038" lvl="1" algn="ctr"/>
            <a:r>
              <a:rPr lang="en-US" sz="2400" dirty="0" smtClean="0"/>
              <a:t>Good, Bad, Ugly</a:t>
            </a:r>
          </a:p>
        </p:txBody>
      </p:sp>
      <p:sp>
        <p:nvSpPr>
          <p:cNvPr id="2" name="TextBox 1"/>
          <p:cNvSpPr txBox="1"/>
          <p:nvPr/>
        </p:nvSpPr>
        <p:spPr>
          <a:xfrm>
            <a:off x="271123" y="591903"/>
            <a:ext cx="8652030" cy="6386364"/>
          </a:xfrm>
          <a:prstGeom prst="rect">
            <a:avLst/>
          </a:prstGeom>
          <a:noFill/>
        </p:spPr>
        <p:txBody>
          <a:bodyPr wrap="square" rtlCol="0">
            <a:spAutoFit/>
          </a:bodyPr>
          <a:lstStyle/>
          <a:p>
            <a:r>
              <a:rPr lang="en-US" sz="1100" b="1" dirty="0" smtClean="0">
                <a:solidFill>
                  <a:srgbClr val="C00000"/>
                </a:solidFill>
              </a:rPr>
              <a:t>Good:</a:t>
            </a:r>
          </a:p>
          <a:p>
            <a:endParaRPr lang="en-US" sz="1100" b="1" dirty="0">
              <a:solidFill>
                <a:srgbClr val="C00000"/>
              </a:solidFill>
            </a:endParaRPr>
          </a:p>
          <a:p>
            <a:r>
              <a:rPr lang="en-US" sz="1100" dirty="0" smtClean="0"/>
              <a:t> - Complicated </a:t>
            </a:r>
            <a:r>
              <a:rPr lang="en-US" sz="1100" dirty="0"/>
              <a:t>audits need to have the lead free about 1/2 the day to be able to answer questions from the audit team, to keep abreast of the audit process and issues, and fill in where most needed.   This occurred with the Northbrook CAS audit and it worked well.  We did not do it with the FUS Audit, and should have.</a:t>
            </a:r>
          </a:p>
          <a:p>
            <a:r>
              <a:rPr lang="en-US" sz="1100" dirty="0"/>
              <a:t> </a:t>
            </a:r>
          </a:p>
          <a:p>
            <a:r>
              <a:rPr lang="en-US" sz="1100" dirty="0" smtClean="0"/>
              <a:t>- Auditing </a:t>
            </a:r>
            <a:r>
              <a:rPr lang="en-US" sz="1100" dirty="0"/>
              <a:t>on a team, this enhances learning quickly.</a:t>
            </a:r>
          </a:p>
          <a:p>
            <a:r>
              <a:rPr lang="en-US" sz="1100" dirty="0"/>
              <a:t> </a:t>
            </a:r>
            <a:r>
              <a:rPr lang="en-US" sz="1100" b="1" dirty="0"/>
              <a:t> </a:t>
            </a:r>
            <a:endParaRPr lang="en-US" sz="1100" dirty="0"/>
          </a:p>
          <a:p>
            <a:r>
              <a:rPr lang="en-US" sz="1100" dirty="0" smtClean="0"/>
              <a:t>- The </a:t>
            </a:r>
            <a:r>
              <a:rPr lang="en-US" sz="1100" dirty="0"/>
              <a:t>Northbrook audit was well managed and agenda had enough time to do a complete audit without feeling frantic.  </a:t>
            </a:r>
          </a:p>
          <a:p>
            <a:pPr lvl="0"/>
            <a:r>
              <a:rPr lang="en-US" sz="1100" dirty="0"/>
              <a:t>Alan had time built in so he could manage the audit</a:t>
            </a:r>
          </a:p>
          <a:p>
            <a:pPr lvl="0"/>
            <a:r>
              <a:rPr lang="en-US" sz="1100" dirty="0"/>
              <a:t>Daily wrap-up meetings prevented surprises at the end, we always offer to have them, but in this case, Jim made them available via Lync and sent the invite daily to the managers involved in the audit that day.  This seemed to increase participation</a:t>
            </a:r>
            <a:r>
              <a:rPr lang="en-US" sz="1100" dirty="0" smtClean="0"/>
              <a:t>.</a:t>
            </a:r>
            <a:endParaRPr lang="en-US" sz="1100" b="1" dirty="0">
              <a:solidFill>
                <a:srgbClr val="C00000"/>
              </a:solidFill>
            </a:endParaRPr>
          </a:p>
          <a:p>
            <a:r>
              <a:rPr lang="en-US" sz="1100" b="1" dirty="0" smtClean="0">
                <a:solidFill>
                  <a:srgbClr val="C00000"/>
                </a:solidFill>
              </a:rPr>
              <a:t>======================================================================================================</a:t>
            </a:r>
            <a:endParaRPr lang="en-US" sz="1100" b="1" dirty="0">
              <a:solidFill>
                <a:srgbClr val="C00000"/>
              </a:solidFill>
            </a:endParaRPr>
          </a:p>
          <a:p>
            <a:r>
              <a:rPr lang="en-US" sz="1100" b="1" dirty="0" smtClean="0">
                <a:solidFill>
                  <a:srgbClr val="C00000"/>
                </a:solidFill>
              </a:rPr>
              <a:t>Bad</a:t>
            </a:r>
            <a:r>
              <a:rPr lang="en-US" sz="1100" b="1" dirty="0">
                <a:solidFill>
                  <a:srgbClr val="C00000"/>
                </a:solidFill>
              </a:rPr>
              <a:t>:</a:t>
            </a:r>
          </a:p>
          <a:p>
            <a:pPr marL="171450" indent="-171450">
              <a:buFontTx/>
              <a:buChar char="-"/>
            </a:pPr>
            <a:r>
              <a:rPr lang="en-US" sz="1100" dirty="0" smtClean="0"/>
              <a:t>Witness </a:t>
            </a:r>
            <a:r>
              <a:rPr lang="en-US" sz="1100" dirty="0"/>
              <a:t>Testing for CBTL/IECEx/ATEX. In the first couple audits this year we received push-back from the lab staff asking about the requirements and interpretation of the standards.  I felt unprepared to give a knowledgeable answer, being armed with just a PowerPoint presentation. </a:t>
            </a:r>
            <a:r>
              <a:rPr lang="en-US" sz="1100" b="1" dirty="0">
                <a:solidFill>
                  <a:srgbClr val="C00000"/>
                </a:solidFill>
              </a:rPr>
              <a:t>Status: </a:t>
            </a:r>
            <a:r>
              <a:rPr lang="en-US" sz="1100" b="1" dirty="0" smtClean="0">
                <a:solidFill>
                  <a:srgbClr val="C00000"/>
                </a:solidFill>
              </a:rPr>
              <a:t>There was an issue </a:t>
            </a:r>
            <a:r>
              <a:rPr lang="en-US" sz="1100" b="1" dirty="0">
                <a:solidFill>
                  <a:srgbClr val="C00000"/>
                </a:solidFill>
              </a:rPr>
              <a:t>with humidity chamber verification requirements in IEC60950-1 2.9.2 </a:t>
            </a:r>
            <a:r>
              <a:rPr lang="en-US" sz="1100" b="1" dirty="0" smtClean="0">
                <a:solidFill>
                  <a:srgbClr val="C00000"/>
                </a:solidFill>
              </a:rPr>
              <a:t> because of CTL decisions; we stopped auditing after discussion with </a:t>
            </a:r>
            <a:r>
              <a:rPr lang="en-US" sz="1100" b="1" dirty="0">
                <a:solidFill>
                  <a:srgbClr val="C00000"/>
                </a:solidFill>
              </a:rPr>
              <a:t>K</a:t>
            </a:r>
            <a:r>
              <a:rPr lang="en-US" sz="1100" b="1" dirty="0" smtClean="0">
                <a:solidFill>
                  <a:srgbClr val="C00000"/>
                </a:solidFill>
              </a:rPr>
              <a:t>arina and Jola</a:t>
            </a:r>
            <a:endParaRPr lang="en-US" sz="1100" dirty="0" smtClean="0"/>
          </a:p>
          <a:p>
            <a:pPr marL="171450" indent="-171450">
              <a:buFontTx/>
              <a:buChar char="-"/>
            </a:pPr>
            <a:endParaRPr lang="en-US" sz="1100" dirty="0"/>
          </a:p>
          <a:p>
            <a:r>
              <a:rPr lang="en-US" sz="1100" dirty="0" smtClean="0"/>
              <a:t>- For </a:t>
            </a:r>
            <a:r>
              <a:rPr lang="en-US" sz="1100" dirty="0"/>
              <a:t>the tests to be witnessed  in 2014, we need to be better prepared to understand the requirements, possible interpretations, and how to field questions that may arise during the audit. These would include the test methods, equipment, and environment requirements. </a:t>
            </a:r>
            <a:r>
              <a:rPr lang="en-US" sz="1100" b="1" dirty="0">
                <a:solidFill>
                  <a:srgbClr val="C00000"/>
                </a:solidFill>
              </a:rPr>
              <a:t>Status</a:t>
            </a:r>
            <a:r>
              <a:rPr lang="en-US" sz="1100" b="1" dirty="0" smtClean="0">
                <a:solidFill>
                  <a:srgbClr val="C00000"/>
                </a:solidFill>
              </a:rPr>
              <a:t>: For 2014 Test,  Kai will prepare a FAQ.  As we go through these tests in training please ask clarifying questions; FAQ can be updated</a:t>
            </a:r>
            <a:endParaRPr lang="en-US" sz="1100" dirty="0"/>
          </a:p>
          <a:p>
            <a:endParaRPr lang="en-US" sz="1100" dirty="0"/>
          </a:p>
          <a:p>
            <a:pPr marL="171450" indent="-171450">
              <a:buFontTx/>
              <a:buChar char="-"/>
            </a:pPr>
            <a:r>
              <a:rPr lang="en-US" sz="1100" dirty="0" smtClean="0"/>
              <a:t>Use </a:t>
            </a:r>
            <a:r>
              <a:rPr lang="en-US" sz="1100" dirty="0"/>
              <a:t>of the ‘Busy’ sign on Microsoft Lync.  A few staff leave the red, </a:t>
            </a:r>
            <a:r>
              <a:rPr lang="en-US" sz="1100" b="1" u="sng" dirty="0">
                <a:uFill>
                  <a:solidFill>
                    <a:srgbClr val="FFC000"/>
                  </a:solidFill>
                </a:uFill>
              </a:rPr>
              <a:t>busy sign on all the time</a:t>
            </a:r>
            <a:r>
              <a:rPr lang="en-US" sz="1100" dirty="0"/>
              <a:t>.  When I see that, I take the time to send an email when a quick phone call would be more efficient.  (In most recent instances, I have been able to reach these folks via an IM and then find a time to call.)  I totally agree and support the use of the Red square when staff are on an </a:t>
            </a:r>
            <a:r>
              <a:rPr lang="en-US" sz="1100" dirty="0" smtClean="0"/>
              <a:t>audit [</a:t>
            </a:r>
            <a:r>
              <a:rPr lang="en-US" sz="1100" dirty="0"/>
              <a:t>  My recommendation would be to encourage staff to only use the red square when they are on an </a:t>
            </a:r>
            <a:r>
              <a:rPr lang="en-US" sz="1100" dirty="0" smtClean="0"/>
              <a:t>audit,  </a:t>
            </a:r>
            <a:r>
              <a:rPr lang="en-US" sz="1100" dirty="0"/>
              <a:t>[</a:t>
            </a:r>
            <a:r>
              <a:rPr lang="en-US" sz="1100" dirty="0" smtClean="0"/>
              <a:t>meeting]or </a:t>
            </a:r>
            <a:r>
              <a:rPr lang="en-US" sz="1100" dirty="0"/>
              <a:t>an urgent assignment.  </a:t>
            </a:r>
            <a:r>
              <a:rPr lang="en-US" sz="1100" b="1" dirty="0">
                <a:solidFill>
                  <a:srgbClr val="C00000"/>
                </a:solidFill>
              </a:rPr>
              <a:t>Status: </a:t>
            </a:r>
            <a:r>
              <a:rPr lang="en-US" sz="1100" b="1" dirty="0" smtClean="0">
                <a:solidFill>
                  <a:srgbClr val="C00000"/>
                </a:solidFill>
              </a:rPr>
              <a:t>Staff be advised.  </a:t>
            </a:r>
          </a:p>
          <a:p>
            <a:pPr marL="171450" indent="-171450">
              <a:buFontTx/>
              <a:buChar char="-"/>
            </a:pPr>
            <a:endParaRPr lang="en-US" sz="1100" b="1" dirty="0">
              <a:solidFill>
                <a:srgbClr val="C00000"/>
              </a:solidFill>
            </a:endParaRPr>
          </a:p>
          <a:p>
            <a:r>
              <a:rPr lang="en-US" sz="1000" dirty="0" smtClean="0"/>
              <a:t>-  </a:t>
            </a:r>
            <a:r>
              <a:rPr lang="en-US" sz="1000" dirty="0"/>
              <a:t>Fill the DAP project information manually twice for SNAP DAP audit report for WTDP, TPTDP and PPP programs.  It is better to program the forms to auto fill information  based on the information from one entry.  Currently, it increases the opportunity for entry errors</a:t>
            </a:r>
            <a:r>
              <a:rPr lang="en-US" sz="1000" dirty="0" smtClean="0"/>
              <a:t>.     </a:t>
            </a:r>
            <a:r>
              <a:rPr lang="en-US" sz="1000" b="1" dirty="0" smtClean="0">
                <a:solidFill>
                  <a:srgbClr val="C00000"/>
                </a:solidFill>
              </a:rPr>
              <a:t>Status: Will be updated 12/6/13 for use in 2014</a:t>
            </a:r>
          </a:p>
          <a:p>
            <a:endParaRPr lang="en-US" sz="1000" b="1" dirty="0">
              <a:solidFill>
                <a:srgbClr val="C00000"/>
              </a:solidFill>
            </a:endParaRPr>
          </a:p>
          <a:p>
            <a:endParaRPr lang="en-US" sz="1000" dirty="0"/>
          </a:p>
          <a:p>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313616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506" y="1545493"/>
            <a:ext cx="4038600" cy="4525963"/>
          </a:xfrm>
        </p:spPr>
        <p:txBody>
          <a:bodyPr>
            <a:normAutofit/>
          </a:bodyPr>
          <a:lstStyle/>
          <a:p>
            <a:pPr marL="568326" lvl="2" indent="0">
              <a:buNone/>
            </a:pPr>
            <a:endParaRPr lang="en-US" dirty="0"/>
          </a:p>
          <a:p>
            <a:pPr marL="860426" lvl="2" indent="-292100"/>
            <a:endParaRPr lang="en-US" sz="1000" dirty="0" smtClean="0"/>
          </a:p>
          <a:p>
            <a:pPr lvl="2"/>
            <a:endParaRPr lang="en-US" sz="1000" dirty="0"/>
          </a:p>
          <a:p>
            <a:pPr lvl="1"/>
            <a:endParaRPr lang="en-US" sz="14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6</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94195" y="217669"/>
            <a:ext cx="8613154" cy="461665"/>
          </a:xfrm>
          <a:prstGeom prst="rect">
            <a:avLst/>
          </a:prstGeom>
          <a:noFill/>
        </p:spPr>
        <p:txBody>
          <a:bodyPr wrap="square" rtlCol="0">
            <a:spAutoFit/>
          </a:bodyPr>
          <a:lstStyle/>
          <a:p>
            <a:pPr marL="173038" lvl="1" algn="ctr"/>
            <a:r>
              <a:rPr lang="en-US" sz="2400" dirty="0" smtClean="0"/>
              <a:t>Good, Bad, Ugly</a:t>
            </a:r>
          </a:p>
        </p:txBody>
      </p:sp>
      <p:sp>
        <p:nvSpPr>
          <p:cNvPr id="2" name="TextBox 1"/>
          <p:cNvSpPr txBox="1"/>
          <p:nvPr/>
        </p:nvSpPr>
        <p:spPr>
          <a:xfrm>
            <a:off x="259606" y="597509"/>
            <a:ext cx="8652030" cy="5955476"/>
          </a:xfrm>
          <a:prstGeom prst="rect">
            <a:avLst/>
          </a:prstGeom>
          <a:noFill/>
        </p:spPr>
        <p:txBody>
          <a:bodyPr wrap="square" rtlCol="0">
            <a:spAutoFit/>
          </a:bodyPr>
          <a:lstStyle/>
          <a:p>
            <a:r>
              <a:rPr lang="en-US" sz="1100" b="1" dirty="0" smtClean="0">
                <a:solidFill>
                  <a:srgbClr val="C00000"/>
                </a:solidFill>
              </a:rPr>
              <a:t>Bad:</a:t>
            </a:r>
          </a:p>
          <a:p>
            <a:r>
              <a:rPr lang="en-US" sz="1000" dirty="0" smtClean="0"/>
              <a:t>- Unsure </a:t>
            </a:r>
            <a:r>
              <a:rPr lang="en-US" sz="1000" dirty="0"/>
              <a:t>how much GCAR Metrics is used outside of our group – could just be a concern, and not necessarily a bad thing. Would like to see staff (local quality, process/program owners, </a:t>
            </a:r>
            <a:r>
              <a:rPr lang="en-US" sz="1000" dirty="0" err="1"/>
              <a:t>etc</a:t>
            </a:r>
            <a:r>
              <a:rPr lang="en-US" sz="1000" dirty="0"/>
              <a:t>) use the data as well (maybe it is not high priority for them, which is why we push it to them….). It is an excellent tool for our group to use, that is for certain</a:t>
            </a:r>
            <a:r>
              <a:rPr lang="en-US" sz="1000" dirty="0" smtClean="0"/>
              <a:t>.</a:t>
            </a:r>
          </a:p>
          <a:p>
            <a:endParaRPr lang="en-US" sz="1000" dirty="0"/>
          </a:p>
          <a:p>
            <a:r>
              <a:rPr lang="en-US" sz="1000" b="1" dirty="0" smtClean="0">
                <a:solidFill>
                  <a:srgbClr val="C00000"/>
                </a:solidFill>
              </a:rPr>
              <a:t>Status: I believe we have done a good job of letting people know the info is there; I see evidence of use where staff have saved reports.  Not sure what the problem is trying to solve…..</a:t>
            </a:r>
          </a:p>
          <a:p>
            <a:endParaRPr lang="en-US" sz="1000" dirty="0"/>
          </a:p>
          <a:p>
            <a:pPr marL="171450" indent="-171450">
              <a:buFontTx/>
              <a:buChar char="-"/>
            </a:pPr>
            <a:r>
              <a:rPr lang="en-US" sz="1000" dirty="0" smtClean="0"/>
              <a:t>Having </a:t>
            </a:r>
            <a:r>
              <a:rPr lang="en-US" sz="1000" dirty="0"/>
              <a:t>the newest person take notes at meetings – I know for me personally that if I’m taking notes, I’m missing the conversation and I won’t be asking questions. This means that I may miss adding things to the meeting and/or miss asking questions that could be beneficial to my understanding of the </a:t>
            </a:r>
            <a:r>
              <a:rPr lang="en-US" sz="1000" dirty="0" smtClean="0"/>
              <a:t>topic</a:t>
            </a:r>
          </a:p>
          <a:p>
            <a:pPr marL="171450" indent="-171450">
              <a:buFontTx/>
              <a:buChar char="-"/>
            </a:pPr>
            <a:r>
              <a:rPr lang="en-US" sz="1000" b="1" dirty="0" smtClean="0">
                <a:solidFill>
                  <a:srgbClr val="C00000"/>
                </a:solidFill>
              </a:rPr>
              <a:t>Status: Discuss at meeting</a:t>
            </a:r>
          </a:p>
          <a:p>
            <a:pPr marL="171450" indent="-171450">
              <a:buFontTx/>
              <a:buChar char="-"/>
            </a:pPr>
            <a:endParaRPr lang="en-US" sz="1000" b="1" dirty="0">
              <a:solidFill>
                <a:srgbClr val="C00000"/>
              </a:solidFill>
            </a:endParaRPr>
          </a:p>
          <a:p>
            <a:pPr marL="171450" indent="-171450">
              <a:buFontTx/>
              <a:buChar char="-"/>
            </a:pPr>
            <a:r>
              <a:rPr lang="en-US" sz="1000" dirty="0"/>
              <a:t>No audits the last week of the month -- too much push for revenue.   One location even asked for us not to audit the last two weeks of the month.  That seems reasonable only if it is also the end of the quarter</a:t>
            </a:r>
            <a:r>
              <a:rPr lang="en-US" sz="1000" dirty="0" smtClean="0"/>
              <a:t>. </a:t>
            </a:r>
            <a:r>
              <a:rPr lang="en-US" sz="1000" b="1" dirty="0">
                <a:solidFill>
                  <a:srgbClr val="C00000"/>
                </a:solidFill>
              </a:rPr>
              <a:t>Status: Discuss at </a:t>
            </a:r>
            <a:r>
              <a:rPr lang="en-US" sz="1000" b="1" dirty="0" smtClean="0">
                <a:solidFill>
                  <a:srgbClr val="C00000"/>
                </a:solidFill>
              </a:rPr>
              <a:t>meeting</a:t>
            </a:r>
          </a:p>
          <a:p>
            <a:pPr marL="171450" indent="-171450">
              <a:buFontTx/>
              <a:buChar char="-"/>
            </a:pPr>
            <a:endParaRPr lang="en-US" sz="1000" b="1" dirty="0">
              <a:solidFill>
                <a:srgbClr val="C00000"/>
              </a:solidFill>
            </a:endParaRPr>
          </a:p>
          <a:p>
            <a:r>
              <a:rPr lang="en-US" sz="1000" b="1" dirty="0">
                <a:solidFill>
                  <a:srgbClr val="C00000"/>
                </a:solidFill>
              </a:rPr>
              <a:t>-</a:t>
            </a:r>
            <a:r>
              <a:rPr lang="en-US" sz="1000" dirty="0"/>
              <a:t>- In many cases, due to the re-org efforts earlier this year, we were not provided with the most up to date lists of responsible persons from the Oracle directory, and changes in Dept. numbers and this caused us to assign auditors to the wrong departments for the wrong business units. Perhaps we can encourage local Quality Managers to do a better job of reviewing our scope letters to help ensure that we are scheduling our auditees properly, especially with the recent actions in PS personnel changes.   </a:t>
            </a:r>
            <a:r>
              <a:rPr lang="en-US" sz="1000" b="1" dirty="0">
                <a:solidFill>
                  <a:srgbClr val="C00000"/>
                </a:solidFill>
              </a:rPr>
              <a:t> Status:  Oracle still may not be updated in a timely manner.  Auditors (when there are re-orgs) should reach out to QM’s for updates if changes occur in company after scope letter.  If in planning phase auditor should confirm contact info PRIOR to sending scope letter.  As I’m made aware of changes, I send out info with the expectation that auditors update their audits.</a:t>
            </a:r>
            <a:endParaRPr lang="en-US" sz="1000" dirty="0"/>
          </a:p>
          <a:p>
            <a:endParaRPr lang="en-US" sz="1000" b="1" dirty="0">
              <a:solidFill>
                <a:srgbClr val="C00000"/>
              </a:solidFill>
            </a:endParaRPr>
          </a:p>
          <a:p>
            <a:r>
              <a:rPr lang="en-US" sz="1000" b="1" dirty="0">
                <a:solidFill>
                  <a:srgbClr val="C00000"/>
                </a:solidFill>
              </a:rPr>
              <a:t>-</a:t>
            </a:r>
            <a:r>
              <a:rPr lang="en-US" sz="1000" dirty="0"/>
              <a:t>The fact that the IEC witness test requirements were not solid and we got a lot of push back form folks who actually did know more than we did. We need to be careful that </a:t>
            </a:r>
            <a:r>
              <a:rPr lang="en-US" sz="1000" b="1" u="heavy" dirty="0">
                <a:uFill>
                  <a:solidFill>
                    <a:srgbClr val="FFC000"/>
                  </a:solidFill>
                </a:uFill>
              </a:rPr>
              <a:t>we are not making up requirements cause someone thought they would be a good idea. </a:t>
            </a:r>
            <a:r>
              <a:rPr lang="en-US" sz="1000" b="1" dirty="0">
                <a:solidFill>
                  <a:srgbClr val="C00000"/>
                </a:solidFill>
              </a:rPr>
              <a:t>Status:  I don’t understand this statement.  All should know we did not MAKE UP anything.  The humidity chamber verification requirements in IEC60950-1 2.9.2 was problematic, can’t promise we won’t have the issue again…call Kai for support; all the training packages are reviewed by technical experts. Don’t expect you to be technical expert or know more than those who do this every day; do you need to be to witness?</a:t>
            </a:r>
          </a:p>
          <a:p>
            <a:pPr marL="171450" indent="-171450">
              <a:buFontTx/>
              <a:buChar char="-"/>
            </a:pPr>
            <a:endParaRPr lang="en-US" sz="1000" b="1" dirty="0">
              <a:solidFill>
                <a:srgbClr val="C00000"/>
              </a:solidFill>
            </a:endParaRPr>
          </a:p>
          <a:p>
            <a:r>
              <a:rPr lang="en-US" sz="1000" b="1" dirty="0" smtClean="0">
                <a:solidFill>
                  <a:srgbClr val="C00000"/>
                </a:solidFill>
              </a:rPr>
              <a:t>=================================================================================================================</a:t>
            </a:r>
            <a:endParaRPr lang="en-US" sz="1000" b="1" dirty="0">
              <a:solidFill>
                <a:srgbClr val="C00000"/>
              </a:solidFill>
            </a:endParaRPr>
          </a:p>
          <a:p>
            <a:r>
              <a:rPr lang="en-US" sz="1000" b="1" dirty="0">
                <a:solidFill>
                  <a:srgbClr val="C00000"/>
                </a:solidFill>
              </a:rPr>
              <a:t>Ugly</a:t>
            </a:r>
            <a:r>
              <a:rPr lang="en-US" sz="1000" b="1" dirty="0" smtClean="0">
                <a:solidFill>
                  <a:srgbClr val="C00000"/>
                </a:solidFill>
              </a:rPr>
              <a:t>:</a:t>
            </a:r>
            <a:endParaRPr lang="en-US" sz="1000" b="1" dirty="0">
              <a:solidFill>
                <a:srgbClr val="C00000"/>
              </a:solidFill>
            </a:endParaRPr>
          </a:p>
          <a:p>
            <a:pPr marL="171450" indent="-171450">
              <a:buFontTx/>
              <a:buChar char="-"/>
            </a:pPr>
            <a:r>
              <a:rPr lang="en-US" sz="1000" dirty="0" smtClean="0"/>
              <a:t>How </a:t>
            </a:r>
            <a:r>
              <a:rPr lang="en-US" sz="1000" dirty="0"/>
              <a:t>to show the Business Unit impacted/affected for CARs and also in GCAR Metrics – although this may not be something we can control right now. This is currently our only real deficiency in the metrics system. (i.e., where to store the Business Unit in the current CAR Fields, if anywhere) Also, the sector/industry – am  unsure how reliable our data is in this category. These are two items to improve upon going forward</a:t>
            </a:r>
            <a:r>
              <a:rPr lang="en-US" sz="1000" dirty="0" smtClean="0"/>
              <a:t>.</a:t>
            </a:r>
            <a:endParaRPr lang="en-US" sz="1000" dirty="0"/>
          </a:p>
          <a:p>
            <a:r>
              <a:rPr lang="en-US" sz="1000" b="1" dirty="0">
                <a:solidFill>
                  <a:srgbClr val="C00000"/>
                </a:solidFill>
              </a:rPr>
              <a:t>Status</a:t>
            </a:r>
            <a:r>
              <a:rPr lang="en-US" sz="1000" b="1" dirty="0" smtClean="0">
                <a:solidFill>
                  <a:srgbClr val="C00000"/>
                </a:solidFill>
              </a:rPr>
              <a:t>: Can’t do anything more with GCAR than the current tool allows.   We can’t control industry renaming or BU splitting up……again we do what we can.</a:t>
            </a:r>
            <a:endParaRPr lang="en-US" sz="1000" dirty="0"/>
          </a:p>
          <a:p>
            <a:endParaRPr lang="en-US" sz="1000" i="1" dirty="0">
              <a:latin typeface="Arial" pitchFamily="34" charset="0"/>
              <a:cs typeface="Arial" pitchFamily="34" charset="0"/>
            </a:endParaRPr>
          </a:p>
        </p:txBody>
      </p:sp>
    </p:spTree>
    <p:extLst>
      <p:ext uri="{BB962C8B-B14F-4D97-AF65-F5344CB8AC3E}">
        <p14:creationId xmlns:p14="http://schemas.microsoft.com/office/powerpoint/2010/main" val="66023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506" y="1545493"/>
            <a:ext cx="4038600" cy="4525963"/>
          </a:xfrm>
        </p:spPr>
        <p:txBody>
          <a:bodyPr>
            <a:normAutofit/>
          </a:bodyPr>
          <a:lstStyle/>
          <a:p>
            <a:pPr marL="568326" lvl="2" indent="0">
              <a:buNone/>
            </a:pPr>
            <a:endParaRPr lang="en-US" dirty="0"/>
          </a:p>
          <a:p>
            <a:pPr marL="860426" lvl="2" indent="-292100"/>
            <a:endParaRPr lang="en-US" sz="1000" dirty="0" smtClean="0"/>
          </a:p>
          <a:p>
            <a:pPr lvl="2"/>
            <a:endParaRPr lang="en-US" sz="1000" dirty="0"/>
          </a:p>
          <a:p>
            <a:pPr lvl="1"/>
            <a:endParaRPr lang="en-US" sz="14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7</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94195" y="217669"/>
            <a:ext cx="8613154" cy="461665"/>
          </a:xfrm>
          <a:prstGeom prst="rect">
            <a:avLst/>
          </a:prstGeom>
          <a:noFill/>
        </p:spPr>
        <p:txBody>
          <a:bodyPr wrap="square" rtlCol="0">
            <a:spAutoFit/>
          </a:bodyPr>
          <a:lstStyle/>
          <a:p>
            <a:pPr marL="173038" lvl="1" algn="ctr"/>
            <a:r>
              <a:rPr lang="en-US" sz="2400" dirty="0" smtClean="0"/>
              <a:t>Other Stuff</a:t>
            </a:r>
          </a:p>
        </p:txBody>
      </p:sp>
      <p:sp>
        <p:nvSpPr>
          <p:cNvPr id="2" name="TextBox 1"/>
          <p:cNvSpPr txBox="1"/>
          <p:nvPr/>
        </p:nvSpPr>
        <p:spPr>
          <a:xfrm>
            <a:off x="259606" y="597509"/>
            <a:ext cx="8652030" cy="4770537"/>
          </a:xfrm>
          <a:prstGeom prst="rect">
            <a:avLst/>
          </a:prstGeom>
          <a:noFill/>
        </p:spPr>
        <p:txBody>
          <a:bodyPr wrap="square" rtlCol="0">
            <a:spAutoFit/>
          </a:bodyPr>
          <a:lstStyle/>
          <a:p>
            <a:r>
              <a:rPr lang="en-US" sz="1400" b="1" dirty="0" smtClean="0">
                <a:solidFill>
                  <a:srgbClr val="C00000"/>
                </a:solidFill>
              </a:rPr>
              <a:t>Julie to Lead</a:t>
            </a:r>
            <a:endParaRPr lang="en-US" sz="1400" dirty="0">
              <a:solidFill>
                <a:srgbClr val="C00000"/>
              </a:solidFill>
            </a:endParaRPr>
          </a:p>
          <a:p>
            <a:r>
              <a:rPr lang="en-US" sz="1400" b="1" dirty="0"/>
              <a:t> </a:t>
            </a:r>
            <a:endParaRPr lang="en-US" sz="1400" dirty="0"/>
          </a:p>
          <a:p>
            <a:r>
              <a:rPr lang="en-US" sz="1400" dirty="0"/>
              <a:t>To make the audit days (on the spreadsheet) a bit more reflective of actual time:</a:t>
            </a:r>
          </a:p>
          <a:p>
            <a:r>
              <a:rPr lang="en-US" sz="1400" dirty="0"/>
              <a:t> </a:t>
            </a:r>
          </a:p>
          <a:p>
            <a:pPr lvl="0"/>
            <a:r>
              <a:rPr lang="en-US" sz="1400" dirty="0"/>
              <a:t>Have we considered  adding 1 day to the excel table for each lead auditor reflect audit prep time and report time.  </a:t>
            </a:r>
          </a:p>
          <a:p>
            <a:r>
              <a:rPr lang="en-US" sz="1400" dirty="0"/>
              <a:t> </a:t>
            </a:r>
          </a:p>
          <a:p>
            <a:pPr lvl="0"/>
            <a:r>
              <a:rPr lang="en-US" sz="1400" dirty="0"/>
              <a:t>Have we considered  adding one day travel to each audit in North America (Canada, US, and Mexico) and 2 days travel for audits elsewhere to the excel spreadsheet to more closely reflect the audit days.</a:t>
            </a:r>
          </a:p>
          <a:p>
            <a:r>
              <a:rPr lang="en-US" sz="1400" dirty="0"/>
              <a:t> </a:t>
            </a:r>
          </a:p>
          <a:p>
            <a:r>
              <a:rPr lang="en-US" sz="1400" dirty="0"/>
              <a:t> </a:t>
            </a:r>
          </a:p>
          <a:p>
            <a:r>
              <a:rPr lang="en-US" sz="1400" dirty="0"/>
              <a:t>Perhaps we could cut some travel costs by conducting desk audits of the CAS projects and have a day on-site audit (if going there for lab) to get the questions about the jobs answered.  Or questions could be handled via email and phone.  It seems that staff are becoming quite aware of the requirements and may not need the face-to-face time as frequently.  Another alternative would be to set-up interviews with the project handlers via Lync.  </a:t>
            </a:r>
          </a:p>
          <a:p>
            <a:r>
              <a:rPr lang="en-US" sz="1400" dirty="0"/>
              <a:t> </a:t>
            </a:r>
          </a:p>
          <a:p>
            <a:r>
              <a:rPr lang="en-US" sz="1400" dirty="0"/>
              <a:t>Have we considered creating a calendar where we each can overlay our trips so during the planning phase we can see what other members of the audit team are planning.  This could also help when determining who might be available to audit in a last minute crunch.  BTW:  Using SharePoint this is easy.  As far as I know SharePoint does not pull the data from outlook, so it would require double entry.</a:t>
            </a:r>
          </a:p>
          <a:p>
            <a:endParaRPr lang="en-US" sz="1000" i="1" dirty="0">
              <a:latin typeface="Arial" pitchFamily="34" charset="0"/>
              <a:cs typeface="Arial" pitchFamily="34" charset="0"/>
            </a:endParaRPr>
          </a:p>
        </p:txBody>
      </p:sp>
    </p:spTree>
    <p:extLst>
      <p:ext uri="{BB962C8B-B14F-4D97-AF65-F5344CB8AC3E}">
        <p14:creationId xmlns:p14="http://schemas.microsoft.com/office/powerpoint/2010/main" val="3302220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21880" y="597087"/>
            <a:ext cx="8592299" cy="5640028"/>
          </a:xfrm>
        </p:spPr>
        <p:txBody>
          <a:bodyPr>
            <a:normAutofit fontScale="40000" lnSpcReduction="20000"/>
          </a:bodyPr>
          <a:lstStyle/>
          <a:p>
            <a:pPr marL="854076" lvl="2" indent="-285750">
              <a:buFont typeface="Wingdings" pitchFamily="2" charset="2"/>
              <a:buChar char="Ø"/>
            </a:pPr>
            <a:r>
              <a:rPr lang="en-US" sz="2500" b="1" dirty="0" smtClean="0">
                <a:solidFill>
                  <a:srgbClr val="0070C0"/>
                </a:solidFill>
              </a:rPr>
              <a:t>Continue SNAP audits as we did in prior years</a:t>
            </a:r>
          </a:p>
          <a:p>
            <a:pPr marL="854076" lvl="2" indent="-285750">
              <a:buFont typeface="Wingdings" pitchFamily="2" charset="2"/>
              <a:buChar char="Ø"/>
            </a:pPr>
            <a:r>
              <a:rPr lang="en-US" sz="2500" b="1" dirty="0" smtClean="0">
                <a:solidFill>
                  <a:srgbClr val="0070C0"/>
                </a:solidFill>
              </a:rPr>
              <a:t>Adding Lab Technical  Audits that were done by Bruce Proper’s Team</a:t>
            </a:r>
          </a:p>
          <a:p>
            <a:pPr marL="854076" lvl="2" indent="-285750">
              <a:buFont typeface="Wingdings" pitchFamily="2" charset="2"/>
              <a:buChar char="Ø"/>
            </a:pPr>
            <a:r>
              <a:rPr lang="en-US" sz="2500" b="1" dirty="0" smtClean="0">
                <a:solidFill>
                  <a:srgbClr val="0070C0"/>
                </a:solidFill>
              </a:rPr>
              <a:t>SOP and Audit Checklist Form</a:t>
            </a:r>
          </a:p>
          <a:p>
            <a:pPr marL="1085851" lvl="3" indent="-285750">
              <a:buFont typeface="Wingdings" pitchFamily="2" charset="2"/>
              <a:buChar char="Ø"/>
            </a:pPr>
            <a:r>
              <a:rPr lang="en-US" sz="2500" b="1" dirty="0" smtClean="0">
                <a:solidFill>
                  <a:srgbClr val="0070C0"/>
                </a:solidFill>
              </a:rPr>
              <a:t>00-QA-J0407 – Lab Scope Review Job Aide</a:t>
            </a:r>
          </a:p>
          <a:p>
            <a:pPr marL="1085851" lvl="3" indent="-285750">
              <a:buFont typeface="Wingdings" pitchFamily="2" charset="2"/>
              <a:buChar char="Ø"/>
            </a:pPr>
            <a:r>
              <a:rPr lang="en-US" sz="2500" b="1" dirty="0" smtClean="0">
                <a:solidFill>
                  <a:srgbClr val="0070C0"/>
                </a:solidFill>
              </a:rPr>
              <a:t>00-QA-F0407 – Lab Assessment Form</a:t>
            </a:r>
          </a:p>
          <a:p>
            <a:pPr marL="800100" indent="0">
              <a:buFont typeface="Wingdings" pitchFamily="2" charset="2"/>
              <a:buChar char="Ø"/>
            </a:pPr>
            <a:r>
              <a:rPr lang="en-US" sz="2500" b="1" dirty="0" smtClean="0">
                <a:solidFill>
                  <a:srgbClr val="0070C0"/>
                </a:solidFill>
              </a:rPr>
              <a:t>	       01-QA-S0852- OS</a:t>
            </a:r>
            <a:r>
              <a:rPr lang="en-US" sz="2500" b="1" cap="all" dirty="0" smtClean="0">
                <a:solidFill>
                  <a:srgbClr val="0070C0"/>
                </a:solidFill>
              </a:rPr>
              <a:t>HA SNAP </a:t>
            </a:r>
            <a:r>
              <a:rPr lang="en-US" sz="2500" b="1" dirty="0" smtClean="0">
                <a:solidFill>
                  <a:srgbClr val="0070C0"/>
                </a:solidFill>
              </a:rPr>
              <a:t>Audit Procedure- Lab Technical Audits</a:t>
            </a:r>
            <a:endParaRPr lang="en-US" sz="2500" b="1" dirty="0">
              <a:solidFill>
                <a:srgbClr val="0070C0"/>
              </a:solidFill>
            </a:endParaRPr>
          </a:p>
          <a:p>
            <a:pPr marL="1085851" lvl="3" indent="-285750">
              <a:buFont typeface="Wingdings" pitchFamily="2" charset="2"/>
              <a:buChar char="Ø"/>
            </a:pPr>
            <a:r>
              <a:rPr lang="en-US" sz="2500" b="1" dirty="0" smtClean="0">
                <a:solidFill>
                  <a:srgbClr val="0070C0"/>
                </a:solidFill>
              </a:rPr>
              <a:t>01-QA-F0852 – OSHA Laboratory Capability Verification</a:t>
            </a:r>
          </a:p>
          <a:p>
            <a:pPr marL="854076" lvl="2" indent="-285750">
              <a:buFont typeface="Wingdings" pitchFamily="2" charset="2"/>
              <a:buChar char="Ø"/>
            </a:pPr>
            <a:r>
              <a:rPr lang="en-US" sz="2500" b="1" dirty="0" smtClean="0">
                <a:solidFill>
                  <a:srgbClr val="0070C0"/>
                </a:solidFill>
              </a:rPr>
              <a:t>Review requirements of Lab Technical Audit</a:t>
            </a:r>
          </a:p>
          <a:p>
            <a:pPr marL="1085851" lvl="3" indent="-285750">
              <a:buFont typeface="Wingdings" pitchFamily="2" charset="2"/>
              <a:buChar char="Ø"/>
            </a:pPr>
            <a:r>
              <a:rPr lang="en-US" sz="2500" b="1" dirty="0" smtClean="0">
                <a:solidFill>
                  <a:srgbClr val="0070C0"/>
                </a:solidFill>
              </a:rPr>
              <a:t>Witness/talk through test as you do now </a:t>
            </a:r>
            <a:r>
              <a:rPr lang="en-US" sz="2500" b="1" dirty="0" smtClean="0">
                <a:solidFill>
                  <a:srgbClr val="7030A0"/>
                </a:solidFill>
              </a:rPr>
              <a:t>(If we do CB witness it counts for OSHA as well; but need save as separate form)</a:t>
            </a:r>
          </a:p>
          <a:p>
            <a:pPr marL="1258888" lvl="4" indent="-285750">
              <a:buFont typeface="Wingdings" pitchFamily="2" charset="2"/>
              <a:buChar char="Ø"/>
            </a:pPr>
            <a:r>
              <a:rPr lang="en-US" sz="2500" b="1" dirty="0" smtClean="0">
                <a:solidFill>
                  <a:srgbClr val="0070C0"/>
                </a:solidFill>
              </a:rPr>
              <a:t>No special setup to be requested-look at whatever is in process</a:t>
            </a:r>
          </a:p>
          <a:p>
            <a:pPr marL="1085851" lvl="3" indent="-285750">
              <a:buFont typeface="Wingdings" pitchFamily="2" charset="2"/>
              <a:buChar char="Ø"/>
            </a:pPr>
            <a:r>
              <a:rPr lang="en-US" sz="2500" b="1" dirty="0" smtClean="0">
                <a:solidFill>
                  <a:srgbClr val="0070C0"/>
                </a:solidFill>
              </a:rPr>
              <a:t>No 100 % requirement for coverage of standards for witness/test</a:t>
            </a:r>
          </a:p>
          <a:p>
            <a:pPr marL="1085851" lvl="3" indent="-285750">
              <a:buFont typeface="Wingdings" pitchFamily="2" charset="2"/>
              <a:buChar char="Ø"/>
            </a:pPr>
            <a:r>
              <a:rPr lang="en-US" sz="2500" b="1" dirty="0" smtClean="0">
                <a:solidFill>
                  <a:srgbClr val="0070C0"/>
                </a:solidFill>
              </a:rPr>
              <a:t>Lab Capability (full scope) must be assessed</a:t>
            </a:r>
          </a:p>
          <a:p>
            <a:pPr marL="1258888" lvl="4" indent="-285750">
              <a:buFont typeface="Wingdings" pitchFamily="2" charset="2"/>
              <a:buChar char="Ø"/>
            </a:pPr>
            <a:r>
              <a:rPr lang="en-US" sz="2500" b="1" dirty="0" smtClean="0">
                <a:solidFill>
                  <a:srgbClr val="0070C0"/>
                </a:solidFill>
              </a:rPr>
              <a:t>Lab Capability Report ( see 00-LO-S0480)</a:t>
            </a:r>
          </a:p>
          <a:p>
            <a:pPr marL="1258888" lvl="4" indent="-285750">
              <a:buFont typeface="Wingdings" pitchFamily="2" charset="2"/>
              <a:buChar char="Ø"/>
            </a:pPr>
            <a:r>
              <a:rPr lang="en-US" sz="2500" b="1" dirty="0" smtClean="0">
                <a:solidFill>
                  <a:srgbClr val="0070C0"/>
                </a:solidFill>
              </a:rPr>
              <a:t>Talk/sample other capability information(see form </a:t>
            </a:r>
            <a:r>
              <a:rPr lang="en-US" sz="2500" b="1" dirty="0" smtClean="0">
                <a:solidFill>
                  <a:srgbClr val="0070C0"/>
                </a:solidFill>
              </a:rPr>
              <a:t>01-QA-F0852)</a:t>
            </a:r>
            <a:endParaRPr lang="en-US" sz="2500" b="1" dirty="0" smtClean="0">
              <a:solidFill>
                <a:srgbClr val="0070C0"/>
              </a:solidFill>
            </a:endParaRPr>
          </a:p>
          <a:p>
            <a:pPr marL="854076" lvl="2" indent="-285750">
              <a:buFont typeface="Wingdings" pitchFamily="2" charset="2"/>
              <a:buChar char="Ø"/>
            </a:pPr>
            <a:r>
              <a:rPr lang="en-US" sz="2500" b="1" dirty="0" smtClean="0">
                <a:solidFill>
                  <a:srgbClr val="0070C0"/>
                </a:solidFill>
              </a:rPr>
              <a:t>Should not add </a:t>
            </a:r>
            <a:r>
              <a:rPr lang="en-US" sz="2500" b="1" u="sng" dirty="0" smtClean="0">
                <a:solidFill>
                  <a:srgbClr val="0070C0"/>
                </a:solidFill>
              </a:rPr>
              <a:t>significant time</a:t>
            </a:r>
            <a:r>
              <a:rPr lang="en-US" sz="2500" b="1" dirty="0" smtClean="0">
                <a:solidFill>
                  <a:srgbClr val="0070C0"/>
                </a:solidFill>
              </a:rPr>
              <a:t> to audit schedules</a:t>
            </a:r>
          </a:p>
          <a:p>
            <a:pPr marL="854076" lvl="2" indent="-285750">
              <a:buFont typeface="Wingdings" pitchFamily="2" charset="2"/>
              <a:buChar char="Ø"/>
            </a:pPr>
            <a:r>
              <a:rPr lang="en-US" sz="2500" b="1" dirty="0" smtClean="0">
                <a:solidFill>
                  <a:srgbClr val="0070C0"/>
                </a:solidFill>
              </a:rPr>
              <a:t>Checklist form -  file title : </a:t>
            </a:r>
            <a:r>
              <a:rPr lang="en-US" sz="2500" b="1" dirty="0" smtClean="0">
                <a:solidFill>
                  <a:srgbClr val="C00000"/>
                </a:solidFill>
              </a:rPr>
              <a:t>OSHA SNAP Lab Form (audit report number)</a:t>
            </a:r>
          </a:p>
          <a:p>
            <a:pPr marL="1085851" lvl="3" indent="-285750">
              <a:buFont typeface="Wingdings" pitchFamily="2" charset="2"/>
              <a:buChar char="Ø"/>
            </a:pPr>
            <a:r>
              <a:rPr lang="en-US" sz="2500" b="1" dirty="0" smtClean="0">
                <a:solidFill>
                  <a:srgbClr val="7030A0"/>
                </a:solidFill>
              </a:rPr>
              <a:t>At end of  SNAP Lab Tech Assessment should </a:t>
            </a:r>
            <a:r>
              <a:rPr lang="en-US" sz="2500" b="1" u="sng" dirty="0" smtClean="0">
                <a:solidFill>
                  <a:srgbClr val="7030A0"/>
                </a:solidFill>
              </a:rPr>
              <a:t>upload 2 forms as one attachment ( 01-QA-F0407 and 01-QA-F0850)</a:t>
            </a:r>
          </a:p>
          <a:p>
            <a:pPr marL="854076" lvl="2" indent="-285750">
              <a:buFont typeface="Wingdings" pitchFamily="2" charset="2"/>
              <a:buChar char="Ø"/>
            </a:pPr>
            <a:r>
              <a:rPr lang="en-US" sz="2500" b="1" dirty="0" smtClean="0">
                <a:solidFill>
                  <a:srgbClr val="0070C0"/>
                </a:solidFill>
              </a:rPr>
              <a:t>Need OSHA approval to start</a:t>
            </a:r>
          </a:p>
          <a:p>
            <a:pPr marL="854075" lvl="2" indent="-285750">
              <a:buFont typeface="Wingdings" pitchFamily="2" charset="2"/>
              <a:buChar char="Ø"/>
            </a:pPr>
            <a:r>
              <a:rPr lang="en-US" sz="2500" b="1" dirty="0" smtClean="0">
                <a:solidFill>
                  <a:srgbClr val="0070C0"/>
                </a:solidFill>
              </a:rPr>
              <a:t>Follow-up in Jan 2014 if any changes/refresher</a:t>
            </a:r>
            <a:endParaRPr lang="en-US" sz="2500" b="1" dirty="0" smtClean="0"/>
          </a:p>
          <a:p>
            <a:pPr lvl="2"/>
            <a:endParaRPr lang="en-US" sz="1000" dirty="0"/>
          </a:p>
          <a:p>
            <a:pPr lvl="1"/>
            <a:endParaRPr lang="en-US" sz="1400" dirty="0" smtClean="0"/>
          </a:p>
        </p:txBody>
      </p:sp>
      <p:sp>
        <p:nvSpPr>
          <p:cNvPr id="4" name="Slide Number Placeholder 3"/>
          <p:cNvSpPr>
            <a:spLocks noGrp="1"/>
          </p:cNvSpPr>
          <p:nvPr>
            <p:ph type="sldNum" sz="quarter" idx="10"/>
          </p:nvPr>
        </p:nvSpPr>
        <p:spPr/>
        <p:txBody>
          <a:bodyPr/>
          <a:lstStyle/>
          <a:p>
            <a:fld id="{F4E6D2B2-1B4E-AE4B-8F03-52C3424B26B5}" type="slidenum">
              <a:rPr lang="en-US" smtClean="0"/>
              <a:pPr/>
              <a:t>8</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14590" y="135421"/>
            <a:ext cx="8613154" cy="461665"/>
          </a:xfrm>
          <a:prstGeom prst="rect">
            <a:avLst/>
          </a:prstGeom>
          <a:noFill/>
        </p:spPr>
        <p:txBody>
          <a:bodyPr wrap="square" rtlCol="0">
            <a:spAutoFit/>
          </a:bodyPr>
          <a:lstStyle/>
          <a:p>
            <a:pPr marL="173038" lvl="1" algn="ctr"/>
            <a:r>
              <a:rPr lang="en-US" sz="2400" b="1" dirty="0" smtClean="0">
                <a:solidFill>
                  <a:srgbClr val="C00000"/>
                </a:solidFill>
              </a:rPr>
              <a:t>2014 OSHA SNAP Audits</a:t>
            </a:r>
          </a:p>
        </p:txBody>
      </p:sp>
    </p:spTree>
    <p:extLst>
      <p:ext uri="{BB962C8B-B14F-4D97-AF65-F5344CB8AC3E}">
        <p14:creationId xmlns:p14="http://schemas.microsoft.com/office/powerpoint/2010/main" val="2303365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45985" y="604706"/>
            <a:ext cx="8592299" cy="5404724"/>
          </a:xfrm>
        </p:spPr>
        <p:txBody>
          <a:bodyPr>
            <a:normAutofit fontScale="25000" lnSpcReduction="20000"/>
          </a:bodyPr>
          <a:lstStyle/>
          <a:p>
            <a:pPr lvl="2"/>
            <a:endParaRPr lang="en-US" sz="1000" dirty="0"/>
          </a:p>
          <a:p>
            <a:pPr lvl="1"/>
            <a:r>
              <a:rPr lang="en-US" sz="3700" dirty="0" smtClean="0">
                <a:solidFill>
                  <a:srgbClr val="C00000"/>
                </a:solidFill>
              </a:rPr>
              <a:t> </a:t>
            </a:r>
            <a:r>
              <a:rPr lang="en-US" sz="5600" b="1" dirty="0" smtClean="0">
                <a:solidFill>
                  <a:srgbClr val="C00000"/>
                </a:solidFill>
              </a:rPr>
              <a:t>Draft Audit Schedule</a:t>
            </a:r>
          </a:p>
          <a:p>
            <a:pPr lvl="2"/>
            <a:r>
              <a:rPr lang="en-US" sz="4800" dirty="0" smtClean="0"/>
              <a:t>Updates will be needed once feedback from stakeholders received</a:t>
            </a:r>
          </a:p>
          <a:p>
            <a:pPr lvl="2"/>
            <a:r>
              <a:rPr lang="en-US" sz="4800" b="1" dirty="0" smtClean="0">
                <a:solidFill>
                  <a:srgbClr val="002060"/>
                </a:solidFill>
              </a:rPr>
              <a:t>Need updates: </a:t>
            </a:r>
            <a:r>
              <a:rPr lang="en-US" sz="4800" b="1" u="sng" dirty="0" smtClean="0">
                <a:solidFill>
                  <a:srgbClr val="002060"/>
                </a:solidFill>
              </a:rPr>
              <a:t>Desk Audit </a:t>
            </a:r>
            <a:r>
              <a:rPr lang="en-US" sz="4800" b="1" dirty="0" smtClean="0">
                <a:solidFill>
                  <a:srgbClr val="002060"/>
                </a:solidFill>
              </a:rPr>
              <a:t>of CPO required; </a:t>
            </a:r>
            <a:r>
              <a:rPr lang="en-US" sz="4800" b="1" u="sng" dirty="0" smtClean="0">
                <a:solidFill>
                  <a:srgbClr val="002060"/>
                </a:solidFill>
              </a:rPr>
              <a:t>desk audits </a:t>
            </a:r>
            <a:r>
              <a:rPr lang="en-US" sz="4800" b="1" dirty="0" smtClean="0">
                <a:solidFill>
                  <a:srgbClr val="002060"/>
                </a:solidFill>
              </a:rPr>
              <a:t>of doc reviews when needed</a:t>
            </a:r>
          </a:p>
          <a:p>
            <a:pPr lvl="2"/>
            <a:r>
              <a:rPr lang="en-US" sz="4800" dirty="0" smtClean="0"/>
              <a:t>Updates will be needed as organization changes are occurring ( plastics to PS  @ STR Enfield)</a:t>
            </a:r>
          </a:p>
          <a:p>
            <a:pPr lvl="2"/>
            <a:r>
              <a:rPr lang="en-US" sz="4800" dirty="0" smtClean="0"/>
              <a:t>If issues with staff conflict let me know</a:t>
            </a:r>
          </a:p>
          <a:p>
            <a:pPr lvl="3"/>
            <a:r>
              <a:rPr lang="en-US" sz="4800" dirty="0" smtClean="0"/>
              <a:t>Let lead auditors know of </a:t>
            </a:r>
            <a:r>
              <a:rPr lang="en-US" sz="4800" dirty="0" err="1" smtClean="0"/>
              <a:t>vac</a:t>
            </a:r>
            <a:r>
              <a:rPr lang="en-US" sz="4800" dirty="0" smtClean="0"/>
              <a:t>/religious holiday’s/</a:t>
            </a:r>
            <a:r>
              <a:rPr lang="en-US" sz="4800" dirty="0" err="1" smtClean="0"/>
              <a:t>etc</a:t>
            </a:r>
            <a:endParaRPr lang="en-US" sz="4800" dirty="0" smtClean="0"/>
          </a:p>
          <a:p>
            <a:pPr lvl="2"/>
            <a:r>
              <a:rPr lang="en-US" sz="4800" dirty="0" smtClean="0"/>
              <a:t>With re-org,  make sure contact info is correct; should check again before audit especially if re-org</a:t>
            </a:r>
          </a:p>
          <a:p>
            <a:pPr lvl="2"/>
            <a:r>
              <a:rPr lang="en-US" sz="4800" dirty="0" smtClean="0"/>
              <a:t>ISO 17065 requirements/rescheduling process(review process in place)</a:t>
            </a:r>
          </a:p>
          <a:p>
            <a:pPr lvl="3"/>
            <a:r>
              <a:rPr lang="en-US" sz="4800" dirty="0" smtClean="0"/>
              <a:t>2013 schedule should be considered under ISO 17065 requirements</a:t>
            </a:r>
          </a:p>
          <a:p>
            <a:pPr lvl="4"/>
            <a:r>
              <a:rPr lang="en-US" sz="4800" dirty="0" smtClean="0"/>
              <a:t>See 00-QA-S004 for approval of schedule change requirements</a:t>
            </a:r>
          </a:p>
          <a:p>
            <a:pPr lvl="2"/>
            <a:r>
              <a:rPr lang="en-US" sz="4800" b="1" dirty="0" smtClean="0">
                <a:solidFill>
                  <a:srgbClr val="282090"/>
                </a:solidFill>
              </a:rPr>
              <a:t>Want to meet with leads to refine audit days; looking at possible reduction of time based on risk assessment.  For example: NBK instead of 2 week audit all labs/CAS, look at 3-4 labs/CAS all elements(still have to audit  labs with individual accreditations)- completing all labs over 3 year period UNLESS issues or major changes occur. </a:t>
            </a:r>
            <a:r>
              <a:rPr lang="en-US" sz="4800" b="1" dirty="0" smtClean="0">
                <a:solidFill>
                  <a:srgbClr val="C00000"/>
                </a:solidFill>
              </a:rPr>
              <a:t>– LEADS: Please Set Meetings with me Nov-Dec</a:t>
            </a:r>
          </a:p>
          <a:p>
            <a:pPr lvl="2">
              <a:buFont typeface="Arial" pitchFamily="34" charset="0"/>
              <a:buChar char="•"/>
            </a:pPr>
            <a:r>
              <a:rPr lang="en-US" sz="4800" b="1" dirty="0" smtClean="0">
                <a:solidFill>
                  <a:srgbClr val="C00000"/>
                </a:solidFill>
              </a:rPr>
              <a:t>Audit Scopes</a:t>
            </a:r>
          </a:p>
          <a:p>
            <a:pPr lvl="3"/>
            <a:r>
              <a:rPr lang="en-US" sz="4800" dirty="0" smtClean="0"/>
              <a:t>Look at scope of audit (locations, industries, </a:t>
            </a:r>
            <a:r>
              <a:rPr lang="en-US" sz="4800" dirty="0" err="1" smtClean="0"/>
              <a:t>etc</a:t>
            </a:r>
            <a:r>
              <a:rPr lang="en-US" sz="4800" dirty="0" smtClean="0"/>
              <a:t>)  - Can’t do </a:t>
            </a:r>
            <a:r>
              <a:rPr lang="en-US" sz="4800" u="sng" dirty="0" smtClean="0"/>
              <a:t>ALL</a:t>
            </a:r>
            <a:r>
              <a:rPr lang="en-US" sz="4800" dirty="0" smtClean="0"/>
              <a:t> in one audit; review sample sizes; complexity of audit….will review with leads when we refine audit days</a:t>
            </a:r>
          </a:p>
          <a:p>
            <a:pPr lvl="3"/>
            <a:r>
              <a:rPr lang="en-US" sz="4800" dirty="0" smtClean="0"/>
              <a:t>Don’t just re-audit what was done previous year unless there were issues(process audits) </a:t>
            </a:r>
            <a:r>
              <a:rPr lang="en-US" sz="4800" dirty="0" smtClean="0">
                <a:solidFill>
                  <a:srgbClr val="002060"/>
                </a:solidFill>
              </a:rPr>
              <a:t>MEANS U HAVE TO LOOK AT PAST REPORT/TALK PRIOR LEAD</a:t>
            </a:r>
          </a:p>
          <a:p>
            <a:pPr lvl="3"/>
            <a:r>
              <a:rPr lang="en-US" sz="4800" dirty="0" smtClean="0"/>
              <a:t>Look at all roles/responsibilities</a:t>
            </a:r>
          </a:p>
          <a:p>
            <a:pPr lvl="4"/>
            <a:r>
              <a:rPr lang="en-US" sz="4800" dirty="0" smtClean="0"/>
              <a:t>Ex:  PDE- PDE inventory; L3 Qualification, datasheet review, standards updates, </a:t>
            </a:r>
            <a:r>
              <a:rPr lang="en-US" sz="4800" dirty="0" err="1" smtClean="0"/>
              <a:t>etc</a:t>
            </a:r>
            <a:endParaRPr lang="en-US" sz="4800" dirty="0" smtClean="0"/>
          </a:p>
          <a:p>
            <a:pPr lvl="2"/>
            <a:endParaRPr lang="en-US" sz="5600" dirty="0" smtClean="0">
              <a:solidFill>
                <a:srgbClr val="FF0000"/>
              </a:solidFill>
            </a:endParaRPr>
          </a:p>
        </p:txBody>
      </p:sp>
      <p:sp>
        <p:nvSpPr>
          <p:cNvPr id="4" name="Slide Number Placeholder 3"/>
          <p:cNvSpPr>
            <a:spLocks noGrp="1"/>
          </p:cNvSpPr>
          <p:nvPr>
            <p:ph type="sldNum" sz="quarter" idx="10"/>
          </p:nvPr>
        </p:nvSpPr>
        <p:spPr/>
        <p:txBody>
          <a:bodyPr/>
          <a:lstStyle/>
          <a:p>
            <a:fld id="{F4E6D2B2-1B4E-AE4B-8F03-52C3424B26B5}" type="slidenum">
              <a:rPr lang="en-US" smtClean="0"/>
              <a:pPr/>
              <a:t>9</a:t>
            </a:fld>
            <a:endParaRPr lang="en-US"/>
          </a:p>
        </p:txBody>
      </p:sp>
      <p:sp>
        <p:nvSpPr>
          <p:cNvPr id="3" name="TextBox 2"/>
          <p:cNvSpPr txBox="1"/>
          <p:nvPr/>
        </p:nvSpPr>
        <p:spPr>
          <a:xfrm>
            <a:off x="702598" y="228177"/>
            <a:ext cx="7766046" cy="369332"/>
          </a:xfrm>
          <a:prstGeom prst="rect">
            <a:avLst/>
          </a:prstGeom>
          <a:noFill/>
        </p:spPr>
        <p:txBody>
          <a:bodyPr wrap="square" rtlCol="0">
            <a:spAutoFit/>
          </a:bodyPr>
          <a:lstStyle/>
          <a:p>
            <a:pPr algn="ctr"/>
            <a:r>
              <a:rPr lang="en-US" b="1" dirty="0" smtClean="0">
                <a:solidFill>
                  <a:schemeClr val="tx2"/>
                </a:solidFill>
                <a:latin typeface="Arial" pitchFamily="34" charset="0"/>
                <a:cs typeface="Arial" pitchFamily="34" charset="0"/>
              </a:rPr>
              <a:t> </a:t>
            </a:r>
          </a:p>
        </p:txBody>
      </p:sp>
      <p:sp>
        <p:nvSpPr>
          <p:cNvPr id="9" name="TextBox 8"/>
          <p:cNvSpPr txBox="1"/>
          <p:nvPr/>
        </p:nvSpPr>
        <p:spPr>
          <a:xfrm>
            <a:off x="245985" y="143041"/>
            <a:ext cx="8613154" cy="461665"/>
          </a:xfrm>
          <a:prstGeom prst="rect">
            <a:avLst/>
          </a:prstGeom>
          <a:noFill/>
        </p:spPr>
        <p:txBody>
          <a:bodyPr wrap="square" rtlCol="0">
            <a:spAutoFit/>
          </a:bodyPr>
          <a:lstStyle/>
          <a:p>
            <a:pPr marL="173038" lvl="1" algn="ctr"/>
            <a:r>
              <a:rPr lang="en-US" sz="2400" b="1" dirty="0" smtClean="0">
                <a:solidFill>
                  <a:srgbClr val="C00000"/>
                </a:solidFill>
              </a:rPr>
              <a:t>2014 Audits General</a:t>
            </a:r>
          </a:p>
        </p:txBody>
      </p:sp>
    </p:spTree>
    <p:extLst>
      <p:ext uri="{BB962C8B-B14F-4D97-AF65-F5344CB8AC3E}">
        <p14:creationId xmlns:p14="http://schemas.microsoft.com/office/powerpoint/2010/main" val="2767802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Advanced 122010</Template>
  <TotalTime>6723</TotalTime>
  <Words>1555</Words>
  <Application>Microsoft Office PowerPoint</Application>
  <PresentationFormat>On-screen Show (4:3)</PresentationFormat>
  <Paragraphs>345</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ULTemplate</vt:lpstr>
      <vt:lpstr>Corporate Quality Engineering    4Q2013 Calibration Session          October 29-31, 2013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Auditing Tips</dc:title>
  <dc:creator>James R. Oates</dc:creator>
  <cp:lastModifiedBy>Echols, Denise</cp:lastModifiedBy>
  <cp:revision>526</cp:revision>
  <cp:lastPrinted>2012-06-28T20:20:30Z</cp:lastPrinted>
  <dcterms:created xsi:type="dcterms:W3CDTF">2011-01-04T21:11:10Z</dcterms:created>
  <dcterms:modified xsi:type="dcterms:W3CDTF">2013-10-25T15:06:26Z</dcterms:modified>
</cp:coreProperties>
</file>