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9" r:id="rId2"/>
    <p:sldId id="322" r:id="rId3"/>
    <p:sldId id="323" r:id="rId4"/>
    <p:sldId id="324" r:id="rId5"/>
    <p:sldId id="325" r:id="rId6"/>
    <p:sldId id="326" r:id="rId7"/>
    <p:sldId id="327" r:id="rId8"/>
    <p:sldId id="313" r:id="rId9"/>
    <p:sldId id="315" r:id="rId10"/>
    <p:sldId id="317" r:id="rId11"/>
    <p:sldId id="316" r:id="rId12"/>
    <p:sldId id="318" r:id="rId13"/>
    <p:sldId id="328" r:id="rId14"/>
    <p:sldId id="329" r:id="rId15"/>
    <p:sldId id="330" r:id="rId16"/>
    <p:sldId id="331" r:id="rId17"/>
    <p:sldId id="332" r:id="rId18"/>
    <p:sldId id="314" r:id="rId1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Geneva" charset="0"/>
        <a:cs typeface="Geneva" charset="0"/>
      </a:defRPr>
    </a:lvl1pPr>
    <a:lvl2pPr marL="457200" algn="l" defTabSz="457200" rtl="0" fontAlgn="base">
      <a:spcBef>
        <a:spcPct val="0"/>
      </a:spcBef>
      <a:spcAft>
        <a:spcPct val="0"/>
      </a:spcAft>
      <a:defRPr kern="1200">
        <a:solidFill>
          <a:schemeClr val="tx1"/>
        </a:solidFill>
        <a:latin typeface="Arial" pitchFamily="34" charset="0"/>
        <a:ea typeface="Geneva" charset="0"/>
        <a:cs typeface="Geneva" charset="0"/>
      </a:defRPr>
    </a:lvl2pPr>
    <a:lvl3pPr marL="914400" algn="l" defTabSz="457200" rtl="0" fontAlgn="base">
      <a:spcBef>
        <a:spcPct val="0"/>
      </a:spcBef>
      <a:spcAft>
        <a:spcPct val="0"/>
      </a:spcAft>
      <a:defRPr kern="1200">
        <a:solidFill>
          <a:schemeClr val="tx1"/>
        </a:solidFill>
        <a:latin typeface="Arial" pitchFamily="34" charset="0"/>
        <a:ea typeface="Geneva" charset="0"/>
        <a:cs typeface="Geneva" charset="0"/>
      </a:defRPr>
    </a:lvl3pPr>
    <a:lvl4pPr marL="1371600" algn="l" defTabSz="457200" rtl="0" fontAlgn="base">
      <a:spcBef>
        <a:spcPct val="0"/>
      </a:spcBef>
      <a:spcAft>
        <a:spcPct val="0"/>
      </a:spcAft>
      <a:defRPr kern="1200">
        <a:solidFill>
          <a:schemeClr val="tx1"/>
        </a:solidFill>
        <a:latin typeface="Arial" pitchFamily="34" charset="0"/>
        <a:ea typeface="Geneva" charset="0"/>
        <a:cs typeface="Geneva" charset="0"/>
      </a:defRPr>
    </a:lvl4pPr>
    <a:lvl5pPr marL="1828800" algn="l" defTabSz="457200" rtl="0" fontAlgn="base">
      <a:spcBef>
        <a:spcPct val="0"/>
      </a:spcBef>
      <a:spcAft>
        <a:spcPct val="0"/>
      </a:spcAft>
      <a:defRPr kern="1200">
        <a:solidFill>
          <a:schemeClr val="tx1"/>
        </a:solidFill>
        <a:latin typeface="Arial" pitchFamily="34" charset="0"/>
        <a:ea typeface="Geneva" charset="0"/>
        <a:cs typeface="Geneva" charset="0"/>
      </a:defRPr>
    </a:lvl5pPr>
    <a:lvl6pPr marL="2286000" algn="l" defTabSz="914400" rtl="0" eaLnBrk="1" latinLnBrk="0" hangingPunct="1">
      <a:defRPr kern="1200">
        <a:solidFill>
          <a:schemeClr val="tx1"/>
        </a:solidFill>
        <a:latin typeface="Arial" pitchFamily="34" charset="0"/>
        <a:ea typeface="Geneva" charset="0"/>
        <a:cs typeface="Geneva" charset="0"/>
      </a:defRPr>
    </a:lvl6pPr>
    <a:lvl7pPr marL="2743200" algn="l" defTabSz="914400" rtl="0" eaLnBrk="1" latinLnBrk="0" hangingPunct="1">
      <a:defRPr kern="1200">
        <a:solidFill>
          <a:schemeClr val="tx1"/>
        </a:solidFill>
        <a:latin typeface="Arial" pitchFamily="34" charset="0"/>
        <a:ea typeface="Geneva" charset="0"/>
        <a:cs typeface="Geneva" charset="0"/>
      </a:defRPr>
    </a:lvl7pPr>
    <a:lvl8pPr marL="3200400" algn="l" defTabSz="914400" rtl="0" eaLnBrk="1" latinLnBrk="0" hangingPunct="1">
      <a:defRPr kern="1200">
        <a:solidFill>
          <a:schemeClr val="tx1"/>
        </a:solidFill>
        <a:latin typeface="Arial" pitchFamily="34" charset="0"/>
        <a:ea typeface="Geneva" charset="0"/>
        <a:cs typeface="Geneva" charset="0"/>
      </a:defRPr>
    </a:lvl8pPr>
    <a:lvl9pPr marL="3657600" algn="l" defTabSz="914400" rtl="0" eaLnBrk="1" latinLnBrk="0" hangingPunct="1">
      <a:defRPr kern="1200">
        <a:solidFill>
          <a:schemeClr val="tx1"/>
        </a:solidFill>
        <a:latin typeface="Arial" pitchFamily="34"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835"/>
    <a:srgbClr val="9D02CE"/>
    <a:srgbClr val="FCBAC8"/>
    <a:srgbClr val="C10036"/>
    <a:srgbClr val="459D2D"/>
    <a:srgbClr val="F18307"/>
    <a:srgbClr val="93C64E"/>
    <a:srgbClr val="96C547"/>
    <a:srgbClr val="6EC1BC"/>
    <a:srgbClr val="1B8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84" autoAdjust="0"/>
    <p:restoredTop sz="94683" autoAdjust="0"/>
  </p:normalViewPr>
  <p:slideViewPr>
    <p:cSldViewPr snapToGrid="0">
      <p:cViewPr varScale="1">
        <p:scale>
          <a:sx n="75" d="100"/>
          <a:sy n="75" d="100"/>
        </p:scale>
        <p:origin x="-931" y="-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334"/>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58A3EF8E-6596-4A35-8AEF-C508E1B95359}" type="datetime1">
              <a:rPr lang="en-US"/>
              <a:pPr>
                <a:defRPr/>
              </a:pPr>
              <a:t>11/27/2012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7C8513C6-0976-400D-82CB-4781209BD37A}" type="slidenum">
              <a:rPr lang="en-US"/>
              <a:pPr>
                <a:defRPr/>
              </a:pPr>
              <a:t>‹#›</a:t>
            </a:fld>
            <a:endParaRPr lang="en-US" dirty="0"/>
          </a:p>
        </p:txBody>
      </p:sp>
    </p:spTree>
    <p:extLst>
      <p:ext uri="{BB962C8B-B14F-4D97-AF65-F5344CB8AC3E}">
        <p14:creationId xmlns:p14="http://schemas.microsoft.com/office/powerpoint/2010/main" val="19295654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47DF5-42C3-4ECA-85FE-AC02F8A7E026}" type="slidenum">
              <a:rPr lang="en-US" smtClean="0"/>
              <a:t>2</a:t>
            </a:fld>
            <a:endParaRPr lang="en-US" dirty="0"/>
          </a:p>
        </p:txBody>
      </p:sp>
    </p:spTree>
    <p:extLst>
      <p:ext uri="{BB962C8B-B14F-4D97-AF65-F5344CB8AC3E}">
        <p14:creationId xmlns:p14="http://schemas.microsoft.com/office/powerpoint/2010/main" val="3302030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ANALYSIS FAQ 18</a:t>
            </a:r>
            <a:r>
              <a:rPr lang="en-US" dirty="0" smtClean="0"/>
              <a:t> </a:t>
            </a:r>
            <a:br>
              <a:rPr lang="en-US" dirty="0" smtClean="0"/>
            </a:br>
            <a:endParaRPr lang="en-US" dirty="0" smtClean="0"/>
          </a:p>
          <a:p>
            <a:r>
              <a:rPr lang="en-US" dirty="0" smtClean="0"/>
              <a:t>CAR Owner documented the thought process data and records used to determine the cause of the nonconformance</a:t>
            </a:r>
          </a:p>
          <a:p>
            <a:r>
              <a:rPr lang="en-US" dirty="0" smtClean="0"/>
              <a:t/>
            </a:r>
            <a:br>
              <a:rPr lang="en-US" dirty="0" smtClean="0"/>
            </a:br>
            <a:r>
              <a:rPr lang="en-US" dirty="0" smtClean="0"/>
              <a:t>Stakeholders consulted during the analysis</a:t>
            </a:r>
            <a:r>
              <a:rPr lang="en-US" baseline="0" dirty="0" smtClean="0"/>
              <a:t> were identified </a:t>
            </a:r>
            <a:r>
              <a:rPr lang="en-US" dirty="0" smtClean="0"/>
              <a:t/>
            </a:r>
            <a:br>
              <a:rPr lang="en-US" dirty="0" smtClean="0"/>
            </a:br>
            <a:r>
              <a:rPr lang="en-US" dirty="0" smtClean="0"/>
              <a:t/>
            </a:r>
            <a:br>
              <a:rPr lang="en-US" dirty="0" smtClean="0"/>
            </a:br>
            <a:r>
              <a:rPr lang="en-US" dirty="0" smtClean="0"/>
              <a:t>Why/how the defect escaped UL's process</a:t>
            </a:r>
            <a:r>
              <a:rPr lang="en-US" baseline="0" dirty="0" smtClean="0"/>
              <a:t> was identified as situation that was a “one off”  (logic being that no system can detect every incidence of a nonconformity.  It is however expected that trends be detected)</a:t>
            </a:r>
            <a:r>
              <a:rPr lang="en-US" dirty="0" smtClean="0"/>
              <a:t/>
            </a:r>
            <a:br>
              <a:rPr lang="en-US" dirty="0" smtClean="0"/>
            </a:br>
            <a:endParaRPr lang="en-US" dirty="0" smtClean="0"/>
          </a:p>
          <a:p>
            <a:endParaRPr lang="en-US" dirty="0" smtClean="0"/>
          </a:p>
          <a:p>
            <a:pPr lvl="0"/>
            <a:r>
              <a:rPr lang="en-US" b="1" dirty="0" smtClean="0"/>
              <a:t>ROOT CAUSE  FAQ 19 </a:t>
            </a:r>
          </a:p>
          <a:p>
            <a:pPr lvl="0"/>
            <a:endParaRPr lang="en-US" sz="12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root cause was short and logically explained the root cause based upon the analysis.  Root cause was not a description of the journey to get there.</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Linkage- There was a logical connection from the requirement to the nonconformance to the root cause statement. </a:t>
            </a:r>
          </a:p>
          <a:p>
            <a:pPr lvl="0"/>
            <a:r>
              <a:rPr lang="en-US" sz="1200" kern="1200" dirty="0" smtClean="0">
                <a:solidFill>
                  <a:schemeClr val="tx1"/>
                </a:solidFill>
                <a:effectLst/>
                <a:latin typeface="+mn-lt"/>
                <a:ea typeface="+mn-ea"/>
                <a:cs typeface="+mn-cs"/>
              </a:rPr>
              <a:t>·     Root cause stated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r>
              <a:rPr lang="en-US" sz="1200" b="0" i="0" u="none" strike="noStrike" kern="1200" baseline="0" dirty="0" smtClean="0">
                <a:solidFill>
                  <a:schemeClr val="tx1"/>
                </a:solidFill>
                <a:effectLst/>
                <a:latin typeface="+mn-lt"/>
                <a:ea typeface="+mn-ea"/>
                <a:cs typeface="+mn-cs"/>
              </a:rPr>
              <a:t>i</a:t>
            </a:r>
            <a:r>
              <a:rPr lang="en-US" sz="1200" b="0" i="0" u="none" strike="noStrike" kern="1200" baseline="0" dirty="0" smtClean="0">
                <a:solidFill>
                  <a:schemeClr val="tx1"/>
                </a:solidFill>
                <a:latin typeface="+mn-lt"/>
                <a:ea typeface="+mn-ea"/>
                <a:cs typeface="+mn-cs"/>
              </a:rPr>
              <a:t>nadvertent omission</a:t>
            </a:r>
            <a:r>
              <a:rPr lang="en-US" sz="1200" kern="1200" dirty="0" smtClean="0">
                <a:solidFill>
                  <a:schemeClr val="tx1"/>
                </a:solidFill>
                <a:effectLst/>
                <a:latin typeface="+mn-lt"/>
                <a:ea typeface="+mn-ea"/>
                <a:cs typeface="+mn-cs"/>
              </a:rPr>
              <a:t>" BUT included additional investigation which were supported by facts and data</a:t>
            </a:r>
            <a:r>
              <a:rPr lang="en-US" sz="1200" kern="1200" baseline="0" dirty="0" smtClean="0">
                <a:solidFill>
                  <a:schemeClr val="tx1"/>
                </a:solidFill>
                <a:effectLst/>
                <a:latin typeface="+mn-lt"/>
                <a:ea typeface="+mn-ea"/>
                <a:cs typeface="+mn-cs"/>
              </a:rPr>
              <a:t> as noted in the Analysis</a:t>
            </a:r>
            <a:endParaRPr lang="en-US" sz="1200" kern="1200" dirty="0" smtClean="0">
              <a:solidFill>
                <a:schemeClr val="tx1"/>
              </a:solidFill>
              <a:effectLst/>
              <a:latin typeface="+mn-lt"/>
              <a:ea typeface="+mn-ea"/>
              <a:cs typeface="+mn-cs"/>
            </a:endParaRPr>
          </a:p>
          <a:p>
            <a:pPr lvl="0"/>
            <a:r>
              <a:rPr lang="en-US" dirty="0" smtClean="0">
                <a:effectLst/>
              </a:rPr>
              <a:t> </a:t>
            </a:r>
          </a:p>
          <a:p>
            <a:r>
              <a:rPr lang="en-US" b="1" dirty="0" smtClean="0"/>
              <a:t>SCOPE of NONCONFORMANCE FAQ 17</a:t>
            </a:r>
            <a:r>
              <a:rPr lang="en-US" dirty="0" smtClean="0"/>
              <a:t> </a:t>
            </a:r>
            <a:br>
              <a:rPr lang="en-US" dirty="0" smtClean="0"/>
            </a:br>
            <a:r>
              <a:rPr lang="en-US" dirty="0" smtClean="0"/>
              <a:t>CAR Owner concluded that the full scope and impact of the nonconformance</a:t>
            </a:r>
            <a:r>
              <a:rPr lang="en-US" baseline="0" dirty="0" smtClean="0"/>
              <a:t> was </a:t>
            </a:r>
            <a:r>
              <a:rPr lang="en-US" sz="1200" b="0" i="0" u="none" strike="noStrike" kern="1200" baseline="0" dirty="0" smtClean="0">
                <a:solidFill>
                  <a:schemeClr val="tx1"/>
                </a:solidFill>
                <a:latin typeface="+mn-lt"/>
                <a:ea typeface="+mn-ea"/>
                <a:cs typeface="+mn-cs"/>
              </a:rPr>
              <a:t>11ME05471 (Objective evidence) only.  Analysis supported this Scope determination as a “one off”.</a:t>
            </a:r>
            <a:endParaRPr lang="en-US" dirty="0" smtClean="0"/>
          </a:p>
          <a:p>
            <a:endParaRPr lang="en-US" dirty="0"/>
          </a:p>
        </p:txBody>
      </p:sp>
      <p:sp>
        <p:nvSpPr>
          <p:cNvPr id="4" name="Slide Number Placeholder 3"/>
          <p:cNvSpPr>
            <a:spLocks noGrp="1"/>
          </p:cNvSpPr>
          <p:nvPr>
            <p:ph type="sldNum" sz="quarter" idx="10"/>
          </p:nvPr>
        </p:nvSpPr>
        <p:spPr/>
        <p:txBody>
          <a:bodyPr/>
          <a:lstStyle/>
          <a:p>
            <a:fld id="{DA447DF5-42C3-4ECA-85FE-AC02F8A7E026}" type="slidenum">
              <a:rPr lang="en-US" smtClean="0"/>
              <a:t>3</a:t>
            </a:fld>
            <a:endParaRPr lang="en-US" dirty="0"/>
          </a:p>
        </p:txBody>
      </p:sp>
    </p:spTree>
    <p:extLst>
      <p:ext uri="{BB962C8B-B14F-4D97-AF65-F5344CB8AC3E}">
        <p14:creationId xmlns:p14="http://schemas.microsoft.com/office/powerpoint/2010/main" val="1548297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47DF5-42C3-4ECA-85FE-AC02F8A7E026}" type="slidenum">
              <a:rPr lang="en-US" smtClean="0"/>
              <a:t>5</a:t>
            </a:fld>
            <a:endParaRPr lang="en-US" dirty="0"/>
          </a:p>
        </p:txBody>
      </p:sp>
    </p:spTree>
    <p:extLst>
      <p:ext uri="{BB962C8B-B14F-4D97-AF65-F5344CB8AC3E}">
        <p14:creationId xmlns:p14="http://schemas.microsoft.com/office/powerpoint/2010/main" val="2009727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An</a:t>
            </a:r>
            <a:r>
              <a:rPr lang="en-US" sz="3200" dirty="0" smtClean="0"/>
              <a:t>alysis – FAQ</a:t>
            </a:r>
            <a:r>
              <a:rPr lang="en-US" sz="3200" baseline="0" dirty="0" smtClean="0"/>
              <a:t> 18 used</a:t>
            </a:r>
            <a:endParaRPr lang="en-US" sz="3200" dirty="0" smtClean="0"/>
          </a:p>
          <a:p>
            <a:endParaRPr lang="en-US" sz="3200" dirty="0" smtClean="0"/>
          </a:p>
          <a:p>
            <a:r>
              <a:rPr lang="en-US" sz="3200" baseline="0" dirty="0" smtClean="0"/>
              <a:t>Exact causes (“flaws” and “tighter control” cited) not identified, nor was t</a:t>
            </a:r>
            <a:r>
              <a:rPr lang="en-US" sz="3200" dirty="0" smtClean="0"/>
              <a:t>hought process used to determine the cause(s) of the nonconformance identified</a:t>
            </a:r>
            <a:r>
              <a:rPr lang="en-US" sz="3200" baseline="0" dirty="0" smtClean="0"/>
              <a:t> </a:t>
            </a:r>
            <a:r>
              <a:rPr lang="en-US" sz="3200" dirty="0" smtClean="0"/>
              <a:t/>
            </a:r>
            <a:br>
              <a:rPr lang="en-US" sz="3200" dirty="0" smtClean="0"/>
            </a:br>
            <a:r>
              <a:rPr lang="en-US" sz="3200" dirty="0" smtClean="0"/>
              <a:t/>
            </a:r>
            <a:br>
              <a:rPr lang="en-US" sz="3200" dirty="0" smtClean="0"/>
            </a:br>
            <a:r>
              <a:rPr lang="en-US" sz="3200" dirty="0" smtClean="0"/>
              <a:t>Stakeholders that were consulted during the analysis</a:t>
            </a:r>
            <a:r>
              <a:rPr lang="en-US" sz="3200" baseline="0" dirty="0" smtClean="0"/>
              <a:t> not identified</a:t>
            </a:r>
            <a:r>
              <a:rPr lang="en-US" sz="3200" dirty="0" smtClean="0"/>
              <a:t> </a:t>
            </a:r>
            <a:br>
              <a:rPr lang="en-US" sz="3200" dirty="0" smtClean="0"/>
            </a:br>
            <a:endParaRPr lang="en-US" sz="3200" dirty="0" smtClean="0"/>
          </a:p>
          <a:p>
            <a:r>
              <a:rPr lang="en-US" sz="3200" dirty="0" smtClean="0"/>
              <a:t>Description of the records evaluated to determine the root cause</a:t>
            </a:r>
            <a:r>
              <a:rPr lang="en-US" sz="3200" baseline="0" dirty="0" smtClean="0"/>
              <a:t> not identified</a:t>
            </a:r>
            <a:r>
              <a:rPr lang="en-US" sz="3200" dirty="0" smtClean="0"/>
              <a:t/>
            </a:r>
            <a:br>
              <a:rPr lang="en-US" sz="3200" dirty="0" smtClean="0"/>
            </a:br>
            <a:endParaRPr lang="en-US" sz="3200" dirty="0" smtClean="0"/>
          </a:p>
          <a:p>
            <a:r>
              <a:rPr lang="en-US" sz="3200" dirty="0" smtClean="0"/>
              <a:t>Analysis of why/how the defect escaped UL's process not identified. </a:t>
            </a:r>
            <a:br>
              <a:rPr lang="en-US" sz="3200" dirty="0" smtClean="0"/>
            </a:br>
            <a:endParaRPr lang="en-US" sz="3200" dirty="0" smtClean="0"/>
          </a:p>
          <a:p>
            <a:r>
              <a:rPr lang="en-US" sz="3200" dirty="0" smtClean="0"/>
              <a:t>Spelling mistakes in Analysis</a:t>
            </a:r>
          </a:p>
          <a:p>
            <a:endParaRPr lang="en-US" sz="3200" dirty="0" smtClean="0"/>
          </a:p>
          <a:p>
            <a:r>
              <a:rPr lang="en-US" sz="3200" dirty="0" smtClean="0"/>
              <a:t>Root Cause – FAQ 19</a:t>
            </a:r>
          </a:p>
          <a:p>
            <a:pPr lvl="0"/>
            <a:endParaRPr lang="en-US" sz="3200" kern="1200" dirty="0" smtClean="0">
              <a:solidFill>
                <a:schemeClr val="tx1"/>
              </a:solidFill>
              <a:effectLst/>
              <a:latin typeface="+mn-lt"/>
              <a:ea typeface="+mn-ea"/>
              <a:cs typeface="+mn-cs"/>
            </a:endParaRPr>
          </a:p>
          <a:p>
            <a:pPr lvl="0"/>
            <a:r>
              <a:rPr lang="en-US" sz="3200" kern="1200" dirty="0" smtClean="0">
                <a:solidFill>
                  <a:schemeClr val="tx1"/>
                </a:solidFill>
                <a:effectLst/>
                <a:latin typeface="+mn-lt"/>
                <a:ea typeface="+mn-ea"/>
                <a:cs typeface="+mn-cs"/>
              </a:rPr>
              <a:t> The root cause does not explain the cause(s) and restates the symptom</a:t>
            </a:r>
            <a:r>
              <a:rPr lang="en-US" sz="3200" kern="1200" baseline="0" dirty="0" smtClean="0">
                <a:solidFill>
                  <a:schemeClr val="tx1"/>
                </a:solidFill>
                <a:effectLst/>
                <a:latin typeface="+mn-lt"/>
                <a:ea typeface="+mn-ea"/>
                <a:cs typeface="+mn-cs"/>
              </a:rPr>
              <a:t> which was identified in the non-conformity statement as insufficient Label Tracking </a:t>
            </a:r>
            <a:endParaRPr lang="en-US" sz="3200" kern="1200" dirty="0" smtClean="0">
              <a:solidFill>
                <a:schemeClr val="tx1"/>
              </a:solidFill>
              <a:effectLst/>
              <a:latin typeface="+mn-lt"/>
              <a:ea typeface="+mn-ea"/>
              <a:cs typeface="+mn-cs"/>
            </a:endParaRPr>
          </a:p>
          <a:p>
            <a:pPr lvl="0"/>
            <a:endParaRPr lang="en-US" dirty="0" smtClean="0">
              <a:effectLst/>
            </a:endParaRPr>
          </a:p>
          <a:p>
            <a:r>
              <a:rPr lang="en-US" dirty="0" smtClean="0">
                <a:effectLst/>
              </a:rPr>
              <a:t>Scope of Noncompliance – FAQ 17</a:t>
            </a:r>
          </a:p>
          <a:p>
            <a:endParaRPr lang="en-US" dirty="0" smtClean="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Appears Owner misunderstood intent of Scope of Nonconformity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r>
              <a:rPr lang="en-US" dirty="0" smtClean="0"/>
              <a:t>CAR Owner did not use this section to document the results of the investigation to determine the full scope and impact of the nonconformance.  Specifically:</a:t>
            </a:r>
          </a:p>
          <a:p>
            <a:r>
              <a:rPr lang="en-US" dirty="0" smtClean="0"/>
              <a:t>*  How widespread was the problem?</a:t>
            </a:r>
          </a:p>
          <a:p>
            <a:r>
              <a:rPr lang="en-US" dirty="0" smtClean="0"/>
              <a:t>*  How was this determined?</a:t>
            </a:r>
          </a:p>
          <a:p>
            <a:r>
              <a:rPr lang="en-US" dirty="0" smtClean="0"/>
              <a:t>*  What areas/groups/locations have the problem based on your analysis?</a:t>
            </a:r>
          </a:p>
          <a:p>
            <a:pPr lvl="0"/>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DA447DF5-42C3-4ECA-85FE-AC02F8A7E026}" type="slidenum">
              <a:rPr lang="en-US" smtClean="0"/>
              <a:t>6</a:t>
            </a:fld>
            <a:endParaRPr lang="en-US" dirty="0"/>
          </a:p>
        </p:txBody>
      </p:sp>
    </p:spTree>
    <p:extLst>
      <p:ext uri="{BB962C8B-B14F-4D97-AF65-F5344CB8AC3E}">
        <p14:creationId xmlns:p14="http://schemas.microsoft.com/office/powerpoint/2010/main" val="10242968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solidFill>
                  <a:schemeClr val="bg1"/>
                </a:solidFill>
              </a:rPr>
              <a:t>UL and the UL logo are trademarks of UL LLC © 2012</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460545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64198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t>UL and the UL logo are trademarks of UL LLC © 2012</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2874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B43DB90A-3657-4B22-8721-834A7631631A}" type="slidenum">
              <a:rPr lang="en-US"/>
              <a:pPr>
                <a:defRPr/>
              </a:pPr>
              <a:t>‹#›</a:t>
            </a:fld>
            <a:endParaRPr lang="en-US" dirty="0"/>
          </a:p>
        </p:txBody>
      </p:sp>
    </p:spTree>
    <p:extLst>
      <p:ext uri="{BB962C8B-B14F-4D97-AF65-F5344CB8AC3E}">
        <p14:creationId xmlns:p14="http://schemas.microsoft.com/office/powerpoint/2010/main" val="105789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C754A591-F838-422B-8FD6-8829045D66D7}" type="slidenum">
              <a:rPr lang="en-US"/>
              <a:pPr>
                <a:defRPr/>
              </a:pPr>
              <a:t>‹#›</a:t>
            </a:fld>
            <a:endParaRPr lang="en-US" dirty="0"/>
          </a:p>
        </p:txBody>
      </p:sp>
    </p:spTree>
    <p:extLst>
      <p:ext uri="{BB962C8B-B14F-4D97-AF65-F5344CB8AC3E}">
        <p14:creationId xmlns:p14="http://schemas.microsoft.com/office/powerpoint/2010/main" val="237588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6EF3E360-24C8-4174-AD3D-845D4A98C66B}" type="slidenum">
              <a:rPr lang="en-US"/>
              <a:pPr>
                <a:defRPr/>
              </a:pPr>
              <a:t>‹#›</a:t>
            </a:fld>
            <a:endParaRPr lang="en-US" dirty="0"/>
          </a:p>
        </p:txBody>
      </p:sp>
    </p:spTree>
    <p:extLst>
      <p:ext uri="{BB962C8B-B14F-4D97-AF65-F5344CB8AC3E}">
        <p14:creationId xmlns:p14="http://schemas.microsoft.com/office/powerpoint/2010/main" val="1091569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896703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2D2C664E-0B02-4B12-B931-2FCAD1933B73}" type="slidenum">
              <a:rPr lang="en-US"/>
              <a:pPr>
                <a:defRPr/>
              </a:pPr>
              <a:t>‹#›</a:t>
            </a:fld>
            <a:endParaRPr lang="en-US" dirty="0"/>
          </a:p>
        </p:txBody>
      </p:sp>
    </p:spTree>
    <p:extLst>
      <p:ext uri="{BB962C8B-B14F-4D97-AF65-F5344CB8AC3E}">
        <p14:creationId xmlns:p14="http://schemas.microsoft.com/office/powerpoint/2010/main" val="377062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E91D88F3-8394-4B83-AFB4-0299D11024E6}" type="slidenum">
              <a:rPr lang="en-US"/>
              <a:pPr>
                <a:defRPr/>
              </a:pPr>
              <a:t>‹#›</a:t>
            </a:fld>
            <a:endParaRPr lang="en-US" dirty="0"/>
          </a:p>
        </p:txBody>
      </p:sp>
    </p:spTree>
    <p:extLst>
      <p:ext uri="{BB962C8B-B14F-4D97-AF65-F5344CB8AC3E}">
        <p14:creationId xmlns:p14="http://schemas.microsoft.com/office/powerpoint/2010/main" val="98124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2DB088C2-75D4-4266-B91E-2F23E3653982}" type="slidenum">
              <a:rPr lang="en-US"/>
              <a:pPr>
                <a:defRPr/>
              </a:pPr>
              <a:t>‹#›</a:t>
            </a:fld>
            <a:endParaRPr lang="en-US" dirty="0"/>
          </a:p>
        </p:txBody>
      </p:sp>
    </p:spTree>
    <p:extLst>
      <p:ext uri="{BB962C8B-B14F-4D97-AF65-F5344CB8AC3E}">
        <p14:creationId xmlns:p14="http://schemas.microsoft.com/office/powerpoint/2010/main" val="159870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atin typeface="Arial" charset="0"/>
              </a:defRPr>
            </a:lvl1pPr>
          </a:lstStyle>
          <a:p>
            <a:pPr>
              <a:defRPr/>
            </a:pPr>
            <a:fld id="{52F8542E-AF53-441C-B4B2-9F410AEAFF3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a:xfrm>
            <a:off x="552450" y="1782062"/>
            <a:ext cx="8196263" cy="1366580"/>
          </a:xfrm>
        </p:spPr>
        <p:txBody>
          <a:bodyPr/>
          <a:lstStyle/>
          <a:p>
            <a:pPr algn="ctr" eaLnBrk="1" hangingPunct="1"/>
            <a:r>
              <a:rPr lang="en-US" altLang="ko-KR" sz="4000" dirty="0" smtClean="0">
                <a:latin typeface="Gisha" pitchFamily="34" charset="-79"/>
                <a:ea typeface="Geneva"/>
                <a:cs typeface="Gisha" pitchFamily="34" charset="-79"/>
              </a:rPr>
              <a:t>CARS:</a:t>
            </a:r>
            <a:br>
              <a:rPr lang="en-US" altLang="ko-KR" sz="4000" dirty="0" smtClean="0">
                <a:latin typeface="Gisha" pitchFamily="34" charset="-79"/>
                <a:ea typeface="Geneva"/>
                <a:cs typeface="Gisha" pitchFamily="34" charset="-79"/>
              </a:rPr>
            </a:br>
            <a:r>
              <a:rPr lang="en-US" altLang="ko-KR" sz="4000" dirty="0" smtClean="0">
                <a:latin typeface="Gisha" pitchFamily="34" charset="-79"/>
                <a:ea typeface="Geneva"/>
                <a:cs typeface="Gisha" pitchFamily="34" charset="-79"/>
              </a:rPr>
              <a:t>The Good, The Bad &amp;</a:t>
            </a:r>
            <a:br>
              <a:rPr lang="en-US" altLang="ko-KR" sz="4000" dirty="0" smtClean="0">
                <a:latin typeface="Gisha" pitchFamily="34" charset="-79"/>
                <a:ea typeface="Geneva"/>
                <a:cs typeface="Gisha" pitchFamily="34" charset="-79"/>
              </a:rPr>
            </a:br>
            <a:r>
              <a:rPr lang="en-US" altLang="ko-KR" sz="4000" dirty="0" smtClean="0">
                <a:latin typeface="Gisha" pitchFamily="34" charset="-79"/>
                <a:ea typeface="Geneva"/>
                <a:cs typeface="Gisha" pitchFamily="34" charset="-79"/>
              </a:rPr>
              <a:t>The Ugly</a:t>
            </a:r>
          </a:p>
        </p:txBody>
      </p:sp>
      <p:sp>
        <p:nvSpPr>
          <p:cNvPr id="4" name="Rectangle 3"/>
          <p:cNvSpPr/>
          <p:nvPr/>
        </p:nvSpPr>
        <p:spPr>
          <a:xfrm>
            <a:off x="744279" y="5429324"/>
            <a:ext cx="7772400" cy="646331"/>
          </a:xfrm>
          <a:prstGeom prst="rect">
            <a:avLst/>
          </a:prstGeom>
        </p:spPr>
        <p:txBody>
          <a:bodyPr wrap="square">
            <a:spAutoFit/>
          </a:bodyPr>
          <a:lstStyle/>
          <a:p>
            <a:pPr lvl="0"/>
            <a:r>
              <a:rPr lang="en-US" b="1" dirty="0">
                <a:solidFill>
                  <a:schemeClr val="bg1"/>
                </a:solidFill>
                <a:cs typeface="Arial" pitchFamily="34" charset="0"/>
              </a:rPr>
              <a:t>Team: </a:t>
            </a:r>
          </a:p>
          <a:p>
            <a:pPr lvl="0"/>
            <a:r>
              <a:rPr lang="en-US" dirty="0" smtClean="0">
                <a:solidFill>
                  <a:schemeClr val="bg1"/>
                </a:solidFill>
              </a:rPr>
              <a:t>Mark Jessen, Michelle Lee</a:t>
            </a:r>
            <a:endParaRPr lang="en-US" dirty="0">
              <a:solidFill>
                <a:schemeClr val="bg1"/>
              </a:solidFill>
              <a:cs typeface="Arial" pitchFamily="34" charset="0"/>
            </a:endParaRPr>
          </a:p>
        </p:txBody>
      </p:sp>
      <p:sp>
        <p:nvSpPr>
          <p:cNvPr id="2" name="TextBox 1"/>
          <p:cNvSpPr txBox="1"/>
          <p:nvPr/>
        </p:nvSpPr>
        <p:spPr>
          <a:xfrm>
            <a:off x="2115879" y="4120200"/>
            <a:ext cx="5029200" cy="1169551"/>
          </a:xfrm>
          <a:prstGeom prst="rect">
            <a:avLst/>
          </a:prstGeom>
          <a:noFill/>
        </p:spPr>
        <p:txBody>
          <a:bodyPr wrap="square" rtlCol="0">
            <a:spAutoFit/>
          </a:bodyPr>
          <a:lstStyle/>
          <a:p>
            <a:r>
              <a:rPr lang="en-US" sz="1400" dirty="0"/>
              <a:t>Good = 123910809</a:t>
            </a:r>
          </a:p>
          <a:p>
            <a:r>
              <a:rPr lang="en-US" sz="1400" dirty="0"/>
              <a:t>Improvement Opportunity =</a:t>
            </a:r>
            <a:br>
              <a:rPr lang="en-US" sz="1400" dirty="0"/>
            </a:br>
            <a:r>
              <a:rPr lang="en-US" sz="1400" dirty="0"/>
              <a:t>CAR 123910792</a:t>
            </a:r>
          </a:p>
          <a:p>
            <a:pPr eaLnBrk="1" hangingPunct="1"/>
            <a:r>
              <a:rPr lang="en-US" sz="1400" dirty="0" smtClean="0">
                <a:solidFill>
                  <a:schemeClr val="bg1">
                    <a:lumMod val="85000"/>
                  </a:schemeClr>
                </a:solidFill>
                <a:cs typeface="Arial" pitchFamily="34" charset="0"/>
              </a:rPr>
              <a:t>Improvement #2 CAR 123910360</a:t>
            </a:r>
          </a:p>
          <a:p>
            <a:pPr eaLnBrk="1" hangingPunct="1"/>
            <a:r>
              <a:rPr lang="en-US" sz="1400" dirty="0" smtClean="0">
                <a:solidFill>
                  <a:schemeClr val="bg1">
                    <a:lumMod val="85000"/>
                  </a:schemeClr>
                </a:solidFill>
                <a:cs typeface="Arial" pitchFamily="34" charset="0"/>
              </a:rPr>
              <a:t>Good CAR #2:  123910120</a:t>
            </a:r>
            <a:endParaRPr lang="en-US" sz="1400" dirty="0" smtClean="0">
              <a:solidFill>
                <a:schemeClr val="bg1">
                  <a:lumMod val="85000"/>
                </a:schemeClr>
              </a:solidFill>
              <a:latin typeface="Gisha" pitchFamily="34" charset="-79"/>
              <a:cs typeface="Gisha" pitchFamily="34" charset="-79"/>
            </a:endParaRPr>
          </a:p>
        </p:txBody>
      </p:sp>
    </p:spTree>
    <p:extLst>
      <p:ext uri="{BB962C8B-B14F-4D97-AF65-F5344CB8AC3E}">
        <p14:creationId xmlns:p14="http://schemas.microsoft.com/office/powerpoint/2010/main" val="1444749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645" y="1328739"/>
            <a:ext cx="6861218" cy="3493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ctr"/>
            <a:r>
              <a:rPr lang="en-US" sz="3600" dirty="0" smtClean="0">
                <a:latin typeface="Kristen ITC" pitchFamily="66" charset="0"/>
                <a:cs typeface="Gisha" pitchFamily="34" charset="-79"/>
              </a:rPr>
              <a:t>Good CAR #2</a:t>
            </a:r>
            <a:endParaRPr lang="en-US" sz="3600" dirty="0">
              <a:latin typeface="Kristen ITC" pitchFamily="66" charset="0"/>
              <a:cs typeface="Gisha" pitchFamily="34" charset="-79"/>
            </a:endParaRPr>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10</a:t>
            </a:fld>
            <a:endParaRPr lang="en-US" dirty="0"/>
          </a:p>
        </p:txBody>
      </p:sp>
      <p:sp>
        <p:nvSpPr>
          <p:cNvPr id="8" name="Freeform 7"/>
          <p:cNvSpPr/>
          <p:nvPr/>
        </p:nvSpPr>
        <p:spPr>
          <a:xfrm>
            <a:off x="6081623" y="5667555"/>
            <a:ext cx="629728" cy="163902"/>
          </a:xfrm>
          <a:custGeom>
            <a:avLst/>
            <a:gdLst>
              <a:gd name="connsiteX0" fmla="*/ 629728 w 629728"/>
              <a:gd name="connsiteY0" fmla="*/ 0 h 163902"/>
              <a:gd name="connsiteX1" fmla="*/ 534837 w 629728"/>
              <a:gd name="connsiteY1" fmla="*/ 77637 h 163902"/>
              <a:gd name="connsiteX2" fmla="*/ 457200 w 629728"/>
              <a:gd name="connsiteY2" fmla="*/ 129396 h 163902"/>
              <a:gd name="connsiteX3" fmla="*/ 431320 w 629728"/>
              <a:gd name="connsiteY3" fmla="*/ 146649 h 163902"/>
              <a:gd name="connsiteX4" fmla="*/ 345056 w 629728"/>
              <a:gd name="connsiteY4" fmla="*/ 163902 h 163902"/>
              <a:gd name="connsiteX5" fmla="*/ 163902 w 629728"/>
              <a:gd name="connsiteY5" fmla="*/ 155275 h 163902"/>
              <a:gd name="connsiteX6" fmla="*/ 129396 w 629728"/>
              <a:gd name="connsiteY6" fmla="*/ 146649 h 163902"/>
              <a:gd name="connsiteX7" fmla="*/ 69011 w 629728"/>
              <a:gd name="connsiteY7" fmla="*/ 86264 h 163902"/>
              <a:gd name="connsiteX8" fmla="*/ 43132 w 629728"/>
              <a:gd name="connsiteY8" fmla="*/ 69011 h 163902"/>
              <a:gd name="connsiteX9" fmla="*/ 25879 w 629728"/>
              <a:gd name="connsiteY9" fmla="*/ 43132 h 163902"/>
              <a:gd name="connsiteX10" fmla="*/ 17252 w 629728"/>
              <a:gd name="connsiteY10" fmla="*/ 17253 h 163902"/>
              <a:gd name="connsiteX11" fmla="*/ 0 w 629728"/>
              <a:gd name="connsiteY11" fmla="*/ 8626 h 16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9728" h="163902">
                <a:moveTo>
                  <a:pt x="629728" y="0"/>
                </a:moveTo>
                <a:cubicBezTo>
                  <a:pt x="598098" y="25879"/>
                  <a:pt x="568841" y="54967"/>
                  <a:pt x="534837" y="77637"/>
                </a:cubicBezTo>
                <a:lnTo>
                  <a:pt x="457200" y="129396"/>
                </a:lnTo>
                <a:cubicBezTo>
                  <a:pt x="448573" y="135147"/>
                  <a:pt x="441487" y="144616"/>
                  <a:pt x="431320" y="146649"/>
                </a:cubicBezTo>
                <a:lnTo>
                  <a:pt x="345056" y="163902"/>
                </a:lnTo>
                <a:cubicBezTo>
                  <a:pt x="284671" y="161026"/>
                  <a:pt x="224163" y="160096"/>
                  <a:pt x="163902" y="155275"/>
                </a:cubicBezTo>
                <a:cubicBezTo>
                  <a:pt x="152084" y="154330"/>
                  <a:pt x="138984" y="153622"/>
                  <a:pt x="129396" y="146649"/>
                </a:cubicBezTo>
                <a:cubicBezTo>
                  <a:pt x="106375" y="129906"/>
                  <a:pt x="92696" y="102054"/>
                  <a:pt x="69011" y="86264"/>
                </a:cubicBezTo>
                <a:lnTo>
                  <a:pt x="43132" y="69011"/>
                </a:lnTo>
                <a:cubicBezTo>
                  <a:pt x="37381" y="60385"/>
                  <a:pt x="30516" y="52405"/>
                  <a:pt x="25879" y="43132"/>
                </a:cubicBezTo>
                <a:cubicBezTo>
                  <a:pt x="21812" y="34999"/>
                  <a:pt x="22708" y="24527"/>
                  <a:pt x="17252" y="17253"/>
                </a:cubicBezTo>
                <a:cubicBezTo>
                  <a:pt x="13394" y="12109"/>
                  <a:pt x="5751" y="11502"/>
                  <a:pt x="0" y="8626"/>
                </a:cubicBez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loud 24"/>
          <p:cNvSpPr/>
          <p:nvPr/>
        </p:nvSpPr>
        <p:spPr>
          <a:xfrm>
            <a:off x="6564702" y="443241"/>
            <a:ext cx="2303251" cy="990218"/>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7" name="TextBox 26"/>
          <p:cNvSpPr txBox="1"/>
          <p:nvPr/>
        </p:nvSpPr>
        <p:spPr>
          <a:xfrm>
            <a:off x="6921258" y="771739"/>
            <a:ext cx="1696528" cy="400110"/>
          </a:xfrm>
          <a:prstGeom prst="rect">
            <a:avLst/>
          </a:prstGeom>
          <a:noFill/>
          <a:ln>
            <a:noFill/>
          </a:ln>
        </p:spPr>
        <p:txBody>
          <a:bodyPr wrap="square" rtlCol="0">
            <a:spAutoFit/>
          </a:bodyPr>
          <a:lstStyle/>
          <a:p>
            <a:r>
              <a:rPr lang="en-US" sz="1000" dirty="0" smtClean="0">
                <a:latin typeface="Kristen ITC" pitchFamily="66" charset="0"/>
                <a:cs typeface="Arial" pitchFamily="34" charset="0"/>
              </a:rPr>
              <a:t>Three key components of CAP</a:t>
            </a:r>
          </a:p>
        </p:txBody>
      </p:sp>
      <p:cxnSp>
        <p:nvCxnSpPr>
          <p:cNvPr id="28" name="Curved Connector 27"/>
          <p:cNvCxnSpPr/>
          <p:nvPr/>
        </p:nvCxnSpPr>
        <p:spPr>
          <a:xfrm rot="5400000">
            <a:off x="7425942" y="1338196"/>
            <a:ext cx="873500" cy="854586"/>
          </a:xfrm>
          <a:prstGeom prst="curvedConnector3">
            <a:avLst>
              <a:gd name="adj1" fmla="val 9839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041" name="Straight Connector 1040"/>
          <p:cNvCxnSpPr/>
          <p:nvPr/>
        </p:nvCxnSpPr>
        <p:spPr>
          <a:xfrm>
            <a:off x="1151624" y="3191770"/>
            <a:ext cx="767753" cy="0"/>
          </a:xfrm>
          <a:prstGeom prst="line">
            <a:avLst/>
          </a:prstGeom>
          <a:ln w="9525">
            <a:solidFill>
              <a:srgbClr val="9D02CE"/>
            </a:solidFill>
          </a:ln>
        </p:spPr>
        <p:style>
          <a:lnRef idx="2">
            <a:schemeClr val="accent1"/>
          </a:lnRef>
          <a:fillRef idx="0">
            <a:schemeClr val="accent1"/>
          </a:fillRef>
          <a:effectRef idx="1">
            <a:schemeClr val="accent1"/>
          </a:effectRef>
          <a:fontRef idx="minor">
            <a:schemeClr val="tx1"/>
          </a:fontRef>
        </p:style>
      </p:cxnSp>
      <p:cxnSp>
        <p:nvCxnSpPr>
          <p:cNvPr id="1045" name="Straight Connector 1044"/>
          <p:cNvCxnSpPr/>
          <p:nvPr/>
        </p:nvCxnSpPr>
        <p:spPr>
          <a:xfrm>
            <a:off x="1138684" y="2337759"/>
            <a:ext cx="1061052" cy="0"/>
          </a:xfrm>
          <a:prstGeom prst="line">
            <a:avLst/>
          </a:prstGeom>
          <a:ln w="9525">
            <a:solidFill>
              <a:srgbClr val="9D02CE"/>
            </a:solidFill>
          </a:ln>
        </p:spPr>
        <p:style>
          <a:lnRef idx="2">
            <a:schemeClr val="accent1"/>
          </a:lnRef>
          <a:fillRef idx="0">
            <a:schemeClr val="accent1"/>
          </a:fillRef>
          <a:effectRef idx="1">
            <a:schemeClr val="accent1"/>
          </a:effectRef>
          <a:fontRef idx="minor">
            <a:schemeClr val="tx1"/>
          </a:fontRef>
        </p:style>
      </p:cxnSp>
      <p:cxnSp>
        <p:nvCxnSpPr>
          <p:cNvPr id="2082" name="Straight Connector 2081"/>
          <p:cNvCxnSpPr/>
          <p:nvPr/>
        </p:nvCxnSpPr>
        <p:spPr>
          <a:xfrm>
            <a:off x="1138685" y="1837426"/>
            <a:ext cx="767753" cy="0"/>
          </a:xfrm>
          <a:prstGeom prst="line">
            <a:avLst/>
          </a:prstGeom>
          <a:ln w="9525">
            <a:solidFill>
              <a:srgbClr val="9D02CE"/>
            </a:solidFill>
          </a:ln>
        </p:spPr>
        <p:style>
          <a:lnRef idx="2">
            <a:schemeClr val="accent1"/>
          </a:lnRef>
          <a:fillRef idx="0">
            <a:schemeClr val="accent1"/>
          </a:fillRef>
          <a:effectRef idx="1">
            <a:schemeClr val="accent1"/>
          </a:effectRef>
          <a:fontRef idx="minor">
            <a:schemeClr val="tx1"/>
          </a:fontRef>
        </p:style>
      </p:cxnSp>
      <p:cxnSp>
        <p:nvCxnSpPr>
          <p:cNvPr id="2084" name="Curved Connector 2083"/>
          <p:cNvCxnSpPr/>
          <p:nvPr/>
        </p:nvCxnSpPr>
        <p:spPr>
          <a:xfrm rot="5400000">
            <a:off x="7156977" y="1888090"/>
            <a:ext cx="1747000" cy="628299"/>
          </a:xfrm>
          <a:prstGeom prst="curvedConnector3">
            <a:avLst>
              <a:gd name="adj1" fmla="val 99378"/>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04" name="Cloud 103"/>
          <p:cNvSpPr/>
          <p:nvPr/>
        </p:nvSpPr>
        <p:spPr>
          <a:xfrm>
            <a:off x="4456254" y="5192914"/>
            <a:ext cx="2196861" cy="958330"/>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06" name="TextBox 105"/>
          <p:cNvSpPr txBox="1"/>
          <p:nvPr/>
        </p:nvSpPr>
        <p:spPr>
          <a:xfrm>
            <a:off x="4819292" y="5408328"/>
            <a:ext cx="1696528" cy="400110"/>
          </a:xfrm>
          <a:prstGeom prst="rect">
            <a:avLst/>
          </a:prstGeom>
          <a:noFill/>
          <a:ln>
            <a:noFill/>
          </a:ln>
        </p:spPr>
        <p:txBody>
          <a:bodyPr wrap="square" rtlCol="0">
            <a:spAutoFit/>
          </a:bodyPr>
          <a:lstStyle/>
          <a:p>
            <a:r>
              <a:rPr lang="en-US" sz="1000" dirty="0" smtClean="0">
                <a:latin typeface="Kristen ITC" pitchFamily="66" charset="0"/>
                <a:cs typeface="Arial" pitchFamily="34" charset="0"/>
              </a:rPr>
              <a:t>Milestones for each CAP component</a:t>
            </a:r>
          </a:p>
        </p:txBody>
      </p:sp>
      <p:cxnSp>
        <p:nvCxnSpPr>
          <p:cNvPr id="2089" name="Curved Connector 2088"/>
          <p:cNvCxnSpPr/>
          <p:nvPr/>
        </p:nvCxnSpPr>
        <p:spPr>
          <a:xfrm rot="16200000" flipV="1">
            <a:off x="5128114" y="4663992"/>
            <a:ext cx="569925" cy="508959"/>
          </a:xfrm>
          <a:prstGeom prst="curvedConnector3">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1" name="Curved Connector 10"/>
          <p:cNvCxnSpPr/>
          <p:nvPr/>
        </p:nvCxnSpPr>
        <p:spPr>
          <a:xfrm rot="10800000" flipV="1">
            <a:off x="7628627" y="1328739"/>
            <a:ext cx="592348" cy="436750"/>
          </a:xfrm>
          <a:prstGeom prst="curvedConnector3">
            <a:avLst>
              <a:gd name="adj1" fmla="val 631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558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398" y="1568883"/>
            <a:ext cx="6122512" cy="345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ctr"/>
            <a:r>
              <a:rPr lang="en-US" sz="3600" dirty="0" smtClean="0">
                <a:latin typeface="Kristen ITC" pitchFamily="66" charset="0"/>
                <a:cs typeface="Gisha" pitchFamily="34" charset="-79"/>
              </a:rPr>
              <a:t>Good CAR #2</a:t>
            </a:r>
            <a:endParaRPr lang="en-US" sz="3600" dirty="0">
              <a:latin typeface="Kristen ITC" pitchFamily="66" charset="0"/>
              <a:cs typeface="Gisha" pitchFamily="34" charset="-79"/>
            </a:endParaRPr>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11</a:t>
            </a:fld>
            <a:endParaRPr lang="en-US" dirty="0"/>
          </a:p>
        </p:txBody>
      </p:sp>
      <p:sp>
        <p:nvSpPr>
          <p:cNvPr id="8" name="Freeform 7"/>
          <p:cNvSpPr/>
          <p:nvPr/>
        </p:nvSpPr>
        <p:spPr>
          <a:xfrm>
            <a:off x="6081623" y="5667555"/>
            <a:ext cx="629728" cy="163902"/>
          </a:xfrm>
          <a:custGeom>
            <a:avLst/>
            <a:gdLst>
              <a:gd name="connsiteX0" fmla="*/ 629728 w 629728"/>
              <a:gd name="connsiteY0" fmla="*/ 0 h 163902"/>
              <a:gd name="connsiteX1" fmla="*/ 534837 w 629728"/>
              <a:gd name="connsiteY1" fmla="*/ 77637 h 163902"/>
              <a:gd name="connsiteX2" fmla="*/ 457200 w 629728"/>
              <a:gd name="connsiteY2" fmla="*/ 129396 h 163902"/>
              <a:gd name="connsiteX3" fmla="*/ 431320 w 629728"/>
              <a:gd name="connsiteY3" fmla="*/ 146649 h 163902"/>
              <a:gd name="connsiteX4" fmla="*/ 345056 w 629728"/>
              <a:gd name="connsiteY4" fmla="*/ 163902 h 163902"/>
              <a:gd name="connsiteX5" fmla="*/ 163902 w 629728"/>
              <a:gd name="connsiteY5" fmla="*/ 155275 h 163902"/>
              <a:gd name="connsiteX6" fmla="*/ 129396 w 629728"/>
              <a:gd name="connsiteY6" fmla="*/ 146649 h 163902"/>
              <a:gd name="connsiteX7" fmla="*/ 69011 w 629728"/>
              <a:gd name="connsiteY7" fmla="*/ 86264 h 163902"/>
              <a:gd name="connsiteX8" fmla="*/ 43132 w 629728"/>
              <a:gd name="connsiteY8" fmla="*/ 69011 h 163902"/>
              <a:gd name="connsiteX9" fmla="*/ 25879 w 629728"/>
              <a:gd name="connsiteY9" fmla="*/ 43132 h 163902"/>
              <a:gd name="connsiteX10" fmla="*/ 17252 w 629728"/>
              <a:gd name="connsiteY10" fmla="*/ 17253 h 163902"/>
              <a:gd name="connsiteX11" fmla="*/ 0 w 629728"/>
              <a:gd name="connsiteY11" fmla="*/ 8626 h 16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9728" h="163902">
                <a:moveTo>
                  <a:pt x="629728" y="0"/>
                </a:moveTo>
                <a:cubicBezTo>
                  <a:pt x="598098" y="25879"/>
                  <a:pt x="568841" y="54967"/>
                  <a:pt x="534837" y="77637"/>
                </a:cubicBezTo>
                <a:lnTo>
                  <a:pt x="457200" y="129396"/>
                </a:lnTo>
                <a:cubicBezTo>
                  <a:pt x="448573" y="135147"/>
                  <a:pt x="441487" y="144616"/>
                  <a:pt x="431320" y="146649"/>
                </a:cubicBezTo>
                <a:lnTo>
                  <a:pt x="345056" y="163902"/>
                </a:lnTo>
                <a:cubicBezTo>
                  <a:pt x="284671" y="161026"/>
                  <a:pt x="224163" y="160096"/>
                  <a:pt x="163902" y="155275"/>
                </a:cubicBezTo>
                <a:cubicBezTo>
                  <a:pt x="152084" y="154330"/>
                  <a:pt x="138984" y="153622"/>
                  <a:pt x="129396" y="146649"/>
                </a:cubicBezTo>
                <a:cubicBezTo>
                  <a:pt x="106375" y="129906"/>
                  <a:pt x="92696" y="102054"/>
                  <a:pt x="69011" y="86264"/>
                </a:cubicBezTo>
                <a:lnTo>
                  <a:pt x="43132" y="69011"/>
                </a:lnTo>
                <a:cubicBezTo>
                  <a:pt x="37381" y="60385"/>
                  <a:pt x="30516" y="52405"/>
                  <a:pt x="25879" y="43132"/>
                </a:cubicBezTo>
                <a:cubicBezTo>
                  <a:pt x="21812" y="34999"/>
                  <a:pt x="22708" y="24527"/>
                  <a:pt x="17252" y="17253"/>
                </a:cubicBezTo>
                <a:cubicBezTo>
                  <a:pt x="13394" y="12109"/>
                  <a:pt x="5751" y="11502"/>
                  <a:pt x="0" y="8626"/>
                </a:cubicBez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6719976" y="1418024"/>
            <a:ext cx="2196861" cy="1238909"/>
            <a:chOff x="6705600" y="443240"/>
            <a:chExt cx="2196861" cy="1238909"/>
          </a:xfrm>
        </p:grpSpPr>
        <p:sp>
          <p:nvSpPr>
            <p:cNvPr id="25" name="Cloud 24"/>
            <p:cNvSpPr/>
            <p:nvPr/>
          </p:nvSpPr>
          <p:spPr>
            <a:xfrm>
              <a:off x="6705600" y="443240"/>
              <a:ext cx="2196861" cy="1238909"/>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7" name="TextBox 26"/>
            <p:cNvSpPr txBox="1"/>
            <p:nvPr/>
          </p:nvSpPr>
          <p:spPr>
            <a:xfrm>
              <a:off x="6970143" y="862639"/>
              <a:ext cx="1696528" cy="553998"/>
            </a:xfrm>
            <a:prstGeom prst="rect">
              <a:avLst/>
            </a:prstGeom>
            <a:noFill/>
            <a:ln>
              <a:noFill/>
            </a:ln>
          </p:spPr>
          <p:txBody>
            <a:bodyPr wrap="square" rtlCol="0">
              <a:spAutoFit/>
            </a:bodyPr>
            <a:lstStyle/>
            <a:p>
              <a:r>
                <a:rPr lang="en-US" sz="1000" dirty="0" smtClean="0">
                  <a:latin typeface="Kristen ITC" pitchFamily="66" charset="0"/>
                  <a:cs typeface="Arial" pitchFamily="34" charset="0"/>
                </a:rPr>
                <a:t>Communication with affected staff – discussion during LSFM</a:t>
              </a:r>
            </a:p>
          </p:txBody>
        </p:sp>
      </p:grpSp>
      <p:cxnSp>
        <p:nvCxnSpPr>
          <p:cNvPr id="1050" name="Straight Connector 1049"/>
          <p:cNvCxnSpPr/>
          <p:nvPr/>
        </p:nvCxnSpPr>
        <p:spPr>
          <a:xfrm>
            <a:off x="2797833" y="3398807"/>
            <a:ext cx="4571734" cy="17253"/>
          </a:xfrm>
          <a:prstGeom prst="line">
            <a:avLst/>
          </a:prstGeom>
          <a:ln w="9525">
            <a:solidFill>
              <a:srgbClr val="9D02CE"/>
            </a:solidFill>
          </a:ln>
        </p:spPr>
        <p:style>
          <a:lnRef idx="2">
            <a:schemeClr val="accent1"/>
          </a:lnRef>
          <a:fillRef idx="0">
            <a:schemeClr val="accent1"/>
          </a:fillRef>
          <a:effectRef idx="1">
            <a:schemeClr val="accent1"/>
          </a:effectRef>
          <a:fontRef idx="minor">
            <a:schemeClr val="tx1"/>
          </a:fontRef>
        </p:style>
      </p:cxnSp>
      <p:cxnSp>
        <p:nvCxnSpPr>
          <p:cNvPr id="2082" name="Straight Connector 2081"/>
          <p:cNvCxnSpPr/>
          <p:nvPr/>
        </p:nvCxnSpPr>
        <p:spPr>
          <a:xfrm>
            <a:off x="2797833" y="3579963"/>
            <a:ext cx="1360099" cy="0"/>
          </a:xfrm>
          <a:prstGeom prst="line">
            <a:avLst/>
          </a:prstGeom>
          <a:ln w="9525">
            <a:solidFill>
              <a:srgbClr val="9D02CE"/>
            </a:solidFill>
          </a:ln>
        </p:spPr>
        <p:style>
          <a:lnRef idx="2">
            <a:schemeClr val="accent1"/>
          </a:lnRef>
          <a:fillRef idx="0">
            <a:schemeClr val="accent1"/>
          </a:fillRef>
          <a:effectRef idx="1">
            <a:schemeClr val="accent1"/>
          </a:effectRef>
          <a:fontRef idx="minor">
            <a:schemeClr val="tx1"/>
          </a:fontRef>
        </p:style>
      </p:cxnSp>
      <p:cxnSp>
        <p:nvCxnSpPr>
          <p:cNvPr id="2084" name="Curved Connector 2083"/>
          <p:cNvCxnSpPr/>
          <p:nvPr/>
        </p:nvCxnSpPr>
        <p:spPr>
          <a:xfrm rot="5400000">
            <a:off x="7332322" y="2616546"/>
            <a:ext cx="733241" cy="658751"/>
          </a:xfrm>
          <a:prstGeom prst="curvedConnector3">
            <a:avLst>
              <a:gd name="adj1" fmla="val 100589"/>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2307" y="3700674"/>
            <a:ext cx="2322212" cy="1966881"/>
          </a:xfrm>
          <a:prstGeom prst="rect">
            <a:avLst/>
          </a:prstGeom>
          <a:noFill/>
          <a:ln>
            <a:noFill/>
          </a:ln>
          <a:effectLst>
            <a:outerShdw blurRad="50800" dist="38100" dir="10800000" algn="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7" name="Cloud 106"/>
          <p:cNvSpPr/>
          <p:nvPr/>
        </p:nvSpPr>
        <p:spPr>
          <a:xfrm>
            <a:off x="6929887" y="4639362"/>
            <a:ext cx="2196861" cy="958330"/>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08" name="TextBox 107"/>
          <p:cNvSpPr txBox="1"/>
          <p:nvPr/>
        </p:nvSpPr>
        <p:spPr>
          <a:xfrm>
            <a:off x="7176038" y="4918472"/>
            <a:ext cx="1696528" cy="246221"/>
          </a:xfrm>
          <a:prstGeom prst="rect">
            <a:avLst/>
          </a:prstGeom>
          <a:noFill/>
          <a:ln>
            <a:noFill/>
          </a:ln>
        </p:spPr>
        <p:txBody>
          <a:bodyPr wrap="square" rtlCol="0">
            <a:spAutoFit/>
          </a:bodyPr>
          <a:lstStyle/>
          <a:p>
            <a:r>
              <a:rPr lang="en-US" sz="1000" dirty="0" smtClean="0">
                <a:latin typeface="Kristen ITC" pitchFamily="66" charset="0"/>
                <a:cs typeface="Arial" pitchFamily="34" charset="0"/>
              </a:rPr>
              <a:t>Copy of training record</a:t>
            </a:r>
          </a:p>
        </p:txBody>
      </p:sp>
      <p:cxnSp>
        <p:nvCxnSpPr>
          <p:cNvPr id="2091" name="Curved Connector 2090"/>
          <p:cNvCxnSpPr/>
          <p:nvPr/>
        </p:nvCxnSpPr>
        <p:spPr>
          <a:xfrm rot="10800000">
            <a:off x="6929887" y="4321268"/>
            <a:ext cx="1360098" cy="318094"/>
          </a:xfrm>
          <a:prstGeom prst="curvedConnector3">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2863970" y="3700674"/>
            <a:ext cx="1798337" cy="414126"/>
          </a:xfrm>
          <a:prstGeom prst="line">
            <a:avLst/>
          </a:prstGeom>
          <a:ln w="317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797833" y="4639362"/>
            <a:ext cx="1864474" cy="1028193"/>
          </a:xfrm>
          <a:prstGeom prst="line">
            <a:avLst/>
          </a:prstGeom>
          <a:ln w="3175">
            <a:solidFill>
              <a:srgbClr val="00B050"/>
            </a:solidFill>
          </a:ln>
          <a:effectLst>
            <a:outerShdw blurRad="50800" dist="38100" dir="8100000" algn="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558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452" y="957319"/>
            <a:ext cx="6837120" cy="3830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ctr"/>
            <a:r>
              <a:rPr lang="en-US" sz="3600" dirty="0" smtClean="0">
                <a:latin typeface="Kristen ITC" pitchFamily="66" charset="0"/>
                <a:cs typeface="Gisha" pitchFamily="34" charset="-79"/>
              </a:rPr>
              <a:t>Good CAR #2</a:t>
            </a:r>
            <a:endParaRPr lang="en-US" sz="3600" dirty="0">
              <a:latin typeface="Kristen ITC" pitchFamily="66" charset="0"/>
              <a:cs typeface="Gisha" pitchFamily="34" charset="-79"/>
            </a:endParaRPr>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12</a:t>
            </a:fld>
            <a:endParaRPr lang="en-US" dirty="0"/>
          </a:p>
        </p:txBody>
      </p:sp>
      <p:sp>
        <p:nvSpPr>
          <p:cNvPr id="8" name="Freeform 7"/>
          <p:cNvSpPr/>
          <p:nvPr/>
        </p:nvSpPr>
        <p:spPr>
          <a:xfrm>
            <a:off x="6081623" y="5667555"/>
            <a:ext cx="629728" cy="163902"/>
          </a:xfrm>
          <a:custGeom>
            <a:avLst/>
            <a:gdLst>
              <a:gd name="connsiteX0" fmla="*/ 629728 w 629728"/>
              <a:gd name="connsiteY0" fmla="*/ 0 h 163902"/>
              <a:gd name="connsiteX1" fmla="*/ 534837 w 629728"/>
              <a:gd name="connsiteY1" fmla="*/ 77637 h 163902"/>
              <a:gd name="connsiteX2" fmla="*/ 457200 w 629728"/>
              <a:gd name="connsiteY2" fmla="*/ 129396 h 163902"/>
              <a:gd name="connsiteX3" fmla="*/ 431320 w 629728"/>
              <a:gd name="connsiteY3" fmla="*/ 146649 h 163902"/>
              <a:gd name="connsiteX4" fmla="*/ 345056 w 629728"/>
              <a:gd name="connsiteY4" fmla="*/ 163902 h 163902"/>
              <a:gd name="connsiteX5" fmla="*/ 163902 w 629728"/>
              <a:gd name="connsiteY5" fmla="*/ 155275 h 163902"/>
              <a:gd name="connsiteX6" fmla="*/ 129396 w 629728"/>
              <a:gd name="connsiteY6" fmla="*/ 146649 h 163902"/>
              <a:gd name="connsiteX7" fmla="*/ 69011 w 629728"/>
              <a:gd name="connsiteY7" fmla="*/ 86264 h 163902"/>
              <a:gd name="connsiteX8" fmla="*/ 43132 w 629728"/>
              <a:gd name="connsiteY8" fmla="*/ 69011 h 163902"/>
              <a:gd name="connsiteX9" fmla="*/ 25879 w 629728"/>
              <a:gd name="connsiteY9" fmla="*/ 43132 h 163902"/>
              <a:gd name="connsiteX10" fmla="*/ 17252 w 629728"/>
              <a:gd name="connsiteY10" fmla="*/ 17253 h 163902"/>
              <a:gd name="connsiteX11" fmla="*/ 0 w 629728"/>
              <a:gd name="connsiteY11" fmla="*/ 8626 h 16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9728" h="163902">
                <a:moveTo>
                  <a:pt x="629728" y="0"/>
                </a:moveTo>
                <a:cubicBezTo>
                  <a:pt x="598098" y="25879"/>
                  <a:pt x="568841" y="54967"/>
                  <a:pt x="534837" y="77637"/>
                </a:cubicBezTo>
                <a:lnTo>
                  <a:pt x="457200" y="129396"/>
                </a:lnTo>
                <a:cubicBezTo>
                  <a:pt x="448573" y="135147"/>
                  <a:pt x="441487" y="144616"/>
                  <a:pt x="431320" y="146649"/>
                </a:cubicBezTo>
                <a:lnTo>
                  <a:pt x="345056" y="163902"/>
                </a:lnTo>
                <a:cubicBezTo>
                  <a:pt x="284671" y="161026"/>
                  <a:pt x="224163" y="160096"/>
                  <a:pt x="163902" y="155275"/>
                </a:cubicBezTo>
                <a:cubicBezTo>
                  <a:pt x="152084" y="154330"/>
                  <a:pt x="138984" y="153622"/>
                  <a:pt x="129396" y="146649"/>
                </a:cubicBezTo>
                <a:cubicBezTo>
                  <a:pt x="106375" y="129906"/>
                  <a:pt x="92696" y="102054"/>
                  <a:pt x="69011" y="86264"/>
                </a:cubicBezTo>
                <a:lnTo>
                  <a:pt x="43132" y="69011"/>
                </a:lnTo>
                <a:cubicBezTo>
                  <a:pt x="37381" y="60385"/>
                  <a:pt x="30516" y="52405"/>
                  <a:pt x="25879" y="43132"/>
                </a:cubicBezTo>
                <a:cubicBezTo>
                  <a:pt x="21812" y="34999"/>
                  <a:pt x="22708" y="24527"/>
                  <a:pt x="17252" y="17253"/>
                </a:cubicBezTo>
                <a:cubicBezTo>
                  <a:pt x="13394" y="12109"/>
                  <a:pt x="5751" y="11502"/>
                  <a:pt x="0" y="8626"/>
                </a:cubicBez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6763753" y="1021208"/>
            <a:ext cx="2196861" cy="1484660"/>
            <a:chOff x="6705600" y="443240"/>
            <a:chExt cx="2196861" cy="1238909"/>
          </a:xfrm>
        </p:grpSpPr>
        <p:sp>
          <p:nvSpPr>
            <p:cNvPr id="25" name="Cloud 24"/>
            <p:cNvSpPr/>
            <p:nvPr/>
          </p:nvSpPr>
          <p:spPr>
            <a:xfrm>
              <a:off x="6705600" y="443240"/>
              <a:ext cx="2196861" cy="1238909"/>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7" name="TextBox 26"/>
            <p:cNvSpPr txBox="1"/>
            <p:nvPr/>
          </p:nvSpPr>
          <p:spPr>
            <a:xfrm>
              <a:off x="6970143" y="862639"/>
              <a:ext cx="1696528" cy="707886"/>
            </a:xfrm>
            <a:prstGeom prst="rect">
              <a:avLst/>
            </a:prstGeom>
            <a:noFill/>
            <a:ln>
              <a:noFill/>
            </a:ln>
          </p:spPr>
          <p:txBody>
            <a:bodyPr wrap="square" rtlCol="0">
              <a:spAutoFit/>
            </a:bodyPr>
            <a:lstStyle/>
            <a:p>
              <a:r>
                <a:rPr lang="en-US" sz="1000" dirty="0" smtClean="0">
                  <a:latin typeface="Kristen ITC" pitchFamily="66" charset="0"/>
                  <a:cs typeface="Arial" pitchFamily="34" charset="0"/>
                </a:rPr>
                <a:t>Review with affected staff to ensure training in previous milestone was indeed understood</a:t>
              </a:r>
            </a:p>
          </p:txBody>
        </p:sp>
      </p:grpSp>
      <p:cxnSp>
        <p:nvCxnSpPr>
          <p:cNvPr id="2084" name="Curved Connector 2083"/>
          <p:cNvCxnSpPr/>
          <p:nvPr/>
        </p:nvCxnSpPr>
        <p:spPr>
          <a:xfrm rot="5400000">
            <a:off x="7661696" y="2409243"/>
            <a:ext cx="733241" cy="658751"/>
          </a:xfrm>
          <a:prstGeom prst="curvedConnector3">
            <a:avLst>
              <a:gd name="adj1" fmla="val 100589"/>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07" name="Cloud 106"/>
          <p:cNvSpPr/>
          <p:nvPr/>
        </p:nvSpPr>
        <p:spPr>
          <a:xfrm>
            <a:off x="813759" y="4935441"/>
            <a:ext cx="2664123" cy="1448106"/>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08" name="TextBox 107"/>
          <p:cNvSpPr txBox="1"/>
          <p:nvPr/>
        </p:nvSpPr>
        <p:spPr>
          <a:xfrm>
            <a:off x="1134372" y="5228607"/>
            <a:ext cx="2195423" cy="861774"/>
          </a:xfrm>
          <a:prstGeom prst="rect">
            <a:avLst/>
          </a:prstGeom>
          <a:noFill/>
          <a:ln>
            <a:noFill/>
          </a:ln>
        </p:spPr>
        <p:txBody>
          <a:bodyPr wrap="square" rtlCol="0">
            <a:spAutoFit/>
          </a:bodyPr>
          <a:lstStyle/>
          <a:p>
            <a:r>
              <a:rPr lang="en-US" sz="1000" dirty="0" smtClean="0">
                <a:latin typeface="Kristen ITC" pitchFamily="66" charset="0"/>
                <a:cs typeface="Arial" pitchFamily="34" charset="0"/>
              </a:rPr>
              <a:t>Copy of audit notes showing results of interviews with affected staff.  Used for Milestone and overall CAR verification</a:t>
            </a:r>
          </a:p>
        </p:txBody>
      </p:sp>
      <p:cxnSp>
        <p:nvCxnSpPr>
          <p:cNvPr id="2091" name="Curved Connector 2090"/>
          <p:cNvCxnSpPr/>
          <p:nvPr/>
        </p:nvCxnSpPr>
        <p:spPr>
          <a:xfrm flipV="1">
            <a:off x="3477882" y="4554747"/>
            <a:ext cx="1049130" cy="776720"/>
          </a:xfrm>
          <a:prstGeom prst="curvedConnector3">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2830901" y="3364272"/>
            <a:ext cx="1798337" cy="414126"/>
          </a:xfrm>
          <a:prstGeom prst="line">
            <a:avLst/>
          </a:prstGeom>
          <a:ln w="317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830901" y="4421345"/>
            <a:ext cx="1864474" cy="1028193"/>
          </a:xfrm>
          <a:prstGeom prst="line">
            <a:avLst/>
          </a:prstGeom>
          <a:ln w="3175">
            <a:solidFill>
              <a:srgbClr val="00B050"/>
            </a:solidFill>
          </a:ln>
          <a:effectLst>
            <a:outerShdw blurRad="50800" dist="38100" dir="8100000" algn="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5375" y="3364272"/>
            <a:ext cx="2858391" cy="2034845"/>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92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119" y="846707"/>
            <a:ext cx="5829300"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ctr"/>
            <a:r>
              <a:rPr lang="en-US" sz="3600" dirty="0" smtClean="0">
                <a:latin typeface="Kristen ITC" pitchFamily="66" charset="0"/>
                <a:cs typeface="Gisha" pitchFamily="34" charset="-79"/>
              </a:rPr>
              <a:t>Improvement CAR #2</a:t>
            </a:r>
            <a:endParaRPr lang="en-US" sz="3600" dirty="0">
              <a:latin typeface="Kristen ITC" pitchFamily="66" charset="0"/>
              <a:cs typeface="Gisha" pitchFamily="34" charset="-79"/>
            </a:endParaRPr>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13</a:t>
            </a:fld>
            <a:endParaRPr lang="en-US" dirty="0"/>
          </a:p>
        </p:txBody>
      </p:sp>
      <p:sp>
        <p:nvSpPr>
          <p:cNvPr id="5" name="TextBox 4"/>
          <p:cNvSpPr txBox="1"/>
          <p:nvPr/>
        </p:nvSpPr>
        <p:spPr>
          <a:xfrm>
            <a:off x="552893" y="1453909"/>
            <a:ext cx="7336465" cy="523220"/>
          </a:xfrm>
          <a:prstGeom prst="rect">
            <a:avLst/>
          </a:prstGeom>
          <a:noFill/>
        </p:spPr>
        <p:txBody>
          <a:bodyPr wrap="square" rtlCol="0">
            <a:spAutoFit/>
          </a:bodyPr>
          <a:lstStyle/>
          <a:p>
            <a:endParaRPr lang="en-US" sz="2800" dirty="0" smtClean="0">
              <a:latin typeface="Gisha" pitchFamily="34" charset="-79"/>
              <a:cs typeface="Gisha" pitchFamily="34" charset="-79"/>
            </a:endParaRPr>
          </a:p>
        </p:txBody>
      </p:sp>
      <p:sp>
        <p:nvSpPr>
          <p:cNvPr id="3" name="Rectangle 2"/>
          <p:cNvSpPr/>
          <p:nvPr/>
        </p:nvSpPr>
        <p:spPr>
          <a:xfrm>
            <a:off x="3062378" y="1977129"/>
            <a:ext cx="1026543" cy="1380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9" name="Rectangle 8"/>
          <p:cNvSpPr/>
          <p:nvPr/>
        </p:nvSpPr>
        <p:spPr>
          <a:xfrm>
            <a:off x="5831453" y="1952930"/>
            <a:ext cx="1061053" cy="1380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6" name="Cloud 5"/>
          <p:cNvSpPr/>
          <p:nvPr/>
        </p:nvSpPr>
        <p:spPr>
          <a:xfrm>
            <a:off x="105494" y="4512838"/>
            <a:ext cx="1685026" cy="1051200"/>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7" name="TextBox 6"/>
          <p:cNvSpPr txBox="1"/>
          <p:nvPr/>
        </p:nvSpPr>
        <p:spPr>
          <a:xfrm>
            <a:off x="220513" y="4692427"/>
            <a:ext cx="1570007" cy="707886"/>
          </a:xfrm>
          <a:prstGeom prst="rect">
            <a:avLst/>
          </a:prstGeom>
          <a:noFill/>
          <a:ln>
            <a:noFill/>
          </a:ln>
        </p:spPr>
        <p:txBody>
          <a:bodyPr wrap="square" rtlCol="0">
            <a:spAutoFit/>
          </a:bodyPr>
          <a:lstStyle/>
          <a:p>
            <a:r>
              <a:rPr lang="en-US" sz="1000" dirty="0" smtClean="0">
                <a:latin typeface="Kristen ITC" pitchFamily="66" charset="0"/>
                <a:cs typeface="Arial" pitchFamily="34" charset="0"/>
              </a:rPr>
              <a:t>Is there only one impulse tester?  How will it be identified for containment?</a:t>
            </a:r>
          </a:p>
        </p:txBody>
      </p:sp>
      <p:sp>
        <p:nvSpPr>
          <p:cNvPr id="8" name="Freeform 7"/>
          <p:cNvSpPr/>
          <p:nvPr/>
        </p:nvSpPr>
        <p:spPr>
          <a:xfrm>
            <a:off x="6081623" y="5667555"/>
            <a:ext cx="629728" cy="163902"/>
          </a:xfrm>
          <a:custGeom>
            <a:avLst/>
            <a:gdLst>
              <a:gd name="connsiteX0" fmla="*/ 629728 w 629728"/>
              <a:gd name="connsiteY0" fmla="*/ 0 h 163902"/>
              <a:gd name="connsiteX1" fmla="*/ 534837 w 629728"/>
              <a:gd name="connsiteY1" fmla="*/ 77637 h 163902"/>
              <a:gd name="connsiteX2" fmla="*/ 457200 w 629728"/>
              <a:gd name="connsiteY2" fmla="*/ 129396 h 163902"/>
              <a:gd name="connsiteX3" fmla="*/ 431320 w 629728"/>
              <a:gd name="connsiteY3" fmla="*/ 146649 h 163902"/>
              <a:gd name="connsiteX4" fmla="*/ 345056 w 629728"/>
              <a:gd name="connsiteY4" fmla="*/ 163902 h 163902"/>
              <a:gd name="connsiteX5" fmla="*/ 163902 w 629728"/>
              <a:gd name="connsiteY5" fmla="*/ 155275 h 163902"/>
              <a:gd name="connsiteX6" fmla="*/ 129396 w 629728"/>
              <a:gd name="connsiteY6" fmla="*/ 146649 h 163902"/>
              <a:gd name="connsiteX7" fmla="*/ 69011 w 629728"/>
              <a:gd name="connsiteY7" fmla="*/ 86264 h 163902"/>
              <a:gd name="connsiteX8" fmla="*/ 43132 w 629728"/>
              <a:gd name="connsiteY8" fmla="*/ 69011 h 163902"/>
              <a:gd name="connsiteX9" fmla="*/ 25879 w 629728"/>
              <a:gd name="connsiteY9" fmla="*/ 43132 h 163902"/>
              <a:gd name="connsiteX10" fmla="*/ 17252 w 629728"/>
              <a:gd name="connsiteY10" fmla="*/ 17253 h 163902"/>
              <a:gd name="connsiteX11" fmla="*/ 0 w 629728"/>
              <a:gd name="connsiteY11" fmla="*/ 8626 h 16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9728" h="163902">
                <a:moveTo>
                  <a:pt x="629728" y="0"/>
                </a:moveTo>
                <a:cubicBezTo>
                  <a:pt x="598098" y="25879"/>
                  <a:pt x="568841" y="54967"/>
                  <a:pt x="534837" y="77637"/>
                </a:cubicBezTo>
                <a:lnTo>
                  <a:pt x="457200" y="129396"/>
                </a:lnTo>
                <a:cubicBezTo>
                  <a:pt x="448573" y="135147"/>
                  <a:pt x="441487" y="144616"/>
                  <a:pt x="431320" y="146649"/>
                </a:cubicBezTo>
                <a:lnTo>
                  <a:pt x="345056" y="163902"/>
                </a:lnTo>
                <a:cubicBezTo>
                  <a:pt x="284671" y="161026"/>
                  <a:pt x="224163" y="160096"/>
                  <a:pt x="163902" y="155275"/>
                </a:cubicBezTo>
                <a:cubicBezTo>
                  <a:pt x="152084" y="154330"/>
                  <a:pt x="138984" y="153622"/>
                  <a:pt x="129396" y="146649"/>
                </a:cubicBezTo>
                <a:cubicBezTo>
                  <a:pt x="106375" y="129906"/>
                  <a:pt x="92696" y="102054"/>
                  <a:pt x="69011" y="86264"/>
                </a:cubicBezTo>
                <a:lnTo>
                  <a:pt x="43132" y="69011"/>
                </a:lnTo>
                <a:cubicBezTo>
                  <a:pt x="37381" y="60385"/>
                  <a:pt x="30516" y="52405"/>
                  <a:pt x="25879" y="43132"/>
                </a:cubicBezTo>
                <a:cubicBezTo>
                  <a:pt x="21812" y="34999"/>
                  <a:pt x="22708" y="24527"/>
                  <a:pt x="17252" y="17253"/>
                </a:cubicBezTo>
                <a:cubicBezTo>
                  <a:pt x="13394" y="12109"/>
                  <a:pt x="5751" y="11502"/>
                  <a:pt x="0" y="8626"/>
                </a:cubicBez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loud 15"/>
          <p:cNvSpPr/>
          <p:nvPr/>
        </p:nvSpPr>
        <p:spPr>
          <a:xfrm>
            <a:off x="73864" y="3174519"/>
            <a:ext cx="1593011" cy="1109931"/>
          </a:xfrm>
          <a:prstGeom prst="cloud">
            <a:avLst/>
          </a:prstGeom>
          <a:solidFill>
            <a:schemeClr val="bg1"/>
          </a:solidFill>
          <a:ln>
            <a:solidFill>
              <a:srgbClr val="0070C0"/>
            </a:solidFill>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8" name="TextBox 17"/>
          <p:cNvSpPr txBox="1"/>
          <p:nvPr/>
        </p:nvSpPr>
        <p:spPr>
          <a:xfrm>
            <a:off x="240641" y="3375541"/>
            <a:ext cx="1259456" cy="707886"/>
          </a:xfrm>
          <a:prstGeom prst="rect">
            <a:avLst/>
          </a:prstGeom>
          <a:noFill/>
          <a:ln>
            <a:noFill/>
          </a:ln>
        </p:spPr>
        <p:txBody>
          <a:bodyPr wrap="square" rtlCol="0">
            <a:spAutoFit/>
          </a:bodyPr>
          <a:lstStyle/>
          <a:p>
            <a:r>
              <a:rPr lang="en-US" sz="1000" dirty="0" smtClean="0">
                <a:latin typeface="Kristen ITC" pitchFamily="66" charset="0"/>
                <a:cs typeface="Arial" pitchFamily="34" charset="0"/>
              </a:rPr>
              <a:t>No description of equipment type.  Is SVT002 a global ID?</a:t>
            </a:r>
          </a:p>
        </p:txBody>
      </p:sp>
      <p:sp>
        <p:nvSpPr>
          <p:cNvPr id="25" name="Cloud 24"/>
          <p:cNvSpPr/>
          <p:nvPr/>
        </p:nvSpPr>
        <p:spPr>
          <a:xfrm>
            <a:off x="6361979" y="2618117"/>
            <a:ext cx="1926566" cy="810883"/>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7" name="TextBox 26"/>
          <p:cNvSpPr txBox="1"/>
          <p:nvPr/>
        </p:nvSpPr>
        <p:spPr>
          <a:xfrm>
            <a:off x="6547449" y="2823503"/>
            <a:ext cx="1696528" cy="400110"/>
          </a:xfrm>
          <a:prstGeom prst="rect">
            <a:avLst/>
          </a:prstGeom>
          <a:noFill/>
          <a:ln>
            <a:noFill/>
          </a:ln>
        </p:spPr>
        <p:txBody>
          <a:bodyPr wrap="square" rtlCol="0">
            <a:spAutoFit/>
          </a:bodyPr>
          <a:lstStyle/>
          <a:p>
            <a:r>
              <a:rPr lang="en-US" sz="1000" dirty="0" smtClean="0">
                <a:latin typeface="Kristen ITC" pitchFamily="66" charset="0"/>
                <a:cs typeface="Arial" pitchFamily="34" charset="0"/>
              </a:rPr>
              <a:t>Cited the specific applicable requirement</a:t>
            </a:r>
          </a:p>
        </p:txBody>
      </p:sp>
      <p:cxnSp>
        <p:nvCxnSpPr>
          <p:cNvPr id="37" name="Curved Connector 36"/>
          <p:cNvCxnSpPr/>
          <p:nvPr/>
        </p:nvCxnSpPr>
        <p:spPr>
          <a:xfrm rot="10800000" flipV="1">
            <a:off x="5667555" y="3375540"/>
            <a:ext cx="1377418" cy="353943"/>
          </a:xfrm>
          <a:prstGeom prst="curvedConnector3">
            <a:avLst>
              <a:gd name="adj1" fmla="val 100102"/>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3" name="Lightning Bolt 12"/>
          <p:cNvSpPr/>
          <p:nvPr/>
        </p:nvSpPr>
        <p:spPr>
          <a:xfrm>
            <a:off x="1500097" y="3884735"/>
            <a:ext cx="1018816" cy="399715"/>
          </a:xfrm>
          <a:prstGeom prst="lightningBol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6" name="Lightning Bolt 25"/>
          <p:cNvSpPr/>
          <p:nvPr/>
        </p:nvSpPr>
        <p:spPr>
          <a:xfrm>
            <a:off x="1594988" y="4692427"/>
            <a:ext cx="1700303" cy="190086"/>
          </a:xfrm>
          <a:prstGeom prst="lightningBol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1261056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821" y="1002571"/>
            <a:ext cx="6057634" cy="4632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ctr"/>
            <a:r>
              <a:rPr lang="en-US" sz="3600" dirty="0" smtClean="0">
                <a:latin typeface="Kristen ITC" pitchFamily="66" charset="0"/>
                <a:cs typeface="Gisha" pitchFamily="34" charset="-79"/>
              </a:rPr>
              <a:t>Improvement CAR #2</a:t>
            </a:r>
            <a:endParaRPr lang="en-US" sz="3600" dirty="0">
              <a:latin typeface="Kristen ITC" pitchFamily="66" charset="0"/>
              <a:cs typeface="Gisha" pitchFamily="34" charset="-79"/>
            </a:endParaRPr>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14</a:t>
            </a:fld>
            <a:endParaRPr lang="en-US" dirty="0"/>
          </a:p>
        </p:txBody>
      </p:sp>
      <p:grpSp>
        <p:nvGrpSpPr>
          <p:cNvPr id="2086" name="Group 2085"/>
          <p:cNvGrpSpPr/>
          <p:nvPr/>
        </p:nvGrpSpPr>
        <p:grpSpPr>
          <a:xfrm>
            <a:off x="7515584" y="1615472"/>
            <a:ext cx="1548801" cy="860253"/>
            <a:chOff x="7483847" y="3203063"/>
            <a:chExt cx="1926566" cy="787614"/>
          </a:xfrm>
        </p:grpSpPr>
        <p:sp>
          <p:nvSpPr>
            <p:cNvPr id="6" name="Cloud 5"/>
            <p:cNvSpPr/>
            <p:nvPr/>
          </p:nvSpPr>
          <p:spPr>
            <a:xfrm>
              <a:off x="7483847" y="3203063"/>
              <a:ext cx="1926566" cy="787614"/>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7" name="TextBox 6"/>
            <p:cNvSpPr txBox="1"/>
            <p:nvPr/>
          </p:nvSpPr>
          <p:spPr>
            <a:xfrm>
              <a:off x="7710832" y="3272812"/>
              <a:ext cx="1570006" cy="648113"/>
            </a:xfrm>
            <a:prstGeom prst="rect">
              <a:avLst/>
            </a:prstGeom>
            <a:noFill/>
            <a:ln>
              <a:noFill/>
            </a:ln>
          </p:spPr>
          <p:txBody>
            <a:bodyPr wrap="square" rtlCol="0">
              <a:spAutoFit/>
            </a:bodyPr>
            <a:lstStyle/>
            <a:p>
              <a:r>
                <a:rPr lang="en-US" sz="1000" dirty="0" smtClean="0">
                  <a:latin typeface="Kristen ITC" pitchFamily="66" charset="0"/>
                  <a:cs typeface="Arial" pitchFamily="34" charset="0"/>
                </a:rPr>
                <a:t>Why? What does the process doc say?  Is there a form? </a:t>
              </a:r>
            </a:p>
          </p:txBody>
        </p:sp>
      </p:grpSp>
      <p:sp>
        <p:nvSpPr>
          <p:cNvPr id="8" name="Freeform 7"/>
          <p:cNvSpPr/>
          <p:nvPr/>
        </p:nvSpPr>
        <p:spPr>
          <a:xfrm>
            <a:off x="6081623" y="5667555"/>
            <a:ext cx="629728" cy="163902"/>
          </a:xfrm>
          <a:custGeom>
            <a:avLst/>
            <a:gdLst>
              <a:gd name="connsiteX0" fmla="*/ 629728 w 629728"/>
              <a:gd name="connsiteY0" fmla="*/ 0 h 163902"/>
              <a:gd name="connsiteX1" fmla="*/ 534837 w 629728"/>
              <a:gd name="connsiteY1" fmla="*/ 77637 h 163902"/>
              <a:gd name="connsiteX2" fmla="*/ 457200 w 629728"/>
              <a:gd name="connsiteY2" fmla="*/ 129396 h 163902"/>
              <a:gd name="connsiteX3" fmla="*/ 431320 w 629728"/>
              <a:gd name="connsiteY3" fmla="*/ 146649 h 163902"/>
              <a:gd name="connsiteX4" fmla="*/ 345056 w 629728"/>
              <a:gd name="connsiteY4" fmla="*/ 163902 h 163902"/>
              <a:gd name="connsiteX5" fmla="*/ 163902 w 629728"/>
              <a:gd name="connsiteY5" fmla="*/ 155275 h 163902"/>
              <a:gd name="connsiteX6" fmla="*/ 129396 w 629728"/>
              <a:gd name="connsiteY6" fmla="*/ 146649 h 163902"/>
              <a:gd name="connsiteX7" fmla="*/ 69011 w 629728"/>
              <a:gd name="connsiteY7" fmla="*/ 86264 h 163902"/>
              <a:gd name="connsiteX8" fmla="*/ 43132 w 629728"/>
              <a:gd name="connsiteY8" fmla="*/ 69011 h 163902"/>
              <a:gd name="connsiteX9" fmla="*/ 25879 w 629728"/>
              <a:gd name="connsiteY9" fmla="*/ 43132 h 163902"/>
              <a:gd name="connsiteX10" fmla="*/ 17252 w 629728"/>
              <a:gd name="connsiteY10" fmla="*/ 17253 h 163902"/>
              <a:gd name="connsiteX11" fmla="*/ 0 w 629728"/>
              <a:gd name="connsiteY11" fmla="*/ 8626 h 16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9728" h="163902">
                <a:moveTo>
                  <a:pt x="629728" y="0"/>
                </a:moveTo>
                <a:cubicBezTo>
                  <a:pt x="598098" y="25879"/>
                  <a:pt x="568841" y="54967"/>
                  <a:pt x="534837" y="77637"/>
                </a:cubicBezTo>
                <a:lnTo>
                  <a:pt x="457200" y="129396"/>
                </a:lnTo>
                <a:cubicBezTo>
                  <a:pt x="448573" y="135147"/>
                  <a:pt x="441487" y="144616"/>
                  <a:pt x="431320" y="146649"/>
                </a:cubicBezTo>
                <a:lnTo>
                  <a:pt x="345056" y="163902"/>
                </a:lnTo>
                <a:cubicBezTo>
                  <a:pt x="284671" y="161026"/>
                  <a:pt x="224163" y="160096"/>
                  <a:pt x="163902" y="155275"/>
                </a:cubicBezTo>
                <a:cubicBezTo>
                  <a:pt x="152084" y="154330"/>
                  <a:pt x="138984" y="153622"/>
                  <a:pt x="129396" y="146649"/>
                </a:cubicBezTo>
                <a:cubicBezTo>
                  <a:pt x="106375" y="129906"/>
                  <a:pt x="92696" y="102054"/>
                  <a:pt x="69011" y="86264"/>
                </a:cubicBezTo>
                <a:lnTo>
                  <a:pt x="43132" y="69011"/>
                </a:lnTo>
                <a:cubicBezTo>
                  <a:pt x="37381" y="60385"/>
                  <a:pt x="30516" y="52405"/>
                  <a:pt x="25879" y="43132"/>
                </a:cubicBezTo>
                <a:cubicBezTo>
                  <a:pt x="21812" y="34999"/>
                  <a:pt x="22708" y="24527"/>
                  <a:pt x="17252" y="17253"/>
                </a:cubicBezTo>
                <a:cubicBezTo>
                  <a:pt x="13394" y="12109"/>
                  <a:pt x="5751" y="11502"/>
                  <a:pt x="0" y="8626"/>
                </a:cubicBez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loud 15"/>
          <p:cNvSpPr/>
          <p:nvPr/>
        </p:nvSpPr>
        <p:spPr>
          <a:xfrm>
            <a:off x="7616020" y="3262158"/>
            <a:ext cx="1519353" cy="947533"/>
          </a:xfrm>
          <a:prstGeom prst="cloud">
            <a:avLst/>
          </a:prstGeom>
          <a:solidFill>
            <a:schemeClr val="bg1"/>
          </a:solidFill>
          <a:ln>
            <a:solidFill>
              <a:srgbClr val="0070C0"/>
            </a:solidFill>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5" name="Cloud 24"/>
          <p:cNvSpPr/>
          <p:nvPr/>
        </p:nvSpPr>
        <p:spPr>
          <a:xfrm>
            <a:off x="6867524" y="755089"/>
            <a:ext cx="2196861" cy="738579"/>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7" name="TextBox 26"/>
          <p:cNvSpPr txBox="1"/>
          <p:nvPr/>
        </p:nvSpPr>
        <p:spPr>
          <a:xfrm>
            <a:off x="7265126" y="924324"/>
            <a:ext cx="1696528" cy="400110"/>
          </a:xfrm>
          <a:prstGeom prst="rect">
            <a:avLst/>
          </a:prstGeom>
          <a:noFill/>
          <a:ln>
            <a:noFill/>
          </a:ln>
        </p:spPr>
        <p:txBody>
          <a:bodyPr wrap="square" rtlCol="0">
            <a:spAutoFit/>
          </a:bodyPr>
          <a:lstStyle/>
          <a:p>
            <a:r>
              <a:rPr lang="en-US" sz="1000" dirty="0" smtClean="0">
                <a:latin typeface="Kristen ITC" pitchFamily="66" charset="0"/>
                <a:cs typeface="Arial" pitchFamily="34" charset="0"/>
              </a:rPr>
              <a:t>Who:  Includes list of stakeholders</a:t>
            </a:r>
          </a:p>
        </p:txBody>
      </p:sp>
      <p:cxnSp>
        <p:nvCxnSpPr>
          <p:cNvPr id="28" name="Curved Connector 27"/>
          <p:cNvCxnSpPr/>
          <p:nvPr/>
        </p:nvCxnSpPr>
        <p:spPr>
          <a:xfrm rot="5400000">
            <a:off x="6461634" y="1293513"/>
            <a:ext cx="508959" cy="302822"/>
          </a:xfrm>
          <a:prstGeom prst="curvedConnector3">
            <a:avLst>
              <a:gd name="adj1" fmla="val -7627"/>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7737215" y="3449612"/>
            <a:ext cx="1281762" cy="553998"/>
          </a:xfrm>
          <a:prstGeom prst="rect">
            <a:avLst/>
          </a:prstGeom>
          <a:noFill/>
          <a:ln>
            <a:noFill/>
          </a:ln>
        </p:spPr>
        <p:txBody>
          <a:bodyPr wrap="square" rtlCol="0">
            <a:spAutoFit/>
          </a:bodyPr>
          <a:lstStyle/>
          <a:p>
            <a:r>
              <a:rPr lang="en-US" sz="1000" dirty="0" smtClean="0">
                <a:latin typeface="Kristen ITC" pitchFamily="66" charset="0"/>
                <a:cs typeface="Arial" pitchFamily="34" charset="0"/>
              </a:rPr>
              <a:t>Where did this occur?  When did it begin?</a:t>
            </a:r>
          </a:p>
        </p:txBody>
      </p:sp>
      <p:sp>
        <p:nvSpPr>
          <p:cNvPr id="42" name="Cloud 41"/>
          <p:cNvSpPr/>
          <p:nvPr/>
        </p:nvSpPr>
        <p:spPr>
          <a:xfrm>
            <a:off x="194585" y="3752491"/>
            <a:ext cx="1426236" cy="1302588"/>
          </a:xfrm>
          <a:prstGeom prst="cloud">
            <a:avLst/>
          </a:prstGeom>
          <a:solidFill>
            <a:schemeClr val="bg1"/>
          </a:solidFill>
          <a:ln>
            <a:solidFill>
              <a:srgbClr val="0070C0"/>
            </a:solidFill>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9" name="Lightning Bolt 8"/>
          <p:cNvSpPr/>
          <p:nvPr/>
        </p:nvSpPr>
        <p:spPr>
          <a:xfrm>
            <a:off x="6825831" y="2293910"/>
            <a:ext cx="969749" cy="236678"/>
          </a:xfrm>
          <a:prstGeom prst="lightningBol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grpSp>
        <p:nvGrpSpPr>
          <p:cNvPr id="36" name="Group 35"/>
          <p:cNvGrpSpPr/>
          <p:nvPr/>
        </p:nvGrpSpPr>
        <p:grpSpPr>
          <a:xfrm>
            <a:off x="7554738" y="2424955"/>
            <a:ext cx="1548801" cy="937956"/>
            <a:chOff x="7483847" y="3203063"/>
            <a:chExt cx="1926566" cy="858756"/>
          </a:xfrm>
        </p:grpSpPr>
        <p:sp>
          <p:nvSpPr>
            <p:cNvPr id="37" name="Cloud 36"/>
            <p:cNvSpPr/>
            <p:nvPr/>
          </p:nvSpPr>
          <p:spPr>
            <a:xfrm>
              <a:off x="7483847" y="3203063"/>
              <a:ext cx="1926566" cy="787614"/>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38" name="TextBox 37"/>
            <p:cNvSpPr txBox="1"/>
            <p:nvPr/>
          </p:nvSpPr>
          <p:spPr>
            <a:xfrm>
              <a:off x="7710832" y="3272812"/>
              <a:ext cx="1650877" cy="789007"/>
            </a:xfrm>
            <a:prstGeom prst="rect">
              <a:avLst/>
            </a:prstGeom>
            <a:noFill/>
            <a:ln>
              <a:noFill/>
            </a:ln>
          </p:spPr>
          <p:txBody>
            <a:bodyPr wrap="square" rtlCol="0">
              <a:spAutoFit/>
            </a:bodyPr>
            <a:lstStyle/>
            <a:p>
              <a:r>
                <a:rPr lang="en-US" sz="1000" dirty="0" smtClean="0">
                  <a:latin typeface="Kristen ITC" pitchFamily="66" charset="0"/>
                  <a:cs typeface="Arial" pitchFamily="34" charset="0"/>
                </a:rPr>
                <a:t>What is the normal practice?  Was it an unusual circumstance?</a:t>
              </a:r>
            </a:p>
            <a:p>
              <a:endParaRPr lang="en-US" sz="1000" dirty="0" smtClean="0">
                <a:latin typeface="Kristen ITC" pitchFamily="66" charset="0"/>
                <a:cs typeface="Arial" pitchFamily="34" charset="0"/>
              </a:endParaRPr>
            </a:p>
          </p:txBody>
        </p:sp>
      </p:grpSp>
      <p:sp>
        <p:nvSpPr>
          <p:cNvPr id="18" name="TextBox 17"/>
          <p:cNvSpPr txBox="1"/>
          <p:nvPr/>
        </p:nvSpPr>
        <p:spPr>
          <a:xfrm>
            <a:off x="405460" y="3932692"/>
            <a:ext cx="1004485" cy="861774"/>
          </a:xfrm>
          <a:prstGeom prst="rect">
            <a:avLst/>
          </a:prstGeom>
          <a:noFill/>
          <a:ln>
            <a:noFill/>
          </a:ln>
        </p:spPr>
        <p:txBody>
          <a:bodyPr wrap="square" rtlCol="0">
            <a:spAutoFit/>
          </a:bodyPr>
          <a:lstStyle/>
          <a:p>
            <a:r>
              <a:rPr lang="en-US" sz="1000" dirty="0" smtClean="0">
                <a:latin typeface="Kristen ITC" pitchFamily="66" charset="0"/>
                <a:cs typeface="Arial" pitchFamily="34" charset="0"/>
              </a:rPr>
              <a:t>How far back should this include?  What location?</a:t>
            </a:r>
          </a:p>
        </p:txBody>
      </p:sp>
      <p:sp>
        <p:nvSpPr>
          <p:cNvPr id="15" name="Lightning Bolt 14"/>
          <p:cNvSpPr/>
          <p:nvPr/>
        </p:nvSpPr>
        <p:spPr>
          <a:xfrm>
            <a:off x="1620821" y="4106174"/>
            <a:ext cx="1269028" cy="508958"/>
          </a:xfrm>
          <a:prstGeom prst="lightningBol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756731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838" y="1171849"/>
            <a:ext cx="6786117" cy="480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ctr"/>
            <a:r>
              <a:rPr lang="en-US" sz="3600" dirty="0">
                <a:latin typeface="Kristen ITC" pitchFamily="66" charset="0"/>
                <a:cs typeface="Gisha" pitchFamily="34" charset="-79"/>
              </a:rPr>
              <a:t>Improvement </a:t>
            </a:r>
            <a:r>
              <a:rPr lang="en-US" sz="3600" dirty="0" smtClean="0">
                <a:latin typeface="Kristen ITC" pitchFamily="66" charset="0"/>
                <a:cs typeface="Gisha" pitchFamily="34" charset="-79"/>
              </a:rPr>
              <a:t>CAR #2</a:t>
            </a:r>
            <a:endParaRPr lang="en-US" sz="3600" dirty="0">
              <a:latin typeface="Kristen ITC" pitchFamily="66" charset="0"/>
              <a:cs typeface="Gisha" pitchFamily="34" charset="-79"/>
            </a:endParaRPr>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15</a:t>
            </a:fld>
            <a:endParaRPr lang="en-US" dirty="0"/>
          </a:p>
        </p:txBody>
      </p:sp>
      <p:sp>
        <p:nvSpPr>
          <p:cNvPr id="8" name="Freeform 7"/>
          <p:cNvSpPr/>
          <p:nvPr/>
        </p:nvSpPr>
        <p:spPr>
          <a:xfrm>
            <a:off x="6081623" y="5667555"/>
            <a:ext cx="629728" cy="163902"/>
          </a:xfrm>
          <a:custGeom>
            <a:avLst/>
            <a:gdLst>
              <a:gd name="connsiteX0" fmla="*/ 629728 w 629728"/>
              <a:gd name="connsiteY0" fmla="*/ 0 h 163902"/>
              <a:gd name="connsiteX1" fmla="*/ 534837 w 629728"/>
              <a:gd name="connsiteY1" fmla="*/ 77637 h 163902"/>
              <a:gd name="connsiteX2" fmla="*/ 457200 w 629728"/>
              <a:gd name="connsiteY2" fmla="*/ 129396 h 163902"/>
              <a:gd name="connsiteX3" fmla="*/ 431320 w 629728"/>
              <a:gd name="connsiteY3" fmla="*/ 146649 h 163902"/>
              <a:gd name="connsiteX4" fmla="*/ 345056 w 629728"/>
              <a:gd name="connsiteY4" fmla="*/ 163902 h 163902"/>
              <a:gd name="connsiteX5" fmla="*/ 163902 w 629728"/>
              <a:gd name="connsiteY5" fmla="*/ 155275 h 163902"/>
              <a:gd name="connsiteX6" fmla="*/ 129396 w 629728"/>
              <a:gd name="connsiteY6" fmla="*/ 146649 h 163902"/>
              <a:gd name="connsiteX7" fmla="*/ 69011 w 629728"/>
              <a:gd name="connsiteY7" fmla="*/ 86264 h 163902"/>
              <a:gd name="connsiteX8" fmla="*/ 43132 w 629728"/>
              <a:gd name="connsiteY8" fmla="*/ 69011 h 163902"/>
              <a:gd name="connsiteX9" fmla="*/ 25879 w 629728"/>
              <a:gd name="connsiteY9" fmla="*/ 43132 h 163902"/>
              <a:gd name="connsiteX10" fmla="*/ 17252 w 629728"/>
              <a:gd name="connsiteY10" fmla="*/ 17253 h 163902"/>
              <a:gd name="connsiteX11" fmla="*/ 0 w 629728"/>
              <a:gd name="connsiteY11" fmla="*/ 8626 h 16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9728" h="163902">
                <a:moveTo>
                  <a:pt x="629728" y="0"/>
                </a:moveTo>
                <a:cubicBezTo>
                  <a:pt x="598098" y="25879"/>
                  <a:pt x="568841" y="54967"/>
                  <a:pt x="534837" y="77637"/>
                </a:cubicBezTo>
                <a:lnTo>
                  <a:pt x="457200" y="129396"/>
                </a:lnTo>
                <a:cubicBezTo>
                  <a:pt x="448573" y="135147"/>
                  <a:pt x="441487" y="144616"/>
                  <a:pt x="431320" y="146649"/>
                </a:cubicBezTo>
                <a:lnTo>
                  <a:pt x="345056" y="163902"/>
                </a:lnTo>
                <a:cubicBezTo>
                  <a:pt x="284671" y="161026"/>
                  <a:pt x="224163" y="160096"/>
                  <a:pt x="163902" y="155275"/>
                </a:cubicBezTo>
                <a:cubicBezTo>
                  <a:pt x="152084" y="154330"/>
                  <a:pt x="138984" y="153622"/>
                  <a:pt x="129396" y="146649"/>
                </a:cubicBezTo>
                <a:cubicBezTo>
                  <a:pt x="106375" y="129906"/>
                  <a:pt x="92696" y="102054"/>
                  <a:pt x="69011" y="86264"/>
                </a:cubicBezTo>
                <a:lnTo>
                  <a:pt x="43132" y="69011"/>
                </a:lnTo>
                <a:cubicBezTo>
                  <a:pt x="37381" y="60385"/>
                  <a:pt x="30516" y="52405"/>
                  <a:pt x="25879" y="43132"/>
                </a:cubicBezTo>
                <a:cubicBezTo>
                  <a:pt x="21812" y="34999"/>
                  <a:pt x="22708" y="24527"/>
                  <a:pt x="17252" y="17253"/>
                </a:cubicBezTo>
                <a:cubicBezTo>
                  <a:pt x="13394" y="12109"/>
                  <a:pt x="5751" y="11502"/>
                  <a:pt x="0" y="8626"/>
                </a:cubicBez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loud 24"/>
          <p:cNvSpPr/>
          <p:nvPr/>
        </p:nvSpPr>
        <p:spPr>
          <a:xfrm>
            <a:off x="6564702" y="443241"/>
            <a:ext cx="2303251" cy="990218"/>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7" name="TextBox 26"/>
          <p:cNvSpPr txBox="1"/>
          <p:nvPr/>
        </p:nvSpPr>
        <p:spPr>
          <a:xfrm>
            <a:off x="6921258" y="771739"/>
            <a:ext cx="1696528" cy="400110"/>
          </a:xfrm>
          <a:prstGeom prst="rect">
            <a:avLst/>
          </a:prstGeom>
          <a:noFill/>
          <a:ln>
            <a:noFill/>
          </a:ln>
        </p:spPr>
        <p:txBody>
          <a:bodyPr wrap="square" rtlCol="0">
            <a:spAutoFit/>
          </a:bodyPr>
          <a:lstStyle/>
          <a:p>
            <a:r>
              <a:rPr lang="en-US" sz="1000" dirty="0" smtClean="0">
                <a:latin typeface="Kristen ITC" pitchFamily="66" charset="0"/>
                <a:cs typeface="Arial" pitchFamily="34" charset="0"/>
              </a:rPr>
              <a:t>Three key components of CAP</a:t>
            </a:r>
          </a:p>
        </p:txBody>
      </p:sp>
      <p:cxnSp>
        <p:nvCxnSpPr>
          <p:cNvPr id="28" name="Curved Connector 27"/>
          <p:cNvCxnSpPr/>
          <p:nvPr/>
        </p:nvCxnSpPr>
        <p:spPr>
          <a:xfrm rot="5400000">
            <a:off x="7392206" y="1799226"/>
            <a:ext cx="1368267" cy="427293"/>
          </a:xfrm>
          <a:prstGeom prst="curvedConnector3">
            <a:avLst>
              <a:gd name="adj1" fmla="val 99807"/>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2084" name="Curved Connector 2083"/>
          <p:cNvCxnSpPr/>
          <p:nvPr/>
        </p:nvCxnSpPr>
        <p:spPr>
          <a:xfrm rot="5400000">
            <a:off x="6558687" y="2333973"/>
            <a:ext cx="2736530" cy="726066"/>
          </a:xfrm>
          <a:prstGeom prst="curvedConnector3">
            <a:avLst>
              <a:gd name="adj1" fmla="val 100122"/>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04" name="Cloud 103"/>
          <p:cNvSpPr/>
          <p:nvPr/>
        </p:nvSpPr>
        <p:spPr>
          <a:xfrm>
            <a:off x="6828521" y="5708080"/>
            <a:ext cx="2196861" cy="958330"/>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06" name="TextBox 105"/>
          <p:cNvSpPr txBox="1"/>
          <p:nvPr/>
        </p:nvSpPr>
        <p:spPr>
          <a:xfrm>
            <a:off x="7171425" y="5987190"/>
            <a:ext cx="1696528" cy="400110"/>
          </a:xfrm>
          <a:prstGeom prst="rect">
            <a:avLst/>
          </a:prstGeom>
          <a:noFill/>
          <a:ln>
            <a:noFill/>
          </a:ln>
        </p:spPr>
        <p:txBody>
          <a:bodyPr wrap="square" rtlCol="0">
            <a:spAutoFit/>
          </a:bodyPr>
          <a:lstStyle/>
          <a:p>
            <a:r>
              <a:rPr lang="en-US" sz="1000" dirty="0" smtClean="0">
                <a:latin typeface="Kristen ITC" pitchFamily="66" charset="0"/>
                <a:cs typeface="Arial" pitchFamily="34" charset="0"/>
              </a:rPr>
              <a:t>Milestones for each CAP component</a:t>
            </a:r>
          </a:p>
        </p:txBody>
      </p:sp>
      <p:cxnSp>
        <p:nvCxnSpPr>
          <p:cNvPr id="11" name="Curved Connector 10"/>
          <p:cNvCxnSpPr/>
          <p:nvPr/>
        </p:nvCxnSpPr>
        <p:spPr>
          <a:xfrm rot="10800000" flipV="1">
            <a:off x="7628627" y="1328739"/>
            <a:ext cx="592348" cy="436750"/>
          </a:xfrm>
          <a:prstGeom prst="curvedConnector3">
            <a:avLst>
              <a:gd name="adj1" fmla="val 631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0" name="Curved Connector 9"/>
          <p:cNvCxnSpPr/>
          <p:nvPr/>
        </p:nvCxnSpPr>
        <p:spPr>
          <a:xfrm rot="10800000">
            <a:off x="8019689" y="5296620"/>
            <a:ext cx="692990" cy="452887"/>
          </a:xfrm>
          <a:prstGeom prst="curvedConnector3">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773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286" y="1534520"/>
            <a:ext cx="6553649" cy="2945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ctr"/>
            <a:r>
              <a:rPr lang="en-US" sz="3600" dirty="0">
                <a:latin typeface="Kristen ITC" pitchFamily="66" charset="0"/>
                <a:cs typeface="Gisha" pitchFamily="34" charset="-79"/>
              </a:rPr>
              <a:t>Improvement </a:t>
            </a:r>
            <a:r>
              <a:rPr lang="en-US" sz="3600" dirty="0" smtClean="0">
                <a:latin typeface="Kristen ITC" pitchFamily="66" charset="0"/>
                <a:cs typeface="Gisha" pitchFamily="34" charset="-79"/>
              </a:rPr>
              <a:t>CAR #2</a:t>
            </a:r>
            <a:endParaRPr lang="en-US" sz="3600" dirty="0">
              <a:latin typeface="Kristen ITC" pitchFamily="66" charset="0"/>
              <a:cs typeface="Gisha" pitchFamily="34" charset="-79"/>
            </a:endParaRPr>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16</a:t>
            </a:fld>
            <a:endParaRPr lang="en-US" dirty="0"/>
          </a:p>
        </p:txBody>
      </p:sp>
      <p:sp>
        <p:nvSpPr>
          <p:cNvPr id="8" name="Freeform 7"/>
          <p:cNvSpPr/>
          <p:nvPr/>
        </p:nvSpPr>
        <p:spPr>
          <a:xfrm>
            <a:off x="6081623" y="5667555"/>
            <a:ext cx="629728" cy="163902"/>
          </a:xfrm>
          <a:custGeom>
            <a:avLst/>
            <a:gdLst>
              <a:gd name="connsiteX0" fmla="*/ 629728 w 629728"/>
              <a:gd name="connsiteY0" fmla="*/ 0 h 163902"/>
              <a:gd name="connsiteX1" fmla="*/ 534837 w 629728"/>
              <a:gd name="connsiteY1" fmla="*/ 77637 h 163902"/>
              <a:gd name="connsiteX2" fmla="*/ 457200 w 629728"/>
              <a:gd name="connsiteY2" fmla="*/ 129396 h 163902"/>
              <a:gd name="connsiteX3" fmla="*/ 431320 w 629728"/>
              <a:gd name="connsiteY3" fmla="*/ 146649 h 163902"/>
              <a:gd name="connsiteX4" fmla="*/ 345056 w 629728"/>
              <a:gd name="connsiteY4" fmla="*/ 163902 h 163902"/>
              <a:gd name="connsiteX5" fmla="*/ 163902 w 629728"/>
              <a:gd name="connsiteY5" fmla="*/ 155275 h 163902"/>
              <a:gd name="connsiteX6" fmla="*/ 129396 w 629728"/>
              <a:gd name="connsiteY6" fmla="*/ 146649 h 163902"/>
              <a:gd name="connsiteX7" fmla="*/ 69011 w 629728"/>
              <a:gd name="connsiteY7" fmla="*/ 86264 h 163902"/>
              <a:gd name="connsiteX8" fmla="*/ 43132 w 629728"/>
              <a:gd name="connsiteY8" fmla="*/ 69011 h 163902"/>
              <a:gd name="connsiteX9" fmla="*/ 25879 w 629728"/>
              <a:gd name="connsiteY9" fmla="*/ 43132 h 163902"/>
              <a:gd name="connsiteX10" fmla="*/ 17252 w 629728"/>
              <a:gd name="connsiteY10" fmla="*/ 17253 h 163902"/>
              <a:gd name="connsiteX11" fmla="*/ 0 w 629728"/>
              <a:gd name="connsiteY11" fmla="*/ 8626 h 16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9728" h="163902">
                <a:moveTo>
                  <a:pt x="629728" y="0"/>
                </a:moveTo>
                <a:cubicBezTo>
                  <a:pt x="598098" y="25879"/>
                  <a:pt x="568841" y="54967"/>
                  <a:pt x="534837" y="77637"/>
                </a:cubicBezTo>
                <a:lnTo>
                  <a:pt x="457200" y="129396"/>
                </a:lnTo>
                <a:cubicBezTo>
                  <a:pt x="448573" y="135147"/>
                  <a:pt x="441487" y="144616"/>
                  <a:pt x="431320" y="146649"/>
                </a:cubicBezTo>
                <a:lnTo>
                  <a:pt x="345056" y="163902"/>
                </a:lnTo>
                <a:cubicBezTo>
                  <a:pt x="284671" y="161026"/>
                  <a:pt x="224163" y="160096"/>
                  <a:pt x="163902" y="155275"/>
                </a:cubicBezTo>
                <a:cubicBezTo>
                  <a:pt x="152084" y="154330"/>
                  <a:pt x="138984" y="153622"/>
                  <a:pt x="129396" y="146649"/>
                </a:cubicBezTo>
                <a:cubicBezTo>
                  <a:pt x="106375" y="129906"/>
                  <a:pt x="92696" y="102054"/>
                  <a:pt x="69011" y="86264"/>
                </a:cubicBezTo>
                <a:lnTo>
                  <a:pt x="43132" y="69011"/>
                </a:lnTo>
                <a:cubicBezTo>
                  <a:pt x="37381" y="60385"/>
                  <a:pt x="30516" y="52405"/>
                  <a:pt x="25879" y="43132"/>
                </a:cubicBezTo>
                <a:cubicBezTo>
                  <a:pt x="21812" y="34999"/>
                  <a:pt x="22708" y="24527"/>
                  <a:pt x="17252" y="17253"/>
                </a:cubicBezTo>
                <a:cubicBezTo>
                  <a:pt x="13394" y="12109"/>
                  <a:pt x="5751" y="11502"/>
                  <a:pt x="0" y="8626"/>
                </a:cubicBez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6719976" y="1418024"/>
            <a:ext cx="2196861" cy="1238909"/>
            <a:chOff x="6705600" y="443240"/>
            <a:chExt cx="2196861" cy="1238909"/>
          </a:xfrm>
        </p:grpSpPr>
        <p:sp>
          <p:nvSpPr>
            <p:cNvPr id="25" name="Cloud 24"/>
            <p:cNvSpPr/>
            <p:nvPr/>
          </p:nvSpPr>
          <p:spPr>
            <a:xfrm>
              <a:off x="6705600" y="443240"/>
              <a:ext cx="2196861" cy="1238909"/>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7" name="TextBox 26"/>
            <p:cNvSpPr txBox="1"/>
            <p:nvPr/>
          </p:nvSpPr>
          <p:spPr>
            <a:xfrm>
              <a:off x="6970143" y="862639"/>
              <a:ext cx="1696528" cy="553998"/>
            </a:xfrm>
            <a:prstGeom prst="rect">
              <a:avLst/>
            </a:prstGeom>
            <a:noFill/>
            <a:ln>
              <a:noFill/>
            </a:ln>
          </p:spPr>
          <p:txBody>
            <a:bodyPr wrap="square" rtlCol="0">
              <a:spAutoFit/>
            </a:bodyPr>
            <a:lstStyle/>
            <a:p>
              <a:r>
                <a:rPr lang="en-US" sz="1000" dirty="0" smtClean="0">
                  <a:latin typeface="Kristen ITC" pitchFamily="66" charset="0"/>
                  <a:cs typeface="Arial" pitchFamily="34" charset="0"/>
                </a:rPr>
                <a:t>Is there a copy of the training material or agenda/minutes?</a:t>
              </a:r>
            </a:p>
          </p:txBody>
        </p:sp>
      </p:grpSp>
      <p:cxnSp>
        <p:nvCxnSpPr>
          <p:cNvPr id="2084" name="Curved Connector 2083"/>
          <p:cNvCxnSpPr/>
          <p:nvPr/>
        </p:nvCxnSpPr>
        <p:spPr>
          <a:xfrm rot="5400000">
            <a:off x="7244754" y="2641122"/>
            <a:ext cx="845386" cy="721745"/>
          </a:xfrm>
          <a:prstGeom prst="curvedConnector3">
            <a:avLst>
              <a:gd name="adj1" fmla="val 101020"/>
            </a:avLst>
          </a:prstGeom>
          <a:ln>
            <a:solidFill>
              <a:srgbClr val="FDC835"/>
            </a:solidFill>
            <a:tailEnd type="arrow"/>
          </a:ln>
        </p:spPr>
        <p:style>
          <a:lnRef idx="2">
            <a:schemeClr val="accent1"/>
          </a:lnRef>
          <a:fillRef idx="0">
            <a:schemeClr val="accent1"/>
          </a:fillRef>
          <a:effectRef idx="1">
            <a:schemeClr val="accent1"/>
          </a:effectRef>
          <a:fontRef idx="minor">
            <a:schemeClr val="tx1"/>
          </a:fontRef>
        </p:style>
      </p:cxnSp>
      <p:sp>
        <p:nvSpPr>
          <p:cNvPr id="107" name="Cloud 106"/>
          <p:cNvSpPr/>
          <p:nvPr/>
        </p:nvSpPr>
        <p:spPr>
          <a:xfrm>
            <a:off x="6929887" y="4639362"/>
            <a:ext cx="2196861" cy="958330"/>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08" name="TextBox 107"/>
          <p:cNvSpPr txBox="1"/>
          <p:nvPr/>
        </p:nvSpPr>
        <p:spPr>
          <a:xfrm>
            <a:off x="7176038" y="4918472"/>
            <a:ext cx="1696528" cy="246221"/>
          </a:xfrm>
          <a:prstGeom prst="rect">
            <a:avLst/>
          </a:prstGeom>
          <a:noFill/>
          <a:ln>
            <a:noFill/>
          </a:ln>
        </p:spPr>
        <p:txBody>
          <a:bodyPr wrap="square" rtlCol="0">
            <a:spAutoFit/>
          </a:bodyPr>
          <a:lstStyle/>
          <a:p>
            <a:r>
              <a:rPr lang="en-US" sz="1000" dirty="0" smtClean="0">
                <a:latin typeface="Kristen ITC" pitchFamily="66" charset="0"/>
                <a:cs typeface="Arial" pitchFamily="34" charset="0"/>
              </a:rPr>
              <a:t>Copy of training record</a:t>
            </a:r>
          </a:p>
        </p:txBody>
      </p:sp>
      <p:cxnSp>
        <p:nvCxnSpPr>
          <p:cNvPr id="2091" name="Curved Connector 2090"/>
          <p:cNvCxnSpPr/>
          <p:nvPr/>
        </p:nvCxnSpPr>
        <p:spPr>
          <a:xfrm rot="10800000">
            <a:off x="7018893" y="4313867"/>
            <a:ext cx="1360098" cy="318094"/>
          </a:xfrm>
          <a:prstGeom prst="curvedConnector3">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2534773" y="3907113"/>
            <a:ext cx="1798337" cy="414126"/>
          </a:xfrm>
          <a:prstGeom prst="line">
            <a:avLst/>
          </a:prstGeom>
          <a:ln w="317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449990" y="4573254"/>
            <a:ext cx="1864474" cy="1028193"/>
          </a:xfrm>
          <a:prstGeom prst="line">
            <a:avLst/>
          </a:prstGeom>
          <a:ln w="3175">
            <a:solidFill>
              <a:srgbClr val="00B050"/>
            </a:solidFill>
          </a:ln>
          <a:effectLst>
            <a:outerShdw blurRad="50800" dist="38100" dir="8100000" algn="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5131" y="3802632"/>
            <a:ext cx="2719388"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0447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615" y="1114424"/>
            <a:ext cx="5801915" cy="355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ctr"/>
            <a:r>
              <a:rPr lang="en-US" sz="3600" dirty="0">
                <a:latin typeface="Kristen ITC" pitchFamily="66" charset="0"/>
                <a:cs typeface="Gisha" pitchFamily="34" charset="-79"/>
              </a:rPr>
              <a:t>Improvement </a:t>
            </a:r>
            <a:r>
              <a:rPr lang="en-US" sz="3600" dirty="0" smtClean="0">
                <a:latin typeface="Kristen ITC" pitchFamily="66" charset="0"/>
                <a:cs typeface="Gisha" pitchFamily="34" charset="-79"/>
              </a:rPr>
              <a:t>CAR #2</a:t>
            </a:r>
            <a:endParaRPr lang="en-US" sz="3600" dirty="0">
              <a:latin typeface="Kristen ITC" pitchFamily="66" charset="0"/>
              <a:cs typeface="Gisha" pitchFamily="34" charset="-79"/>
            </a:endParaRPr>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17</a:t>
            </a:fld>
            <a:endParaRPr lang="en-US" dirty="0"/>
          </a:p>
        </p:txBody>
      </p:sp>
      <p:sp>
        <p:nvSpPr>
          <p:cNvPr id="8" name="Freeform 7"/>
          <p:cNvSpPr/>
          <p:nvPr/>
        </p:nvSpPr>
        <p:spPr>
          <a:xfrm>
            <a:off x="6081623" y="5667555"/>
            <a:ext cx="629728" cy="163902"/>
          </a:xfrm>
          <a:custGeom>
            <a:avLst/>
            <a:gdLst>
              <a:gd name="connsiteX0" fmla="*/ 629728 w 629728"/>
              <a:gd name="connsiteY0" fmla="*/ 0 h 163902"/>
              <a:gd name="connsiteX1" fmla="*/ 534837 w 629728"/>
              <a:gd name="connsiteY1" fmla="*/ 77637 h 163902"/>
              <a:gd name="connsiteX2" fmla="*/ 457200 w 629728"/>
              <a:gd name="connsiteY2" fmla="*/ 129396 h 163902"/>
              <a:gd name="connsiteX3" fmla="*/ 431320 w 629728"/>
              <a:gd name="connsiteY3" fmla="*/ 146649 h 163902"/>
              <a:gd name="connsiteX4" fmla="*/ 345056 w 629728"/>
              <a:gd name="connsiteY4" fmla="*/ 163902 h 163902"/>
              <a:gd name="connsiteX5" fmla="*/ 163902 w 629728"/>
              <a:gd name="connsiteY5" fmla="*/ 155275 h 163902"/>
              <a:gd name="connsiteX6" fmla="*/ 129396 w 629728"/>
              <a:gd name="connsiteY6" fmla="*/ 146649 h 163902"/>
              <a:gd name="connsiteX7" fmla="*/ 69011 w 629728"/>
              <a:gd name="connsiteY7" fmla="*/ 86264 h 163902"/>
              <a:gd name="connsiteX8" fmla="*/ 43132 w 629728"/>
              <a:gd name="connsiteY8" fmla="*/ 69011 h 163902"/>
              <a:gd name="connsiteX9" fmla="*/ 25879 w 629728"/>
              <a:gd name="connsiteY9" fmla="*/ 43132 h 163902"/>
              <a:gd name="connsiteX10" fmla="*/ 17252 w 629728"/>
              <a:gd name="connsiteY10" fmla="*/ 17253 h 163902"/>
              <a:gd name="connsiteX11" fmla="*/ 0 w 629728"/>
              <a:gd name="connsiteY11" fmla="*/ 8626 h 16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9728" h="163902">
                <a:moveTo>
                  <a:pt x="629728" y="0"/>
                </a:moveTo>
                <a:cubicBezTo>
                  <a:pt x="598098" y="25879"/>
                  <a:pt x="568841" y="54967"/>
                  <a:pt x="534837" y="77637"/>
                </a:cubicBezTo>
                <a:lnTo>
                  <a:pt x="457200" y="129396"/>
                </a:lnTo>
                <a:cubicBezTo>
                  <a:pt x="448573" y="135147"/>
                  <a:pt x="441487" y="144616"/>
                  <a:pt x="431320" y="146649"/>
                </a:cubicBezTo>
                <a:lnTo>
                  <a:pt x="345056" y="163902"/>
                </a:lnTo>
                <a:cubicBezTo>
                  <a:pt x="284671" y="161026"/>
                  <a:pt x="224163" y="160096"/>
                  <a:pt x="163902" y="155275"/>
                </a:cubicBezTo>
                <a:cubicBezTo>
                  <a:pt x="152084" y="154330"/>
                  <a:pt x="138984" y="153622"/>
                  <a:pt x="129396" y="146649"/>
                </a:cubicBezTo>
                <a:cubicBezTo>
                  <a:pt x="106375" y="129906"/>
                  <a:pt x="92696" y="102054"/>
                  <a:pt x="69011" y="86264"/>
                </a:cubicBezTo>
                <a:lnTo>
                  <a:pt x="43132" y="69011"/>
                </a:lnTo>
                <a:cubicBezTo>
                  <a:pt x="37381" y="60385"/>
                  <a:pt x="30516" y="52405"/>
                  <a:pt x="25879" y="43132"/>
                </a:cubicBezTo>
                <a:cubicBezTo>
                  <a:pt x="21812" y="34999"/>
                  <a:pt x="22708" y="24527"/>
                  <a:pt x="17252" y="17253"/>
                </a:cubicBezTo>
                <a:cubicBezTo>
                  <a:pt x="13394" y="12109"/>
                  <a:pt x="5751" y="11502"/>
                  <a:pt x="0" y="8626"/>
                </a:cubicBez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6692524" y="1030445"/>
            <a:ext cx="2196861" cy="1624194"/>
            <a:chOff x="6634371" y="450948"/>
            <a:chExt cx="2196861" cy="1355347"/>
          </a:xfrm>
        </p:grpSpPr>
        <p:sp>
          <p:nvSpPr>
            <p:cNvPr id="25" name="Cloud 24"/>
            <p:cNvSpPr/>
            <p:nvPr/>
          </p:nvSpPr>
          <p:spPr>
            <a:xfrm>
              <a:off x="6634371" y="450948"/>
              <a:ext cx="2196861" cy="1355347"/>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7" name="TextBox 26"/>
            <p:cNvSpPr txBox="1"/>
            <p:nvPr/>
          </p:nvSpPr>
          <p:spPr>
            <a:xfrm>
              <a:off x="7121899" y="769058"/>
              <a:ext cx="1696528" cy="719127"/>
            </a:xfrm>
            <a:prstGeom prst="rect">
              <a:avLst/>
            </a:prstGeom>
            <a:noFill/>
            <a:ln>
              <a:noFill/>
            </a:ln>
          </p:spPr>
          <p:txBody>
            <a:bodyPr wrap="square" rtlCol="0">
              <a:spAutoFit/>
            </a:bodyPr>
            <a:lstStyle/>
            <a:p>
              <a:r>
                <a:rPr lang="en-US" sz="1000" dirty="0" smtClean="0">
                  <a:latin typeface="Kristen ITC" pitchFamily="66" charset="0"/>
                  <a:cs typeface="Arial" pitchFamily="34" charset="0"/>
                </a:rPr>
                <a:t>Would it have been possible to wait to perform verification a little later to have additional sampling?</a:t>
              </a:r>
            </a:p>
          </p:txBody>
        </p:sp>
      </p:grpSp>
      <p:cxnSp>
        <p:nvCxnSpPr>
          <p:cNvPr id="2084" name="Curved Connector 2083"/>
          <p:cNvCxnSpPr/>
          <p:nvPr/>
        </p:nvCxnSpPr>
        <p:spPr>
          <a:xfrm rot="10800000" flipV="1">
            <a:off x="7263443" y="2371997"/>
            <a:ext cx="1094251" cy="520969"/>
          </a:xfrm>
          <a:prstGeom prst="curvedConnector3">
            <a:avLst>
              <a:gd name="adj1" fmla="val 50000"/>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107" name="Cloud 106"/>
          <p:cNvSpPr/>
          <p:nvPr/>
        </p:nvSpPr>
        <p:spPr>
          <a:xfrm>
            <a:off x="5610046" y="4788792"/>
            <a:ext cx="2664123" cy="960714"/>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08" name="TextBox 107"/>
          <p:cNvSpPr txBox="1"/>
          <p:nvPr/>
        </p:nvSpPr>
        <p:spPr>
          <a:xfrm>
            <a:off x="5904780" y="5054468"/>
            <a:ext cx="2195423" cy="553998"/>
          </a:xfrm>
          <a:prstGeom prst="rect">
            <a:avLst/>
          </a:prstGeom>
          <a:noFill/>
          <a:ln>
            <a:noFill/>
          </a:ln>
        </p:spPr>
        <p:txBody>
          <a:bodyPr wrap="square" rtlCol="0">
            <a:spAutoFit/>
          </a:bodyPr>
          <a:lstStyle/>
          <a:p>
            <a:r>
              <a:rPr lang="en-US" sz="1000" dirty="0" smtClean="0">
                <a:latin typeface="Kristen ITC" pitchFamily="66" charset="0"/>
                <a:cs typeface="Arial" pitchFamily="34" charset="0"/>
              </a:rPr>
              <a:t>Although only one sample was available, overall verification was completed.</a:t>
            </a:r>
          </a:p>
        </p:txBody>
      </p:sp>
      <p:sp>
        <p:nvSpPr>
          <p:cNvPr id="5" name="Lightning Bolt 4"/>
          <p:cNvSpPr/>
          <p:nvPr/>
        </p:nvSpPr>
        <p:spPr>
          <a:xfrm>
            <a:off x="4632385" y="4459857"/>
            <a:ext cx="1699404" cy="594611"/>
          </a:xfrm>
          <a:prstGeom prst="lightningBol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2037693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91D88F3-8394-4B83-AFB4-0299D11024E6}" type="slidenum">
              <a:rPr lang="en-US" smtClean="0"/>
              <a:pPr>
                <a:defRPr/>
              </a:pPr>
              <a:t>18</a:t>
            </a:fld>
            <a:endParaRPr lang="en-US" dirty="0"/>
          </a:p>
        </p:txBody>
      </p:sp>
      <p:sp>
        <p:nvSpPr>
          <p:cNvPr id="2" name="Rectangle 1"/>
          <p:cNvSpPr/>
          <p:nvPr/>
        </p:nvSpPr>
        <p:spPr>
          <a:xfrm>
            <a:off x="2229052" y="2967335"/>
            <a:ext cx="468589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Questions?</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579089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Good CAR </a:t>
            </a:r>
            <a:br>
              <a:rPr lang="en-US" dirty="0" smtClean="0"/>
            </a:br>
            <a:r>
              <a:rPr lang="en-US" dirty="0" smtClean="0"/>
              <a:t>CAR </a:t>
            </a:r>
            <a:r>
              <a:rPr lang="en-US" dirty="0"/>
              <a:t>123910809</a:t>
            </a:r>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b="1" dirty="0" smtClean="0"/>
              <a:t>Requirement: </a:t>
            </a:r>
            <a:r>
              <a:rPr lang="en-US" dirty="0" smtClean="0"/>
              <a:t>The </a:t>
            </a:r>
            <a:r>
              <a:rPr lang="en-US" dirty="0"/>
              <a:t>certification body shall adopt reporting procedures that suit its needs but, as a minimum, these procedures shall ensure that b) a full report on the outcome of the evaluation is promptly brought to the applicant's notice by the certification body, identifying any nonconformities that have to be discharged in order to comply with all of the certification requirements and the extent of further evaluation or testing required. If the applicant can show that remedial action has been taken to meet all the requirements within a specified time limit, the certification body shall repeat only the necessary parts of the Initial procedure	</a:t>
            </a:r>
          </a:p>
          <a:p>
            <a:r>
              <a:rPr lang="en-US" dirty="0"/>
              <a:t>					</a:t>
            </a:r>
            <a:br>
              <a:rPr lang="en-US" dirty="0"/>
            </a:br>
            <a:r>
              <a:rPr lang="en-US" b="1" dirty="0" smtClean="0"/>
              <a:t>Non-Conformance</a:t>
            </a:r>
            <a:r>
              <a:rPr lang="en-US" dirty="0" smtClean="0"/>
              <a:t>: Inability </a:t>
            </a:r>
            <a:r>
              <a:rPr lang="en-US" dirty="0"/>
              <a:t>to verify the calibration of the test equipment used in the conduct of the Shrinkback test under Project 11ME05471.	</a:t>
            </a:r>
          </a:p>
          <a:p>
            <a:pPr marL="0" indent="0">
              <a:buNone/>
            </a:pPr>
            <a:r>
              <a:rPr lang="en-US" dirty="0"/>
              <a:t>					</a:t>
            </a:r>
          </a:p>
          <a:p>
            <a:r>
              <a:rPr lang="en-US" b="1" dirty="0"/>
              <a:t>Objective </a:t>
            </a:r>
            <a:r>
              <a:rPr lang="en-US" b="1" dirty="0" smtClean="0"/>
              <a:t>Evidence</a:t>
            </a:r>
            <a:r>
              <a:rPr lang="en-US" dirty="0" smtClean="0"/>
              <a:t>:  The </a:t>
            </a:r>
            <a:r>
              <a:rPr lang="en-US" dirty="0"/>
              <a:t>datasheet package for Project 11ME05471 contained the results for a Shrinkback tests. There was not a date when the Shrinkback test was a conducted resulting in an inability to determine whether the equipment used in the conduct of the testing was calibrated at the time the testing was conducted. 19-DataSheet-1 in Supplement to Test Record in DMS when DMS searched by Project Number	</a:t>
            </a:r>
          </a:p>
          <a:p>
            <a:pPr marL="0" indent="0">
              <a:buNone/>
            </a:pPr>
            <a:endParaRPr lang="en-US" dirty="0"/>
          </a:p>
        </p:txBody>
      </p:sp>
    </p:spTree>
    <p:extLst>
      <p:ext uri="{BB962C8B-B14F-4D97-AF65-F5344CB8AC3E}">
        <p14:creationId xmlns:p14="http://schemas.microsoft.com/office/powerpoint/2010/main" val="3544078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and Root Cause</a:t>
            </a:r>
            <a:endParaRPr lang="en-US" dirty="0"/>
          </a:p>
        </p:txBody>
      </p:sp>
      <p:sp>
        <p:nvSpPr>
          <p:cNvPr id="3" name="Content Placeholder 2"/>
          <p:cNvSpPr>
            <a:spLocks noGrp="1"/>
          </p:cNvSpPr>
          <p:nvPr>
            <p:ph idx="1"/>
          </p:nvPr>
        </p:nvSpPr>
        <p:spPr/>
        <p:txBody>
          <a:bodyPr>
            <a:normAutofit fontScale="47500" lnSpcReduction="20000"/>
          </a:bodyPr>
          <a:lstStyle/>
          <a:p>
            <a:endParaRPr lang="en-US" dirty="0" smtClean="0"/>
          </a:p>
          <a:p>
            <a:r>
              <a:rPr lang="en-US" b="1" dirty="0" smtClean="0"/>
              <a:t>ANALYSIS </a:t>
            </a:r>
            <a:r>
              <a:rPr lang="en-US" dirty="0" smtClean="0"/>
              <a:t>- The </a:t>
            </a:r>
            <a:r>
              <a:rPr lang="en-US" dirty="0"/>
              <a:t>testing staff did not record the test date for each test in the cited data sheet package.  This is usually recorded on the cover page test list in the Melville W&amp;C Lab.   5 random data sheet packages completed by R. Acevedo since 2010 were reviewed and in all cases, Raul had recorded his signature and test date for each test on the cover page, as expected.</a:t>
            </a:r>
            <a:br>
              <a:rPr lang="en-US" dirty="0"/>
            </a:br>
            <a:r>
              <a:rPr lang="en-US" dirty="0"/>
              <a:t/>
            </a:r>
            <a:br>
              <a:rPr lang="en-US" dirty="0"/>
            </a:br>
            <a:r>
              <a:rPr lang="en-US" dirty="0"/>
              <a:t>Alternatively, the test date could have been indicated by the testing staff's LPM Meter Use record for the equipment used for the test.</a:t>
            </a:r>
            <a:br>
              <a:rPr lang="en-US" dirty="0"/>
            </a:br>
            <a:r>
              <a:rPr lang="en-US" dirty="0"/>
              <a:t/>
            </a:r>
            <a:br>
              <a:rPr lang="en-US" dirty="0"/>
            </a:br>
            <a:r>
              <a:rPr lang="en-US" dirty="0"/>
              <a:t>We reviewed Archived Meter Use records for this project and confirmed that the testing staff neglected to record the heating chamber for this test instance, therefore, no definative test date can be established.  Based on the Lab Job 11MEL16580 Date Assigned and Closed, testing was conducted between 10/5/2011 and 10/28/2011.  </a:t>
            </a:r>
            <a:br>
              <a:rPr lang="en-US" dirty="0"/>
            </a:br>
            <a:r>
              <a:rPr lang="en-US" dirty="0"/>
              <a:t/>
            </a:r>
            <a:br>
              <a:rPr lang="en-US" dirty="0"/>
            </a:br>
            <a:r>
              <a:rPr lang="en-US" dirty="0"/>
              <a:t>The technicians 12 Meter Use records for other tests in this Project were recorded between 10/26 and 10/28/2012.</a:t>
            </a:r>
            <a:br>
              <a:rPr lang="en-US" dirty="0"/>
            </a:br>
            <a:r>
              <a:rPr lang="en-US" dirty="0"/>
              <a:t/>
            </a:r>
            <a:br>
              <a:rPr lang="en-US" dirty="0"/>
            </a:br>
            <a:r>
              <a:rPr lang="en-US" dirty="0"/>
              <a:t>Review of other LPM Jobs' Meter Use records in 2011 for the same testing staff shows 50 instances for "Shrinkback" tests, confirming that he was typically recording Meter Use for this test using a calibrated oven (see attached), therefore, this is an isolated, unintentional oversight to enter this one meter use record.</a:t>
            </a:r>
            <a:br>
              <a:rPr lang="en-US" dirty="0"/>
            </a:br>
            <a:r>
              <a:rPr lang="en-US" dirty="0"/>
              <a:t/>
            </a:r>
            <a:br>
              <a:rPr lang="en-US" dirty="0"/>
            </a:br>
            <a:r>
              <a:rPr lang="en-US" dirty="0"/>
              <a:t>We consulted with the testing staff on 8/14/2012 (he now works in VS and does not use LPM) and he was able to identify the specific oven used for this test -- Local ID ME6-100 -- a general use oven which is reserved for W&amp;C testing staff at a fixed temperature.  A "dummy" LPM Job 12MEL14162 was created and the Meter Use record was entered with an approximate test date of 10/28/2011 (the original lab job closed date).   The oven was within a valid calibration window (see Milestone 1 for detail).</a:t>
            </a:r>
            <a:br>
              <a:rPr lang="en-US" dirty="0"/>
            </a:br>
            <a:r>
              <a:rPr lang="en-US" dirty="0"/>
              <a:t/>
            </a:r>
            <a:br>
              <a:rPr lang="en-US" dirty="0"/>
            </a:br>
            <a:r>
              <a:rPr lang="en-US" dirty="0"/>
              <a:t>Lab Job 11MEL16580 (2011 Archive); Notes://USNBKM701P/8625780B005EC4CE/FFE1BFD5ACEBCD91852568C5006B72B4/8625780B005EC4CE8625791F00684442</a:t>
            </a:r>
            <a:br>
              <a:rPr lang="en-US" dirty="0"/>
            </a:br>
            <a:r>
              <a:rPr lang="en-US" dirty="0"/>
              <a:t/>
            </a:r>
            <a:br>
              <a:rPr lang="en-US" dirty="0"/>
            </a:br>
            <a:r>
              <a:rPr lang="en-US" dirty="0"/>
              <a:t>Lab Job 12MEL14162 (Melville Production DB); Notes://USMELM501/C1256E9200633250/FFE1BFD5ACEBCD91852568C5006B72B4/46FA1301322DCF1385257A5A006BE62A (See PDF attached in Containment Milestone)</a:t>
            </a:r>
            <a:br>
              <a:rPr lang="en-US" dirty="0"/>
            </a:br>
            <a:r>
              <a:rPr lang="en-US" dirty="0"/>
              <a:t/>
            </a:r>
            <a:br>
              <a:rPr lang="en-US" dirty="0"/>
            </a:br>
            <a:r>
              <a:rPr lang="en-US" dirty="0"/>
              <a:t>Based on the above, it seems that the cited nonconfirmances associated with this data sheet package were isolated incidents.  For reference, this technician was assigned approx. 5 jobs per week through 2011 (249 Jobs).</a:t>
            </a:r>
            <a:br>
              <a:rPr lang="en-US" dirty="0"/>
            </a:br>
            <a:r>
              <a:rPr lang="en-US" dirty="0"/>
              <a:t/>
            </a:r>
            <a:br>
              <a:rPr lang="en-US" dirty="0"/>
            </a:br>
            <a:r>
              <a:rPr lang="en-US" dirty="0"/>
              <a:t>Stakeholders consulted: Lab Ops, Ops mgr, PH, lab </a:t>
            </a:r>
            <a:r>
              <a:rPr lang="en-US" dirty="0" smtClean="0"/>
              <a:t>tech</a:t>
            </a:r>
          </a:p>
          <a:p>
            <a:endParaRPr lang="en-US" dirty="0" smtClean="0"/>
          </a:p>
          <a:p>
            <a:r>
              <a:rPr lang="en-US" b="1" dirty="0" smtClean="0"/>
              <a:t>ROOT CAUSE </a:t>
            </a:r>
            <a:r>
              <a:rPr lang="en-US" dirty="0" smtClean="0"/>
              <a:t>Inadvertent </a:t>
            </a:r>
            <a:r>
              <a:rPr lang="en-US" dirty="0"/>
              <a:t>omission of recording one piece of test equipment in LPM Meter Use Tool.</a:t>
            </a:r>
          </a:p>
        </p:txBody>
      </p:sp>
    </p:spTree>
    <p:extLst>
      <p:ext uri="{BB962C8B-B14F-4D97-AF65-F5344CB8AC3E}">
        <p14:creationId xmlns:p14="http://schemas.microsoft.com/office/powerpoint/2010/main" val="1052957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Corrective Action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a:t>
            </a:r>
          </a:p>
          <a:p>
            <a:r>
              <a:rPr lang="en-US" dirty="0"/>
              <a:t>Containment </a:t>
            </a:r>
            <a:r>
              <a:rPr lang="en-US" dirty="0" smtClean="0"/>
              <a:t>– Staff Engineer confirmed in writing that it is his </a:t>
            </a:r>
            <a:r>
              <a:rPr lang="en-US" dirty="0"/>
              <a:t>responsibility to </a:t>
            </a:r>
            <a:r>
              <a:rPr lang="en-US" dirty="0" smtClean="0"/>
              <a:t>“ Review </a:t>
            </a:r>
            <a:r>
              <a:rPr lang="en-US" dirty="0"/>
              <a:t>the Meter Use for every project to ensure </a:t>
            </a:r>
            <a:r>
              <a:rPr lang="en-US" dirty="0" smtClean="0"/>
              <a:t>that all </a:t>
            </a:r>
            <a:r>
              <a:rPr lang="en-US" dirty="0"/>
              <a:t>entries comply with the applicable </a:t>
            </a:r>
            <a:r>
              <a:rPr lang="en-US" dirty="0" smtClean="0"/>
              <a:t>requirements, </a:t>
            </a:r>
            <a:r>
              <a:rPr lang="en-US" dirty="0"/>
              <a:t>and </a:t>
            </a:r>
            <a:r>
              <a:rPr lang="en-US" dirty="0" smtClean="0"/>
              <a:t>that this </a:t>
            </a:r>
            <a:r>
              <a:rPr lang="en-US" dirty="0"/>
              <a:t>will be done on any current and future </a:t>
            </a:r>
            <a:r>
              <a:rPr lang="en-US" dirty="0" smtClean="0"/>
              <a:t>projects” – Confirmation attached to Containment Milestone – Discussion with Lab Tech (now works in VS) documented in CAR analysis.  </a:t>
            </a:r>
          </a:p>
          <a:p>
            <a:r>
              <a:rPr lang="en-US" dirty="0" smtClean="0"/>
              <a:t>Objective Evidence Resolution - LPM </a:t>
            </a:r>
            <a:r>
              <a:rPr lang="en-US" dirty="0"/>
              <a:t>Project Records </a:t>
            </a:r>
            <a:r>
              <a:rPr lang="en-US" dirty="0" smtClean="0"/>
              <a:t>Update to </a:t>
            </a:r>
            <a:r>
              <a:rPr lang="en-US" dirty="0"/>
              <a:t>Include Test Date (via Meter Use Entry of Oven Used); oven calibration </a:t>
            </a:r>
            <a:r>
              <a:rPr lang="en-US" dirty="0" smtClean="0"/>
              <a:t>dates – Evidence attached to Milestone</a:t>
            </a:r>
          </a:p>
          <a:p>
            <a:r>
              <a:rPr lang="en-US" dirty="0" smtClean="0"/>
              <a:t>Owner verification – Review of </a:t>
            </a:r>
            <a:r>
              <a:rPr lang="en-US" dirty="0"/>
              <a:t>5 random data sheet packages completed by R. Acevedo since 2010 and found that in all cases, Raul had recorded his signature and test date for each test on the cover page. </a:t>
            </a:r>
            <a:r>
              <a:rPr lang="en-US" dirty="0" smtClean="0"/>
              <a:t> Links to reviewed projects included in Milestone</a:t>
            </a:r>
            <a:r>
              <a:rPr lang="en-US" dirty="0"/>
              <a:t/>
            </a:r>
            <a:br>
              <a:rPr lang="en-US" dirty="0"/>
            </a:br>
            <a:endParaRPr lang="en-US" dirty="0"/>
          </a:p>
          <a:p>
            <a:pPr marL="0" indent="0">
              <a:buNone/>
            </a:pPr>
            <a:endParaRPr lang="en-US" dirty="0"/>
          </a:p>
          <a:p>
            <a:endParaRPr lang="en-US" dirty="0"/>
          </a:p>
        </p:txBody>
      </p:sp>
    </p:spTree>
    <p:extLst>
      <p:ext uri="{BB962C8B-B14F-4D97-AF65-F5344CB8AC3E}">
        <p14:creationId xmlns:p14="http://schemas.microsoft.com/office/powerpoint/2010/main" val="1593835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Improvement Opportunity</a:t>
            </a:r>
            <a:br>
              <a:rPr lang="en-US" dirty="0" smtClean="0"/>
            </a:br>
            <a:r>
              <a:rPr lang="en-US" dirty="0" smtClean="0"/>
              <a:t>CAR </a:t>
            </a:r>
            <a:r>
              <a:rPr lang="en-US" dirty="0"/>
              <a:t>123910792</a:t>
            </a:r>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a:t>Requirement:	Label shall not be left with the clients.</a:t>
            </a:r>
            <a:br>
              <a:rPr lang="en-US" dirty="0"/>
            </a:br>
            <a:r>
              <a:rPr lang="en-US" dirty="0"/>
              <a:t/>
            </a:r>
            <a:br>
              <a:rPr lang="en-US" dirty="0"/>
            </a:br>
            <a:r>
              <a:rPr lang="en-US" dirty="0"/>
              <a:t>FES_P_0200100, issued 2011/10/18, Clause </a:t>
            </a:r>
            <a:r>
              <a:rPr lang="en-US" dirty="0" smtClean="0"/>
              <a:t>5.21.11 - SI </a:t>
            </a:r>
            <a:r>
              <a:rPr lang="en-US" dirty="0"/>
              <a:t>labels will be tracked in the SI label &amp; Report Log. 	</a:t>
            </a:r>
          </a:p>
          <a:p>
            <a:pPr marL="0" indent="0">
              <a:buNone/>
            </a:pPr>
            <a:r>
              <a:rPr lang="en-US" dirty="0"/>
              <a:t>					</a:t>
            </a:r>
          </a:p>
          <a:p>
            <a:r>
              <a:rPr lang="en-US" dirty="0" smtClean="0"/>
              <a:t>Non-Conformance: SI </a:t>
            </a:r>
            <a:r>
              <a:rPr lang="en-US" dirty="0"/>
              <a:t>label &amp; Report log was not able to demonstrate that SI labels were fully tracked.	</a:t>
            </a:r>
          </a:p>
          <a:p>
            <a:pPr marL="0" indent="0">
              <a:buNone/>
            </a:pPr>
            <a:r>
              <a:rPr lang="en-US" dirty="0"/>
              <a:t>					</a:t>
            </a:r>
          </a:p>
          <a:p>
            <a:r>
              <a:rPr lang="en-US" dirty="0"/>
              <a:t>Objective Evidence:	</a:t>
            </a:r>
            <a:endParaRPr lang="en-US" dirty="0" smtClean="0"/>
          </a:p>
          <a:p>
            <a:r>
              <a:rPr lang="en-US" dirty="0" smtClean="0"/>
              <a:t>1</a:t>
            </a:r>
            <a:r>
              <a:rPr lang="en-US" dirty="0"/>
              <a:t>) Interview with Program owner and SIS Administrator and review of SI label &amp; Report log confirms that Program owner has 80 labels, but the log indicates that there were over 400 labels in Program owner's hand. </a:t>
            </a:r>
            <a:br>
              <a:rPr lang="en-US" dirty="0"/>
            </a:br>
            <a:r>
              <a:rPr lang="en-US" dirty="0"/>
              <a:t/>
            </a:r>
            <a:br>
              <a:rPr lang="en-US" dirty="0"/>
            </a:br>
            <a:r>
              <a:rPr lang="en-US" dirty="0"/>
              <a:t>2) There were 2 inspectors left ULC this year.  There was no record in SI label &amp; Report log to show that all labels not used have been returned to ULC. 	</a:t>
            </a:r>
          </a:p>
          <a:p>
            <a:endParaRPr lang="en-US" dirty="0"/>
          </a:p>
        </p:txBody>
      </p:sp>
    </p:spTree>
    <p:extLst>
      <p:ext uri="{BB962C8B-B14F-4D97-AF65-F5344CB8AC3E}">
        <p14:creationId xmlns:p14="http://schemas.microsoft.com/office/powerpoint/2010/main" val="4237431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Improvement Opportunity</a:t>
            </a:r>
            <a:br>
              <a:rPr lang="en-US" dirty="0" smtClean="0"/>
            </a:br>
            <a:r>
              <a:rPr lang="en-US" dirty="0" smtClean="0"/>
              <a:t>CAR 123910792</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Analysis: We </a:t>
            </a:r>
            <a:r>
              <a:rPr lang="en-US" dirty="0"/>
              <a:t>reviewed our labe ltracking and agreed there are flaws that need to be addressed and tighter control is </a:t>
            </a:r>
            <a:r>
              <a:rPr lang="en-US" dirty="0" smtClean="0"/>
              <a:t>required</a:t>
            </a:r>
            <a:r>
              <a:rPr lang="en-US" dirty="0"/>
              <a:t>					</a:t>
            </a:r>
          </a:p>
          <a:p>
            <a:r>
              <a:rPr lang="en-US" dirty="0"/>
              <a:t>Root </a:t>
            </a:r>
            <a:r>
              <a:rPr lang="en-US" dirty="0" smtClean="0"/>
              <a:t>Cause: </a:t>
            </a:r>
            <a:r>
              <a:rPr lang="en-US" dirty="0" err="1" smtClean="0"/>
              <a:t>Lable</a:t>
            </a:r>
            <a:r>
              <a:rPr lang="en-US" dirty="0" smtClean="0"/>
              <a:t> </a:t>
            </a:r>
            <a:r>
              <a:rPr lang="en-US" dirty="0"/>
              <a:t>tracking is insufficient to determine exact labels and pinpoint when and what labels are with what engineer as there is no close out of labels when staff leave or received new </a:t>
            </a:r>
            <a:r>
              <a:rPr lang="en-US" dirty="0" smtClean="0"/>
              <a:t>labels</a:t>
            </a:r>
            <a:r>
              <a:rPr lang="en-US" dirty="0"/>
              <a:t>	</a:t>
            </a:r>
            <a:endParaRPr lang="en-US" dirty="0" smtClean="0"/>
          </a:p>
          <a:p>
            <a:r>
              <a:rPr lang="en-US" dirty="0"/>
              <a:t>Scope of </a:t>
            </a:r>
            <a:r>
              <a:rPr lang="en-US" dirty="0" smtClean="0"/>
              <a:t>Nonconformance: Label </a:t>
            </a:r>
            <a:r>
              <a:rPr lang="en-US" dirty="0"/>
              <a:t>tracking mechanism needs to be relooked at to determine tighter control    	</a:t>
            </a:r>
          </a:p>
          <a:p>
            <a:endParaRPr lang="en-US" dirty="0"/>
          </a:p>
          <a:p>
            <a:endParaRPr lang="en-US" dirty="0"/>
          </a:p>
        </p:txBody>
      </p:sp>
    </p:spTree>
    <p:extLst>
      <p:ext uri="{BB962C8B-B14F-4D97-AF65-F5344CB8AC3E}">
        <p14:creationId xmlns:p14="http://schemas.microsoft.com/office/powerpoint/2010/main" val="1420676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ctr"/>
            <a:r>
              <a:rPr lang="en-US" sz="8800" dirty="0"/>
              <a:t>E</a:t>
            </a:r>
            <a:r>
              <a:rPr lang="en-US" sz="8800" dirty="0" smtClean="0"/>
              <a:t>nd</a:t>
            </a:r>
            <a:endParaRPr lang="en-US" sz="8800" dirty="0"/>
          </a:p>
        </p:txBody>
      </p:sp>
    </p:spTree>
    <p:extLst>
      <p:ext uri="{BB962C8B-B14F-4D97-AF65-F5344CB8AC3E}">
        <p14:creationId xmlns:p14="http://schemas.microsoft.com/office/powerpoint/2010/main" val="269930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930275"/>
            <a:ext cx="5810250"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ctr"/>
            <a:r>
              <a:rPr lang="en-US" sz="3600" dirty="0" smtClean="0">
                <a:latin typeface="Kristen ITC" pitchFamily="66" charset="0"/>
                <a:cs typeface="Gisha" pitchFamily="34" charset="-79"/>
              </a:rPr>
              <a:t>Good CAR #2</a:t>
            </a:r>
            <a:endParaRPr lang="en-US" sz="3600" dirty="0">
              <a:latin typeface="Kristen ITC" pitchFamily="66" charset="0"/>
              <a:cs typeface="Gisha" pitchFamily="34" charset="-79"/>
            </a:endParaRPr>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8</a:t>
            </a:fld>
            <a:endParaRPr lang="en-US" dirty="0"/>
          </a:p>
        </p:txBody>
      </p:sp>
      <p:sp>
        <p:nvSpPr>
          <p:cNvPr id="5" name="TextBox 4"/>
          <p:cNvSpPr txBox="1"/>
          <p:nvPr/>
        </p:nvSpPr>
        <p:spPr>
          <a:xfrm>
            <a:off x="552893" y="1453909"/>
            <a:ext cx="7336465" cy="523220"/>
          </a:xfrm>
          <a:prstGeom prst="rect">
            <a:avLst/>
          </a:prstGeom>
          <a:noFill/>
        </p:spPr>
        <p:txBody>
          <a:bodyPr wrap="square" rtlCol="0">
            <a:spAutoFit/>
          </a:bodyPr>
          <a:lstStyle/>
          <a:p>
            <a:endParaRPr lang="en-US" sz="2800" dirty="0" smtClean="0">
              <a:latin typeface="Gisha" pitchFamily="34" charset="-79"/>
              <a:cs typeface="Gisha" pitchFamily="34" charset="-79"/>
            </a:endParaRPr>
          </a:p>
        </p:txBody>
      </p:sp>
      <p:sp>
        <p:nvSpPr>
          <p:cNvPr id="3" name="Rectangle 2"/>
          <p:cNvSpPr/>
          <p:nvPr/>
        </p:nvSpPr>
        <p:spPr>
          <a:xfrm>
            <a:off x="3062378" y="1977129"/>
            <a:ext cx="1026543" cy="1380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9" name="Rectangle 8"/>
          <p:cNvSpPr/>
          <p:nvPr/>
        </p:nvSpPr>
        <p:spPr>
          <a:xfrm>
            <a:off x="5831453" y="2011635"/>
            <a:ext cx="1061053" cy="1380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6" name="Cloud 5"/>
          <p:cNvSpPr/>
          <p:nvPr/>
        </p:nvSpPr>
        <p:spPr>
          <a:xfrm>
            <a:off x="6987396" y="5001671"/>
            <a:ext cx="1926566" cy="810883"/>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7" name="TextBox 6"/>
          <p:cNvSpPr txBox="1"/>
          <p:nvPr/>
        </p:nvSpPr>
        <p:spPr>
          <a:xfrm>
            <a:off x="7260446" y="5207057"/>
            <a:ext cx="1570007" cy="400110"/>
          </a:xfrm>
          <a:prstGeom prst="rect">
            <a:avLst/>
          </a:prstGeom>
          <a:noFill/>
          <a:ln>
            <a:noFill/>
          </a:ln>
        </p:spPr>
        <p:txBody>
          <a:bodyPr wrap="square" rtlCol="0">
            <a:spAutoFit/>
          </a:bodyPr>
          <a:lstStyle/>
          <a:p>
            <a:r>
              <a:rPr lang="en-US" sz="1000" dirty="0" smtClean="0">
                <a:latin typeface="Kristen ITC" pitchFamily="66" charset="0"/>
                <a:cs typeface="Arial" pitchFamily="34" charset="0"/>
              </a:rPr>
              <a:t>Factual evidence from PTP report</a:t>
            </a:r>
          </a:p>
        </p:txBody>
      </p:sp>
      <p:sp>
        <p:nvSpPr>
          <p:cNvPr id="8" name="Freeform 7"/>
          <p:cNvSpPr/>
          <p:nvPr/>
        </p:nvSpPr>
        <p:spPr>
          <a:xfrm>
            <a:off x="6081623" y="5667555"/>
            <a:ext cx="629728" cy="163902"/>
          </a:xfrm>
          <a:custGeom>
            <a:avLst/>
            <a:gdLst>
              <a:gd name="connsiteX0" fmla="*/ 629728 w 629728"/>
              <a:gd name="connsiteY0" fmla="*/ 0 h 163902"/>
              <a:gd name="connsiteX1" fmla="*/ 534837 w 629728"/>
              <a:gd name="connsiteY1" fmla="*/ 77637 h 163902"/>
              <a:gd name="connsiteX2" fmla="*/ 457200 w 629728"/>
              <a:gd name="connsiteY2" fmla="*/ 129396 h 163902"/>
              <a:gd name="connsiteX3" fmla="*/ 431320 w 629728"/>
              <a:gd name="connsiteY3" fmla="*/ 146649 h 163902"/>
              <a:gd name="connsiteX4" fmla="*/ 345056 w 629728"/>
              <a:gd name="connsiteY4" fmla="*/ 163902 h 163902"/>
              <a:gd name="connsiteX5" fmla="*/ 163902 w 629728"/>
              <a:gd name="connsiteY5" fmla="*/ 155275 h 163902"/>
              <a:gd name="connsiteX6" fmla="*/ 129396 w 629728"/>
              <a:gd name="connsiteY6" fmla="*/ 146649 h 163902"/>
              <a:gd name="connsiteX7" fmla="*/ 69011 w 629728"/>
              <a:gd name="connsiteY7" fmla="*/ 86264 h 163902"/>
              <a:gd name="connsiteX8" fmla="*/ 43132 w 629728"/>
              <a:gd name="connsiteY8" fmla="*/ 69011 h 163902"/>
              <a:gd name="connsiteX9" fmla="*/ 25879 w 629728"/>
              <a:gd name="connsiteY9" fmla="*/ 43132 h 163902"/>
              <a:gd name="connsiteX10" fmla="*/ 17252 w 629728"/>
              <a:gd name="connsiteY10" fmla="*/ 17253 h 163902"/>
              <a:gd name="connsiteX11" fmla="*/ 0 w 629728"/>
              <a:gd name="connsiteY11" fmla="*/ 8626 h 16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9728" h="163902">
                <a:moveTo>
                  <a:pt x="629728" y="0"/>
                </a:moveTo>
                <a:cubicBezTo>
                  <a:pt x="598098" y="25879"/>
                  <a:pt x="568841" y="54967"/>
                  <a:pt x="534837" y="77637"/>
                </a:cubicBezTo>
                <a:lnTo>
                  <a:pt x="457200" y="129396"/>
                </a:lnTo>
                <a:cubicBezTo>
                  <a:pt x="448573" y="135147"/>
                  <a:pt x="441487" y="144616"/>
                  <a:pt x="431320" y="146649"/>
                </a:cubicBezTo>
                <a:lnTo>
                  <a:pt x="345056" y="163902"/>
                </a:lnTo>
                <a:cubicBezTo>
                  <a:pt x="284671" y="161026"/>
                  <a:pt x="224163" y="160096"/>
                  <a:pt x="163902" y="155275"/>
                </a:cubicBezTo>
                <a:cubicBezTo>
                  <a:pt x="152084" y="154330"/>
                  <a:pt x="138984" y="153622"/>
                  <a:pt x="129396" y="146649"/>
                </a:cubicBezTo>
                <a:cubicBezTo>
                  <a:pt x="106375" y="129906"/>
                  <a:pt x="92696" y="102054"/>
                  <a:pt x="69011" y="86264"/>
                </a:cubicBezTo>
                <a:lnTo>
                  <a:pt x="43132" y="69011"/>
                </a:lnTo>
                <a:cubicBezTo>
                  <a:pt x="37381" y="60385"/>
                  <a:pt x="30516" y="52405"/>
                  <a:pt x="25879" y="43132"/>
                </a:cubicBezTo>
                <a:cubicBezTo>
                  <a:pt x="21812" y="34999"/>
                  <a:pt x="22708" y="24527"/>
                  <a:pt x="17252" y="17253"/>
                </a:cubicBezTo>
                <a:cubicBezTo>
                  <a:pt x="13394" y="12109"/>
                  <a:pt x="5751" y="11502"/>
                  <a:pt x="0" y="8626"/>
                </a:cubicBez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Curved Connector 11"/>
          <p:cNvCxnSpPr/>
          <p:nvPr/>
        </p:nvCxnSpPr>
        <p:spPr>
          <a:xfrm rot="10800000">
            <a:off x="7177177" y="4701396"/>
            <a:ext cx="1401792" cy="300276"/>
          </a:xfrm>
          <a:prstGeom prst="curvedConnector3">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6" name="Cloud 15"/>
          <p:cNvSpPr/>
          <p:nvPr/>
        </p:nvSpPr>
        <p:spPr>
          <a:xfrm>
            <a:off x="73864" y="3174519"/>
            <a:ext cx="1593011" cy="810883"/>
          </a:xfrm>
          <a:prstGeom prst="cloud">
            <a:avLst/>
          </a:prstGeom>
          <a:solidFill>
            <a:schemeClr val="bg1"/>
          </a:solidFill>
          <a:ln>
            <a:solidFill>
              <a:srgbClr val="0070C0"/>
            </a:solidFill>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8" name="TextBox 17"/>
          <p:cNvSpPr txBox="1"/>
          <p:nvPr/>
        </p:nvSpPr>
        <p:spPr>
          <a:xfrm>
            <a:off x="407419" y="3290765"/>
            <a:ext cx="1259456" cy="553998"/>
          </a:xfrm>
          <a:prstGeom prst="rect">
            <a:avLst/>
          </a:prstGeom>
          <a:noFill/>
          <a:ln>
            <a:noFill/>
          </a:ln>
        </p:spPr>
        <p:txBody>
          <a:bodyPr wrap="square" rtlCol="0">
            <a:spAutoFit/>
          </a:bodyPr>
          <a:lstStyle/>
          <a:p>
            <a:r>
              <a:rPr lang="en-US" sz="1000" dirty="0" smtClean="0">
                <a:latin typeface="Kristen ITC" pitchFamily="66" charset="0"/>
                <a:cs typeface="Arial" pitchFamily="34" charset="0"/>
              </a:rPr>
              <a:t>Clear and concise non-conformity</a:t>
            </a:r>
          </a:p>
        </p:txBody>
      </p:sp>
      <p:cxnSp>
        <p:nvCxnSpPr>
          <p:cNvPr id="14" name="Curved Connector 13"/>
          <p:cNvCxnSpPr/>
          <p:nvPr/>
        </p:nvCxnSpPr>
        <p:spPr>
          <a:xfrm>
            <a:off x="1092679" y="3884736"/>
            <a:ext cx="798111" cy="598097"/>
          </a:xfrm>
          <a:prstGeom prst="curvedConnector3">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25" name="Cloud 24"/>
          <p:cNvSpPr/>
          <p:nvPr/>
        </p:nvSpPr>
        <p:spPr>
          <a:xfrm>
            <a:off x="6872377" y="2618117"/>
            <a:ext cx="1926566" cy="810883"/>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7" name="TextBox 26"/>
          <p:cNvSpPr txBox="1"/>
          <p:nvPr/>
        </p:nvSpPr>
        <p:spPr>
          <a:xfrm>
            <a:off x="7029809" y="2823503"/>
            <a:ext cx="1696528" cy="400110"/>
          </a:xfrm>
          <a:prstGeom prst="rect">
            <a:avLst/>
          </a:prstGeom>
          <a:noFill/>
          <a:ln>
            <a:noFill/>
          </a:ln>
        </p:spPr>
        <p:txBody>
          <a:bodyPr wrap="square" rtlCol="0">
            <a:spAutoFit/>
          </a:bodyPr>
          <a:lstStyle/>
          <a:p>
            <a:r>
              <a:rPr lang="en-US" sz="1000" dirty="0" smtClean="0">
                <a:latin typeface="Kristen ITC" pitchFamily="66" charset="0"/>
                <a:cs typeface="Arial" pitchFamily="34" charset="0"/>
              </a:rPr>
              <a:t>Cited the specific applicable requirement</a:t>
            </a:r>
          </a:p>
        </p:txBody>
      </p:sp>
      <p:cxnSp>
        <p:nvCxnSpPr>
          <p:cNvPr id="28" name="Curved Connector 27"/>
          <p:cNvCxnSpPr/>
          <p:nvPr/>
        </p:nvCxnSpPr>
        <p:spPr>
          <a:xfrm rot="10800000" flipV="1">
            <a:off x="7177177" y="3415374"/>
            <a:ext cx="658486" cy="469361"/>
          </a:xfrm>
          <a:prstGeom prst="curvedConnector3">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37" name="Curved Connector 36"/>
          <p:cNvCxnSpPr/>
          <p:nvPr/>
        </p:nvCxnSpPr>
        <p:spPr>
          <a:xfrm rot="10800000" flipV="1">
            <a:off x="4221124" y="5207057"/>
            <a:ext cx="2956052" cy="400110"/>
          </a:xfrm>
          <a:prstGeom prst="curvedConnector3">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5948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450" y="1092200"/>
            <a:ext cx="5499100"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ctr"/>
            <a:r>
              <a:rPr lang="en-US" sz="3600" dirty="0" smtClean="0">
                <a:latin typeface="Kristen ITC" pitchFamily="66" charset="0"/>
                <a:cs typeface="Gisha" pitchFamily="34" charset="-79"/>
              </a:rPr>
              <a:t>Good CAR #2</a:t>
            </a:r>
            <a:endParaRPr lang="en-US" sz="3600" dirty="0">
              <a:latin typeface="Kristen ITC" pitchFamily="66" charset="0"/>
              <a:cs typeface="Gisha" pitchFamily="34" charset="-79"/>
            </a:endParaRPr>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9</a:t>
            </a:fld>
            <a:endParaRPr lang="en-US" dirty="0"/>
          </a:p>
        </p:txBody>
      </p:sp>
      <p:grpSp>
        <p:nvGrpSpPr>
          <p:cNvPr id="2086" name="Group 2085"/>
          <p:cNvGrpSpPr/>
          <p:nvPr/>
        </p:nvGrpSpPr>
        <p:grpSpPr>
          <a:xfrm>
            <a:off x="7161661" y="3363474"/>
            <a:ext cx="1926566" cy="810883"/>
            <a:chOff x="7111043" y="4440953"/>
            <a:chExt cx="1926566" cy="810883"/>
          </a:xfrm>
        </p:grpSpPr>
        <p:sp>
          <p:nvSpPr>
            <p:cNvPr id="6" name="Cloud 5"/>
            <p:cNvSpPr/>
            <p:nvPr/>
          </p:nvSpPr>
          <p:spPr>
            <a:xfrm>
              <a:off x="7111043" y="4440953"/>
              <a:ext cx="1926566" cy="810883"/>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7" name="TextBox 6"/>
            <p:cNvSpPr txBox="1"/>
            <p:nvPr/>
          </p:nvSpPr>
          <p:spPr>
            <a:xfrm>
              <a:off x="7339941" y="4646340"/>
              <a:ext cx="1570007" cy="400110"/>
            </a:xfrm>
            <a:prstGeom prst="rect">
              <a:avLst/>
            </a:prstGeom>
            <a:noFill/>
            <a:ln>
              <a:noFill/>
            </a:ln>
          </p:spPr>
          <p:txBody>
            <a:bodyPr wrap="square" rtlCol="0">
              <a:spAutoFit/>
            </a:bodyPr>
            <a:lstStyle/>
            <a:p>
              <a:r>
                <a:rPr lang="en-US" sz="1000" dirty="0" smtClean="0">
                  <a:latin typeface="Kristen ITC" pitchFamily="66" charset="0"/>
                  <a:cs typeface="Arial" pitchFamily="34" charset="0"/>
                </a:rPr>
                <a:t>Stakeholders involved in analysis</a:t>
              </a:r>
            </a:p>
          </p:txBody>
        </p:sp>
      </p:grpSp>
      <p:sp>
        <p:nvSpPr>
          <p:cNvPr id="8" name="Freeform 7"/>
          <p:cNvSpPr/>
          <p:nvPr/>
        </p:nvSpPr>
        <p:spPr>
          <a:xfrm>
            <a:off x="6081623" y="5667555"/>
            <a:ext cx="629728" cy="163902"/>
          </a:xfrm>
          <a:custGeom>
            <a:avLst/>
            <a:gdLst>
              <a:gd name="connsiteX0" fmla="*/ 629728 w 629728"/>
              <a:gd name="connsiteY0" fmla="*/ 0 h 163902"/>
              <a:gd name="connsiteX1" fmla="*/ 534837 w 629728"/>
              <a:gd name="connsiteY1" fmla="*/ 77637 h 163902"/>
              <a:gd name="connsiteX2" fmla="*/ 457200 w 629728"/>
              <a:gd name="connsiteY2" fmla="*/ 129396 h 163902"/>
              <a:gd name="connsiteX3" fmla="*/ 431320 w 629728"/>
              <a:gd name="connsiteY3" fmla="*/ 146649 h 163902"/>
              <a:gd name="connsiteX4" fmla="*/ 345056 w 629728"/>
              <a:gd name="connsiteY4" fmla="*/ 163902 h 163902"/>
              <a:gd name="connsiteX5" fmla="*/ 163902 w 629728"/>
              <a:gd name="connsiteY5" fmla="*/ 155275 h 163902"/>
              <a:gd name="connsiteX6" fmla="*/ 129396 w 629728"/>
              <a:gd name="connsiteY6" fmla="*/ 146649 h 163902"/>
              <a:gd name="connsiteX7" fmla="*/ 69011 w 629728"/>
              <a:gd name="connsiteY7" fmla="*/ 86264 h 163902"/>
              <a:gd name="connsiteX8" fmla="*/ 43132 w 629728"/>
              <a:gd name="connsiteY8" fmla="*/ 69011 h 163902"/>
              <a:gd name="connsiteX9" fmla="*/ 25879 w 629728"/>
              <a:gd name="connsiteY9" fmla="*/ 43132 h 163902"/>
              <a:gd name="connsiteX10" fmla="*/ 17252 w 629728"/>
              <a:gd name="connsiteY10" fmla="*/ 17253 h 163902"/>
              <a:gd name="connsiteX11" fmla="*/ 0 w 629728"/>
              <a:gd name="connsiteY11" fmla="*/ 8626 h 16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9728" h="163902">
                <a:moveTo>
                  <a:pt x="629728" y="0"/>
                </a:moveTo>
                <a:cubicBezTo>
                  <a:pt x="598098" y="25879"/>
                  <a:pt x="568841" y="54967"/>
                  <a:pt x="534837" y="77637"/>
                </a:cubicBezTo>
                <a:lnTo>
                  <a:pt x="457200" y="129396"/>
                </a:lnTo>
                <a:cubicBezTo>
                  <a:pt x="448573" y="135147"/>
                  <a:pt x="441487" y="144616"/>
                  <a:pt x="431320" y="146649"/>
                </a:cubicBezTo>
                <a:lnTo>
                  <a:pt x="345056" y="163902"/>
                </a:lnTo>
                <a:cubicBezTo>
                  <a:pt x="284671" y="161026"/>
                  <a:pt x="224163" y="160096"/>
                  <a:pt x="163902" y="155275"/>
                </a:cubicBezTo>
                <a:cubicBezTo>
                  <a:pt x="152084" y="154330"/>
                  <a:pt x="138984" y="153622"/>
                  <a:pt x="129396" y="146649"/>
                </a:cubicBezTo>
                <a:cubicBezTo>
                  <a:pt x="106375" y="129906"/>
                  <a:pt x="92696" y="102054"/>
                  <a:pt x="69011" y="86264"/>
                </a:cubicBezTo>
                <a:lnTo>
                  <a:pt x="43132" y="69011"/>
                </a:lnTo>
                <a:cubicBezTo>
                  <a:pt x="37381" y="60385"/>
                  <a:pt x="30516" y="52405"/>
                  <a:pt x="25879" y="43132"/>
                </a:cubicBezTo>
                <a:cubicBezTo>
                  <a:pt x="21812" y="34999"/>
                  <a:pt x="22708" y="24527"/>
                  <a:pt x="17252" y="17253"/>
                </a:cubicBezTo>
                <a:cubicBezTo>
                  <a:pt x="13394" y="12109"/>
                  <a:pt x="5751" y="11502"/>
                  <a:pt x="0" y="8626"/>
                </a:cubicBez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Curved Connector 11"/>
          <p:cNvCxnSpPr/>
          <p:nvPr/>
        </p:nvCxnSpPr>
        <p:spPr>
          <a:xfrm rot="10800000">
            <a:off x="6970144" y="4085362"/>
            <a:ext cx="621107" cy="12700"/>
          </a:xfrm>
          <a:prstGeom prst="curvedConnector3">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6" name="Cloud 15"/>
          <p:cNvSpPr/>
          <p:nvPr/>
        </p:nvSpPr>
        <p:spPr>
          <a:xfrm>
            <a:off x="267417" y="3295289"/>
            <a:ext cx="1742536" cy="1344073"/>
          </a:xfrm>
          <a:prstGeom prst="cloud">
            <a:avLst/>
          </a:prstGeom>
          <a:solidFill>
            <a:schemeClr val="bg1"/>
          </a:solidFill>
          <a:ln>
            <a:solidFill>
              <a:srgbClr val="0070C0"/>
            </a:solidFill>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8" name="TextBox 17"/>
          <p:cNvSpPr txBox="1"/>
          <p:nvPr/>
        </p:nvSpPr>
        <p:spPr>
          <a:xfrm>
            <a:off x="477326" y="3613382"/>
            <a:ext cx="1322717" cy="707886"/>
          </a:xfrm>
          <a:prstGeom prst="rect">
            <a:avLst/>
          </a:prstGeom>
          <a:noFill/>
          <a:ln>
            <a:noFill/>
          </a:ln>
        </p:spPr>
        <p:txBody>
          <a:bodyPr wrap="square" rtlCol="0">
            <a:spAutoFit/>
          </a:bodyPr>
          <a:lstStyle/>
          <a:p>
            <a:r>
              <a:rPr lang="en-US" sz="1000" dirty="0" smtClean="0">
                <a:latin typeface="Kristen ITC" pitchFamily="66" charset="0"/>
                <a:cs typeface="Arial" pitchFamily="34" charset="0"/>
              </a:rPr>
              <a:t>Recognizes that this issue affects staff locally based on analysis</a:t>
            </a:r>
          </a:p>
        </p:txBody>
      </p:sp>
      <p:cxnSp>
        <p:nvCxnSpPr>
          <p:cNvPr id="14" name="Curved Connector 13"/>
          <p:cNvCxnSpPr/>
          <p:nvPr/>
        </p:nvCxnSpPr>
        <p:spPr>
          <a:xfrm>
            <a:off x="1621767" y="4431615"/>
            <a:ext cx="1354347" cy="782230"/>
          </a:xfrm>
          <a:prstGeom prst="curvedConnector3">
            <a:avLst>
              <a:gd name="adj1" fmla="val 16242"/>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25" name="Cloud 24"/>
          <p:cNvSpPr/>
          <p:nvPr/>
        </p:nvSpPr>
        <p:spPr>
          <a:xfrm>
            <a:off x="6671092" y="443240"/>
            <a:ext cx="2196861" cy="1238909"/>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7" name="TextBox 26"/>
          <p:cNvSpPr txBox="1"/>
          <p:nvPr/>
        </p:nvSpPr>
        <p:spPr>
          <a:xfrm>
            <a:off x="6929887" y="571684"/>
            <a:ext cx="1696528" cy="861774"/>
          </a:xfrm>
          <a:prstGeom prst="rect">
            <a:avLst/>
          </a:prstGeom>
          <a:noFill/>
          <a:ln>
            <a:noFill/>
          </a:ln>
        </p:spPr>
        <p:txBody>
          <a:bodyPr wrap="square" rtlCol="0">
            <a:spAutoFit/>
          </a:bodyPr>
          <a:lstStyle/>
          <a:p>
            <a:r>
              <a:rPr lang="en-US" sz="1000" dirty="0" smtClean="0">
                <a:latin typeface="Kristen ITC" pitchFamily="66" charset="0"/>
                <a:cs typeface="Arial" pitchFamily="34" charset="0"/>
              </a:rPr>
              <a:t>Analysis provides background for the situation:</a:t>
            </a:r>
          </a:p>
          <a:p>
            <a:r>
              <a:rPr lang="en-US" sz="1000" dirty="0" smtClean="0">
                <a:latin typeface="Kristen ITC" pitchFamily="66" charset="0"/>
                <a:cs typeface="Arial" pitchFamily="34" charset="0"/>
              </a:rPr>
              <a:t>Who, what, when, where, how and why?</a:t>
            </a:r>
          </a:p>
        </p:txBody>
      </p:sp>
      <p:cxnSp>
        <p:nvCxnSpPr>
          <p:cNvPr id="28" name="Curved Connector 27"/>
          <p:cNvCxnSpPr/>
          <p:nvPr/>
        </p:nvCxnSpPr>
        <p:spPr>
          <a:xfrm rot="10800000" flipV="1">
            <a:off x="6823495" y="1433458"/>
            <a:ext cx="1250831" cy="645702"/>
          </a:xfrm>
          <a:prstGeom prst="curvedConnector3">
            <a:avLst>
              <a:gd name="adj1" fmla="val 50000"/>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034" name="Straight Connector 1033"/>
          <p:cNvCxnSpPr/>
          <p:nvPr/>
        </p:nvCxnSpPr>
        <p:spPr>
          <a:xfrm>
            <a:off x="2976114" y="1992702"/>
            <a:ext cx="284671" cy="0"/>
          </a:xfrm>
          <a:prstGeom prst="line">
            <a:avLst/>
          </a:prstGeom>
          <a:ln w="9525"/>
        </p:spPr>
        <p:style>
          <a:lnRef idx="2">
            <a:schemeClr val="accent1"/>
          </a:lnRef>
          <a:fillRef idx="0">
            <a:schemeClr val="accent1"/>
          </a:fillRef>
          <a:effectRef idx="1">
            <a:schemeClr val="accent1"/>
          </a:effectRef>
          <a:fontRef idx="minor">
            <a:schemeClr val="tx1"/>
          </a:fontRef>
        </p:style>
      </p:cxnSp>
      <p:cxnSp>
        <p:nvCxnSpPr>
          <p:cNvPr id="1038" name="Straight Connector 1037"/>
          <p:cNvCxnSpPr/>
          <p:nvPr/>
        </p:nvCxnSpPr>
        <p:spPr>
          <a:xfrm>
            <a:off x="5960853" y="1864000"/>
            <a:ext cx="1207698" cy="0"/>
          </a:xfrm>
          <a:prstGeom prst="line">
            <a:avLst/>
          </a:prstGeom>
          <a:ln w="9525"/>
        </p:spPr>
        <p:style>
          <a:lnRef idx="2">
            <a:schemeClr val="accent1"/>
          </a:lnRef>
          <a:fillRef idx="0">
            <a:schemeClr val="accent1"/>
          </a:fillRef>
          <a:effectRef idx="1">
            <a:schemeClr val="accent1"/>
          </a:effectRef>
          <a:fontRef idx="minor">
            <a:schemeClr val="tx1"/>
          </a:fontRef>
        </p:style>
      </p:cxnSp>
      <p:cxnSp>
        <p:nvCxnSpPr>
          <p:cNvPr id="1041" name="Straight Connector 1040"/>
          <p:cNvCxnSpPr/>
          <p:nvPr/>
        </p:nvCxnSpPr>
        <p:spPr>
          <a:xfrm>
            <a:off x="5011947" y="3209026"/>
            <a:ext cx="2156604" cy="0"/>
          </a:xfrm>
          <a:prstGeom prst="line">
            <a:avLst/>
          </a:prstGeom>
          <a:ln w="9525">
            <a:solidFill>
              <a:srgbClr val="9D02CE"/>
            </a:solidFill>
          </a:ln>
        </p:spPr>
        <p:style>
          <a:lnRef idx="2">
            <a:schemeClr val="accent1"/>
          </a:lnRef>
          <a:fillRef idx="0">
            <a:schemeClr val="accent1"/>
          </a:fillRef>
          <a:effectRef idx="1">
            <a:schemeClr val="accent1"/>
          </a:effectRef>
          <a:fontRef idx="minor">
            <a:schemeClr val="tx1"/>
          </a:fontRef>
        </p:style>
      </p:cxnSp>
      <p:cxnSp>
        <p:nvCxnSpPr>
          <p:cNvPr id="1043" name="Straight Connector 1042"/>
          <p:cNvCxnSpPr/>
          <p:nvPr/>
        </p:nvCxnSpPr>
        <p:spPr>
          <a:xfrm>
            <a:off x="4840557" y="3325478"/>
            <a:ext cx="2499384" cy="0"/>
          </a:xfrm>
          <a:prstGeom prst="line">
            <a:avLst/>
          </a:prstGeom>
          <a:ln w="9525">
            <a:solidFill>
              <a:srgbClr val="9D02CE"/>
            </a:solidFill>
          </a:ln>
        </p:spPr>
        <p:style>
          <a:lnRef idx="2">
            <a:schemeClr val="accent1"/>
          </a:lnRef>
          <a:fillRef idx="0">
            <a:schemeClr val="accent1"/>
          </a:fillRef>
          <a:effectRef idx="1">
            <a:schemeClr val="accent1"/>
          </a:effectRef>
          <a:fontRef idx="minor">
            <a:schemeClr val="tx1"/>
          </a:fontRef>
        </p:style>
      </p:cxnSp>
      <p:cxnSp>
        <p:nvCxnSpPr>
          <p:cNvPr id="1045" name="Straight Connector 1044"/>
          <p:cNvCxnSpPr/>
          <p:nvPr/>
        </p:nvCxnSpPr>
        <p:spPr>
          <a:xfrm>
            <a:off x="2976114" y="3459193"/>
            <a:ext cx="2285997" cy="0"/>
          </a:xfrm>
          <a:prstGeom prst="line">
            <a:avLst/>
          </a:prstGeom>
          <a:ln w="9525">
            <a:solidFill>
              <a:srgbClr val="9D02CE"/>
            </a:solidFill>
          </a:ln>
        </p:spPr>
        <p:style>
          <a:lnRef idx="2">
            <a:schemeClr val="accent1"/>
          </a:lnRef>
          <a:fillRef idx="0">
            <a:schemeClr val="accent1"/>
          </a:fillRef>
          <a:effectRef idx="1">
            <a:schemeClr val="accent1"/>
          </a:effectRef>
          <a:fontRef idx="minor">
            <a:schemeClr val="tx1"/>
          </a:fontRef>
        </p:style>
      </p:cxnSp>
      <p:cxnSp>
        <p:nvCxnSpPr>
          <p:cNvPr id="1050" name="Straight Connector 1049"/>
          <p:cNvCxnSpPr/>
          <p:nvPr/>
        </p:nvCxnSpPr>
        <p:spPr>
          <a:xfrm>
            <a:off x="3830128" y="3726611"/>
            <a:ext cx="3140015" cy="17253"/>
          </a:xfrm>
          <a:prstGeom prst="line">
            <a:avLst/>
          </a:prstGeom>
          <a:ln w="9525">
            <a:solidFill>
              <a:srgbClr val="9D02CE"/>
            </a:solidFill>
          </a:ln>
        </p:spPr>
        <p:style>
          <a:lnRef idx="2">
            <a:schemeClr val="accent1"/>
          </a:lnRef>
          <a:fillRef idx="0">
            <a:schemeClr val="accent1"/>
          </a:fillRef>
          <a:effectRef idx="1">
            <a:schemeClr val="accent1"/>
          </a:effectRef>
          <a:fontRef idx="minor">
            <a:schemeClr val="tx1"/>
          </a:fontRef>
        </p:style>
      </p:cxnSp>
      <p:cxnSp>
        <p:nvCxnSpPr>
          <p:cNvPr id="2080" name="Straight Connector 2079"/>
          <p:cNvCxnSpPr/>
          <p:nvPr/>
        </p:nvCxnSpPr>
        <p:spPr>
          <a:xfrm flipV="1">
            <a:off x="2976114" y="3071004"/>
            <a:ext cx="4134929" cy="8626"/>
          </a:xfrm>
          <a:prstGeom prst="line">
            <a:avLst/>
          </a:prstGeom>
          <a:ln w="9525">
            <a:solidFill>
              <a:srgbClr val="9D02CE"/>
            </a:solidFill>
          </a:ln>
        </p:spPr>
        <p:style>
          <a:lnRef idx="2">
            <a:schemeClr val="accent1"/>
          </a:lnRef>
          <a:fillRef idx="0">
            <a:schemeClr val="accent1"/>
          </a:fillRef>
          <a:effectRef idx="1">
            <a:schemeClr val="accent1"/>
          </a:effectRef>
          <a:fontRef idx="minor">
            <a:schemeClr val="tx1"/>
          </a:fontRef>
        </p:style>
      </p:cxnSp>
      <p:cxnSp>
        <p:nvCxnSpPr>
          <p:cNvPr id="2082" name="Straight Connector 2081"/>
          <p:cNvCxnSpPr/>
          <p:nvPr/>
        </p:nvCxnSpPr>
        <p:spPr>
          <a:xfrm>
            <a:off x="2976114" y="3209026"/>
            <a:ext cx="1673524" cy="0"/>
          </a:xfrm>
          <a:prstGeom prst="line">
            <a:avLst/>
          </a:prstGeom>
          <a:ln w="9525">
            <a:solidFill>
              <a:srgbClr val="9D02CE"/>
            </a:solidFill>
          </a:ln>
        </p:spPr>
        <p:style>
          <a:lnRef idx="2">
            <a:schemeClr val="accent1"/>
          </a:lnRef>
          <a:fillRef idx="0">
            <a:schemeClr val="accent1"/>
          </a:fillRef>
          <a:effectRef idx="1">
            <a:schemeClr val="accent1"/>
          </a:effectRef>
          <a:fontRef idx="minor">
            <a:schemeClr val="tx1"/>
          </a:fontRef>
        </p:style>
      </p:cxnSp>
      <p:cxnSp>
        <p:nvCxnSpPr>
          <p:cNvPr id="2084" name="Curved Connector 2083"/>
          <p:cNvCxnSpPr/>
          <p:nvPr/>
        </p:nvCxnSpPr>
        <p:spPr>
          <a:xfrm rot="5400000">
            <a:off x="6909191" y="2043891"/>
            <a:ext cx="1595886" cy="734385"/>
          </a:xfrm>
          <a:prstGeom prst="curvedConnector3">
            <a:avLst>
              <a:gd name="adj1" fmla="val 99730"/>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04" name="Cloud 103"/>
          <p:cNvSpPr/>
          <p:nvPr/>
        </p:nvSpPr>
        <p:spPr>
          <a:xfrm>
            <a:off x="4367841" y="5488397"/>
            <a:ext cx="2196861" cy="958330"/>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06" name="TextBox 105"/>
          <p:cNvSpPr txBox="1"/>
          <p:nvPr/>
        </p:nvSpPr>
        <p:spPr>
          <a:xfrm>
            <a:off x="4649638" y="5760588"/>
            <a:ext cx="1696528" cy="400110"/>
          </a:xfrm>
          <a:prstGeom prst="rect">
            <a:avLst/>
          </a:prstGeom>
          <a:noFill/>
          <a:ln>
            <a:noFill/>
          </a:ln>
        </p:spPr>
        <p:txBody>
          <a:bodyPr wrap="square" rtlCol="0">
            <a:spAutoFit/>
          </a:bodyPr>
          <a:lstStyle/>
          <a:p>
            <a:r>
              <a:rPr lang="en-US" sz="1000" dirty="0" smtClean="0">
                <a:latin typeface="Kristen ITC" pitchFamily="66" charset="0"/>
                <a:cs typeface="Arial" pitchFamily="34" charset="0"/>
              </a:rPr>
              <a:t>Root cause - </a:t>
            </a:r>
          </a:p>
          <a:p>
            <a:r>
              <a:rPr lang="en-US" sz="1000" dirty="0" smtClean="0">
                <a:latin typeface="Kristen ITC" pitchFamily="66" charset="0"/>
                <a:cs typeface="Arial" pitchFamily="34" charset="0"/>
              </a:rPr>
              <a:t>No further Whys</a:t>
            </a:r>
          </a:p>
        </p:txBody>
      </p:sp>
      <p:sp>
        <p:nvSpPr>
          <p:cNvPr id="107" name="Cloud 106"/>
          <p:cNvSpPr/>
          <p:nvPr/>
        </p:nvSpPr>
        <p:spPr>
          <a:xfrm>
            <a:off x="6929887" y="4639362"/>
            <a:ext cx="2196861" cy="958330"/>
          </a:xfrm>
          <a:prstGeom prst="cloud">
            <a:avLst/>
          </a:prstGeom>
          <a:solidFill>
            <a:schemeClr val="bg1"/>
          </a:solidFill>
          <a:ln>
            <a:solidFill>
              <a:srgbClr val="0070C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08" name="TextBox 107"/>
          <p:cNvSpPr txBox="1"/>
          <p:nvPr/>
        </p:nvSpPr>
        <p:spPr>
          <a:xfrm>
            <a:off x="7176038" y="4918472"/>
            <a:ext cx="1696528" cy="400110"/>
          </a:xfrm>
          <a:prstGeom prst="rect">
            <a:avLst/>
          </a:prstGeom>
          <a:noFill/>
          <a:ln>
            <a:noFill/>
          </a:ln>
        </p:spPr>
        <p:txBody>
          <a:bodyPr wrap="square" rtlCol="0">
            <a:spAutoFit/>
          </a:bodyPr>
          <a:lstStyle/>
          <a:p>
            <a:r>
              <a:rPr lang="en-US" sz="1000" dirty="0" smtClean="0">
                <a:latin typeface="Kristen ITC" pitchFamily="66" charset="0"/>
                <a:cs typeface="Arial" pitchFamily="34" charset="0"/>
              </a:rPr>
              <a:t>Reasoning for  why the scope is limited to local</a:t>
            </a:r>
          </a:p>
        </p:txBody>
      </p:sp>
      <p:cxnSp>
        <p:nvCxnSpPr>
          <p:cNvPr id="2089" name="Curved Connector 2088"/>
          <p:cNvCxnSpPr/>
          <p:nvPr/>
        </p:nvCxnSpPr>
        <p:spPr>
          <a:xfrm rot="16200000" flipV="1">
            <a:off x="5128114" y="4948955"/>
            <a:ext cx="569925" cy="508959"/>
          </a:xfrm>
          <a:prstGeom prst="curvedConnector3">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2091" name="Curved Connector 2090"/>
          <p:cNvCxnSpPr/>
          <p:nvPr/>
        </p:nvCxnSpPr>
        <p:spPr>
          <a:xfrm rot="10800000">
            <a:off x="6929887" y="4321268"/>
            <a:ext cx="1360098" cy="318094"/>
          </a:xfrm>
          <a:prstGeom prst="curvedConnector3">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968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2715</TotalTime>
  <Words>586</Words>
  <Application>Microsoft Office PowerPoint</Application>
  <PresentationFormat>On-screen Show (4:3)</PresentationFormat>
  <Paragraphs>126</Paragraphs>
  <Slides>18</Slides>
  <Notes>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ULTemplate</vt:lpstr>
      <vt:lpstr>CARS: The Good, The Bad &amp; The Ugly</vt:lpstr>
      <vt:lpstr>Good CAR  CAR 123910809</vt:lpstr>
      <vt:lpstr>Analysis and Root Cause</vt:lpstr>
      <vt:lpstr>Corrective Action</vt:lpstr>
      <vt:lpstr>Improvement Opportunity CAR 123910792</vt:lpstr>
      <vt:lpstr>Improvement Opportunity CAR 123910792</vt:lpstr>
      <vt:lpstr>PowerPoint Presentation</vt:lpstr>
      <vt:lpstr>Good CAR #2</vt:lpstr>
      <vt:lpstr>Good CAR #2</vt:lpstr>
      <vt:lpstr>Good CAR #2</vt:lpstr>
      <vt:lpstr>Good CAR #2</vt:lpstr>
      <vt:lpstr>Good CAR #2</vt:lpstr>
      <vt:lpstr>Improvement CAR #2</vt:lpstr>
      <vt:lpstr>Improvement CAR #2</vt:lpstr>
      <vt:lpstr>Improvement CAR #2</vt:lpstr>
      <vt:lpstr>Improvement CAR #2</vt:lpstr>
      <vt:lpstr>Improvement CAR #2</vt:lpstr>
      <vt:lpstr>PowerPoint Presentation</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Allison, Cheryl</cp:lastModifiedBy>
  <cp:revision>243</cp:revision>
  <cp:lastPrinted>2012-04-30T11:43:12Z</cp:lastPrinted>
  <dcterms:created xsi:type="dcterms:W3CDTF">2010-12-21T03:48:07Z</dcterms:created>
  <dcterms:modified xsi:type="dcterms:W3CDTF">2012-11-27T14:33:43Z</dcterms:modified>
</cp:coreProperties>
</file>