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2" r:id="rId3"/>
    <p:sldId id="264" r:id="rId4"/>
    <p:sldId id="273" r:id="rId5"/>
    <p:sldId id="275" r:id="rId6"/>
    <p:sldId id="276" r:id="rId7"/>
    <p:sldId id="284" r:id="rId8"/>
    <p:sldId id="285" r:id="rId9"/>
    <p:sldId id="286" r:id="rId10"/>
    <p:sldId id="283" r:id="rId11"/>
    <p:sldId id="293" r:id="rId12"/>
    <p:sldId id="287" r:id="rId13"/>
    <p:sldId id="274" r:id="rId14"/>
    <p:sldId id="277" r:id="rId15"/>
    <p:sldId id="278" r:id="rId16"/>
    <p:sldId id="279" r:id="rId17"/>
    <p:sldId id="280" r:id="rId18"/>
    <p:sldId id="288" r:id="rId19"/>
    <p:sldId id="290" r:id="rId20"/>
    <p:sldId id="291" r:id="rId21"/>
    <p:sldId id="292" r:id="rId22"/>
    <p:sldId id="282" r:id="rId23"/>
  </p:sldIdLst>
  <p:sldSz cx="9144000" cy="6858000" type="screen4x3"/>
  <p:notesSz cx="7004050" cy="92233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00"/>
    <a:srgbClr val="96C547"/>
    <a:srgbClr val="6EC1BC"/>
    <a:srgbClr val="F18307"/>
    <a:srgbClr val="459D2D"/>
    <a:srgbClr val="1B808E"/>
    <a:srgbClr val="C10036"/>
    <a:srgbClr val="FDC835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73" d="100"/>
          <a:sy n="73" d="100"/>
        </p:scale>
        <p:origin x="-1109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088" cy="461169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341" y="0"/>
            <a:ext cx="3035088" cy="461169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72A80E-FE8E-4A66-900B-0D8DDD3643C0}" type="datetime1">
              <a:rPr lang="en-US"/>
              <a:pPr/>
              <a:t>12/2/2011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3275" cy="3459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2720" tIns="46360" rIns="92720" bIns="4636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405" y="4381103"/>
            <a:ext cx="5603240" cy="4150519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0605"/>
            <a:ext cx="3035088" cy="461169"/>
          </a:xfrm>
          <a:prstGeom prst="rect">
            <a:avLst/>
          </a:prstGeom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341" y="8760605"/>
            <a:ext cx="3035088" cy="461169"/>
          </a:xfrm>
          <a:prstGeom prst="rect">
            <a:avLst/>
          </a:prstGeom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7A4B64-63EA-41A3-A00B-4E268F7DCF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329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r>
              <a:rPr lang="en-US" sz="1000">
                <a:solidFill>
                  <a:schemeClr val="bg1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8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7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r>
              <a:rPr lang="en-US" sz="1000">
                <a:solidFill>
                  <a:srgbClr val="000000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0FF69B-23C7-4B75-BD7A-EF44B146D3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A39354-55BE-43D2-8D54-47AC9E713D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C2B71D-9229-4A23-8F42-7DFDFF7267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4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 charset="-128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0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33BA31-10F2-4085-B9DC-16A8BA1E4D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8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F2B15A-05AB-4486-A823-E70817ADA8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B7B7E0-FDF9-426E-8609-706CF7FD9C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4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0064887-7005-4BA9-A7B1-0FF37647CC7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orporate.ul.com/departments/snk5212/QE/FAQ.cfm#32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843588" cy="140017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CAR Administrator Calibration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457200" y="5049982"/>
            <a:ext cx="5843588" cy="685656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December </a:t>
            </a:r>
            <a:r>
              <a:rPr lang="en-US" dirty="0" smtClean="0">
                <a:latin typeface="Arial" charset="0"/>
                <a:cs typeface="Arial" charset="0"/>
              </a:rPr>
              <a:t>2, </a:t>
            </a:r>
            <a:r>
              <a:rPr lang="en-US" dirty="0" smtClean="0">
                <a:latin typeface="Arial" charset="0"/>
                <a:cs typeface="Arial" charset="0"/>
              </a:rPr>
              <a:t>2011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For questions or comments, please contact Cheryl Allison</a:t>
            </a:r>
          </a:p>
        </p:txBody>
      </p:sp>
      <p:sp>
        <p:nvSpPr>
          <p:cNvPr id="2" name="Rectangle 1"/>
          <p:cNvSpPr/>
          <p:nvPr/>
        </p:nvSpPr>
        <p:spPr>
          <a:xfrm>
            <a:off x="72736" y="190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u="sng" dirty="0" smtClean="0">
                <a:solidFill>
                  <a:srgbClr val="FFC000"/>
                </a:solidFill>
              </a:rPr>
              <a:t>IMPORTANT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During </a:t>
            </a:r>
            <a:r>
              <a:rPr lang="en-US" b="1" dirty="0">
                <a:solidFill>
                  <a:srgbClr val="FFC000"/>
                </a:solidFill>
              </a:rPr>
              <a:t>the call, </a:t>
            </a:r>
            <a:r>
              <a:rPr lang="en-US" b="1" i="1" dirty="0">
                <a:solidFill>
                  <a:srgbClr val="FFC000"/>
                </a:solidFill>
              </a:rPr>
              <a:t>DO NOT</a:t>
            </a:r>
            <a:r>
              <a:rPr lang="en-US" b="1" dirty="0">
                <a:solidFill>
                  <a:srgbClr val="FFC000"/>
                </a:solidFill>
              </a:rPr>
              <a:t> use </a:t>
            </a:r>
            <a:r>
              <a:rPr lang="en-US" b="1" i="1" dirty="0">
                <a:solidFill>
                  <a:srgbClr val="FFC000"/>
                </a:solidFill>
              </a:rPr>
              <a:t>HOLD</a:t>
            </a:r>
            <a:r>
              <a:rPr lang="en-US" b="1" dirty="0">
                <a:solidFill>
                  <a:srgbClr val="FFC000"/>
                </a:solidFill>
              </a:rPr>
              <a:t> because the music will interrupt the call.  Use </a:t>
            </a:r>
            <a:r>
              <a:rPr lang="en-US" b="1" i="1" dirty="0" smtClean="0">
                <a:solidFill>
                  <a:srgbClr val="FFC000"/>
                </a:solidFill>
              </a:rPr>
              <a:t>MUTE</a:t>
            </a:r>
            <a:r>
              <a:rPr lang="en-US" b="1" dirty="0" smtClean="0">
                <a:solidFill>
                  <a:srgbClr val="FFC000"/>
                </a:solidFill>
              </a:rPr>
              <a:t>.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2888673" y="2789670"/>
            <a:ext cx="3428999" cy="1231611"/>
          </a:xfrm>
        </p:spPr>
        <p:txBody>
          <a:bodyPr/>
          <a:lstStyle/>
          <a:p>
            <a:pPr algn="ctr"/>
            <a:r>
              <a:rPr lang="en-US" dirty="0">
                <a:latin typeface="Arial" charset="0"/>
              </a:rPr>
              <a:t>Update for </a:t>
            </a:r>
            <a:r>
              <a:rPr lang="en-US" dirty="0" smtClean="0">
                <a:latin typeface="Arial" charset="0"/>
              </a:rPr>
              <a:t>2012: </a:t>
            </a:r>
            <a:r>
              <a:rPr lang="en-US" dirty="0">
                <a:latin typeface="Arial" charset="0"/>
              </a:rPr>
              <a:t>CAR </a:t>
            </a:r>
            <a:r>
              <a:rPr lang="en-US" dirty="0" smtClean="0">
                <a:latin typeface="Arial" charset="0"/>
              </a:rPr>
              <a:t>Reviews</a:t>
            </a:r>
          </a:p>
        </p:txBody>
      </p:sp>
    </p:spTree>
    <p:extLst>
      <p:ext uri="{BB962C8B-B14F-4D97-AF65-F5344CB8AC3E}">
        <p14:creationId xmlns:p14="http://schemas.microsoft.com/office/powerpoint/2010/main" val="419317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CAR Reviews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/>
          </a:bodyPr>
          <a:lstStyle/>
          <a:p>
            <a:pPr marL="0" indent="0" eaLnBrk="1" hangingPunct="1"/>
            <a:r>
              <a:rPr lang="en-US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Each CAR Admin will receive between 1-4 CAR Reviews</a:t>
            </a:r>
          </a:p>
          <a:p>
            <a:pPr marL="800100" eaLnBrk="1" hangingPunct="1">
              <a:buFont typeface="Arial" pitchFamily="34" charset="0"/>
              <a:buChar char="•"/>
            </a:pPr>
            <a:r>
              <a:rPr lang="en-US" sz="2400" b="0" dirty="0" smtClean="0">
                <a:latin typeface="Arial" charset="0"/>
                <a:cs typeface="Arial" charset="0"/>
              </a:rPr>
              <a:t>Part of our continuing effort to ensure consistency and proficiency with CAR Admin duties</a:t>
            </a:r>
          </a:p>
          <a:p>
            <a:pPr marL="800100" eaLnBrk="1" hangingPunct="1">
              <a:buFont typeface="Arial" pitchFamily="34" charset="0"/>
              <a:buChar char="•"/>
            </a:pPr>
            <a:r>
              <a:rPr lang="en-US" sz="2400" b="0" dirty="0" smtClean="0">
                <a:latin typeface="Arial" charset="0"/>
                <a:cs typeface="Arial" charset="0"/>
              </a:rPr>
              <a:t>This is a corrective action for a CAR received for the CAR process for CAR Admin inconsistency</a:t>
            </a:r>
          </a:p>
          <a:p>
            <a:pPr marL="800100" eaLnBrk="1" hangingPunct="1">
              <a:buFont typeface="Arial" pitchFamily="34" charset="0"/>
              <a:buChar char="•"/>
            </a:pPr>
            <a:r>
              <a:rPr lang="en-US" sz="2400" b="0" dirty="0" smtClean="0">
                <a:latin typeface="Arial" charset="0"/>
                <a:cs typeface="Arial" charset="0"/>
              </a:rPr>
              <a:t>Requested by CAR Admins from the CAR process assessment</a:t>
            </a:r>
          </a:p>
          <a:p>
            <a:pPr marL="800100" eaLnBrk="1" hangingPunct="1">
              <a:buFont typeface="Arial" pitchFamily="34" charset="0"/>
              <a:buChar char="•"/>
            </a:pPr>
            <a:r>
              <a:rPr lang="en-US" sz="2400" b="0" dirty="0" smtClean="0">
                <a:latin typeface="Arial" charset="0"/>
                <a:cs typeface="Arial" charset="0"/>
              </a:rPr>
              <a:t>To be coordinated by Cheryl Allison</a:t>
            </a:r>
            <a:endParaRPr lang="en-US" sz="2400" b="0" dirty="0" smtClean="0">
              <a:latin typeface="Arial" charset="0"/>
              <a:cs typeface="Arial" charset="0"/>
            </a:endParaRPr>
          </a:p>
          <a:p>
            <a:pPr marL="800100" eaLnBrk="1" hangingPunct="1">
              <a:buFont typeface="Arial" pitchFamily="34" charset="0"/>
              <a:buChar char="•"/>
            </a:pPr>
            <a:r>
              <a:rPr lang="en-US" sz="2400" b="0" dirty="0" smtClean="0">
                <a:latin typeface="Arial" charset="0"/>
                <a:cs typeface="Arial" charset="0"/>
              </a:rPr>
              <a:t>Example of items to be reviewed included in </a:t>
            </a:r>
            <a:r>
              <a:rPr lang="en-US" sz="2400" b="0" dirty="0" smtClean="0">
                <a:latin typeface="Arial" charset="0"/>
                <a:cs typeface="Arial" charset="0"/>
                <a:hlinkClick r:id="rId2"/>
              </a:rPr>
              <a:t>FAQ 32</a:t>
            </a:r>
            <a:r>
              <a:rPr lang="en-US" sz="2400" b="0" dirty="0" smtClean="0">
                <a:latin typeface="Arial" charset="0"/>
                <a:cs typeface="Arial" charset="0"/>
              </a:rPr>
              <a:t> on the CAR website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11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7187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1797627" y="2789671"/>
            <a:ext cx="5746173" cy="131473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Results:  Assessment of CAR Admin Process/Activities</a:t>
            </a:r>
          </a:p>
        </p:txBody>
      </p:sp>
    </p:spTree>
    <p:extLst>
      <p:ext uri="{BB962C8B-B14F-4D97-AF65-F5344CB8AC3E}">
        <p14:creationId xmlns:p14="http://schemas.microsoft.com/office/powerpoint/2010/main" val="92250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Results:  Assessment of CAR Admin Process/ Activities</a:t>
            </a:r>
            <a:br>
              <a:rPr lang="en-US" dirty="0" smtClean="0">
                <a:latin typeface="Arial" charset="0"/>
              </a:rPr>
            </a:br>
            <a:endParaRPr lang="en-US" dirty="0" smtClean="0">
              <a:latin typeface="Arial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Thanks for your feedback!</a:t>
            </a:r>
          </a:p>
          <a:p>
            <a:pPr marL="0" indent="0"/>
            <a:r>
              <a:rPr lang="en-US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We will individually contact those who had specific concerns.</a:t>
            </a:r>
            <a:endParaRPr lang="en-US" b="0" dirty="0" smtClean="0">
              <a:solidFill>
                <a:srgbClr val="7F7F7F"/>
              </a:solidFill>
              <a:latin typeface="Arial" charset="0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34 </a:t>
            </a:r>
            <a:r>
              <a:rPr lang="en-US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of 45 (75</a:t>
            </a:r>
            <a:r>
              <a:rPr lang="en-US" b="0" dirty="0">
                <a:solidFill>
                  <a:srgbClr val="7F7F7F"/>
                </a:solidFill>
                <a:latin typeface="Arial" charset="0"/>
                <a:cs typeface="Arial" charset="0"/>
              </a:rPr>
              <a:t>%) CAR </a:t>
            </a:r>
            <a:r>
              <a:rPr lang="en-US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Admins solicited provided responses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The </a:t>
            </a:r>
            <a:r>
              <a:rPr lang="en-US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following summary </a:t>
            </a:r>
            <a:r>
              <a:rPr lang="en-US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charts </a:t>
            </a:r>
            <a:r>
              <a:rPr lang="en-US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show </a:t>
            </a:r>
            <a:r>
              <a:rPr lang="en-US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responses where two or more people responded similarly.  The “#” column indicates the number of people having that </a:t>
            </a:r>
            <a:r>
              <a:rPr lang="en-US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response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Actions for feedback follow the summary charts</a:t>
            </a:r>
            <a:endParaRPr lang="en-US" b="0" dirty="0" smtClean="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13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45630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Results:  Assessment of CAR Admin Process/ Activities</a:t>
            </a:r>
            <a:br>
              <a:rPr lang="en-US" dirty="0" smtClean="0">
                <a:latin typeface="Arial" charset="0"/>
              </a:rPr>
            </a:br>
            <a:endParaRPr lang="en-US" dirty="0" smtClean="0">
              <a:latin typeface="Arial" charset="0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098397"/>
              </p:ext>
            </p:extLst>
          </p:nvPr>
        </p:nvGraphicFramePr>
        <p:xfrm>
          <a:off x="477982" y="1859970"/>
          <a:ext cx="8229599" cy="36564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810"/>
                <a:gridCol w="2237308"/>
                <a:gridCol w="363682"/>
                <a:gridCol w="3023755"/>
                <a:gridCol w="384463"/>
                <a:gridCol w="1849581"/>
              </a:tblGrid>
              <a:tr h="66502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Communicating with CAR Admins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1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#</a:t>
                      </a:r>
                      <a:endParaRPr lang="en-US" sz="1400" b="1" i="1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What has worked well?</a:t>
                      </a:r>
                      <a:endParaRPr lang="en-US" sz="1400" b="1" i="1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#</a:t>
                      </a:r>
                      <a:endParaRPr lang="en-US" sz="1400" b="1" i="1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What needs improvement?</a:t>
                      </a:r>
                      <a:endParaRPr lang="en-US" sz="1400" b="1" i="1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#</a:t>
                      </a:r>
                      <a:endParaRPr lang="en-US" sz="1400" b="1" i="1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What should be discontinued?</a:t>
                      </a:r>
                      <a:endParaRPr lang="en-US" sz="1400" b="1" i="1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950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Emails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KMS/Discussion forum/Phone tree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No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suggestions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950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FAQ's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Corporate QE Support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950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Corporate QE Support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More examples of Good/Bad CARs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950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Other CAR Admins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950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Calibration Sessions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950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IM's and Phone Calls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14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41326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Results:  Assessment of CAR Admin Process/ Activities</a:t>
            </a:r>
            <a:br>
              <a:rPr lang="en-US" dirty="0" smtClean="0">
                <a:latin typeface="Arial" charset="0"/>
              </a:rPr>
            </a:br>
            <a:endParaRPr lang="en-US" dirty="0" smtClean="0">
              <a:latin typeface="Arial" charset="0"/>
            </a:endParaRP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15</a:t>
            </a:fld>
            <a:endParaRPr lang="en-US" sz="10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758961"/>
              </p:ext>
            </p:extLst>
          </p:nvPr>
        </p:nvGraphicFramePr>
        <p:xfrm>
          <a:off x="457200" y="1600202"/>
          <a:ext cx="8229599" cy="43626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810"/>
                <a:gridCol w="2143790"/>
                <a:gridCol w="332509"/>
                <a:gridCol w="2951018"/>
                <a:gridCol w="363682"/>
                <a:gridCol w="2067790"/>
              </a:tblGrid>
              <a:tr h="57149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CAR Admin Calibration Sessions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71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effectLst/>
                        </a:rPr>
                        <a:t>#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effectLst/>
                        </a:rPr>
                        <a:t>What has worked well?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effectLst/>
                        </a:rPr>
                        <a:t>#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effectLst/>
                        </a:rPr>
                        <a:t>What needs improvement?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effectLst/>
                        </a:rPr>
                        <a:t>#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effectLst/>
                        </a:rPr>
                        <a:t>What should be discontinued?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27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Common understanding/ consistency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Review common CAR Admin problems/ difficulties/ mistakes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Reading aloud the slides by the CAR Admins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7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Relevant; well developed and presented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Earlier notification of sessions to fit schedules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7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Sharing ideas and experiences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Make presentations available in KMS and to those unable to attend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7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Presentation available before and after session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Merge sessions with other regions/ share concerns from other sessions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404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Real examples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Interactive discussion to get CAR Admin input for value added/non-value added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637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Discuss issues and changes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97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Results:  Assessment of CAR Admin Process/ Activities</a:t>
            </a:r>
            <a:br>
              <a:rPr lang="en-US" dirty="0" smtClean="0">
                <a:latin typeface="Arial" charset="0"/>
              </a:rPr>
            </a:br>
            <a:endParaRPr lang="en-US" dirty="0" smtClean="0">
              <a:latin typeface="Arial" charset="0"/>
            </a:endParaRP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16</a:t>
            </a:fld>
            <a:endParaRPr lang="en-US" sz="100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908666"/>
              </p:ext>
            </p:extLst>
          </p:nvPr>
        </p:nvGraphicFramePr>
        <p:xfrm>
          <a:off x="457200" y="1943099"/>
          <a:ext cx="8229599" cy="2836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810"/>
                <a:gridCol w="2517863"/>
                <a:gridCol w="322118"/>
                <a:gridCol w="2639291"/>
                <a:gridCol w="363682"/>
                <a:gridCol w="2015835"/>
              </a:tblGrid>
              <a:tr h="55404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Training and Mentoring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40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effectLst/>
                        </a:rPr>
                        <a:t>#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effectLst/>
                        </a:rPr>
                        <a:t>What has worked well?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effectLst/>
                        </a:rPr>
                        <a:t>#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effectLst/>
                        </a:rPr>
                        <a:t>What needs improvement?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effectLst/>
                        </a:rPr>
                        <a:t>#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effectLst/>
                        </a:rPr>
                        <a:t>What should be discontinued?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762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Having a mentor; other CAR Admins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Standard training material for CAR owners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No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suggestions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762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Training is systematic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CAR Admin qualification process is too long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762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Locating mentors &amp; trainees in same region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9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Results:  Assessment of CAR Admin Process/ Activities</a:t>
            </a:r>
            <a:br>
              <a:rPr lang="en-US" dirty="0" smtClean="0">
                <a:latin typeface="Arial" charset="0"/>
              </a:rPr>
            </a:br>
            <a:endParaRPr lang="en-US" dirty="0" smtClean="0">
              <a:latin typeface="Arial" charset="0"/>
            </a:endParaRP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17</a:t>
            </a:fld>
            <a:endParaRPr lang="en-US" sz="100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237703"/>
              </p:ext>
            </p:extLst>
          </p:nvPr>
        </p:nvGraphicFramePr>
        <p:xfrm>
          <a:off x="457200" y="1922317"/>
          <a:ext cx="8229599" cy="2834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810"/>
                <a:gridCol w="2143790"/>
                <a:gridCol w="301336"/>
                <a:gridCol w="2982191"/>
                <a:gridCol w="384464"/>
                <a:gridCol w="2047008"/>
              </a:tblGrid>
              <a:tr h="59228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Other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4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effectLst/>
                        </a:rPr>
                        <a:t>#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effectLst/>
                        </a:rPr>
                        <a:t>What has worked well?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effectLst/>
                        </a:rPr>
                        <a:t>#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effectLst/>
                        </a:rPr>
                        <a:t>What needs improvement?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effectLst/>
                        </a:rPr>
                        <a:t>#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effectLst/>
                        </a:rPr>
                        <a:t>What should be discontinued?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565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CAR reviews; Reviews by Corporate QE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More information on metrics use and metrics site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No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suggestions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65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FAQ's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Provide group </a:t>
                      </a:r>
                      <a:r>
                        <a:rPr lang="en-US" sz="1400" u="none" strike="noStrike" dirty="0">
                          <a:effectLst/>
                        </a:rPr>
                        <a:t>CAR training by reviews; more reviews; best practices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65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Reach all possible CAR owners with training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77" marR="7177" marT="7177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1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Results:  Assessment of CAR Admin Process/ Activities</a:t>
            </a:r>
            <a:br>
              <a:rPr lang="en-US" dirty="0" smtClean="0">
                <a:latin typeface="Arial" charset="0"/>
              </a:rPr>
            </a:br>
            <a:r>
              <a:rPr lang="en-US" sz="1200" dirty="0" smtClean="0">
                <a:latin typeface="Arial" charset="0"/>
              </a:rPr>
              <a:t/>
            </a:r>
            <a:br>
              <a:rPr lang="en-US" sz="12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ACTIONS:</a:t>
            </a:r>
            <a:endParaRPr lang="en-US" dirty="0" smtClean="0">
              <a:latin typeface="Arial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912971"/>
              </p:ext>
            </p:extLst>
          </p:nvPr>
        </p:nvGraphicFramePr>
        <p:xfrm>
          <a:off x="1496288" y="2363902"/>
          <a:ext cx="6307284" cy="25821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3642"/>
                <a:gridCol w="3153642"/>
              </a:tblGrid>
              <a:tr h="6243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Communicating with CAR Admins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What needs improvement?</a:t>
                      </a:r>
                      <a:endParaRPr lang="en-US" sz="1400" b="1" i="1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Action</a:t>
                      </a:r>
                      <a:endParaRPr lang="en-US" sz="1400" b="1" i="1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93833">
                <a:tc>
                  <a:txBody>
                    <a:bodyPr/>
                    <a:lstStyle/>
                    <a:p>
                      <a:pPr marL="114300" indent="-114300" algn="l" fontAlgn="b">
                        <a:buFont typeface="Arial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</a:rPr>
                        <a:t>KMS/Discussion forum/Phone tree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fontAlgn="b">
                        <a:buFont typeface="Arial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</a:rPr>
                        <a:t>Will </a:t>
                      </a:r>
                      <a:r>
                        <a:rPr lang="en-US" sz="1400" u="none" strike="noStrike" dirty="0" smtClean="0">
                          <a:effectLst/>
                        </a:rPr>
                        <a:t>task those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who suggested this with implementation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493833">
                <a:tc>
                  <a:txBody>
                    <a:bodyPr/>
                    <a:lstStyle/>
                    <a:p>
                      <a:pPr marL="114300" indent="-114300" algn="l" fontAlgn="b">
                        <a:buFont typeface="Arial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</a:rPr>
                        <a:t>Corporate QE Support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fontAlgn="b">
                        <a:buFont typeface="Arial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</a:rPr>
                        <a:t>Will address with the </a:t>
                      </a:r>
                      <a:r>
                        <a:rPr lang="en-US" sz="1400" u="none" strike="noStrike" dirty="0" smtClean="0">
                          <a:effectLst/>
                        </a:rPr>
                        <a:t>respondents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493833">
                <a:tc>
                  <a:txBody>
                    <a:bodyPr/>
                    <a:lstStyle/>
                    <a:p>
                      <a:pPr marL="114300" indent="-114300" algn="l" fontAlgn="b">
                        <a:buFont typeface="Arial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</a:rPr>
                        <a:t>More examples of Good/Bad CARs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fontAlgn="b">
                        <a:buFont typeface="Arial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</a:rPr>
                        <a:t>Will </a:t>
                      </a:r>
                      <a:r>
                        <a:rPr lang="en-US" sz="1400" u="none" strike="noStrike" dirty="0" smtClean="0">
                          <a:effectLst/>
                        </a:rPr>
                        <a:t>be an agenda item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for calibrations and done by the CAR Admins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18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411488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Results:  Assessment of CAR Admin Process/ Activities</a:t>
            </a:r>
            <a:br>
              <a:rPr lang="en-US" dirty="0" smtClean="0">
                <a:latin typeface="Arial" charset="0"/>
              </a:rPr>
            </a:br>
            <a:r>
              <a:rPr lang="en-US" sz="1200" dirty="0" smtClean="0">
                <a:latin typeface="Arial" charset="0"/>
              </a:rPr>
              <a:t/>
            </a:r>
            <a:br>
              <a:rPr lang="en-US" sz="12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ACTIONS:</a:t>
            </a:r>
            <a:endParaRPr lang="en-US" dirty="0" smtClean="0">
              <a:latin typeface="Arial" charset="0"/>
            </a:endParaRP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19</a:t>
            </a:fld>
            <a:endParaRPr lang="en-US" sz="10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968043"/>
              </p:ext>
            </p:extLst>
          </p:nvPr>
        </p:nvGraphicFramePr>
        <p:xfrm>
          <a:off x="914397" y="1835735"/>
          <a:ext cx="7533410" cy="45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66705"/>
                <a:gridCol w="3766705"/>
              </a:tblGrid>
              <a:tr h="5129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CAR Admin Calibration Sessions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7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effectLst/>
                        </a:rPr>
                        <a:t>What needs improvement?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effectLst/>
                        </a:rPr>
                        <a:t>Action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33442">
                <a:tc>
                  <a:txBody>
                    <a:bodyPr/>
                    <a:lstStyle/>
                    <a:p>
                      <a:pPr marL="114300" indent="-114300" algn="l" fontAlgn="b">
                        <a:buFont typeface="Arial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</a:rPr>
                        <a:t>Review common CAR Admin problems/ difficulties/ mistakes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fontAlgn="b">
                        <a:buFont typeface="Arial" pitchFamily="34" charset="0"/>
                        <a:buChar char="•"/>
                      </a:pPr>
                      <a:r>
                        <a:rPr lang="en-US" sz="1400" u="none" strike="noStrike" dirty="0" smtClean="0">
                          <a:effectLst/>
                        </a:rPr>
                        <a:t>Will continue to </a:t>
                      </a:r>
                      <a:r>
                        <a:rPr lang="en-US" sz="1400" u="none" strike="noStrike" dirty="0">
                          <a:effectLst/>
                        </a:rPr>
                        <a:t>do </a:t>
                      </a:r>
                      <a:r>
                        <a:rPr lang="en-US" sz="1400" u="none" strike="noStrike" dirty="0" smtClean="0">
                          <a:effectLst/>
                        </a:rPr>
                        <a:t>this and include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as a part of the Good/Bad CAR examples</a:t>
                      </a:r>
                      <a:r>
                        <a:rPr lang="en-US" sz="1400" u="none" strike="noStrike" dirty="0" smtClean="0">
                          <a:effectLst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10903">
                <a:tc>
                  <a:txBody>
                    <a:bodyPr/>
                    <a:lstStyle/>
                    <a:p>
                      <a:pPr marL="114300" indent="-114300" algn="l" fontAlgn="b">
                        <a:buFont typeface="Arial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</a:rPr>
                        <a:t>Earlier notification of sessions to fit schedules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fontAlgn="b">
                        <a:buFont typeface="Arial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</a:rPr>
                        <a:t>Will </a:t>
                      </a:r>
                      <a:r>
                        <a:rPr lang="en-US" sz="1400" u="none" strike="noStrike" dirty="0" smtClean="0">
                          <a:effectLst/>
                        </a:rPr>
                        <a:t>check with RQMs for potential conflicts.</a:t>
                      </a:r>
                    </a:p>
                    <a:p>
                      <a:pPr marL="114300" indent="-114300" algn="l" fontAlgn="b">
                        <a:buFont typeface="Arial" pitchFamily="34" charset="0"/>
                        <a:buChar char="•"/>
                      </a:pPr>
                      <a:r>
                        <a:rPr lang="en-US" sz="1400" u="none" strike="noStrike" dirty="0" smtClean="0">
                          <a:effectLst/>
                        </a:rPr>
                        <a:t>CAR </a:t>
                      </a:r>
                      <a:r>
                        <a:rPr lang="en-US" sz="1400" u="none" strike="noStrike" dirty="0">
                          <a:effectLst/>
                        </a:rPr>
                        <a:t>Admin must ensure their Outlook Calendar is current.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33442">
                <a:tc>
                  <a:txBody>
                    <a:bodyPr/>
                    <a:lstStyle/>
                    <a:p>
                      <a:pPr marL="114300" indent="-114300" algn="l" fontAlgn="b">
                        <a:buFont typeface="Arial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</a:rPr>
                        <a:t>Make presentations available in KMS and to those unable to attend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fontAlgn="b">
                        <a:buFont typeface="Arial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</a:rPr>
                        <a:t>Currently </a:t>
                      </a:r>
                      <a:r>
                        <a:rPr lang="en-US" sz="1400" u="none" strike="noStrike" dirty="0" smtClean="0">
                          <a:effectLst/>
                        </a:rPr>
                        <a:t>provided with meeting invitation and </a:t>
                      </a:r>
                      <a:r>
                        <a:rPr lang="en-US" sz="1400" u="none" strike="noStrike" dirty="0">
                          <a:effectLst/>
                        </a:rPr>
                        <a:t>on the CAR website</a:t>
                      </a:r>
                      <a:r>
                        <a:rPr lang="en-US" sz="1400" u="none" strike="noStrike" dirty="0" smtClean="0">
                          <a:effectLst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70435">
                <a:tc>
                  <a:txBody>
                    <a:bodyPr/>
                    <a:lstStyle/>
                    <a:p>
                      <a:pPr marL="114300" indent="-114300" algn="l" fontAlgn="b">
                        <a:buFont typeface="Arial" pitchFamily="34" charset="0"/>
                        <a:buChar char="•"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Merge sessions with other regions/ share concerns from other sessions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fontAlgn="b">
                        <a:buFont typeface="Arial" pitchFamily="34" charset="0"/>
                        <a:buChar char="•"/>
                      </a:pPr>
                      <a:r>
                        <a:rPr lang="en-US" sz="1400" u="none" strike="noStrike" dirty="0" smtClean="0">
                          <a:effectLst/>
                        </a:rPr>
                        <a:t>All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CAR Admins will be invited to attend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all calibration sessions (as an optional attendee for meetings not in your region).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33442">
                <a:tc>
                  <a:txBody>
                    <a:bodyPr/>
                    <a:lstStyle/>
                    <a:p>
                      <a:pPr marL="114300" indent="-114300" algn="l" fontAlgn="b">
                        <a:buFont typeface="Arial" pitchFamily="34" charset="0"/>
                        <a:buChar char="•"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Interactive discussion to get CAR Admin input for value added/non-value added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fontAlgn="b">
                        <a:buFont typeface="Arial" pitchFamily="34" charset="0"/>
                        <a:buChar char="•"/>
                      </a:pPr>
                      <a:r>
                        <a:rPr lang="en-US" sz="1400" u="none" strike="noStrike" dirty="0" smtClean="0">
                          <a:effectLst/>
                        </a:rPr>
                        <a:t>Will be done as a part of the 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KMS forum suggestion</a:t>
                      </a:r>
                      <a:r>
                        <a:rPr lang="en-US" sz="1400" u="none" strike="noStrike" dirty="0" smtClean="0">
                          <a:effectLst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12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effectLst/>
                        </a:rPr>
                        <a:t>What should be discontinued?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effectLst/>
                        </a:rPr>
                        <a:t> </a:t>
                      </a:r>
                      <a:r>
                        <a:rPr lang="en-US" sz="1400" b="1" i="1" u="none" strike="noStrike" dirty="0" smtClean="0">
                          <a:effectLst/>
                        </a:rPr>
                        <a:t>Action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1913">
                <a:tc>
                  <a:txBody>
                    <a:bodyPr/>
                    <a:lstStyle/>
                    <a:p>
                      <a:pPr marL="114300" indent="-114300" algn="l" fontAlgn="b">
                        <a:buFont typeface="Arial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</a:rPr>
                        <a:t>Reading aloud the slides by the CAR Admins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fontAlgn="b">
                        <a:buFont typeface="Arial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</a:rPr>
                        <a:t>Will </a:t>
                      </a:r>
                      <a:r>
                        <a:rPr lang="en-US" sz="1400" u="none" strike="noStrike" dirty="0" smtClean="0">
                          <a:effectLst/>
                        </a:rPr>
                        <a:t>address with the respondents.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28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Topics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Root Cause Example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CAR Admin Changes for 2012</a:t>
            </a:r>
          </a:p>
          <a:p>
            <a:pPr marL="800100" indent="-457200" eaLnBrk="1" hangingPunct="1">
              <a:buFont typeface="Arial" pitchFamily="34" charset="0"/>
              <a:buChar char="‒"/>
            </a:pPr>
            <a:r>
              <a:rPr lang="en-US" dirty="0" smtClean="0">
                <a:latin typeface="Arial" charset="0"/>
                <a:cs typeface="Arial" charset="0"/>
              </a:rPr>
              <a:t>CAR Admin Responsibility</a:t>
            </a:r>
          </a:p>
          <a:p>
            <a:pPr marL="800100" indent="-457200" eaLnBrk="1" hangingPunct="1">
              <a:buFont typeface="Arial" pitchFamily="34" charset="0"/>
              <a:buChar char="‒"/>
            </a:pPr>
            <a:r>
              <a:rPr lang="en-US" dirty="0" smtClean="0">
                <a:latin typeface="Arial" charset="0"/>
                <a:cs typeface="Arial" charset="0"/>
              </a:rPr>
              <a:t>CAR Reviews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Results:  Assessment of CAR Admin Process/ Activities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2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36622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Results:  Assessment of CAR Admin Process/ Activities</a:t>
            </a:r>
            <a:br>
              <a:rPr lang="en-US" dirty="0" smtClean="0">
                <a:latin typeface="Arial" charset="0"/>
              </a:rPr>
            </a:br>
            <a:r>
              <a:rPr lang="en-US" sz="1200" dirty="0" smtClean="0">
                <a:latin typeface="Arial" charset="0"/>
              </a:rPr>
              <a:t/>
            </a:r>
            <a:br>
              <a:rPr lang="en-US" sz="12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ACTIONS:</a:t>
            </a:r>
            <a:endParaRPr lang="en-US" dirty="0" smtClean="0">
              <a:latin typeface="Arial" charset="0"/>
            </a:endParaRP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20</a:t>
            </a:fld>
            <a:endParaRPr lang="en-US" sz="10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027730"/>
              </p:ext>
            </p:extLst>
          </p:nvPr>
        </p:nvGraphicFramePr>
        <p:xfrm>
          <a:off x="1080655" y="2195946"/>
          <a:ext cx="7190508" cy="25526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9227"/>
                <a:gridCol w="4021281"/>
              </a:tblGrid>
              <a:tr h="4682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Training and Mentoring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effectLst/>
                        </a:rPr>
                        <a:t>What needs improvement?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effectLst/>
                        </a:rPr>
                        <a:t>Action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99893">
                <a:tc>
                  <a:txBody>
                    <a:bodyPr/>
                    <a:lstStyle/>
                    <a:p>
                      <a:pPr marL="114300" indent="-114300" algn="l" fontAlgn="b">
                        <a:buFont typeface="Arial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</a:rPr>
                        <a:t>Standard training material for CAR owners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fontAlgn="b">
                        <a:buFont typeface="Arial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</a:rPr>
                        <a:t>Currently exists - see FAQ 15 on CAR </a:t>
                      </a:r>
                      <a:r>
                        <a:rPr lang="en-US" sz="1400" u="none" strike="noStrike" dirty="0" smtClean="0">
                          <a:effectLst/>
                        </a:rPr>
                        <a:t>website</a:t>
                      </a:r>
                      <a:r>
                        <a:rPr lang="en-US" sz="14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114300" indent="-114300" algn="l" fontAlgn="b">
                        <a:buFont typeface="Arial" pitchFamily="34" charset="0"/>
                        <a:buChar char="•"/>
                      </a:pPr>
                      <a:r>
                        <a:rPr lang="en-US" sz="1400" u="none" strike="noStrike" dirty="0" smtClean="0">
                          <a:effectLst/>
                        </a:rPr>
                        <a:t>Training CAR owners is a part of the CAR Admin responsibilities.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987863">
                <a:tc>
                  <a:txBody>
                    <a:bodyPr/>
                    <a:lstStyle/>
                    <a:p>
                      <a:pPr marL="114300" indent="-114300" algn="l" fontAlgn="b">
                        <a:buFont typeface="Arial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</a:rPr>
                        <a:t>CAR Admin qualification process is too long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fontAlgn="b">
                        <a:buFont typeface="Arial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</a:rPr>
                        <a:t>Timing </a:t>
                      </a:r>
                      <a:r>
                        <a:rPr lang="en-US" sz="1400" u="none" strike="noStrike" dirty="0" smtClean="0">
                          <a:effectLst/>
                        </a:rPr>
                        <a:t>depends on </a:t>
                      </a:r>
                      <a:r>
                        <a:rPr lang="en-US" sz="1400" u="none" strike="noStrike" dirty="0">
                          <a:effectLst/>
                        </a:rPr>
                        <a:t>both the availability of CARs and trainee's progress</a:t>
                      </a:r>
                      <a:r>
                        <a:rPr lang="en-US" sz="1400" u="none" strike="noStrike" dirty="0" smtClean="0">
                          <a:effectLst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28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Results:  Assessment of CAR Admin Process/ Activities</a:t>
            </a:r>
            <a:br>
              <a:rPr lang="en-US" dirty="0" smtClean="0">
                <a:latin typeface="Arial" charset="0"/>
              </a:rPr>
            </a:br>
            <a:r>
              <a:rPr lang="en-US" sz="1200" dirty="0" smtClean="0">
                <a:latin typeface="Arial" charset="0"/>
              </a:rPr>
              <a:t/>
            </a:r>
            <a:br>
              <a:rPr lang="en-US" sz="12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ACTIONS:</a:t>
            </a:r>
            <a:endParaRPr lang="en-US" dirty="0" smtClean="0">
              <a:latin typeface="Arial" charset="0"/>
            </a:endParaRP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21</a:t>
            </a:fld>
            <a:endParaRPr lang="en-US" sz="10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544960"/>
              </p:ext>
            </p:extLst>
          </p:nvPr>
        </p:nvGraphicFramePr>
        <p:xfrm>
          <a:off x="1142997" y="2244439"/>
          <a:ext cx="7055428" cy="3428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31576"/>
                <a:gridCol w="3823852"/>
              </a:tblGrid>
              <a:tr h="59688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Other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55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effectLst/>
                        </a:rPr>
                        <a:t>What needs improvement?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effectLst/>
                        </a:rPr>
                        <a:t>Action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989236">
                <a:tc>
                  <a:txBody>
                    <a:bodyPr/>
                    <a:lstStyle/>
                    <a:p>
                      <a:pPr marL="114300" indent="-114300" algn="l" fontAlgn="b">
                        <a:buFont typeface="Arial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</a:rPr>
                        <a:t>More information on metrics use and metrics site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fontAlgn="b">
                        <a:buFont typeface="Arial" pitchFamily="34" charset="0"/>
                        <a:buChar char="•"/>
                      </a:pPr>
                      <a:r>
                        <a:rPr lang="en-US" sz="1400" u="none" strike="noStrike" dirty="0" smtClean="0">
                          <a:effectLst/>
                        </a:rPr>
                        <a:t>Previously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done during calibration sessions</a:t>
                      </a:r>
                      <a:r>
                        <a:rPr lang="en-US" sz="14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114300" indent="-114300" algn="l" fontAlgn="b">
                        <a:buFont typeface="Arial" pitchFamily="34" charset="0"/>
                        <a:buChar char="•"/>
                      </a:pPr>
                      <a:r>
                        <a:rPr lang="en-US" sz="1400" u="none" strike="noStrike" dirty="0" smtClean="0">
                          <a:effectLst/>
                        </a:rPr>
                        <a:t>Will be done as changes are made to the site.</a:t>
                      </a:r>
                    </a:p>
                    <a:p>
                      <a:pPr marL="114300" indent="-114300" algn="l" fontAlgn="b">
                        <a:buFont typeface="Arial" pitchFamily="34" charset="0"/>
                        <a:buChar char="•"/>
                      </a:pPr>
                      <a:r>
                        <a:rPr lang="en-US" sz="1400" u="none" strike="noStrike" dirty="0" smtClean="0">
                          <a:effectLst/>
                        </a:rPr>
                        <a:t>Contact us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if you have specific questions.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88655">
                <a:tc>
                  <a:txBody>
                    <a:bodyPr/>
                    <a:lstStyle/>
                    <a:p>
                      <a:pPr marL="114300" indent="-114300" algn="l" fontAlgn="b">
                        <a:buFont typeface="Arial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</a:rPr>
                        <a:t>Group CAR training by reviews; more reviews; best practices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fontAlgn="b">
                        <a:buFont typeface="Arial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</a:rPr>
                        <a:t>Will implement CAR reviews for all CAR Admins.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88655">
                <a:tc>
                  <a:txBody>
                    <a:bodyPr/>
                    <a:lstStyle/>
                    <a:p>
                      <a:pPr marL="114300" indent="-114300" algn="l" fontAlgn="b">
                        <a:buFont typeface="Arial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</a:rPr>
                        <a:t>Reach all possible CAR owners with training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fontAlgn="b">
                        <a:buFont typeface="Arial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</a:rPr>
                        <a:t>Will be accomplished through the individual CAR </a:t>
                      </a:r>
                      <a:r>
                        <a:rPr lang="en-US" sz="1400" u="none" strike="noStrike" dirty="0" smtClean="0">
                          <a:effectLst/>
                        </a:rPr>
                        <a:t>Admin for CAR owners.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52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457200" y="677863"/>
            <a:ext cx="5486400" cy="16002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9104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2296392" y="2789671"/>
            <a:ext cx="4759036" cy="63932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ROOT CAUSE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Root Cause Example</a:t>
            </a:r>
            <a:br>
              <a:rPr lang="en-US" dirty="0" smtClean="0">
                <a:latin typeface="Arial" charset="0"/>
              </a:rPr>
            </a:br>
            <a:endParaRPr lang="en-US" dirty="0" smtClean="0">
              <a:latin typeface="Arial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/>
          <a:lstStyle/>
          <a:p>
            <a:pPr marL="0" indent="0" eaLnBrk="1" hangingPunct="1"/>
            <a:r>
              <a:rPr lang="en-US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Assess the Root Cause given for this CAR: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4</a:t>
            </a:fld>
            <a:endParaRPr lang="en-US" sz="100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63" y="2447924"/>
            <a:ext cx="8173363" cy="2144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708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Root Cause Example, cont.</a:t>
            </a:r>
            <a:br>
              <a:rPr lang="en-US" dirty="0" smtClean="0">
                <a:latin typeface="Arial" charset="0"/>
              </a:rPr>
            </a:br>
            <a:endParaRPr lang="en-US" dirty="0" smtClean="0">
              <a:latin typeface="Arial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/>
          <a:lstStyle/>
          <a:p>
            <a:pPr marL="0" indent="0" eaLnBrk="1" hangingPunct="1"/>
            <a:r>
              <a:rPr lang="en-US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Assess the Root Cause given for this CAR: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5</a:t>
            </a:fld>
            <a:endParaRPr lang="en-US" sz="100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15" y="2078617"/>
            <a:ext cx="8239994" cy="3631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85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Root Cause Example, cont.</a:t>
            </a:r>
            <a:br>
              <a:rPr lang="en-US" dirty="0" smtClean="0">
                <a:latin typeface="Arial" charset="0"/>
              </a:rPr>
            </a:br>
            <a:endParaRPr lang="en-US" dirty="0" smtClean="0">
              <a:latin typeface="Arial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/>
          <a:lstStyle/>
          <a:p>
            <a:pPr marL="0" indent="0" eaLnBrk="1" hangingPunct="1"/>
            <a:r>
              <a:rPr lang="en-US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Concerns:</a:t>
            </a:r>
          </a:p>
          <a:p>
            <a:pPr marL="800100" eaLnBrk="1" hangingPunct="1">
              <a:buFont typeface="Arial" pitchFamily="34" charset="0"/>
              <a:buChar char="•"/>
            </a:pPr>
            <a:endParaRPr lang="en-US" sz="2400" b="0" dirty="0" smtClean="0">
              <a:latin typeface="Arial" charset="0"/>
              <a:cs typeface="Arial" charset="0"/>
            </a:endParaRPr>
          </a:p>
          <a:p>
            <a:pPr marL="800100" eaLnBrk="1" hangingPunct="1">
              <a:buFont typeface="Arial" pitchFamily="34" charset="0"/>
              <a:buChar char="•"/>
            </a:pPr>
            <a:endParaRPr lang="en-US" sz="2400" b="0" dirty="0" smtClean="0">
              <a:latin typeface="Arial" charset="0"/>
              <a:cs typeface="Arial" charset="0"/>
            </a:endParaRPr>
          </a:p>
          <a:p>
            <a:pPr marL="800100" eaLnBrk="1" hangingPunct="1">
              <a:buFont typeface="Arial" pitchFamily="34" charset="0"/>
              <a:buChar char="•"/>
            </a:pPr>
            <a:r>
              <a:rPr lang="en-US" sz="2400" b="0" dirty="0" smtClean="0">
                <a:latin typeface="Arial" charset="0"/>
                <a:cs typeface="Arial" charset="0"/>
              </a:rPr>
              <a:t>Unless there was something done improperly by the auditor or during the audit process, this is not acceptable</a:t>
            </a:r>
          </a:p>
          <a:p>
            <a:pPr marL="800100" eaLnBrk="1" hangingPunct="1">
              <a:buFont typeface="Arial" pitchFamily="34" charset="0"/>
              <a:buChar char="•"/>
            </a:pPr>
            <a:r>
              <a:rPr lang="en-US" sz="2400" b="0" dirty="0" smtClean="0">
                <a:latin typeface="Arial" charset="0"/>
                <a:cs typeface="Arial" charset="0"/>
              </a:rPr>
              <a:t>Being nervous is not an acceptable root cause  </a:t>
            </a:r>
          </a:p>
          <a:p>
            <a:pPr marL="800100" eaLnBrk="1" hangingPunct="1">
              <a:buFont typeface="Arial" pitchFamily="34" charset="0"/>
              <a:buChar char="•"/>
            </a:pPr>
            <a:r>
              <a:rPr lang="en-US" sz="2400" b="0" dirty="0" smtClean="0">
                <a:latin typeface="Arial" charset="0"/>
                <a:cs typeface="Arial" charset="0"/>
              </a:rPr>
              <a:t>More analysis is needed to determine why the nonconformance occurred</a:t>
            </a:r>
          </a:p>
          <a:p>
            <a:pPr marL="800100" eaLnBrk="1" hangingPunct="1">
              <a:buFont typeface="Arial" pitchFamily="34" charset="0"/>
              <a:buChar char="•"/>
            </a:pPr>
            <a:r>
              <a:rPr lang="en-US" sz="2400" b="0" dirty="0" smtClean="0">
                <a:latin typeface="Arial" charset="0"/>
                <a:cs typeface="Arial" charset="0"/>
              </a:rPr>
              <a:t>Be aware of similar Root Causes and request that the CAR Owner investigate further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6</a:t>
            </a:fld>
            <a:endParaRPr lang="en-US" sz="100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04" y="2055670"/>
            <a:ext cx="1026968" cy="56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202" y="2055670"/>
            <a:ext cx="7267307" cy="56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2296391" y="2789670"/>
            <a:ext cx="5153891" cy="1252393"/>
          </a:xfrm>
        </p:spPr>
        <p:txBody>
          <a:bodyPr/>
          <a:lstStyle/>
          <a:p>
            <a:pPr algn="ctr"/>
            <a:r>
              <a:rPr lang="en-US" dirty="0">
                <a:latin typeface="Arial" charset="0"/>
              </a:rPr>
              <a:t>Update for </a:t>
            </a:r>
            <a:r>
              <a:rPr lang="en-US" dirty="0" smtClean="0">
                <a:latin typeface="Arial" charset="0"/>
              </a:rPr>
              <a:t>2012: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CAR Admin Responsibility</a:t>
            </a:r>
            <a:br>
              <a:rPr lang="en-US" dirty="0" smtClean="0">
                <a:latin typeface="Arial" charset="0"/>
              </a:rPr>
            </a:b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35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CAR Admin Responsibility: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Update for 2012</a:t>
            </a:r>
            <a:br>
              <a:rPr lang="en-US" dirty="0" smtClean="0">
                <a:latin typeface="Arial" charset="0"/>
              </a:rPr>
            </a:br>
            <a:endParaRPr lang="en-US" dirty="0" smtClean="0">
              <a:latin typeface="Arial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The following </a:t>
            </a:r>
            <a:r>
              <a:rPr lang="en-US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change </a:t>
            </a:r>
            <a:r>
              <a:rPr lang="en-US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for CAR Admin responsibility will be effective January 1, 2012:</a:t>
            </a:r>
            <a:endParaRPr lang="en-US" b="0" dirty="0" smtClean="0">
              <a:solidFill>
                <a:srgbClr val="7F7F7F"/>
              </a:solidFill>
              <a:latin typeface="Arial" charset="0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For </a:t>
            </a:r>
            <a:r>
              <a:rPr lang="en-US" sz="2400" i="1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all IQA Audits</a:t>
            </a:r>
          </a:p>
          <a:p>
            <a:pPr marL="800100" indent="-457200">
              <a:buFont typeface="Arial" pitchFamily="34" charset="0"/>
              <a:buChar char="‒"/>
            </a:pPr>
            <a:r>
              <a:rPr lang="en-US" sz="2400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The </a:t>
            </a:r>
            <a:r>
              <a:rPr lang="en-US" sz="2400" i="1" u="sng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IQA auditor</a:t>
            </a:r>
            <a:r>
              <a:rPr lang="en-US" sz="2400" i="1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 will be the CAR Admin for </a:t>
            </a:r>
            <a:r>
              <a:rPr lang="en-US" sz="2400" i="1" u="sng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all Finding CARs</a:t>
            </a:r>
            <a:r>
              <a:rPr lang="en-US" sz="2400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 they write for an audit</a:t>
            </a:r>
          </a:p>
          <a:p>
            <a:pPr marL="800100" indent="-457200">
              <a:buFont typeface="Arial" pitchFamily="34" charset="0"/>
              <a:buChar char="‒"/>
            </a:pPr>
            <a:r>
              <a:rPr lang="en-US" sz="2400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Observation CARs</a:t>
            </a:r>
            <a:r>
              <a:rPr lang="en-US" sz="2400" i="1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 </a:t>
            </a:r>
            <a:r>
              <a:rPr lang="en-US" sz="2400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will continue to </a:t>
            </a:r>
            <a:r>
              <a:rPr lang="en-US" sz="2400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be administered per </a:t>
            </a:r>
            <a:r>
              <a:rPr lang="en-US" sz="2400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the CAR Admin Responsibility </a:t>
            </a:r>
            <a:r>
              <a:rPr lang="en-US" sz="2400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Matrix</a:t>
            </a:r>
            <a:endParaRPr lang="en-US" sz="2400" i="1" u="sng" dirty="0" smtClean="0">
              <a:solidFill>
                <a:srgbClr val="7F7F7F"/>
              </a:solidFill>
              <a:latin typeface="Arial" charset="0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Finding </a:t>
            </a:r>
            <a:r>
              <a:rPr lang="en-US" sz="2400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CARs not written by an IQA auditor </a:t>
            </a:r>
            <a:r>
              <a:rPr lang="en-US" sz="2400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will continue to be administered per </a:t>
            </a:r>
            <a:r>
              <a:rPr lang="en-US" sz="2400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the CAR Admin Responsibility </a:t>
            </a:r>
            <a:r>
              <a:rPr lang="en-US" sz="2400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Matrix</a:t>
            </a:r>
            <a:endParaRPr lang="en-US" sz="2400" b="0" dirty="0" smtClean="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8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08578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CAR Admin Responsibility:  Update for 2012</a:t>
            </a:r>
            <a:br>
              <a:rPr lang="en-US" dirty="0" smtClean="0">
                <a:latin typeface="Arial" charset="0"/>
              </a:rPr>
            </a:br>
            <a:endParaRPr lang="en-US" dirty="0" smtClean="0">
              <a:latin typeface="Arial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Effective January 1, 2012:</a:t>
            </a:r>
            <a:endParaRPr lang="en-US" b="0" dirty="0" smtClean="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9</a:t>
            </a:fld>
            <a:endParaRPr lang="en-US" sz="10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820748"/>
              </p:ext>
            </p:extLst>
          </p:nvPr>
        </p:nvGraphicFramePr>
        <p:xfrm>
          <a:off x="1184563" y="2192482"/>
          <a:ext cx="6733309" cy="33572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6915"/>
                <a:gridCol w="2403335"/>
                <a:gridCol w="2443059"/>
              </a:tblGrid>
              <a:tr h="48870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</a:rPr>
                        <a:t>Auditor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CAR Admin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7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Finding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Observation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89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IQA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IQA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smtClean="0">
                          <a:effectLst/>
                        </a:rPr>
                        <a:t>No change</a:t>
                      </a:r>
                      <a:r>
                        <a:rPr lang="en-US" sz="1800" u="none" strike="noStrike" dirty="0" smtClean="0">
                          <a:effectLst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Per </a:t>
                      </a:r>
                      <a:r>
                        <a:rPr lang="en-US" sz="1800" u="none" strike="noStrike" dirty="0" smtClean="0">
                          <a:effectLst/>
                        </a:rPr>
                        <a:t>the CAR Admin Responsibility Matrix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4661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Other than IQA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smtClean="0">
                          <a:effectLst/>
                        </a:rPr>
                        <a:t>No change</a:t>
                      </a:r>
                      <a:r>
                        <a:rPr lang="en-US" sz="1800" u="none" strike="noStrike" dirty="0" smtClean="0">
                          <a:effectLst/>
                        </a:rPr>
                        <a:t>.</a:t>
                      </a:r>
                      <a:endParaRPr lang="en-US" sz="1800" u="none" strike="noStrike" baseline="0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sz="1800" u="none" strike="noStrike" baseline="0" dirty="0" smtClean="0">
                          <a:effectLst/>
                        </a:rPr>
                        <a:t>P</a:t>
                      </a:r>
                      <a:r>
                        <a:rPr lang="en-US" sz="1800" u="none" strike="noStrike" dirty="0" smtClean="0">
                          <a:effectLst/>
                        </a:rPr>
                        <a:t>er </a:t>
                      </a:r>
                      <a:r>
                        <a:rPr lang="en-US" sz="1800" u="none" strike="noStrike" dirty="0">
                          <a:effectLst/>
                        </a:rPr>
                        <a:t>the CAR Admin Responsibility Matrix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smtClean="0">
                          <a:effectLst/>
                        </a:rPr>
                        <a:t>No change</a:t>
                      </a:r>
                      <a:r>
                        <a:rPr lang="en-US" sz="1800" u="none" strike="noStrike" dirty="0" smtClean="0">
                          <a:effectLst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Per </a:t>
                      </a:r>
                      <a:r>
                        <a:rPr lang="en-US" sz="1800" u="none" strike="noStrike" dirty="0">
                          <a:effectLst/>
                        </a:rPr>
                        <a:t>the CAR Admin Responsibility Matrix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87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_Basic_011010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UL_Basic_011010</Template>
  <TotalTime>738</TotalTime>
  <Words>1142</Words>
  <Application>Microsoft Office PowerPoint</Application>
  <PresentationFormat>On-screen Show (4:3)</PresentationFormat>
  <Paragraphs>268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UL_Basic_011010</vt:lpstr>
      <vt:lpstr>CAR Administrator Calibration</vt:lpstr>
      <vt:lpstr>Topics</vt:lpstr>
      <vt:lpstr>ROOT CAUSE EXAMPLE</vt:lpstr>
      <vt:lpstr>Root Cause Example </vt:lpstr>
      <vt:lpstr>Root Cause Example, cont. </vt:lpstr>
      <vt:lpstr>Root Cause Example, cont. </vt:lpstr>
      <vt:lpstr>Update for 2012: CAR Admin Responsibility </vt:lpstr>
      <vt:lpstr>CAR Admin Responsibility: Update for 2012 </vt:lpstr>
      <vt:lpstr>CAR Admin Responsibility:  Update for 2012 </vt:lpstr>
      <vt:lpstr>Update for 2012: CAR Reviews</vt:lpstr>
      <vt:lpstr>CAR Reviews</vt:lpstr>
      <vt:lpstr>Results:  Assessment of CAR Admin Process/Activities</vt:lpstr>
      <vt:lpstr>Results:  Assessment of CAR Admin Process/ Activities </vt:lpstr>
      <vt:lpstr>Results:  Assessment of CAR Admin Process/ Activities </vt:lpstr>
      <vt:lpstr>Results:  Assessment of CAR Admin Process/ Activities </vt:lpstr>
      <vt:lpstr>Results:  Assessment of CAR Admin Process/ Activities </vt:lpstr>
      <vt:lpstr>Results:  Assessment of CAR Admin Process/ Activities </vt:lpstr>
      <vt:lpstr>Results:  Assessment of CAR Admin Process/ Activities  ACTIONS:</vt:lpstr>
      <vt:lpstr>Results:  Assessment of CAR Admin Process/ Activities  ACTIONS:</vt:lpstr>
      <vt:lpstr>Results:  Assessment of CAR Admin Process/ Activities  ACTIONS:</vt:lpstr>
      <vt:lpstr>Results:  Assessment of CAR Admin Process/ Activities  ACTIONS:</vt:lpstr>
      <vt:lpstr>THANK YOU.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Arial bold 30 pts maximum  two lines</dc:title>
  <dc:creator>Bill Konigsfeld</dc:creator>
  <cp:lastModifiedBy>Cheryl Allison</cp:lastModifiedBy>
  <cp:revision>53</cp:revision>
  <cp:lastPrinted>2011-12-01T16:06:42Z</cp:lastPrinted>
  <dcterms:created xsi:type="dcterms:W3CDTF">2011-03-29T18:20:08Z</dcterms:created>
  <dcterms:modified xsi:type="dcterms:W3CDTF">2011-12-02T15:41:08Z</dcterms:modified>
</cp:coreProperties>
</file>