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319" r:id="rId2"/>
    <p:sldId id="474" r:id="rId3"/>
    <p:sldId id="479" r:id="rId4"/>
    <p:sldId id="475" r:id="rId5"/>
    <p:sldId id="476" r:id="rId6"/>
    <p:sldId id="477" r:id="rId7"/>
    <p:sldId id="478" r:id="rId8"/>
    <p:sldId id="480" r:id="rId9"/>
    <p:sldId id="481" r:id="rId10"/>
    <p:sldId id="482" r:id="rId11"/>
    <p:sldId id="483" r:id="rId12"/>
    <p:sldId id="484" r:id="rId13"/>
    <p:sldId id="485" r:id="rId14"/>
    <p:sldId id="486" r:id="rId15"/>
    <p:sldId id="487" r:id="rId16"/>
    <p:sldId id="489" r:id="rId17"/>
    <p:sldId id="490" r:id="rId18"/>
    <p:sldId id="491" r:id="rId19"/>
    <p:sldId id="492" r:id="rId20"/>
    <p:sldId id="488" r:id="rId21"/>
    <p:sldId id="493" r:id="rId22"/>
    <p:sldId id="494" r:id="rId23"/>
    <p:sldId id="495" r:id="rId24"/>
    <p:sldId id="496" r:id="rId25"/>
    <p:sldId id="469" r:id="rId26"/>
  </p:sldIdLst>
  <p:sldSz cx="9144000" cy="6858000" type="screen4x3"/>
  <p:notesSz cx="6807200" cy="9939338"/>
  <p:defaultTextStyle>
    <a:defPPr>
      <a:defRPr lang="en-US"/>
    </a:defPPr>
    <a:lvl1pPr algn="l" defTabSz="457200" rtl="0" fontAlgn="base">
      <a:spcBef>
        <a:spcPct val="0"/>
      </a:spcBef>
      <a:spcAft>
        <a:spcPct val="0"/>
      </a:spcAft>
      <a:defRPr sz="2400" kern="1200">
        <a:solidFill>
          <a:schemeClr val="tx1"/>
        </a:solidFill>
        <a:latin typeface="Arial" charset="0"/>
        <a:ea typeface="Geneva" charset="0"/>
        <a:cs typeface="Geneva" charset="0"/>
      </a:defRPr>
    </a:lvl1pPr>
    <a:lvl2pPr marL="457200" algn="l" defTabSz="457200" rtl="0" fontAlgn="base">
      <a:spcBef>
        <a:spcPct val="0"/>
      </a:spcBef>
      <a:spcAft>
        <a:spcPct val="0"/>
      </a:spcAft>
      <a:defRPr sz="2400" kern="1200">
        <a:solidFill>
          <a:schemeClr val="tx1"/>
        </a:solidFill>
        <a:latin typeface="Arial" charset="0"/>
        <a:ea typeface="Geneva" charset="0"/>
        <a:cs typeface="Geneva" charset="0"/>
      </a:defRPr>
    </a:lvl2pPr>
    <a:lvl3pPr marL="914400" algn="l" defTabSz="457200" rtl="0" fontAlgn="base">
      <a:spcBef>
        <a:spcPct val="0"/>
      </a:spcBef>
      <a:spcAft>
        <a:spcPct val="0"/>
      </a:spcAft>
      <a:defRPr sz="2400" kern="1200">
        <a:solidFill>
          <a:schemeClr val="tx1"/>
        </a:solidFill>
        <a:latin typeface="Arial" charset="0"/>
        <a:ea typeface="Geneva" charset="0"/>
        <a:cs typeface="Geneva" charset="0"/>
      </a:defRPr>
    </a:lvl3pPr>
    <a:lvl4pPr marL="1371600" algn="l" defTabSz="457200" rtl="0" fontAlgn="base">
      <a:spcBef>
        <a:spcPct val="0"/>
      </a:spcBef>
      <a:spcAft>
        <a:spcPct val="0"/>
      </a:spcAft>
      <a:defRPr sz="2400" kern="1200">
        <a:solidFill>
          <a:schemeClr val="tx1"/>
        </a:solidFill>
        <a:latin typeface="Arial" charset="0"/>
        <a:ea typeface="Geneva" charset="0"/>
        <a:cs typeface="Geneva" charset="0"/>
      </a:defRPr>
    </a:lvl4pPr>
    <a:lvl5pPr marL="1828800" algn="l" defTabSz="457200" rtl="0" fontAlgn="base">
      <a:spcBef>
        <a:spcPct val="0"/>
      </a:spcBef>
      <a:spcAft>
        <a:spcPct val="0"/>
      </a:spcAft>
      <a:defRPr sz="2400" kern="1200">
        <a:solidFill>
          <a:schemeClr val="tx1"/>
        </a:solidFill>
        <a:latin typeface="Arial" charset="0"/>
        <a:ea typeface="Geneva" charset="0"/>
        <a:cs typeface="Geneva" charset="0"/>
      </a:defRPr>
    </a:lvl5pPr>
    <a:lvl6pPr marL="2286000" algn="l" defTabSz="914400" rtl="0" eaLnBrk="1" latinLnBrk="0" hangingPunct="1">
      <a:defRPr sz="2400" kern="1200">
        <a:solidFill>
          <a:schemeClr val="tx1"/>
        </a:solidFill>
        <a:latin typeface="Arial" charset="0"/>
        <a:ea typeface="Geneva" charset="0"/>
        <a:cs typeface="Geneva" charset="0"/>
      </a:defRPr>
    </a:lvl6pPr>
    <a:lvl7pPr marL="2743200" algn="l" defTabSz="914400" rtl="0" eaLnBrk="1" latinLnBrk="0" hangingPunct="1">
      <a:defRPr sz="2400" kern="1200">
        <a:solidFill>
          <a:schemeClr val="tx1"/>
        </a:solidFill>
        <a:latin typeface="Arial" charset="0"/>
        <a:ea typeface="Geneva" charset="0"/>
        <a:cs typeface="Geneva" charset="0"/>
      </a:defRPr>
    </a:lvl7pPr>
    <a:lvl8pPr marL="3200400" algn="l" defTabSz="914400" rtl="0" eaLnBrk="1" latinLnBrk="0" hangingPunct="1">
      <a:defRPr sz="2400" kern="1200">
        <a:solidFill>
          <a:schemeClr val="tx1"/>
        </a:solidFill>
        <a:latin typeface="Arial" charset="0"/>
        <a:ea typeface="Geneva" charset="0"/>
        <a:cs typeface="Geneva" charset="0"/>
      </a:defRPr>
    </a:lvl8pPr>
    <a:lvl9pPr marL="3657600" algn="l" defTabSz="914400" rtl="0" eaLnBrk="1" latinLnBrk="0" hangingPunct="1">
      <a:defRPr sz="2400"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DC835"/>
    <a:srgbClr val="FF6600"/>
    <a:srgbClr val="939598"/>
    <a:srgbClr val="96C547"/>
    <a:srgbClr val="6EC1BC"/>
    <a:srgbClr val="F18307"/>
    <a:srgbClr val="459D2D"/>
    <a:srgbClr val="1B808E"/>
    <a:srgbClr val="C10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286" autoAdjust="0"/>
    <p:restoredTop sz="36224" autoAdjust="0"/>
  </p:normalViewPr>
  <p:slideViewPr>
    <p:cSldViewPr snapToGrid="0" snapToObjects="1" showGuides="1">
      <p:cViewPr>
        <p:scale>
          <a:sx n="70" d="100"/>
          <a:sy n="70" d="100"/>
        </p:scale>
        <p:origin x="-1051" y="134"/>
      </p:cViewPr>
      <p:guideLst>
        <p:guide orient="horz" pos="2166"/>
        <p:guide pos="2880"/>
      </p:guideLst>
    </p:cSldViewPr>
  </p:slid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55838" y="1"/>
            <a:ext cx="2949787" cy="496967"/>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39DEDED-54E8-4BB0-926E-0F2B238F405F}" type="datetime1">
              <a:rPr lang="en-US"/>
              <a:pPr/>
              <a:t>11/26/2012</a:t>
            </a:fld>
            <a:endParaRPr lang="en-US"/>
          </a:p>
        </p:txBody>
      </p:sp>
      <p:sp>
        <p:nvSpPr>
          <p:cNvPr id="4" name="Footer Placeholder 3"/>
          <p:cNvSpPr>
            <a:spLocks noGrp="1"/>
          </p:cNvSpPr>
          <p:nvPr>
            <p:ph type="ftr" sz="quarter" idx="2"/>
          </p:nvPr>
        </p:nvSpPr>
        <p:spPr>
          <a:xfrm>
            <a:off x="0" y="9440647"/>
            <a:ext cx="2949787" cy="49696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55838" y="9440647"/>
            <a:ext cx="2949787" cy="49696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38673AC-55F3-4E22-A335-E984220EAED1}" type="slidenum">
              <a:rPr lang="en-US"/>
              <a:pPr/>
              <a:t>‹#›</a:t>
            </a:fld>
            <a:endParaRPr lang="en-US"/>
          </a:p>
        </p:txBody>
      </p:sp>
    </p:spTree>
    <p:extLst>
      <p:ext uri="{BB962C8B-B14F-4D97-AF65-F5344CB8AC3E}">
        <p14:creationId xmlns:p14="http://schemas.microsoft.com/office/powerpoint/2010/main" val="17120557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55838" y="1"/>
            <a:ext cx="2949787" cy="496967"/>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4F8B34F-33E6-4EEA-9A54-FB620A2104E1}" type="datetime1">
              <a:rPr lang="en-US"/>
              <a:pPr/>
              <a:t>11/26/2012</a:t>
            </a:fld>
            <a:endParaRPr lang="en-US"/>
          </a:p>
        </p:txBody>
      </p:sp>
      <p:sp>
        <p:nvSpPr>
          <p:cNvPr id="4" name="Slide Image Placeholder 3"/>
          <p:cNvSpPr>
            <a:spLocks noGrp="1" noRot="1" noChangeAspect="1"/>
          </p:cNvSpPr>
          <p:nvPr>
            <p:ph type="sldImg" idx="2"/>
          </p:nvPr>
        </p:nvSpPr>
        <p:spPr>
          <a:xfrm>
            <a:off x="920750" y="746125"/>
            <a:ext cx="4967288" cy="37258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0721" y="4721186"/>
            <a:ext cx="5445760" cy="4472702"/>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0647"/>
            <a:ext cx="2949787" cy="49696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55838" y="9440647"/>
            <a:ext cx="2949787" cy="49696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34922C2-942D-4905-B34E-0F633114CEA6}" type="slidenum">
              <a:rPr lang="en-US"/>
              <a:pPr/>
              <a:t>‹#›</a:t>
            </a:fld>
            <a:endParaRPr lang="en-US"/>
          </a:p>
        </p:txBody>
      </p:sp>
    </p:spTree>
    <p:extLst>
      <p:ext uri="{BB962C8B-B14F-4D97-AF65-F5344CB8AC3E}">
        <p14:creationId xmlns:p14="http://schemas.microsoft.com/office/powerpoint/2010/main" val="31874614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10</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11</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12</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13</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14</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17</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22</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23</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541273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White">
    <p:spTree>
      <p:nvGrpSpPr>
        <p:cNvPr id="1" name=""/>
        <p:cNvGrpSpPr/>
        <p:nvPr/>
      </p:nvGrpSpPr>
      <p:grpSpPr>
        <a:xfrm>
          <a:off x="0" y="0"/>
          <a:ext cx="0" cy="0"/>
          <a:chOff x="0" y="0"/>
          <a:chExt cx="0" cy="0"/>
        </a:xfrm>
      </p:grpSpPr>
      <p:pic>
        <p:nvPicPr>
          <p:cNvPr id="4"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l="16679" r="-2914"/>
          <a:stretch>
            <a:fillRect/>
          </a:stretch>
        </p:blipFill>
        <p:spPr bwMode="auto">
          <a:xfrm>
            <a:off x="0" y="338138"/>
            <a:ext cx="2917825" cy="3384550"/>
          </a:xfrm>
          <a:prstGeom prst="rect">
            <a:avLst/>
          </a:prstGeom>
          <a:noFill/>
          <a:ln w="9525">
            <a:noFill/>
            <a:miter lim="800000"/>
            <a:headEnd/>
            <a:tailEnd/>
          </a:ln>
        </p:spPr>
      </p:pic>
      <p:sp>
        <p:nvSpPr>
          <p:cNvPr id="5" name="TextBox 4"/>
          <p:cNvSpPr txBox="1"/>
          <p:nvPr userDrawn="1"/>
        </p:nvSpPr>
        <p:spPr>
          <a:xfrm>
            <a:off x="6608763" y="6423025"/>
            <a:ext cx="2343150" cy="246063"/>
          </a:xfrm>
          <a:prstGeom prst="rect">
            <a:avLst/>
          </a:prstGeom>
          <a:noFill/>
        </p:spPr>
        <p:txBody>
          <a:bodyPr wrap="none">
            <a:spAutoFit/>
          </a:bodyPr>
          <a:lstStyle/>
          <a:p>
            <a:pPr algn="r"/>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0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0000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5" name="Footer Placeholder 4"/>
          <p:cNvSpPr txBox="1">
            <a:spLocks/>
          </p:cNvSpPr>
          <p:nvPr userDrawn="1"/>
        </p:nvSpPr>
        <p:spPr>
          <a:xfrm>
            <a:off x="3822700" y="6386513"/>
            <a:ext cx="2895600" cy="365125"/>
          </a:xfrm>
          <a:prstGeom prst="rect">
            <a:avLst/>
          </a:prstGeom>
        </p:spPr>
        <p:txBody>
          <a:bodyPr anchor="ctr"/>
          <a:lstStyle/>
          <a:p>
            <a:pPr>
              <a:defRPr/>
            </a:pPr>
            <a:r>
              <a:rPr lang="en-US" sz="700">
                <a:solidFill>
                  <a:schemeClr val="accent1"/>
                </a:solidFill>
              </a:rPr>
              <a:t>Disclaimer goes here</a:t>
            </a:r>
          </a:p>
        </p:txBody>
      </p:sp>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77F56632-F21B-43C7-A157-F1A93EFDCACA}" type="slidenum">
              <a:rPr lang="en-US"/>
              <a:pPr/>
              <a:t>‹#›</a:t>
            </a:fld>
            <a:endParaRPr lang="en-US"/>
          </a:p>
        </p:txBody>
      </p:sp>
      <p:sp>
        <p:nvSpPr>
          <p:cNvPr id="7"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8A30CB32-A5D8-4CB0-BE8D-2B75CEE24DA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3"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1FCB100E-81FE-4393-867A-EC042D5CBDED}" type="slidenum">
              <a:rPr lang="en-US"/>
              <a:pPr/>
              <a:t>‹#›</a:t>
            </a:fld>
            <a:endParaRPr lang="en-US"/>
          </a:p>
        </p:txBody>
      </p:sp>
      <p:sp>
        <p:nvSpPr>
          <p:cNvPr id="5"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A9442B1C-BC27-4ACF-8973-51C8FB406FB7}"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4">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3"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BA518DA6-E50D-4A25-BF00-6705D98B8905}" type="slidenum">
              <a:rPr lang="en-US"/>
              <a:pPr/>
              <a:t>‹#›</a:t>
            </a:fld>
            <a:endParaRPr lang="en-US"/>
          </a:p>
        </p:txBody>
      </p:sp>
      <p:sp>
        <p:nvSpPr>
          <p:cNvPr id="5"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A37AF12-A89B-4622-861F-26D37CEB0063}"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4"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9316A17D-27E4-4BD4-91A4-CE02046E3EB3}" type="slidenum">
              <a:rPr lang="en-US"/>
              <a:pPr/>
              <a:t>‹#›</a:t>
            </a:fld>
            <a:endParaRPr lang="en-US"/>
          </a:p>
        </p:txBody>
      </p:sp>
      <p:sp>
        <p:nvSpPr>
          <p:cNvPr id="6"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50BD708-33C6-476A-8693-C954F8DA82E3}"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4">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4"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245AA60F-2F69-4118-8295-DBE5382D1A43}" type="slidenum">
              <a:rPr lang="en-US"/>
              <a:pPr/>
              <a:t>‹#›</a:t>
            </a:fld>
            <a:endParaRPr lang="en-US"/>
          </a:p>
        </p:txBody>
      </p:sp>
      <p:sp>
        <p:nvSpPr>
          <p:cNvPr id="6"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cstate="print">
            <a:extLst>
              <a:ext uri="{28A0092B-C50C-407E-A947-70E740481C1C}">
                <a14:useLocalDpi xmlns:a14="http://schemas.microsoft.com/office/drawing/2010/main" val="0"/>
              </a:ext>
            </a:extLst>
          </a:blip>
          <a:srcRect r="-3957"/>
          <a:stretch>
            <a:fillRect/>
          </a:stretch>
        </p:blipFill>
        <p:spPr bwMode="auto">
          <a:xfrm>
            <a:off x="0" y="336550"/>
            <a:ext cx="2935288" cy="3392488"/>
          </a:xfrm>
          <a:prstGeom prst="rect">
            <a:avLst/>
          </a:prstGeom>
          <a:noFill/>
          <a:ln w="9525">
            <a:noFill/>
            <a:miter lim="800000"/>
            <a:headEnd/>
            <a:tailEnd/>
          </a:ln>
        </p:spPr>
      </p:pic>
      <p:sp>
        <p:nvSpPr>
          <p:cNvPr id="5" name="TextBox 4"/>
          <p:cNvSpPr txBox="1"/>
          <p:nvPr userDrawn="1"/>
        </p:nvSpPr>
        <p:spPr>
          <a:xfrm>
            <a:off x="6608763" y="6423025"/>
            <a:ext cx="2343150" cy="246063"/>
          </a:xfrm>
          <a:prstGeom prst="rect">
            <a:avLst/>
          </a:prstGeom>
          <a:noFill/>
        </p:spPr>
        <p:txBody>
          <a:bodyPr wrap="none">
            <a:spAutoFit/>
          </a:bodyPr>
          <a:lstStyle/>
          <a:p>
            <a:pPr algn="r"/>
            <a:r>
              <a:rPr lang="en-US" sz="1000">
                <a:solidFill>
                  <a:srgbClr val="FFFFFF"/>
                </a:solidFill>
                <a:cs typeface="Arial" charset="0"/>
              </a:rPr>
              <a:t>© 2011 Underwriters Laboratories Inc.</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AF7EDAAF-C418-4DE9-928E-28A0099A84AF}"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6"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BC18698B-1984-4A0C-9335-08346869EC64}" type="slidenum">
              <a:rPr lang="en-US"/>
              <a:pPr/>
              <a:t>‹#›</a:t>
            </a:fld>
            <a:endParaRPr lang="en-US"/>
          </a:p>
        </p:txBody>
      </p:sp>
      <p:sp>
        <p:nvSpPr>
          <p:cNvPr id="8"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004C22A9-E8D3-4697-808F-817BF79BEC48}"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6"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817EE765-18C0-4BC9-82F5-4ED8E54EFE9B}" type="slidenum">
              <a:rPr lang="en-US"/>
              <a:pPr/>
              <a:t>‹#›</a:t>
            </a:fld>
            <a:endParaRPr lang="en-US"/>
          </a:p>
        </p:txBody>
      </p:sp>
      <p:sp>
        <p:nvSpPr>
          <p:cNvPr id="8"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8950"/>
            <a:ext cx="814387" cy="81280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Whit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2343150" cy="246063"/>
          </a:xfrm>
          <a:prstGeom prst="rect">
            <a:avLst/>
          </a:prstGeom>
          <a:noFill/>
        </p:spPr>
        <p:txBody>
          <a:bodyPr wrap="none">
            <a:spAutoFit/>
          </a:bodyPr>
          <a:lstStyle/>
          <a:p>
            <a:r>
              <a:rPr lang="en-US" sz="1000">
                <a:cs typeface="Arial" charset="0"/>
              </a:rPr>
              <a:t>© 2011 Underwriters Laboratories Inc.</a:t>
            </a:r>
          </a:p>
        </p:txBody>
      </p:sp>
      <p:sp>
        <p:nvSpPr>
          <p:cNvPr id="2" name="Title 1"/>
          <p:cNvSpPr>
            <a:spLocks noGrp="1"/>
          </p:cNvSpPr>
          <p:nvPr>
            <p:ph type="ctrTitle"/>
          </p:nvPr>
        </p:nvSpPr>
        <p:spPr>
          <a:xfrm>
            <a:off x="457199" y="2532888"/>
            <a:ext cx="554126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Red 2">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08725" y="328613"/>
            <a:ext cx="2835275" cy="3392487"/>
          </a:xfrm>
          <a:prstGeom prst="rect">
            <a:avLst/>
          </a:prstGeom>
          <a:noFill/>
          <a:ln w="9525">
            <a:noFill/>
            <a:miter lim="800000"/>
            <a:headEnd/>
            <a:tailEnd/>
          </a:ln>
        </p:spPr>
      </p:pic>
      <p:sp>
        <p:nvSpPr>
          <p:cNvPr id="5" name="TextBox 4"/>
          <p:cNvSpPr txBox="1"/>
          <p:nvPr userDrawn="1"/>
        </p:nvSpPr>
        <p:spPr>
          <a:xfrm>
            <a:off x="457200" y="6423025"/>
            <a:ext cx="2343150" cy="246063"/>
          </a:xfrm>
          <a:prstGeom prst="rect">
            <a:avLst/>
          </a:prstGeom>
          <a:noFill/>
        </p:spPr>
        <p:txBody>
          <a:bodyPr wrap="none">
            <a:spAutoFit/>
          </a:bodyPr>
          <a:lstStyle/>
          <a:p>
            <a:r>
              <a:rPr lang="en-US" sz="1000">
                <a:solidFill>
                  <a:srgbClr val="FFFFFF"/>
                </a:solidFill>
                <a:cs typeface="Arial" charset="0"/>
              </a:rPr>
              <a:t>© 2011 Underwriters Laboratories Inc.</a:t>
            </a:r>
          </a:p>
        </p:txBody>
      </p:sp>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6FF83F8E-FC28-46DF-9019-30A4322D2FB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lid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8045450" y="6378575"/>
            <a:ext cx="641350" cy="365125"/>
          </a:xfrm>
        </p:spPr>
        <p:txBody>
          <a:bodyPr/>
          <a:lstStyle>
            <a:lvl1pPr>
              <a:defRPr/>
            </a:lvl1pPr>
          </a:lstStyle>
          <a:p>
            <a:fld id="{78C78942-B66F-4F97-92D2-CD479B1BE3B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4AD9F5AA-A384-4EDE-964E-B3E14D40EAE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3577B40-8226-4B72-BB70-7424A890584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5"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F664A181-32C0-4B76-9C51-AFF63637AA56}" type="slidenum">
              <a:rPr lang="en-US"/>
              <a:pPr/>
              <a:t>‹#›</a:t>
            </a:fld>
            <a:endParaRPr lang="en-US"/>
          </a:p>
        </p:txBody>
      </p:sp>
      <p:sp>
        <p:nvSpPr>
          <p:cNvPr id="7"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8045450" y="6386513"/>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fld id="{3E3E256E-47C9-4E7F-894C-0F3D397BD5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 id="2147484067" r:id="rId17"/>
    <p:sldLayoutId id="2147484068" r:id="rId18"/>
    <p:sldLayoutId id="2147484069" r:id="rId19"/>
    <p:sldLayoutId id="2147484070" r:id="rId20"/>
    <p:sldLayoutId id="2147484071" r:id="rId21"/>
    <p:sldLayoutId id="2147484072" r:id="rId22"/>
    <p:sldLayoutId id="2147484073" r:id="rId23"/>
    <p:sldLayoutId id="2147484074" r:id="rId24"/>
    <p:sldLayoutId id="2147484075" r:id="rId25"/>
  </p:sldLayoutIdLst>
  <p:hf hd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2.wmf"/><Relationship Id="rId4" Type="http://schemas.openxmlformats.org/officeDocument/2006/relationships/package" Target="../embeddings/Microsoft_Word_Document1.docx"/></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ctrTitle"/>
          </p:nvPr>
        </p:nvSpPr>
        <p:spPr>
          <a:xfrm>
            <a:off x="457200" y="2165154"/>
            <a:ext cx="6161964" cy="1398588"/>
          </a:xfrm>
        </p:spPr>
        <p:txBody>
          <a:bodyPr/>
          <a:lstStyle/>
          <a:p>
            <a:pPr eaLnBrk="1" hangingPunct="1"/>
            <a:r>
              <a:rPr lang="en-US" altLang="ja-JP" sz="2400" dirty="0"/>
              <a:t>CAR Administrator Calibration Meeting</a:t>
            </a:r>
            <a:r>
              <a:rPr lang="en-US" altLang="ja-JP" sz="2400" dirty="0" smtClean="0">
                <a:latin typeface="Arial" charset="0"/>
                <a:ea typeface="Geneva" charset="0"/>
              </a:rPr>
              <a:t/>
            </a:r>
            <a:br>
              <a:rPr lang="en-US" altLang="ja-JP" sz="2400" dirty="0" smtClean="0">
                <a:latin typeface="Arial" charset="0"/>
                <a:ea typeface="Geneva" charset="0"/>
              </a:rPr>
            </a:br>
            <a:r>
              <a:rPr lang="en-US" altLang="ja-JP" sz="2400" dirty="0" smtClean="0">
                <a:latin typeface="Arial" charset="0"/>
                <a:ea typeface="Geneva" charset="0"/>
              </a:rPr>
              <a:t>- Good and Bad CARs -</a:t>
            </a:r>
            <a:endParaRPr lang="en-US" sz="2400" dirty="0" smtClean="0">
              <a:latin typeface="Arial" charset="0"/>
              <a:ea typeface="Geneva" charset="0"/>
            </a:endParaRPr>
          </a:p>
        </p:txBody>
      </p:sp>
      <p:sp>
        <p:nvSpPr>
          <p:cNvPr id="30723" name="Subtitle 2"/>
          <p:cNvSpPr>
            <a:spLocks noGrp="1"/>
          </p:cNvSpPr>
          <p:nvPr>
            <p:ph type="subTitle" idx="1"/>
          </p:nvPr>
        </p:nvSpPr>
        <p:spPr>
          <a:xfrm>
            <a:off x="457200" y="3959225"/>
            <a:ext cx="7485797" cy="1774825"/>
          </a:xfrm>
        </p:spPr>
        <p:txBody>
          <a:bodyPr>
            <a:normAutofit fontScale="92500" lnSpcReduction="20000"/>
          </a:bodyPr>
          <a:lstStyle/>
          <a:p>
            <a:endParaRPr lang="en-US" altLang="ja-JP" dirty="0" smtClean="0">
              <a:latin typeface="Arial" charset="0"/>
              <a:cs typeface="Arial" charset="0"/>
            </a:endParaRPr>
          </a:p>
          <a:p>
            <a:endParaRPr lang="en-US" altLang="ja-JP" dirty="0">
              <a:latin typeface="Arial" charset="0"/>
              <a:cs typeface="Arial" charset="0"/>
            </a:endParaRPr>
          </a:p>
          <a:p>
            <a:endParaRPr lang="en-US" altLang="ja-JP" dirty="0" smtClean="0">
              <a:latin typeface="Arial" charset="0"/>
              <a:cs typeface="Arial" charset="0"/>
            </a:endParaRPr>
          </a:p>
          <a:p>
            <a:endParaRPr lang="en-US" altLang="ja-JP" dirty="0" smtClean="0">
              <a:latin typeface="Arial" charset="0"/>
              <a:cs typeface="Arial" charset="0"/>
            </a:endParaRPr>
          </a:p>
          <a:p>
            <a:endParaRPr lang="en-US" altLang="ja-JP" dirty="0" smtClean="0">
              <a:latin typeface="Arial" charset="0"/>
              <a:cs typeface="Arial" charset="0"/>
            </a:endParaRPr>
          </a:p>
          <a:p>
            <a:r>
              <a:rPr lang="en-US" altLang="ja-JP" dirty="0" smtClean="0">
                <a:latin typeface="+mj-lt"/>
                <a:cs typeface="Arial" charset="0"/>
              </a:rPr>
              <a:t>November 26 2012</a:t>
            </a:r>
          </a:p>
          <a:p>
            <a:r>
              <a:rPr lang="en-US" altLang="ja-JP" dirty="0">
                <a:latin typeface="+mj-lt"/>
              </a:rPr>
              <a:t>Team A: </a:t>
            </a:r>
            <a:r>
              <a:rPr lang="en-US" altLang="ja-JP" dirty="0" smtClean="0">
                <a:latin typeface="+mj-lt"/>
              </a:rPr>
              <a:t>Ronald </a:t>
            </a:r>
            <a:r>
              <a:rPr lang="en-US" altLang="ja-JP" dirty="0">
                <a:latin typeface="+mj-lt"/>
              </a:rPr>
              <a:t>Tse, Ravi V, Jacky Wu, Kila Yang, Motomu Kawano</a:t>
            </a:r>
            <a:endParaRPr lang="ja-JP" altLang="ja-JP" dirty="0">
              <a:latin typeface="+mj-lt"/>
            </a:endParaRPr>
          </a:p>
          <a:p>
            <a:endParaRPr lang="en-US" altLang="ja-JP" dirty="0">
              <a:latin typeface="+mj-lt"/>
              <a:cs typeface="Arial" charset="0"/>
            </a:endParaRPr>
          </a:p>
        </p:txBody>
      </p:sp>
    </p:spTree>
    <p:extLst>
      <p:ext uri="{BB962C8B-B14F-4D97-AF65-F5344CB8AC3E}">
        <p14:creationId xmlns:p14="http://schemas.microsoft.com/office/powerpoint/2010/main" val="2503078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80" y="765528"/>
            <a:ext cx="7761870" cy="595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10</a:t>
            </a:fld>
            <a:endParaRPr lang="en-US"/>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dirty="0" smtClean="0">
                <a:latin typeface="Arial" charset="0"/>
                <a:ea typeface="Geneva" charset="0"/>
              </a:rPr>
              <a:t>Sample 1 -  Good </a:t>
            </a:r>
            <a:r>
              <a:rPr lang="en-US" dirty="0" smtClean="0">
                <a:latin typeface="Arial" charset="0"/>
                <a:cs typeface="Arial" charset="0"/>
              </a:rPr>
              <a:t>CAR No. </a:t>
            </a:r>
            <a:r>
              <a:rPr lang="en-US" dirty="0"/>
              <a:t>123910338</a:t>
            </a:r>
            <a:endParaRPr lang="en-US" dirty="0">
              <a:latin typeface="Arial" charset="0"/>
              <a:cs typeface="Arial" charset="0"/>
            </a:endParaRPr>
          </a:p>
        </p:txBody>
      </p:sp>
      <p:sp>
        <p:nvSpPr>
          <p:cNvPr id="3" name="圆角矩形 2"/>
          <p:cNvSpPr/>
          <p:nvPr/>
        </p:nvSpPr>
        <p:spPr>
          <a:xfrm>
            <a:off x="2164465" y="3298785"/>
            <a:ext cx="5775768" cy="590308"/>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5" name="圆角矩形标注 4"/>
          <p:cNvSpPr/>
          <p:nvPr/>
        </p:nvSpPr>
        <p:spPr>
          <a:xfrm>
            <a:off x="5179674" y="682906"/>
            <a:ext cx="3848582" cy="1388962"/>
          </a:xfrm>
          <a:prstGeom prst="wedgeRoundRectCallout">
            <a:avLst>
              <a:gd name="adj1" fmla="val 1888"/>
              <a:gd name="adj2" fmla="val 139422"/>
              <a:gd name="adj3" fmla="val 16667"/>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6" name="TextBox 5"/>
          <p:cNvSpPr txBox="1"/>
          <p:nvPr/>
        </p:nvSpPr>
        <p:spPr>
          <a:xfrm>
            <a:off x="5179674" y="719228"/>
            <a:ext cx="3906457" cy="1384995"/>
          </a:xfrm>
          <a:prstGeom prst="rect">
            <a:avLst/>
          </a:prstGeom>
          <a:noFill/>
        </p:spPr>
        <p:txBody>
          <a:bodyPr wrap="square" rtlCol="0">
            <a:spAutoFit/>
          </a:bodyPr>
          <a:lstStyle/>
          <a:p>
            <a:r>
              <a:rPr lang="en-US" sz="1400" dirty="0">
                <a:solidFill>
                  <a:srgbClr val="0000FF"/>
                </a:solidFill>
              </a:rPr>
              <a:t>RCA has been properly used (i.e. </a:t>
            </a:r>
            <a:r>
              <a:rPr lang="en-US" sz="1400" dirty="0" err="1">
                <a:solidFill>
                  <a:srgbClr val="0000FF"/>
                </a:solidFill>
              </a:rPr>
              <a:t>5WHYs</a:t>
            </a:r>
            <a:r>
              <a:rPr lang="en-US" sz="1400" dirty="0">
                <a:solidFill>
                  <a:srgbClr val="0000FF"/>
                </a:solidFill>
              </a:rPr>
              <a:t>).  Certainly, room for improvement, more WHY could still be asked, e.g. WHY didn’t Field Rep follow the sampling requirement as documented in </a:t>
            </a:r>
            <a:r>
              <a:rPr lang="en-US" sz="1400" dirty="0" err="1">
                <a:solidFill>
                  <a:srgbClr val="0000FF"/>
                </a:solidFill>
              </a:rPr>
              <a:t>FUS</a:t>
            </a:r>
            <a:r>
              <a:rPr lang="en-US" sz="1400" dirty="0">
                <a:solidFill>
                  <a:srgbClr val="0000FF"/>
                </a:solidFill>
              </a:rPr>
              <a:t> SOP “00-UM-</a:t>
            </a:r>
            <a:r>
              <a:rPr lang="en-US" sz="1400" dirty="0" err="1">
                <a:solidFill>
                  <a:srgbClr val="0000FF"/>
                </a:solidFill>
              </a:rPr>
              <a:t>S0027</a:t>
            </a:r>
            <a:r>
              <a:rPr lang="en-US" sz="1400" dirty="0">
                <a:solidFill>
                  <a:srgbClr val="0000FF"/>
                </a:solidFill>
              </a:rPr>
              <a:t>, paragraph 4.0”?</a:t>
            </a:r>
            <a:endParaRPr lang="en-US" sz="1400" dirty="0" smtClean="0">
              <a:solidFill>
                <a:srgbClr val="0000FF"/>
              </a:solidFill>
              <a:latin typeface="Arial" pitchFamily="34" charset="0"/>
              <a:cs typeface="Arial" pitchFamily="34" charset="0"/>
            </a:endParaRPr>
          </a:p>
        </p:txBody>
      </p:sp>
      <p:sp>
        <p:nvSpPr>
          <p:cNvPr id="17" name="圆角矩形 16"/>
          <p:cNvSpPr/>
          <p:nvPr/>
        </p:nvSpPr>
        <p:spPr>
          <a:xfrm>
            <a:off x="2135531" y="6088283"/>
            <a:ext cx="5156520" cy="347241"/>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8" name="圆角矩形标注 17"/>
          <p:cNvSpPr/>
          <p:nvPr/>
        </p:nvSpPr>
        <p:spPr>
          <a:xfrm>
            <a:off x="-17362" y="4143798"/>
            <a:ext cx="2152893" cy="1773129"/>
          </a:xfrm>
          <a:prstGeom prst="wedgeRoundRectCallout">
            <a:avLst>
              <a:gd name="adj1" fmla="val 49964"/>
              <a:gd name="adj2" fmla="val 65250"/>
              <a:gd name="adj3" fmla="val 16667"/>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9" name="TextBox 18"/>
          <p:cNvSpPr txBox="1"/>
          <p:nvPr/>
        </p:nvSpPr>
        <p:spPr>
          <a:xfrm>
            <a:off x="-5785" y="4143799"/>
            <a:ext cx="2170250" cy="1815882"/>
          </a:xfrm>
          <a:prstGeom prst="rect">
            <a:avLst/>
          </a:prstGeom>
          <a:noFill/>
        </p:spPr>
        <p:txBody>
          <a:bodyPr wrap="square" rtlCol="0">
            <a:spAutoFit/>
          </a:bodyPr>
          <a:lstStyle/>
          <a:p>
            <a:r>
              <a:rPr lang="en-US" sz="1400" dirty="0">
                <a:solidFill>
                  <a:srgbClr val="0000FF"/>
                </a:solidFill>
              </a:rPr>
              <a:t>Agreed. The root cause is clearly identified although other area could also be considered. (e.g. </a:t>
            </a:r>
            <a:r>
              <a:rPr lang="en-US" sz="1400" dirty="0" err="1">
                <a:solidFill>
                  <a:srgbClr val="0000FF"/>
                </a:solidFill>
              </a:rPr>
              <a:t>FUS</a:t>
            </a:r>
            <a:r>
              <a:rPr lang="en-US" sz="1400" dirty="0">
                <a:solidFill>
                  <a:srgbClr val="0000FF"/>
                </a:solidFill>
              </a:rPr>
              <a:t> Sample Team in </a:t>
            </a:r>
            <a:r>
              <a:rPr lang="en-US" sz="1400" dirty="0" err="1">
                <a:solidFill>
                  <a:srgbClr val="0000FF"/>
                </a:solidFill>
              </a:rPr>
              <a:t>CAS</a:t>
            </a:r>
            <a:r>
              <a:rPr lang="en-US" sz="1400" dirty="0">
                <a:solidFill>
                  <a:srgbClr val="0000FF"/>
                </a:solidFill>
              </a:rPr>
              <a:t> - missing PTO information </a:t>
            </a:r>
            <a:r>
              <a:rPr lang="en-US" sz="1400" dirty="0" smtClean="0">
                <a:solidFill>
                  <a:srgbClr val="0000FF"/>
                </a:solidFill>
              </a:rPr>
              <a:t>in Sub-card</a:t>
            </a:r>
            <a:r>
              <a:rPr lang="en-US" sz="1400" dirty="0">
                <a:solidFill>
                  <a:srgbClr val="0000FF"/>
                </a:solidFill>
              </a:rPr>
              <a:t>.)</a:t>
            </a:r>
          </a:p>
        </p:txBody>
      </p:sp>
    </p:spTree>
    <p:extLst>
      <p:ext uri="{BB962C8B-B14F-4D97-AF65-F5344CB8AC3E}">
        <p14:creationId xmlns:p14="http://schemas.microsoft.com/office/powerpoint/2010/main" val="1021789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11</a:t>
            </a:fld>
            <a:endParaRPr lang="en-US"/>
          </a:p>
        </p:txBody>
      </p:sp>
      <p:sp>
        <p:nvSpPr>
          <p:cNvPr id="11" name="Title 3"/>
          <p:cNvSpPr>
            <a:spLocks noGrp="1"/>
          </p:cNvSpPr>
          <p:nvPr>
            <p:ph type="title"/>
          </p:nvPr>
        </p:nvSpPr>
        <p:spPr>
          <a:xfrm>
            <a:off x="404621" y="193615"/>
            <a:ext cx="8229600" cy="489291"/>
          </a:xfrm>
        </p:spPr>
        <p:txBody>
          <a:bodyPr/>
          <a:lstStyle/>
          <a:p>
            <a:pPr marL="514350" indent="-514350" eaLnBrk="1" hangingPunct="1"/>
            <a:r>
              <a:rPr lang="en-US" dirty="0" smtClean="0">
                <a:latin typeface="Arial" charset="0"/>
                <a:ea typeface="Geneva" charset="0"/>
              </a:rPr>
              <a:t>Sample 1 -  Good </a:t>
            </a:r>
            <a:r>
              <a:rPr lang="en-US" dirty="0" smtClean="0">
                <a:latin typeface="Arial" charset="0"/>
                <a:cs typeface="Arial" charset="0"/>
              </a:rPr>
              <a:t>CAR No. </a:t>
            </a:r>
            <a:r>
              <a:rPr lang="en-US" dirty="0"/>
              <a:t>123910338</a:t>
            </a:r>
            <a:endParaRPr lang="en-US" dirty="0">
              <a:latin typeface="Arial" charset="0"/>
              <a:cs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36" y="847483"/>
            <a:ext cx="7846599" cy="5101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 6"/>
          <p:cNvSpPr/>
          <p:nvPr/>
        </p:nvSpPr>
        <p:spPr>
          <a:xfrm>
            <a:off x="2488556" y="752351"/>
            <a:ext cx="4224760" cy="451415"/>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8" name="圆角矩形标注 7"/>
          <p:cNvSpPr/>
          <p:nvPr/>
        </p:nvSpPr>
        <p:spPr>
          <a:xfrm>
            <a:off x="7014259" y="682906"/>
            <a:ext cx="1452104" cy="878464"/>
          </a:xfrm>
          <a:prstGeom prst="wedgeRoundRectCallout">
            <a:avLst>
              <a:gd name="adj1" fmla="val -69697"/>
              <a:gd name="adj2" fmla="val -15578"/>
              <a:gd name="adj3" fmla="val 16667"/>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3" name="TextBox 2"/>
          <p:cNvSpPr txBox="1"/>
          <p:nvPr/>
        </p:nvSpPr>
        <p:spPr>
          <a:xfrm>
            <a:off x="7176303" y="607263"/>
            <a:ext cx="1597307" cy="954107"/>
          </a:xfrm>
          <a:prstGeom prst="rect">
            <a:avLst/>
          </a:prstGeom>
          <a:noFill/>
        </p:spPr>
        <p:txBody>
          <a:bodyPr wrap="square" rtlCol="0">
            <a:spAutoFit/>
          </a:bodyPr>
          <a:lstStyle/>
          <a:p>
            <a:r>
              <a:rPr lang="en-US" sz="1400" dirty="0">
                <a:solidFill>
                  <a:srgbClr val="0000FF"/>
                </a:solidFill>
              </a:rPr>
              <a:t>Agreed.  Outspreading investigation is included.</a:t>
            </a:r>
            <a:endParaRPr lang="en-US" sz="1400" dirty="0" smtClean="0">
              <a:solidFill>
                <a:srgbClr val="0000FF"/>
              </a:solidFill>
              <a:latin typeface="Arial" pitchFamily="34" charset="0"/>
              <a:cs typeface="Arial" pitchFamily="34" charset="0"/>
            </a:endParaRPr>
          </a:p>
        </p:txBody>
      </p:sp>
      <p:sp>
        <p:nvSpPr>
          <p:cNvPr id="10" name="圆角矩形 9"/>
          <p:cNvSpPr/>
          <p:nvPr/>
        </p:nvSpPr>
        <p:spPr>
          <a:xfrm>
            <a:off x="2488555" y="1205716"/>
            <a:ext cx="1770929" cy="451415"/>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2" name="圆角矩形标注 11"/>
          <p:cNvSpPr/>
          <p:nvPr/>
        </p:nvSpPr>
        <p:spPr>
          <a:xfrm flipH="1">
            <a:off x="4600935" y="1205716"/>
            <a:ext cx="2112379" cy="451415"/>
          </a:xfrm>
          <a:prstGeom prst="wedgeRoundRectCallout">
            <a:avLst>
              <a:gd name="adj1" fmla="val 66681"/>
              <a:gd name="adj2" fmla="val -1567"/>
              <a:gd name="adj3" fmla="val 16667"/>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3" name="TextBox 12"/>
          <p:cNvSpPr txBox="1"/>
          <p:nvPr/>
        </p:nvSpPr>
        <p:spPr>
          <a:xfrm>
            <a:off x="4600934" y="1205716"/>
            <a:ext cx="2112381" cy="415498"/>
          </a:xfrm>
          <a:prstGeom prst="rect">
            <a:avLst/>
          </a:prstGeom>
          <a:noFill/>
        </p:spPr>
        <p:txBody>
          <a:bodyPr wrap="square" rtlCol="0">
            <a:spAutoFit/>
          </a:bodyPr>
          <a:lstStyle/>
          <a:p>
            <a:r>
              <a:rPr lang="en-US" sz="1050" dirty="0">
                <a:solidFill>
                  <a:srgbClr val="0000FF"/>
                </a:solidFill>
              </a:rPr>
              <a:t>Okay, but “Sample Handling Issue” is better – more specific.</a:t>
            </a:r>
            <a:endParaRPr lang="en-US" sz="1050" dirty="0" smtClean="0">
              <a:solidFill>
                <a:srgbClr val="0000FF"/>
              </a:solidFill>
              <a:latin typeface="Arial" pitchFamily="34" charset="0"/>
              <a:cs typeface="Arial" pitchFamily="34" charset="0"/>
            </a:endParaRPr>
          </a:p>
        </p:txBody>
      </p:sp>
      <p:sp>
        <p:nvSpPr>
          <p:cNvPr id="14" name="圆角矩形 13"/>
          <p:cNvSpPr/>
          <p:nvPr/>
        </p:nvSpPr>
        <p:spPr>
          <a:xfrm>
            <a:off x="916327" y="1659057"/>
            <a:ext cx="5935885" cy="586432"/>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5" name="圆角矩形标注 14"/>
          <p:cNvSpPr/>
          <p:nvPr/>
        </p:nvSpPr>
        <p:spPr>
          <a:xfrm>
            <a:off x="7073176" y="1754186"/>
            <a:ext cx="1030148" cy="583901"/>
          </a:xfrm>
          <a:prstGeom prst="wedgeRoundRectCallout">
            <a:avLst>
              <a:gd name="adj1" fmla="val -69697"/>
              <a:gd name="adj2" fmla="val -15578"/>
              <a:gd name="adj3" fmla="val 16667"/>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7" name="TextBox 16"/>
          <p:cNvSpPr txBox="1"/>
          <p:nvPr/>
        </p:nvSpPr>
        <p:spPr>
          <a:xfrm>
            <a:off x="7152659" y="1892247"/>
            <a:ext cx="904365" cy="307777"/>
          </a:xfrm>
          <a:prstGeom prst="rect">
            <a:avLst/>
          </a:prstGeom>
          <a:noFill/>
        </p:spPr>
        <p:txBody>
          <a:bodyPr wrap="square" rtlCol="0">
            <a:spAutoFit/>
          </a:bodyPr>
          <a:lstStyle/>
          <a:p>
            <a:r>
              <a:rPr lang="en-US" sz="1400" dirty="0">
                <a:solidFill>
                  <a:srgbClr val="0000FF"/>
                </a:solidFill>
              </a:rPr>
              <a:t>Agreed.  </a:t>
            </a:r>
            <a:endParaRPr lang="en-US" sz="1400" dirty="0" smtClean="0">
              <a:solidFill>
                <a:srgbClr val="0000FF"/>
              </a:solidFill>
              <a:latin typeface="Arial" pitchFamily="34" charset="0"/>
              <a:cs typeface="Arial" pitchFamily="34" charset="0"/>
            </a:endParaRPr>
          </a:p>
        </p:txBody>
      </p:sp>
      <p:sp>
        <p:nvSpPr>
          <p:cNvPr id="18" name="圆角矩形 17"/>
          <p:cNvSpPr/>
          <p:nvPr/>
        </p:nvSpPr>
        <p:spPr>
          <a:xfrm>
            <a:off x="916327" y="2552235"/>
            <a:ext cx="7359572" cy="1730397"/>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9" name="圆角矩形标注 18"/>
          <p:cNvSpPr/>
          <p:nvPr/>
        </p:nvSpPr>
        <p:spPr>
          <a:xfrm>
            <a:off x="916327" y="5043326"/>
            <a:ext cx="7359572" cy="1384995"/>
          </a:xfrm>
          <a:prstGeom prst="wedgeRoundRectCallout">
            <a:avLst>
              <a:gd name="adj1" fmla="val -3338"/>
              <a:gd name="adj2" fmla="val -104697"/>
              <a:gd name="adj3" fmla="val 16667"/>
            </a:avLst>
          </a:prstGeom>
          <a:solidFill>
            <a:schemeClr val="accent2">
              <a:lumMod val="20000"/>
              <a:lumOff val="80000"/>
            </a:schemeClr>
          </a:solid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1" name="TextBox 20"/>
          <p:cNvSpPr txBox="1"/>
          <p:nvPr/>
        </p:nvSpPr>
        <p:spPr>
          <a:xfrm>
            <a:off x="1008925" y="5020176"/>
            <a:ext cx="7266974" cy="1384995"/>
          </a:xfrm>
          <a:prstGeom prst="rect">
            <a:avLst/>
          </a:prstGeom>
          <a:noFill/>
        </p:spPr>
        <p:txBody>
          <a:bodyPr wrap="square" rtlCol="0">
            <a:spAutoFit/>
          </a:bodyPr>
          <a:lstStyle/>
          <a:p>
            <a:r>
              <a:rPr lang="en-US" sz="1400" dirty="0" smtClean="0">
                <a:solidFill>
                  <a:srgbClr val="0000FF"/>
                </a:solidFill>
              </a:rPr>
              <a:t>1. Okay</a:t>
            </a:r>
            <a:r>
              <a:rPr lang="en-US" sz="1400" dirty="0">
                <a:solidFill>
                  <a:srgbClr val="0000FF"/>
                </a:solidFill>
              </a:rPr>
              <a:t>, but it seems to be limited within Field Ops only.  In fact, </a:t>
            </a:r>
            <a:r>
              <a:rPr lang="en-US" sz="1400" dirty="0" err="1">
                <a:solidFill>
                  <a:srgbClr val="0000FF"/>
                </a:solidFill>
              </a:rPr>
              <a:t>FUS</a:t>
            </a:r>
            <a:r>
              <a:rPr lang="en-US" sz="1400" dirty="0">
                <a:solidFill>
                  <a:srgbClr val="0000FF"/>
                </a:solidFill>
              </a:rPr>
              <a:t> Sample Team in </a:t>
            </a:r>
            <a:r>
              <a:rPr lang="en-US" sz="1400" dirty="0" err="1">
                <a:solidFill>
                  <a:srgbClr val="0000FF"/>
                </a:solidFill>
              </a:rPr>
              <a:t>CAS</a:t>
            </a:r>
            <a:r>
              <a:rPr lang="en-US" sz="1400" dirty="0">
                <a:solidFill>
                  <a:srgbClr val="0000FF"/>
                </a:solidFill>
              </a:rPr>
              <a:t> might also be an area working on (i.e. missing PTO information in subscriber card</a:t>
            </a:r>
            <a:r>
              <a:rPr lang="en-US" sz="1400" dirty="0" smtClean="0">
                <a:solidFill>
                  <a:srgbClr val="0000FF"/>
                </a:solidFill>
              </a:rPr>
              <a:t>).</a:t>
            </a:r>
          </a:p>
          <a:p>
            <a:endParaRPr lang="en-US" sz="1400" dirty="0">
              <a:solidFill>
                <a:srgbClr val="0000FF"/>
              </a:solidFill>
              <a:latin typeface="Arial" pitchFamily="34" charset="0"/>
              <a:cs typeface="Arial" pitchFamily="34" charset="0"/>
            </a:endParaRPr>
          </a:p>
          <a:p>
            <a:r>
              <a:rPr lang="en-US" sz="1400" dirty="0">
                <a:solidFill>
                  <a:srgbClr val="0000FF"/>
                </a:solidFill>
              </a:rPr>
              <a:t>2. Corrective action could still be considered and added.  e.g. Training and/or regular meeting to emphasize this discrepancy to all Field Reps in IC as reminder, not limited to an affected servicing Field Rep.</a:t>
            </a:r>
          </a:p>
        </p:txBody>
      </p:sp>
    </p:spTree>
    <p:extLst>
      <p:ext uri="{BB962C8B-B14F-4D97-AF65-F5344CB8AC3E}">
        <p14:creationId xmlns:p14="http://schemas.microsoft.com/office/powerpoint/2010/main" val="3572721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12</a:t>
            </a:fld>
            <a:endParaRPr lang="en-US"/>
          </a:p>
        </p:txBody>
      </p:sp>
      <p:sp>
        <p:nvSpPr>
          <p:cNvPr id="11" name="Title 3"/>
          <p:cNvSpPr>
            <a:spLocks noGrp="1"/>
          </p:cNvSpPr>
          <p:nvPr>
            <p:ph type="title"/>
          </p:nvPr>
        </p:nvSpPr>
        <p:spPr>
          <a:xfrm>
            <a:off x="404621" y="193615"/>
            <a:ext cx="8229600" cy="489291"/>
          </a:xfrm>
        </p:spPr>
        <p:txBody>
          <a:bodyPr/>
          <a:lstStyle/>
          <a:p>
            <a:pPr marL="514350" indent="-514350" eaLnBrk="1" hangingPunct="1"/>
            <a:r>
              <a:rPr lang="en-US" dirty="0" smtClean="0">
                <a:latin typeface="Arial" charset="0"/>
                <a:ea typeface="Geneva" charset="0"/>
              </a:rPr>
              <a:t>Sample 1 -  Good </a:t>
            </a:r>
            <a:r>
              <a:rPr lang="en-US" dirty="0" smtClean="0">
                <a:latin typeface="Arial" charset="0"/>
                <a:cs typeface="Arial" charset="0"/>
              </a:rPr>
              <a:t>CAR No. </a:t>
            </a:r>
            <a:r>
              <a:rPr lang="en-US" dirty="0"/>
              <a:t>123910338</a:t>
            </a:r>
            <a:endParaRPr lang="en-US" dirty="0">
              <a:latin typeface="Arial" charset="0"/>
              <a:cs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36" y="847483"/>
            <a:ext cx="7846599" cy="5101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圆角矩形标注 15"/>
          <p:cNvSpPr/>
          <p:nvPr/>
        </p:nvSpPr>
        <p:spPr>
          <a:xfrm>
            <a:off x="921149" y="2882096"/>
            <a:ext cx="7359572" cy="1532927"/>
          </a:xfrm>
          <a:prstGeom prst="wedgeRoundRectCallout">
            <a:avLst>
              <a:gd name="adj1" fmla="val -7740"/>
              <a:gd name="adj2" fmla="val 75643"/>
              <a:gd name="adj3" fmla="val 16667"/>
            </a:avLst>
          </a:prstGeom>
          <a:solidFill>
            <a:schemeClr val="accent2">
              <a:lumMod val="20000"/>
              <a:lumOff val="80000"/>
            </a:schemeClr>
          </a:solid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AutoNum type="arabicPeriod"/>
            </a:pPr>
            <a:r>
              <a:rPr lang="en-US" sz="1400" dirty="0">
                <a:solidFill>
                  <a:srgbClr val="0000FF"/>
                </a:solidFill>
                <a:latin typeface="Arial" pitchFamily="34" charset="0"/>
                <a:cs typeface="Arial" pitchFamily="34" charset="0"/>
              </a:rPr>
              <a:t>Agreed, with adequate supporting evidence in containment actions 1-3 to demonstrate that those 3 containments are properly implemented, e.g. attached e-mail from customer and </a:t>
            </a:r>
            <a:r>
              <a:rPr lang="en-US" sz="1400" dirty="0" err="1">
                <a:solidFill>
                  <a:srgbClr val="0000FF"/>
                </a:solidFill>
                <a:latin typeface="Arial" pitchFamily="34" charset="0"/>
                <a:cs typeface="Arial" pitchFamily="34" charset="0"/>
              </a:rPr>
              <a:t>IR</a:t>
            </a:r>
            <a:r>
              <a:rPr lang="en-US" sz="1400" dirty="0">
                <a:solidFill>
                  <a:srgbClr val="0000FF"/>
                </a:solidFill>
                <a:latin typeface="Arial" pitchFamily="34" charset="0"/>
                <a:cs typeface="Arial" pitchFamily="34" charset="0"/>
              </a:rPr>
              <a:t> and subscriber card records. </a:t>
            </a:r>
          </a:p>
          <a:p>
            <a:pPr marL="342900" indent="-342900">
              <a:buAutoNum type="arabicPeriod"/>
            </a:pPr>
            <a:r>
              <a:rPr lang="en-US" sz="1400" dirty="0" smtClean="0">
                <a:solidFill>
                  <a:srgbClr val="0000FF"/>
                </a:solidFill>
                <a:latin typeface="Arial" pitchFamily="34" charset="0"/>
                <a:cs typeface="Arial" pitchFamily="34" charset="0"/>
              </a:rPr>
              <a:t>Verification </a:t>
            </a:r>
            <a:r>
              <a:rPr lang="en-US" sz="1400" dirty="0">
                <a:solidFill>
                  <a:srgbClr val="0000FF"/>
                </a:solidFill>
                <a:latin typeface="Arial" pitchFamily="34" charset="0"/>
                <a:cs typeface="Arial" pitchFamily="34" charset="0"/>
              </a:rPr>
              <a:t>milestone is added with sufficient time, i.e. almost 2 months</a:t>
            </a:r>
            <a:r>
              <a:rPr lang="en-US" sz="1400" dirty="0" smtClean="0">
                <a:solidFill>
                  <a:srgbClr val="0000FF"/>
                </a:solidFill>
                <a:latin typeface="Arial" pitchFamily="34" charset="0"/>
                <a:cs typeface="Arial" pitchFamily="34" charset="0"/>
              </a:rPr>
              <a:t>.</a:t>
            </a:r>
          </a:p>
          <a:p>
            <a:pPr marL="342900" indent="-342900">
              <a:buFontTx/>
              <a:buAutoNum type="arabicPeriod"/>
            </a:pPr>
            <a:r>
              <a:rPr lang="en-US" sz="1400" dirty="0" smtClean="0">
                <a:solidFill>
                  <a:srgbClr val="0000FF"/>
                </a:solidFill>
              </a:rPr>
              <a:t>Both </a:t>
            </a:r>
            <a:r>
              <a:rPr lang="en-US" sz="1400" dirty="0">
                <a:solidFill>
                  <a:srgbClr val="0000FF"/>
                </a:solidFill>
              </a:rPr>
              <a:t>milestone expectations and fulfillment are appropriately defined and completed (prior to due dates) respectively</a:t>
            </a:r>
            <a:r>
              <a:rPr lang="en-US" sz="1400" dirty="0" smtClean="0">
                <a:solidFill>
                  <a:srgbClr val="0000FF"/>
                </a:solidFill>
              </a:rPr>
              <a:t>.</a:t>
            </a:r>
            <a:endParaRPr lang="en-US" sz="1400" dirty="0">
              <a:solidFill>
                <a:srgbClr val="0000FF"/>
              </a:solidFill>
              <a:latin typeface="Arial" pitchFamily="34" charset="0"/>
              <a:cs typeface="Arial" pitchFamily="34" charset="0"/>
            </a:endParaRPr>
          </a:p>
        </p:txBody>
      </p:sp>
      <p:sp>
        <p:nvSpPr>
          <p:cNvPr id="19" name="圆角矩形 18"/>
          <p:cNvSpPr/>
          <p:nvPr/>
        </p:nvSpPr>
        <p:spPr>
          <a:xfrm>
            <a:off x="777430" y="4815068"/>
            <a:ext cx="7359572" cy="1030147"/>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2980076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13</a:t>
            </a:fld>
            <a:endParaRPr lang="en-US"/>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dirty="0" smtClean="0">
                <a:latin typeface="Arial" charset="0"/>
                <a:ea typeface="Geneva" charset="0"/>
              </a:rPr>
              <a:t>Sample 1 -  Good </a:t>
            </a:r>
            <a:r>
              <a:rPr lang="en-US" dirty="0" smtClean="0">
                <a:latin typeface="Arial" charset="0"/>
                <a:cs typeface="Arial" charset="0"/>
              </a:rPr>
              <a:t>CAR No. </a:t>
            </a:r>
            <a:r>
              <a:rPr lang="en-US" dirty="0"/>
              <a:t>123910338</a:t>
            </a:r>
            <a:endParaRPr lang="en-US" dirty="0">
              <a:latin typeface="Arial" charset="0"/>
              <a:cs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80" y="1185020"/>
            <a:ext cx="8565661" cy="500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标注 5"/>
          <p:cNvSpPr/>
          <p:nvPr/>
        </p:nvSpPr>
        <p:spPr>
          <a:xfrm>
            <a:off x="6936035" y="1185020"/>
            <a:ext cx="2207965" cy="2773522"/>
          </a:xfrm>
          <a:prstGeom prst="wedgeRoundRectCallout">
            <a:avLst>
              <a:gd name="adj1" fmla="val -62946"/>
              <a:gd name="adj2" fmla="val 16670"/>
              <a:gd name="adj3" fmla="val 16667"/>
            </a:avLst>
          </a:prstGeom>
          <a:solidFill>
            <a:schemeClr val="accent2">
              <a:lumMod val="20000"/>
              <a:lumOff val="80000"/>
            </a:schemeClr>
          </a:solid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0000FF"/>
                </a:solidFill>
              </a:rPr>
              <a:t>1. Agreed</a:t>
            </a:r>
            <a:r>
              <a:rPr lang="en-US" sz="1400" dirty="0">
                <a:solidFill>
                  <a:srgbClr val="0000FF"/>
                </a:solidFill>
              </a:rPr>
              <a:t>, both fields of “CAR Effectiveness Indicator” and “Verification Evidence” are filled.</a:t>
            </a:r>
          </a:p>
          <a:p>
            <a:r>
              <a:rPr lang="en-US" sz="1400" dirty="0" smtClean="0">
                <a:solidFill>
                  <a:srgbClr val="0000FF"/>
                </a:solidFill>
              </a:rPr>
              <a:t>2. Sampling </a:t>
            </a:r>
            <a:r>
              <a:rPr lang="en-US" sz="1400" dirty="0">
                <a:solidFill>
                  <a:srgbClr val="0000FF"/>
                </a:solidFill>
              </a:rPr>
              <a:t>of additional </a:t>
            </a:r>
            <a:r>
              <a:rPr lang="en-US" sz="1400" dirty="0" err="1">
                <a:solidFill>
                  <a:srgbClr val="0000FF"/>
                </a:solidFill>
              </a:rPr>
              <a:t>FUS</a:t>
            </a:r>
            <a:r>
              <a:rPr lang="en-US" sz="1400" dirty="0">
                <a:solidFill>
                  <a:srgbClr val="0000FF"/>
                </a:solidFill>
              </a:rPr>
              <a:t> sample (i.e. 4) for review PLUS the owner’s verification, it is noted that verification process in this CAR is sufficient.</a:t>
            </a:r>
          </a:p>
        </p:txBody>
      </p:sp>
      <p:sp>
        <p:nvSpPr>
          <p:cNvPr id="7" name="圆角矩形 6"/>
          <p:cNvSpPr/>
          <p:nvPr/>
        </p:nvSpPr>
        <p:spPr>
          <a:xfrm>
            <a:off x="188660" y="1185019"/>
            <a:ext cx="6434858" cy="4868539"/>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3241442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14</a:t>
            </a:fld>
            <a:endParaRPr lang="en-US"/>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dirty="0" smtClean="0">
                <a:latin typeface="Arial" charset="0"/>
                <a:ea typeface="Geneva" charset="0"/>
              </a:rPr>
              <a:t>Good Practice - </a:t>
            </a:r>
            <a:r>
              <a:rPr lang="en-US" dirty="0" smtClean="0">
                <a:latin typeface="Arial" charset="0"/>
                <a:cs typeface="Arial" charset="0"/>
              </a:rPr>
              <a:t>CAR No. </a:t>
            </a:r>
            <a:r>
              <a:rPr lang="en-US" dirty="0"/>
              <a:t>123910338</a:t>
            </a:r>
            <a:endParaRPr lang="en-US" dirty="0">
              <a:latin typeface="Arial" charset="0"/>
              <a:cs typeface="Arial" charset="0"/>
            </a:endParaRPr>
          </a:p>
        </p:txBody>
      </p:sp>
      <p:sp>
        <p:nvSpPr>
          <p:cNvPr id="6" name="圆角矩形标注 5"/>
          <p:cNvSpPr/>
          <p:nvPr/>
        </p:nvSpPr>
        <p:spPr>
          <a:xfrm>
            <a:off x="659757" y="1657369"/>
            <a:ext cx="7749251" cy="865901"/>
          </a:xfrm>
          <a:prstGeom prst="wedgeRoundRectCallout">
            <a:avLst>
              <a:gd name="adj1" fmla="val -5292"/>
              <a:gd name="adj2" fmla="val 107567"/>
              <a:gd name="adj3" fmla="val 16667"/>
            </a:avLst>
          </a:prstGeom>
          <a:solidFill>
            <a:schemeClr val="accent2">
              <a:lumMod val="20000"/>
              <a:lumOff val="80000"/>
            </a:schemeClr>
          </a:solid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rgbClr val="0000FF"/>
                </a:solidFill>
              </a:rPr>
              <a:t>Good practice is seen in the “Document History” for additional guidance to CAR Owner.</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174" y="3045576"/>
            <a:ext cx="8336731" cy="247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334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82877"/>
            <a:ext cx="8229600" cy="1143000"/>
          </a:xfrm>
        </p:spPr>
        <p:txBody>
          <a:bodyPr/>
          <a:lstStyle/>
          <a:p>
            <a:pPr algn="ctr"/>
            <a:r>
              <a:rPr lang="en-US" altLang="ja-JP" b="0" dirty="0"/>
              <a:t/>
            </a:r>
            <a:br>
              <a:rPr lang="en-US" altLang="ja-JP" b="0" dirty="0"/>
            </a:br>
            <a:r>
              <a:rPr lang="en-US" altLang="ja-JP" b="0" dirty="0">
                <a:latin typeface="Arial" pitchFamily="34" charset="0"/>
                <a:cs typeface="Arial" pitchFamily="34" charset="0"/>
              </a:rPr>
              <a:t>Bad CAR : No. 123910554 (</a:t>
            </a:r>
            <a:r>
              <a:rPr lang="en-US" altLang="ja-JP" b="0">
                <a:latin typeface="Arial" pitchFamily="34" charset="0"/>
                <a:cs typeface="Arial" pitchFamily="34" charset="0"/>
              </a:rPr>
              <a:t>Kila </a:t>
            </a:r>
            <a:r>
              <a:rPr lang="en-US" altLang="ja-JP" b="0" smtClean="0">
                <a:latin typeface="Arial" pitchFamily="34" charset="0"/>
                <a:cs typeface="Arial" pitchFamily="34" charset="0"/>
              </a:rPr>
              <a:t>Yang</a:t>
            </a:r>
            <a:r>
              <a:rPr lang="en-US" altLang="ja-JP" b="0" dirty="0">
                <a:latin typeface="Arial" pitchFamily="34" charset="0"/>
                <a:cs typeface="Arial" pitchFamily="34" charset="0"/>
              </a:rPr>
              <a:t>)</a:t>
            </a:r>
            <a:br>
              <a:rPr lang="en-US" altLang="ja-JP" b="0" dirty="0">
                <a:latin typeface="Arial" pitchFamily="34" charset="0"/>
                <a:cs typeface="Arial" pitchFamily="34" charset="0"/>
              </a:rPr>
            </a:br>
            <a:endParaRPr kumimoji="1" lang="ja-JP" altLang="en-US" b="0" dirty="0"/>
          </a:p>
        </p:txBody>
      </p:sp>
      <p:sp>
        <p:nvSpPr>
          <p:cNvPr id="3" name="スライド番号プレースホルダー 2"/>
          <p:cNvSpPr>
            <a:spLocks noGrp="1"/>
          </p:cNvSpPr>
          <p:nvPr>
            <p:ph type="sldNum" sz="quarter" idx="10"/>
          </p:nvPr>
        </p:nvSpPr>
        <p:spPr/>
        <p:txBody>
          <a:bodyPr/>
          <a:lstStyle/>
          <a:p>
            <a:fld id="{EA37AF12-A89B-4622-861F-26D37CEB0063}" type="slidenum">
              <a:rPr lang="en-US" smtClean="0"/>
              <a:pPr/>
              <a:t>15</a:t>
            </a:fld>
            <a:endParaRPr lang="en-US"/>
          </a:p>
        </p:txBody>
      </p:sp>
    </p:spTree>
    <p:extLst>
      <p:ext uri="{BB962C8B-B14F-4D97-AF65-F5344CB8AC3E}">
        <p14:creationId xmlns:p14="http://schemas.microsoft.com/office/powerpoint/2010/main" val="410488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pPr marL="514350" indent="-514350" eaLnBrk="1" hangingPunct="1"/>
            <a:r>
              <a:rPr lang="en-US" dirty="0" smtClean="0">
                <a:latin typeface="Arial" charset="0"/>
                <a:ea typeface="Geneva" charset="0"/>
              </a:rPr>
              <a:t>CAR Needing Improvement - </a:t>
            </a:r>
            <a:r>
              <a:rPr lang="en-US" dirty="0">
                <a:latin typeface="Arial" charset="0"/>
                <a:cs typeface="Arial" charset="0"/>
              </a:rPr>
              <a:t>No. 123910554</a:t>
            </a: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pPr eaLnBrk="1" hangingPunct="1"/>
              <a:t>16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831730"/>
            <a:ext cx="7105650"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2743199" y="3632742"/>
            <a:ext cx="5127585" cy="405112"/>
          </a:xfrm>
          <a:prstGeom prst="roundRect">
            <a:avLst/>
          </a:prstGeom>
          <a:noFill/>
          <a:ln w="38100">
            <a:solidFill>
              <a:srgbClr val="C1003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2725040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latin typeface="Arial" charset="0"/>
                <a:ea typeface="Geneva" charset="0"/>
              </a:rPr>
              <a:t>CAR Needing Improvement - No. 123910554</a:t>
            </a:r>
            <a:endParaRPr lang="en-US" dirty="0" smtClean="0">
              <a:latin typeface="Arial" charset="0"/>
              <a:ea typeface="Geneva" charset="0"/>
            </a:endParaRPr>
          </a:p>
        </p:txBody>
      </p:sp>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17</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966788"/>
            <a:ext cx="707707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1439186" y="4603805"/>
            <a:ext cx="1113183" cy="79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287619" y="4469959"/>
            <a:ext cx="260007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639833" y="4611757"/>
            <a:ext cx="4476584" cy="0"/>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595534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latin typeface="Arial" charset="0"/>
                <a:ea typeface="Geneva" charset="0"/>
              </a:rPr>
              <a:t>CAR Needing Improvement - No. 123910554</a:t>
            </a:r>
            <a:endParaRPr lang="en-US" dirty="0" smtClean="0">
              <a:latin typeface="Arial" charset="0"/>
              <a:ea typeface="Geneva" charset="0"/>
            </a:endParaRPr>
          </a:p>
        </p:txBody>
      </p:sp>
      <p:sp>
        <p:nvSpPr>
          <p:cNvPr id="1638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F4D095AA-501E-4593-B643-AA15252FDA17}" type="slidenum">
              <a:rPr lang="en-US"/>
              <a:pPr eaLnBrk="1" hangingPunct="1"/>
              <a:t>18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25" y="1303961"/>
            <a:ext cx="7172325"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27" y="4604916"/>
            <a:ext cx="7403216" cy="1756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4341413" y="5844209"/>
            <a:ext cx="2059388" cy="517288"/>
          </a:xfrm>
          <a:prstGeom prst="roundRect">
            <a:avLst/>
          </a:prstGeom>
          <a:noFill/>
          <a:ln w="28575">
            <a:solidFill>
              <a:srgbClr val="C1003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4" name="Rounded Rectangular Callout 3"/>
          <p:cNvSpPr/>
          <p:nvPr/>
        </p:nvSpPr>
        <p:spPr>
          <a:xfrm>
            <a:off x="4782636" y="4063117"/>
            <a:ext cx="4027410" cy="1352832"/>
          </a:xfrm>
          <a:prstGeom prst="wedgeRoundRectCallout">
            <a:avLst>
              <a:gd name="adj1" fmla="val -39373"/>
              <a:gd name="adj2" fmla="val 78742"/>
              <a:gd name="adj3" fmla="val 16667"/>
            </a:avLst>
          </a:prstGeom>
          <a:solidFill>
            <a:schemeClr val="accent2">
              <a:lumMod val="20000"/>
              <a:lumOff val="80000"/>
            </a:schemeClr>
          </a:solid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accent2">
                    <a:lumMod val="50000"/>
                  </a:schemeClr>
                </a:solidFill>
                <a:latin typeface="Arial" pitchFamily="34" charset="0"/>
                <a:cs typeface="Arial" pitchFamily="34" charset="0"/>
              </a:rPr>
              <a:t>Inappropriate supporting evidence provided - The </a:t>
            </a:r>
            <a:r>
              <a:rPr lang="en-US" sz="1400" dirty="0" smtClean="0">
                <a:solidFill>
                  <a:schemeClr val="accent2">
                    <a:lumMod val="50000"/>
                  </a:schemeClr>
                </a:solidFill>
                <a:latin typeface="Arial" pitchFamily="34" charset="0"/>
                <a:cs typeface="Arial" pitchFamily="34" charset="0"/>
              </a:rPr>
              <a:t>sample location of </a:t>
            </a:r>
            <a:r>
              <a:rPr lang="en-US" sz="1400" dirty="0">
                <a:solidFill>
                  <a:schemeClr val="accent2">
                    <a:lumMod val="50000"/>
                  </a:schemeClr>
                </a:solidFill>
                <a:latin typeface="Arial" pitchFamily="34" charset="0"/>
                <a:cs typeface="Arial" pitchFamily="34" charset="0"/>
              </a:rPr>
              <a:t>LIMS </a:t>
            </a:r>
            <a:r>
              <a:rPr lang="en-US" sz="1400" dirty="0" smtClean="0">
                <a:solidFill>
                  <a:schemeClr val="accent2">
                    <a:lumMod val="50000"/>
                  </a:schemeClr>
                </a:solidFill>
                <a:latin typeface="Arial" pitchFamily="34" charset="0"/>
                <a:cs typeface="Arial" pitchFamily="34" charset="0"/>
              </a:rPr>
              <a:t>is </a:t>
            </a:r>
            <a:r>
              <a:rPr lang="en-US" sz="1400" dirty="0">
                <a:solidFill>
                  <a:schemeClr val="accent2">
                    <a:lumMod val="50000"/>
                  </a:schemeClr>
                </a:solidFill>
                <a:latin typeface="Arial" pitchFamily="34" charset="0"/>
                <a:cs typeface="Arial" pitchFamily="34" charset="0"/>
              </a:rPr>
              <a:t>same as the non-conformance objective evidence which this CAR addressed. (LIMS in Filter lab)</a:t>
            </a:r>
          </a:p>
        </p:txBody>
      </p:sp>
    </p:spTree>
    <p:extLst>
      <p:ext uri="{BB962C8B-B14F-4D97-AF65-F5344CB8AC3E}">
        <p14:creationId xmlns:p14="http://schemas.microsoft.com/office/powerpoint/2010/main" val="1534603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1325562"/>
          </a:xfrm>
        </p:spPr>
        <p:txBody>
          <a:bodyPr/>
          <a:lstStyle/>
          <a:p>
            <a:r>
              <a:rPr lang="en-US" dirty="0">
                <a:latin typeface="Arial" charset="0"/>
                <a:ea typeface="Geneva" charset="0"/>
              </a:rPr>
              <a:t>CAR Needing Improvement - No. 123910554</a:t>
            </a:r>
            <a:r>
              <a:rPr lang="en-US" dirty="0" smtClean="0">
                <a:latin typeface="Arial" charset="0"/>
                <a:ea typeface="Geneva" charset="0"/>
              </a:rPr>
              <a:t/>
            </a:r>
            <a:br>
              <a:rPr lang="en-US" dirty="0" smtClean="0">
                <a:latin typeface="Arial" charset="0"/>
                <a:ea typeface="Geneva" charset="0"/>
              </a:rPr>
            </a:br>
            <a:endParaRPr lang="en-US" dirty="0" smtClean="0">
              <a:latin typeface="Arial" charset="0"/>
              <a:ea typeface="Geneva" charset="0"/>
            </a:endParaRPr>
          </a:p>
        </p:txBody>
      </p:sp>
      <p:sp>
        <p:nvSpPr>
          <p:cNvPr id="184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E39A143C-1D96-42A9-B4D2-559499A58B1A}" type="slidenum">
              <a:rPr lang="en-US"/>
              <a:pPr eaLnBrk="1" hangingPunct="1"/>
              <a:t>19</a:t>
            </a:fld>
            <a:endParaRPr lang="en-US"/>
          </a:p>
        </p:txBody>
      </p:sp>
      <p:sp>
        <p:nvSpPr>
          <p:cNvPr id="2" name="TextBox 1"/>
          <p:cNvSpPr txBox="1"/>
          <p:nvPr/>
        </p:nvSpPr>
        <p:spPr>
          <a:xfrm>
            <a:off x="718457" y="1186449"/>
            <a:ext cx="7968343" cy="2954655"/>
          </a:xfrm>
          <a:prstGeom prst="rect">
            <a:avLst/>
          </a:prstGeom>
          <a:noFill/>
        </p:spPr>
        <p:txBody>
          <a:bodyPr wrap="square" rtlCol="0">
            <a:spAutoFit/>
          </a:bodyPr>
          <a:lstStyle/>
          <a:p>
            <a:r>
              <a:rPr lang="en-US" b="1" dirty="0" smtClean="0">
                <a:solidFill>
                  <a:schemeClr val="accent1"/>
                </a:solidFill>
                <a:latin typeface="Arial" pitchFamily="34" charset="0"/>
                <a:cs typeface="Arial" pitchFamily="34" charset="0"/>
              </a:rPr>
              <a:t>Recommendation – </a:t>
            </a:r>
            <a:br>
              <a:rPr lang="en-US" b="1" dirty="0" smtClean="0">
                <a:solidFill>
                  <a:schemeClr val="accent1"/>
                </a:solidFill>
                <a:latin typeface="Arial" pitchFamily="34" charset="0"/>
                <a:cs typeface="Arial" pitchFamily="34" charset="0"/>
              </a:rPr>
            </a:br>
            <a:endParaRPr lang="en-US" b="1" dirty="0" smtClean="0">
              <a:solidFill>
                <a:schemeClr val="accent1"/>
              </a:solidFill>
              <a:latin typeface="Arial" pitchFamily="34" charset="0"/>
              <a:cs typeface="Arial" pitchFamily="34" charset="0"/>
            </a:endParaRPr>
          </a:p>
          <a:p>
            <a:pPr marL="285750" indent="-285750">
              <a:buFont typeface="Wingdings" pitchFamily="2" charset="2"/>
              <a:buChar char="q"/>
            </a:pPr>
            <a:r>
              <a:rPr lang="en-US" b="1" dirty="0" smtClean="0">
                <a:solidFill>
                  <a:schemeClr val="accent1"/>
                </a:solidFill>
                <a:latin typeface="Arial" pitchFamily="34" charset="0"/>
                <a:cs typeface="Arial" pitchFamily="34" charset="0"/>
              </a:rPr>
              <a:t>Milestone – Implementation Objective Evidence</a:t>
            </a:r>
            <a:br>
              <a:rPr lang="en-US" b="1" dirty="0" smtClean="0">
                <a:solidFill>
                  <a:schemeClr val="accent1"/>
                </a:solidFill>
                <a:latin typeface="Arial" pitchFamily="34" charset="0"/>
                <a:cs typeface="Arial" pitchFamily="34" charset="0"/>
              </a:rPr>
            </a:br>
            <a:endParaRPr lang="en-US" b="1" dirty="0" smtClean="0">
              <a:solidFill>
                <a:schemeClr val="accent1"/>
              </a:solidFill>
              <a:latin typeface="Arial" pitchFamily="34" charset="0"/>
              <a:cs typeface="Arial" pitchFamily="34" charset="0"/>
            </a:endParaRPr>
          </a:p>
          <a:p>
            <a:pPr marL="628650" indent="-287338">
              <a:buFont typeface="Wingdings" pitchFamily="2" charset="2"/>
              <a:buChar char="§"/>
            </a:pPr>
            <a:r>
              <a:rPr lang="en-US" sz="1500" dirty="0" smtClean="0">
                <a:solidFill>
                  <a:schemeClr val="accent1"/>
                </a:solidFill>
                <a:latin typeface="Arial" pitchFamily="34" charset="0"/>
                <a:cs typeface="Arial" pitchFamily="34" charset="0"/>
              </a:rPr>
              <a:t>Provide the </a:t>
            </a:r>
            <a:r>
              <a:rPr lang="en-US" sz="1500" dirty="0">
                <a:solidFill>
                  <a:schemeClr val="accent1"/>
                </a:solidFill>
                <a:latin typeface="Arial" pitchFamily="34" charset="0"/>
                <a:cs typeface="Arial" pitchFamily="34" charset="0"/>
              </a:rPr>
              <a:t>photo of sample shelve with such sample </a:t>
            </a:r>
            <a:r>
              <a:rPr lang="en-US" sz="1500" dirty="0" smtClean="0">
                <a:solidFill>
                  <a:schemeClr val="accent1"/>
                </a:solidFill>
                <a:latin typeface="Arial" pitchFamily="34" charset="0"/>
                <a:cs typeface="Arial" pitchFamily="34" charset="0"/>
              </a:rPr>
              <a:t>No. or sample login/out sheet to prove this sample has been moved to Filter lab.</a:t>
            </a:r>
            <a:br>
              <a:rPr lang="en-US" sz="1500" dirty="0" smtClean="0">
                <a:solidFill>
                  <a:schemeClr val="accent1"/>
                </a:solidFill>
                <a:latin typeface="Arial" pitchFamily="34" charset="0"/>
                <a:cs typeface="Arial" pitchFamily="34" charset="0"/>
              </a:rPr>
            </a:br>
            <a:endParaRPr lang="en-US" sz="1500" dirty="0" smtClean="0">
              <a:solidFill>
                <a:schemeClr val="accent1"/>
              </a:solidFill>
              <a:latin typeface="Arial" pitchFamily="34" charset="0"/>
              <a:cs typeface="Arial" pitchFamily="34" charset="0"/>
            </a:endParaRPr>
          </a:p>
          <a:p>
            <a:pPr marL="628650" indent="-287338">
              <a:buFont typeface="Wingdings" pitchFamily="2" charset="2"/>
              <a:buChar char="§"/>
            </a:pPr>
            <a:r>
              <a:rPr lang="en-US" sz="1500" dirty="0">
                <a:solidFill>
                  <a:schemeClr val="accent1"/>
                </a:solidFill>
                <a:latin typeface="Arial" pitchFamily="34" charset="0"/>
                <a:cs typeface="Arial" pitchFamily="34" charset="0"/>
              </a:rPr>
              <a:t>The CAP states that “S&amp;R staff have been reminded to follow the FPD sample handling process section 4.2</a:t>
            </a:r>
            <a:r>
              <a:rPr lang="en-US" sz="1500" dirty="0" smtClean="0">
                <a:solidFill>
                  <a:schemeClr val="accent1"/>
                </a:solidFill>
                <a:latin typeface="Arial" pitchFamily="34" charset="0"/>
                <a:cs typeface="Arial" pitchFamily="34" charset="0"/>
              </a:rPr>
              <a:t>”.  It’s recommend to provide the evidence, ex) reminder email or meeting minutes as evidence.</a:t>
            </a:r>
            <a:endParaRPr lang="en-US" sz="15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395885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3" name="スライド番号プレースホルダー 2"/>
          <p:cNvSpPr>
            <a:spLocks noGrp="1"/>
          </p:cNvSpPr>
          <p:nvPr>
            <p:ph type="sldNum" sz="quarter" idx="10"/>
          </p:nvPr>
        </p:nvSpPr>
        <p:spPr/>
        <p:txBody>
          <a:bodyPr/>
          <a:lstStyle/>
          <a:p>
            <a:fld id="{EA37AF12-A89B-4622-861F-26D37CEB0063}" type="slidenum">
              <a:rPr lang="en-US" smtClean="0"/>
              <a:pPr/>
              <a:t>2</a:t>
            </a:fld>
            <a:endParaRPr lang="en-US"/>
          </a:p>
        </p:txBody>
      </p:sp>
      <p:sp>
        <p:nvSpPr>
          <p:cNvPr id="4" name="テキスト ボックス 3"/>
          <p:cNvSpPr txBox="1"/>
          <p:nvPr/>
        </p:nvSpPr>
        <p:spPr>
          <a:xfrm>
            <a:off x="641445" y="1417638"/>
            <a:ext cx="7404005" cy="4154984"/>
          </a:xfrm>
          <a:prstGeom prst="rect">
            <a:avLst/>
          </a:prstGeom>
          <a:noFill/>
        </p:spPr>
        <p:txBody>
          <a:bodyPr wrap="square" rtlCol="0">
            <a:spAutoFit/>
          </a:bodyPr>
          <a:lstStyle/>
          <a:p>
            <a:r>
              <a:rPr kumimoji="1" lang="en-US" altLang="ja-JP" b="1" u="sng" dirty="0" smtClean="0">
                <a:latin typeface="Arial" pitchFamily="34" charset="0"/>
                <a:cs typeface="Arial" pitchFamily="34" charset="0"/>
              </a:rPr>
              <a:t>Good CARs</a:t>
            </a:r>
          </a:p>
          <a:p>
            <a:r>
              <a:rPr lang="en-US" altLang="ja-JP" dirty="0" smtClean="0">
                <a:cs typeface="Arial" charset="0"/>
              </a:rPr>
              <a:t>No. </a:t>
            </a:r>
            <a:r>
              <a:rPr lang="en-US" altLang="ja-JP" dirty="0" smtClean="0"/>
              <a:t>123911157 / V Ravichander</a:t>
            </a:r>
          </a:p>
          <a:p>
            <a:r>
              <a:rPr lang="en-US" altLang="ja-JP" dirty="0">
                <a:cs typeface="Arial" charset="0"/>
              </a:rPr>
              <a:t>No. </a:t>
            </a:r>
            <a:r>
              <a:rPr lang="en-US" altLang="ja-JP" dirty="0" smtClean="0"/>
              <a:t>123910338 / Jacky Wu</a:t>
            </a:r>
          </a:p>
          <a:p>
            <a:endParaRPr lang="en-US" altLang="ja-JP" dirty="0"/>
          </a:p>
          <a:p>
            <a:r>
              <a:rPr lang="en-US" altLang="ja-JP" b="1" u="sng" dirty="0" smtClean="0"/>
              <a:t>Bad CARs</a:t>
            </a:r>
          </a:p>
          <a:p>
            <a:r>
              <a:rPr lang="en-US" altLang="ja-JP" dirty="0"/>
              <a:t>No. </a:t>
            </a:r>
            <a:r>
              <a:rPr lang="en-US" altLang="ja-JP" dirty="0" smtClean="0"/>
              <a:t>123910554 / Kila Young</a:t>
            </a:r>
          </a:p>
          <a:p>
            <a:r>
              <a:rPr lang="en-US" altLang="ja-JP" dirty="0"/>
              <a:t>No. </a:t>
            </a:r>
            <a:r>
              <a:rPr lang="en-US" altLang="ja-JP" dirty="0" smtClean="0"/>
              <a:t>123910354 / Ronald Tse</a:t>
            </a:r>
          </a:p>
          <a:p>
            <a:endParaRPr lang="en-US" altLang="ja-JP" dirty="0" smtClean="0"/>
          </a:p>
          <a:p>
            <a:endParaRPr lang="en-US" altLang="ja-JP" dirty="0" smtClean="0"/>
          </a:p>
          <a:p>
            <a:endParaRPr kumimoji="1" lang="en-US" altLang="ja-JP" dirty="0" smtClean="0">
              <a:latin typeface="Arial" pitchFamily="34" charset="0"/>
              <a:cs typeface="Arial" pitchFamily="34" charset="0"/>
            </a:endParaRPr>
          </a:p>
          <a:p>
            <a:endParaRPr kumimoji="1" lang="ja-JP" altLang="en-US" dirty="0" err="1" smtClean="0">
              <a:latin typeface="Arial" pitchFamily="34" charset="0"/>
              <a:cs typeface="Arial" pitchFamily="34" charset="0"/>
            </a:endParaRPr>
          </a:p>
        </p:txBody>
      </p:sp>
    </p:spTree>
    <p:extLst>
      <p:ext uri="{BB962C8B-B14F-4D97-AF65-F5344CB8AC3E}">
        <p14:creationId xmlns:p14="http://schemas.microsoft.com/office/powerpoint/2010/main" val="6680396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EA37AF12-A89B-4622-861F-26D37CEB0063}" type="slidenum">
              <a:rPr lang="en-US" smtClean="0"/>
              <a:pPr/>
              <a:t>20</a:t>
            </a:fld>
            <a:endParaRPr lang="en-US"/>
          </a:p>
        </p:txBody>
      </p:sp>
      <p:sp>
        <p:nvSpPr>
          <p:cNvPr id="4" name="テキスト ボックス 3"/>
          <p:cNvSpPr txBox="1"/>
          <p:nvPr/>
        </p:nvSpPr>
        <p:spPr>
          <a:xfrm>
            <a:off x="641445" y="2809709"/>
            <a:ext cx="7404005" cy="954107"/>
          </a:xfrm>
          <a:prstGeom prst="rect">
            <a:avLst/>
          </a:prstGeom>
          <a:noFill/>
        </p:spPr>
        <p:txBody>
          <a:bodyPr wrap="square" rtlCol="0">
            <a:spAutoFit/>
          </a:bodyPr>
          <a:lstStyle/>
          <a:p>
            <a:pPr algn="ctr"/>
            <a:r>
              <a:rPr lang="en-US" altLang="ja-JP" sz="2800" dirty="0" smtClean="0">
                <a:solidFill>
                  <a:schemeClr val="accent1"/>
                </a:solidFill>
              </a:rPr>
              <a:t>Bad CAR : No</a:t>
            </a:r>
            <a:r>
              <a:rPr lang="en-US" altLang="ja-JP" sz="2800" dirty="0">
                <a:solidFill>
                  <a:schemeClr val="accent1"/>
                </a:solidFill>
              </a:rPr>
              <a:t>. </a:t>
            </a:r>
            <a:r>
              <a:rPr lang="en-US" altLang="ja-JP" sz="2800" dirty="0" smtClean="0">
                <a:solidFill>
                  <a:schemeClr val="accent1"/>
                </a:solidFill>
              </a:rPr>
              <a:t>123910354 (Ronald Tse)</a:t>
            </a:r>
            <a:endParaRPr kumimoji="1" lang="en-US" altLang="ja-JP" sz="2800" dirty="0" smtClean="0">
              <a:solidFill>
                <a:schemeClr val="accent1"/>
              </a:solidFill>
              <a:latin typeface="Arial" pitchFamily="34" charset="0"/>
              <a:cs typeface="Arial" pitchFamily="34" charset="0"/>
            </a:endParaRPr>
          </a:p>
          <a:p>
            <a:pPr algn="ctr"/>
            <a:endParaRPr kumimoji="1" lang="ja-JP" altLang="en-US" sz="2800" dirty="0" err="1" smtClean="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4104881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smtClean="0">
                <a:latin typeface="Arial" charset="0"/>
                <a:ea typeface="Geneva" charset="0"/>
              </a:rPr>
              <a:t>Sample 2 -  Bad </a:t>
            </a:r>
            <a:r>
              <a:rPr lang="en-US" dirty="0" smtClean="0">
                <a:latin typeface="Arial" charset="0"/>
                <a:cs typeface="Arial" charset="0"/>
              </a:rPr>
              <a:t>CAR No. </a:t>
            </a:r>
            <a:r>
              <a:rPr lang="en-US" dirty="0"/>
              <a:t>123910354</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pPr eaLnBrk="1" hangingPunct="1"/>
              <a:t>21</a:t>
            </a:fld>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499" y="682906"/>
            <a:ext cx="6573121" cy="59674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7709336" y="240913"/>
            <a:ext cx="1072055" cy="988307"/>
          </a:xfrm>
          <a:prstGeom prst="roundRect">
            <a:avLst/>
          </a:prstGeom>
          <a:solidFill>
            <a:srgbClr val="FF0000"/>
          </a:solidFill>
          <a:ln w="57150"/>
          <a:effectLst>
            <a:outerShdw blurRad="50800" dist="762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115510645"/>
              </p:ext>
            </p:extLst>
          </p:nvPr>
        </p:nvGraphicFramePr>
        <p:xfrm>
          <a:off x="7803932" y="410397"/>
          <a:ext cx="914400" cy="771525"/>
        </p:xfrm>
        <a:graphic>
          <a:graphicData uri="http://schemas.openxmlformats.org/presentationml/2006/ole">
            <mc:AlternateContent xmlns:mc="http://schemas.openxmlformats.org/markup-compatibility/2006">
              <mc:Choice xmlns:v="urn:schemas-microsoft-com:vml" Requires="v">
                <p:oleObj spid="_x0000_s1039"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7803932" y="41039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156839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22</a:t>
            </a:fld>
            <a:endParaRPr lang="en-US"/>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dirty="0">
                <a:latin typeface="Arial" charset="0"/>
                <a:ea typeface="Geneva" charset="0"/>
              </a:rPr>
              <a:t>Sample 2 -  Bad </a:t>
            </a:r>
            <a:r>
              <a:rPr lang="en-US" dirty="0">
                <a:latin typeface="Arial" charset="0"/>
                <a:cs typeface="Arial" charset="0"/>
              </a:rPr>
              <a:t>CAR No. </a:t>
            </a:r>
            <a:r>
              <a:rPr lang="en-US" dirty="0"/>
              <a:t>123910354</a:t>
            </a:r>
            <a:endParaRPr lang="en-US" dirty="0">
              <a:latin typeface="Arial" charset="0"/>
              <a:cs typeface="Arial" charset="0"/>
            </a:endParaRPr>
          </a:p>
        </p:txBody>
      </p:sp>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2189"/>
          <a:stretch/>
        </p:blipFill>
        <p:spPr bwMode="auto">
          <a:xfrm>
            <a:off x="124802" y="1466213"/>
            <a:ext cx="8883925" cy="3641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圆角矩形 2"/>
          <p:cNvSpPr/>
          <p:nvPr/>
        </p:nvSpPr>
        <p:spPr>
          <a:xfrm>
            <a:off x="283580" y="2273995"/>
            <a:ext cx="8677849" cy="1825046"/>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6" name="圆角矩形标注 4"/>
          <p:cNvSpPr/>
          <p:nvPr/>
        </p:nvSpPr>
        <p:spPr>
          <a:xfrm>
            <a:off x="4981433" y="682906"/>
            <a:ext cx="4020674" cy="1382376"/>
          </a:xfrm>
          <a:prstGeom prst="wedgeRoundRectCallout">
            <a:avLst>
              <a:gd name="adj1" fmla="val -56171"/>
              <a:gd name="adj2" fmla="val 63706"/>
              <a:gd name="adj3" fmla="val 16667"/>
            </a:avLst>
          </a:prstGeom>
          <a:solidFill>
            <a:srgbClr val="C00000"/>
          </a:solidFill>
          <a:ln/>
        </p:spPr>
        <p:style>
          <a:lnRef idx="3">
            <a:schemeClr val="lt1"/>
          </a:lnRef>
          <a:fillRef idx="1">
            <a:schemeClr val="accent4"/>
          </a:fillRef>
          <a:effectRef idx="1">
            <a:schemeClr val="accent4"/>
          </a:effectRef>
          <a:fontRef idx="minor">
            <a:schemeClr val="lt1"/>
          </a:fontRef>
        </p:style>
        <p:txBody>
          <a:bodyPr rtlCol="0" anchor="ctr"/>
          <a:lstStyle/>
          <a:p>
            <a:pPr marL="0" marR="0">
              <a:spcBef>
                <a:spcPts val="0"/>
              </a:spcBef>
              <a:spcAft>
                <a:spcPts val="0"/>
              </a:spcAft>
            </a:pPr>
            <a:r>
              <a:rPr lang="en-US" sz="1400" dirty="0">
                <a:solidFill>
                  <a:schemeClr val="bg1"/>
                </a:solidFill>
                <a:ea typeface="Times New Roman"/>
                <a:cs typeface="Times New Roman"/>
              </a:rPr>
              <a:t>The “5 WHYs” approach hasn’t been utilized well because it doesn’t seem that those WHYs are able to link up each other and in sequence.  e.g. why IECEE list of recognized test equipment manufacturer could override the requirements stated in the SOP</a:t>
            </a:r>
            <a:r>
              <a:rPr lang="en-US" sz="1400" dirty="0" smtClean="0">
                <a:solidFill>
                  <a:schemeClr val="bg1"/>
                </a:solidFill>
                <a:ea typeface="Times New Roman"/>
                <a:cs typeface="Times New Roman"/>
              </a:rPr>
              <a:t>?</a:t>
            </a:r>
            <a:endParaRPr lang="en-US" sz="1400" dirty="0">
              <a:solidFill>
                <a:schemeClr val="bg1"/>
              </a:solidFill>
              <a:ea typeface="Times New Roman"/>
              <a:cs typeface="Times New Roman"/>
            </a:endParaRPr>
          </a:p>
        </p:txBody>
      </p:sp>
      <p:sp>
        <p:nvSpPr>
          <p:cNvPr id="21" name="圆角矩形 2"/>
          <p:cNvSpPr/>
          <p:nvPr/>
        </p:nvSpPr>
        <p:spPr>
          <a:xfrm>
            <a:off x="283580" y="4160655"/>
            <a:ext cx="8672589" cy="521702"/>
          </a:xfrm>
          <a:prstGeom prst="roundRect">
            <a:avLst/>
          </a:prstGeom>
          <a:noFill/>
          <a:ln w="28575">
            <a:solidFill>
              <a:srgbClr val="0000FF"/>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2" name="圆角矩形 2"/>
          <p:cNvSpPr/>
          <p:nvPr/>
        </p:nvSpPr>
        <p:spPr>
          <a:xfrm>
            <a:off x="283580" y="4738737"/>
            <a:ext cx="8667329" cy="369290"/>
          </a:xfrm>
          <a:prstGeom prst="roundRect">
            <a:avLst/>
          </a:prstGeom>
          <a:noFill/>
          <a:ln w="28575">
            <a:solidFill>
              <a:schemeClr val="accent6">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0" name="圆角矩形标注 4"/>
          <p:cNvSpPr/>
          <p:nvPr/>
        </p:nvSpPr>
        <p:spPr>
          <a:xfrm>
            <a:off x="3925609" y="5207609"/>
            <a:ext cx="5060731" cy="1434491"/>
          </a:xfrm>
          <a:prstGeom prst="wedgeRoundRectCallout">
            <a:avLst>
              <a:gd name="adj1" fmla="val 982"/>
              <a:gd name="adj2" fmla="val -70607"/>
              <a:gd name="adj3" fmla="val 16667"/>
            </a:avLst>
          </a:prstGeom>
          <a:solidFill>
            <a:schemeClr val="accent6">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marL="0" marR="0">
              <a:spcBef>
                <a:spcPts val="0"/>
              </a:spcBef>
              <a:spcAft>
                <a:spcPts val="0"/>
              </a:spcAft>
            </a:pPr>
            <a:r>
              <a:rPr lang="en-US" sz="1400" dirty="0" smtClean="0">
                <a:solidFill>
                  <a:schemeClr val="bg1"/>
                </a:solidFill>
                <a:ea typeface="Times New Roman"/>
                <a:cs typeface="Times New Roman"/>
              </a:rPr>
              <a:t>The </a:t>
            </a:r>
            <a:r>
              <a:rPr lang="en-US" sz="1400" dirty="0">
                <a:solidFill>
                  <a:schemeClr val="bg1"/>
                </a:solidFill>
                <a:ea typeface="Times New Roman"/>
                <a:cs typeface="Times New Roman"/>
              </a:rPr>
              <a:t>widespread of the discrepancy has not been addressed in this field.  e.g. would the calibration status of other old test equipment be checked, and has the discrepancies been identified if any?  And most importantly, any consequential effect to the test data and result of the previous projects by use of this test equipment? </a:t>
            </a:r>
          </a:p>
        </p:txBody>
      </p:sp>
      <p:sp>
        <p:nvSpPr>
          <p:cNvPr id="23" name="圆角矩形标注 4"/>
          <p:cNvSpPr/>
          <p:nvPr/>
        </p:nvSpPr>
        <p:spPr>
          <a:xfrm>
            <a:off x="222042" y="5207608"/>
            <a:ext cx="3703567" cy="1434491"/>
          </a:xfrm>
          <a:prstGeom prst="wedgeRoundRectCallout">
            <a:avLst>
              <a:gd name="adj1" fmla="val -267"/>
              <a:gd name="adj2" fmla="val -101380"/>
              <a:gd name="adj3" fmla="val 16667"/>
            </a:avLst>
          </a:prstGeom>
          <a:solidFill>
            <a:srgbClr val="002060"/>
          </a:solidFill>
          <a:ln/>
        </p:spPr>
        <p:style>
          <a:lnRef idx="3">
            <a:schemeClr val="lt1"/>
          </a:lnRef>
          <a:fillRef idx="1">
            <a:schemeClr val="accent4"/>
          </a:fillRef>
          <a:effectRef idx="1">
            <a:schemeClr val="accent4"/>
          </a:effectRef>
          <a:fontRef idx="minor">
            <a:schemeClr val="lt1"/>
          </a:fontRef>
        </p:style>
        <p:txBody>
          <a:bodyPr rtlCol="0" anchor="ctr"/>
          <a:lstStyle/>
          <a:p>
            <a:pPr marL="0" marR="0">
              <a:spcBef>
                <a:spcPts val="0"/>
              </a:spcBef>
              <a:spcAft>
                <a:spcPts val="0"/>
              </a:spcAft>
            </a:pPr>
            <a:r>
              <a:rPr lang="en-US" sz="1400" dirty="0">
                <a:solidFill>
                  <a:schemeClr val="bg1"/>
                </a:solidFill>
                <a:ea typeface="Times New Roman"/>
                <a:cs typeface="Times New Roman"/>
              </a:rPr>
              <a:t>Re-address the way pending to action doesn’t mean it is the root cause…  As of above, the question is still to be “Why current SOP related to this incident hasn’t been adopted and followed thoroughly”??  The root cause is not clearly defined.</a:t>
            </a:r>
          </a:p>
        </p:txBody>
      </p:sp>
      <p:sp>
        <p:nvSpPr>
          <p:cNvPr id="4" name="Right Arrow 3"/>
          <p:cNvSpPr/>
          <p:nvPr/>
        </p:nvSpPr>
        <p:spPr>
          <a:xfrm>
            <a:off x="756745" y="3186518"/>
            <a:ext cx="1317080" cy="565675"/>
          </a:xfrm>
          <a:prstGeom prst="rightArrow">
            <a:avLst/>
          </a:prstGeom>
          <a:solidFill>
            <a:srgbClr val="C0000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122167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23</a:t>
            </a:fld>
            <a:endParaRPr lang="en-US"/>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dirty="0">
                <a:latin typeface="Arial" charset="0"/>
                <a:ea typeface="Geneva" charset="0"/>
              </a:rPr>
              <a:t>Sample 2 -  Bad </a:t>
            </a:r>
            <a:r>
              <a:rPr lang="en-US" dirty="0">
                <a:latin typeface="Arial" charset="0"/>
                <a:cs typeface="Arial" charset="0"/>
              </a:rPr>
              <a:t>CAR No. </a:t>
            </a:r>
            <a:r>
              <a:rPr lang="en-US" dirty="0"/>
              <a:t>123910354</a:t>
            </a:r>
            <a:endParaRPr lang="en-US" dirty="0">
              <a:latin typeface="Arial" charset="0"/>
              <a:cs typeface="Arial" charset="0"/>
            </a:endParaRPr>
          </a:p>
        </p:txBody>
      </p:sp>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7684" b="32582"/>
          <a:stretch/>
        </p:blipFill>
        <p:spPr bwMode="auto">
          <a:xfrm>
            <a:off x="131614" y="2496412"/>
            <a:ext cx="8807433" cy="149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 2"/>
          <p:cNvSpPr/>
          <p:nvPr/>
        </p:nvSpPr>
        <p:spPr>
          <a:xfrm>
            <a:off x="283581" y="2452835"/>
            <a:ext cx="3247896" cy="264293"/>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8" name="圆角矩形 2"/>
          <p:cNvSpPr/>
          <p:nvPr/>
        </p:nvSpPr>
        <p:spPr>
          <a:xfrm>
            <a:off x="278321" y="2919157"/>
            <a:ext cx="3410808" cy="265691"/>
          </a:xfrm>
          <a:prstGeom prst="roundRect">
            <a:avLst/>
          </a:prstGeom>
          <a:noFill/>
          <a:ln w="28575">
            <a:solidFill>
              <a:srgbClr val="0000FF"/>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9" name="圆角矩形 2"/>
          <p:cNvSpPr/>
          <p:nvPr/>
        </p:nvSpPr>
        <p:spPr>
          <a:xfrm>
            <a:off x="283581" y="3230705"/>
            <a:ext cx="5770378" cy="747663"/>
          </a:xfrm>
          <a:prstGeom prst="roundRect">
            <a:avLst/>
          </a:prstGeom>
          <a:noFill/>
          <a:ln w="28575">
            <a:solidFill>
              <a:schemeClr val="accent6">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0" name="圆角矩形 2"/>
          <p:cNvSpPr/>
          <p:nvPr/>
        </p:nvSpPr>
        <p:spPr>
          <a:xfrm>
            <a:off x="4676906" y="2693479"/>
            <a:ext cx="2433343" cy="264293"/>
          </a:xfrm>
          <a:prstGeom prst="roundRect">
            <a:avLst/>
          </a:prstGeom>
          <a:noFill/>
          <a:ln w="28575">
            <a:solidFill>
              <a:srgbClr val="7030A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2" name="圆角矩形标注 4"/>
          <p:cNvSpPr/>
          <p:nvPr/>
        </p:nvSpPr>
        <p:spPr>
          <a:xfrm>
            <a:off x="131613" y="935596"/>
            <a:ext cx="3589048" cy="1329153"/>
          </a:xfrm>
          <a:prstGeom prst="wedgeRoundRectCallout">
            <a:avLst>
              <a:gd name="adj1" fmla="val -3129"/>
              <a:gd name="adj2" fmla="val 65511"/>
              <a:gd name="adj3" fmla="val 16667"/>
            </a:avLst>
          </a:prstGeom>
          <a:solidFill>
            <a:srgbClr val="C00000"/>
          </a:solidFill>
          <a:ln/>
        </p:spPr>
        <p:style>
          <a:lnRef idx="3">
            <a:schemeClr val="lt1"/>
          </a:lnRef>
          <a:fillRef idx="1">
            <a:schemeClr val="accent4"/>
          </a:fillRef>
          <a:effectRef idx="1">
            <a:schemeClr val="accent4"/>
          </a:effectRef>
          <a:fontRef idx="minor">
            <a:schemeClr val="lt1"/>
          </a:fontRef>
        </p:style>
        <p:txBody>
          <a:bodyPr rtlCol="0" anchor="ctr"/>
          <a:lstStyle/>
          <a:p>
            <a:pPr marL="0" marR="0">
              <a:spcBef>
                <a:spcPts val="0"/>
              </a:spcBef>
              <a:spcAft>
                <a:spcPts val="0"/>
              </a:spcAft>
            </a:pPr>
            <a:r>
              <a:rPr lang="en-US" sz="1400" dirty="0">
                <a:solidFill>
                  <a:schemeClr val="bg1"/>
                </a:solidFill>
                <a:ea typeface="Times New Roman"/>
                <a:cs typeface="Times New Roman"/>
              </a:rPr>
              <a:t>Instead of “Record Missing”, would “Equipment (Hardware or Software) Calibration…” or “Process Implementation or Deployment Issue” be better to address this discrepancy?</a:t>
            </a:r>
          </a:p>
        </p:txBody>
      </p:sp>
      <p:sp>
        <p:nvSpPr>
          <p:cNvPr id="23" name="圆角矩形标注 4"/>
          <p:cNvSpPr/>
          <p:nvPr/>
        </p:nvSpPr>
        <p:spPr>
          <a:xfrm>
            <a:off x="6771093" y="1361245"/>
            <a:ext cx="2167954" cy="1071065"/>
          </a:xfrm>
          <a:prstGeom prst="wedgeRoundRectCallout">
            <a:avLst>
              <a:gd name="adj1" fmla="val -83806"/>
              <a:gd name="adj2" fmla="val 80966"/>
              <a:gd name="adj3" fmla="val 16667"/>
            </a:avLst>
          </a:prstGeom>
          <a:solidFill>
            <a:srgbClr val="7030A0"/>
          </a:solidFill>
          <a:ln/>
        </p:spPr>
        <p:style>
          <a:lnRef idx="3">
            <a:schemeClr val="lt1"/>
          </a:lnRef>
          <a:fillRef idx="1">
            <a:schemeClr val="accent4"/>
          </a:fillRef>
          <a:effectRef idx="1">
            <a:schemeClr val="accent4"/>
          </a:effectRef>
          <a:fontRef idx="minor">
            <a:schemeClr val="lt1"/>
          </a:fontRef>
        </p:style>
        <p:txBody>
          <a:bodyPr rtlCol="0" anchor="ctr"/>
          <a:lstStyle/>
          <a:p>
            <a:pPr marL="0" marR="0">
              <a:spcBef>
                <a:spcPts val="0"/>
              </a:spcBef>
              <a:spcAft>
                <a:spcPts val="0"/>
              </a:spcAft>
            </a:pPr>
            <a:r>
              <a:rPr lang="en-US" sz="1400" dirty="0">
                <a:solidFill>
                  <a:schemeClr val="bg1"/>
                </a:solidFill>
                <a:ea typeface="Times New Roman"/>
                <a:cs typeface="Times New Roman"/>
              </a:rPr>
              <a:t>Not clearly illustrated in the field of “Analysis” to support it to be “Local”.</a:t>
            </a:r>
          </a:p>
        </p:txBody>
      </p:sp>
      <p:sp>
        <p:nvSpPr>
          <p:cNvPr id="24" name="圆角矩形标注 4"/>
          <p:cNvSpPr/>
          <p:nvPr/>
        </p:nvSpPr>
        <p:spPr>
          <a:xfrm>
            <a:off x="3948073" y="1361245"/>
            <a:ext cx="2342368" cy="1079978"/>
          </a:xfrm>
          <a:prstGeom prst="wedgeRoundRectCallout">
            <a:avLst>
              <a:gd name="adj1" fmla="val -63517"/>
              <a:gd name="adj2" fmla="val 98864"/>
              <a:gd name="adj3" fmla="val 16667"/>
            </a:avLst>
          </a:prstGeom>
          <a:solidFill>
            <a:srgbClr val="002060"/>
          </a:solidFill>
          <a:ln/>
        </p:spPr>
        <p:style>
          <a:lnRef idx="3">
            <a:schemeClr val="lt1"/>
          </a:lnRef>
          <a:fillRef idx="1">
            <a:schemeClr val="accent4"/>
          </a:fillRef>
          <a:effectRef idx="1">
            <a:schemeClr val="accent4"/>
          </a:effectRef>
          <a:fontRef idx="minor">
            <a:schemeClr val="lt1"/>
          </a:fontRef>
        </p:style>
        <p:txBody>
          <a:bodyPr rtlCol="0" anchor="ctr"/>
          <a:lstStyle/>
          <a:p>
            <a:pPr marL="0" marR="0">
              <a:spcBef>
                <a:spcPts val="0"/>
              </a:spcBef>
              <a:spcAft>
                <a:spcPts val="0"/>
              </a:spcAft>
            </a:pPr>
            <a:r>
              <a:rPr lang="en-US" sz="1400" dirty="0">
                <a:solidFill>
                  <a:schemeClr val="bg1"/>
                </a:solidFill>
                <a:ea typeface="Times New Roman"/>
                <a:cs typeface="Times New Roman"/>
              </a:rPr>
              <a:t>Should “Calibration” be a better choice instead of choosing “Testing (Internal UL)”?</a:t>
            </a:r>
          </a:p>
        </p:txBody>
      </p:sp>
      <p:sp>
        <p:nvSpPr>
          <p:cNvPr id="25" name="圆角矩形标注 4"/>
          <p:cNvSpPr/>
          <p:nvPr/>
        </p:nvSpPr>
        <p:spPr>
          <a:xfrm>
            <a:off x="278321" y="3427812"/>
            <a:ext cx="8660726" cy="2694614"/>
          </a:xfrm>
          <a:custGeom>
            <a:avLst/>
            <a:gdLst>
              <a:gd name="connsiteX0" fmla="*/ 0 w 8660726"/>
              <a:gd name="connsiteY0" fmla="*/ 323437 h 1940581"/>
              <a:gd name="connsiteX1" fmla="*/ 323437 w 8660726"/>
              <a:gd name="connsiteY1" fmla="*/ 0 h 1940581"/>
              <a:gd name="connsiteX2" fmla="*/ 5052090 w 8660726"/>
              <a:gd name="connsiteY2" fmla="*/ 0 h 1940581"/>
              <a:gd name="connsiteX3" fmla="*/ 5679358 w 8660726"/>
              <a:gd name="connsiteY3" fmla="*/ -550504 h 1940581"/>
              <a:gd name="connsiteX4" fmla="*/ 7217272 w 8660726"/>
              <a:gd name="connsiteY4" fmla="*/ 0 h 1940581"/>
              <a:gd name="connsiteX5" fmla="*/ 8337289 w 8660726"/>
              <a:gd name="connsiteY5" fmla="*/ 0 h 1940581"/>
              <a:gd name="connsiteX6" fmla="*/ 8660726 w 8660726"/>
              <a:gd name="connsiteY6" fmla="*/ 323437 h 1940581"/>
              <a:gd name="connsiteX7" fmla="*/ 8660726 w 8660726"/>
              <a:gd name="connsiteY7" fmla="*/ 323430 h 1940581"/>
              <a:gd name="connsiteX8" fmla="*/ 8660726 w 8660726"/>
              <a:gd name="connsiteY8" fmla="*/ 323430 h 1940581"/>
              <a:gd name="connsiteX9" fmla="*/ 8660726 w 8660726"/>
              <a:gd name="connsiteY9" fmla="*/ 808575 h 1940581"/>
              <a:gd name="connsiteX10" fmla="*/ 8660726 w 8660726"/>
              <a:gd name="connsiteY10" fmla="*/ 1617144 h 1940581"/>
              <a:gd name="connsiteX11" fmla="*/ 8337289 w 8660726"/>
              <a:gd name="connsiteY11" fmla="*/ 1940581 h 1940581"/>
              <a:gd name="connsiteX12" fmla="*/ 7217272 w 8660726"/>
              <a:gd name="connsiteY12" fmla="*/ 1940581 h 1940581"/>
              <a:gd name="connsiteX13" fmla="*/ 5052090 w 8660726"/>
              <a:gd name="connsiteY13" fmla="*/ 1940581 h 1940581"/>
              <a:gd name="connsiteX14" fmla="*/ 5052090 w 8660726"/>
              <a:gd name="connsiteY14" fmla="*/ 1940581 h 1940581"/>
              <a:gd name="connsiteX15" fmla="*/ 323437 w 8660726"/>
              <a:gd name="connsiteY15" fmla="*/ 1940581 h 1940581"/>
              <a:gd name="connsiteX16" fmla="*/ 0 w 8660726"/>
              <a:gd name="connsiteY16" fmla="*/ 1617144 h 1940581"/>
              <a:gd name="connsiteX17" fmla="*/ 0 w 8660726"/>
              <a:gd name="connsiteY17" fmla="*/ 808575 h 1940581"/>
              <a:gd name="connsiteX18" fmla="*/ 0 w 8660726"/>
              <a:gd name="connsiteY18" fmla="*/ 323430 h 1940581"/>
              <a:gd name="connsiteX19" fmla="*/ 0 w 8660726"/>
              <a:gd name="connsiteY19" fmla="*/ 323430 h 1940581"/>
              <a:gd name="connsiteX20" fmla="*/ 0 w 8660726"/>
              <a:gd name="connsiteY20" fmla="*/ 323437 h 1940581"/>
              <a:gd name="connsiteX0" fmla="*/ 0 w 8660726"/>
              <a:gd name="connsiteY0" fmla="*/ 873941 h 2491085"/>
              <a:gd name="connsiteX1" fmla="*/ 323437 w 8660726"/>
              <a:gd name="connsiteY1" fmla="*/ 550504 h 2491085"/>
              <a:gd name="connsiteX2" fmla="*/ 6171442 w 8660726"/>
              <a:gd name="connsiteY2" fmla="*/ 566269 h 2491085"/>
              <a:gd name="connsiteX3" fmla="*/ 5679358 w 8660726"/>
              <a:gd name="connsiteY3" fmla="*/ 0 h 2491085"/>
              <a:gd name="connsiteX4" fmla="*/ 7217272 w 8660726"/>
              <a:gd name="connsiteY4" fmla="*/ 550504 h 2491085"/>
              <a:gd name="connsiteX5" fmla="*/ 8337289 w 8660726"/>
              <a:gd name="connsiteY5" fmla="*/ 550504 h 2491085"/>
              <a:gd name="connsiteX6" fmla="*/ 8660726 w 8660726"/>
              <a:gd name="connsiteY6" fmla="*/ 873941 h 2491085"/>
              <a:gd name="connsiteX7" fmla="*/ 8660726 w 8660726"/>
              <a:gd name="connsiteY7" fmla="*/ 873934 h 2491085"/>
              <a:gd name="connsiteX8" fmla="*/ 8660726 w 8660726"/>
              <a:gd name="connsiteY8" fmla="*/ 873934 h 2491085"/>
              <a:gd name="connsiteX9" fmla="*/ 8660726 w 8660726"/>
              <a:gd name="connsiteY9" fmla="*/ 1359079 h 2491085"/>
              <a:gd name="connsiteX10" fmla="*/ 8660726 w 8660726"/>
              <a:gd name="connsiteY10" fmla="*/ 2167648 h 2491085"/>
              <a:gd name="connsiteX11" fmla="*/ 8337289 w 8660726"/>
              <a:gd name="connsiteY11" fmla="*/ 2491085 h 2491085"/>
              <a:gd name="connsiteX12" fmla="*/ 7217272 w 8660726"/>
              <a:gd name="connsiteY12" fmla="*/ 2491085 h 2491085"/>
              <a:gd name="connsiteX13" fmla="*/ 5052090 w 8660726"/>
              <a:gd name="connsiteY13" fmla="*/ 2491085 h 2491085"/>
              <a:gd name="connsiteX14" fmla="*/ 5052090 w 8660726"/>
              <a:gd name="connsiteY14" fmla="*/ 2491085 h 2491085"/>
              <a:gd name="connsiteX15" fmla="*/ 323437 w 8660726"/>
              <a:gd name="connsiteY15" fmla="*/ 2491085 h 2491085"/>
              <a:gd name="connsiteX16" fmla="*/ 0 w 8660726"/>
              <a:gd name="connsiteY16" fmla="*/ 2167648 h 2491085"/>
              <a:gd name="connsiteX17" fmla="*/ 0 w 8660726"/>
              <a:gd name="connsiteY17" fmla="*/ 1359079 h 2491085"/>
              <a:gd name="connsiteX18" fmla="*/ 0 w 8660726"/>
              <a:gd name="connsiteY18" fmla="*/ 873934 h 2491085"/>
              <a:gd name="connsiteX19" fmla="*/ 0 w 8660726"/>
              <a:gd name="connsiteY19" fmla="*/ 873934 h 2491085"/>
              <a:gd name="connsiteX20" fmla="*/ 0 w 8660726"/>
              <a:gd name="connsiteY20" fmla="*/ 873941 h 24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660726" h="2491085">
                <a:moveTo>
                  <a:pt x="0" y="873941"/>
                </a:moveTo>
                <a:cubicBezTo>
                  <a:pt x="0" y="695312"/>
                  <a:pt x="144808" y="550504"/>
                  <a:pt x="323437" y="550504"/>
                </a:cubicBezTo>
                <a:lnTo>
                  <a:pt x="6171442" y="566269"/>
                </a:lnTo>
                <a:lnTo>
                  <a:pt x="5679358" y="0"/>
                </a:lnTo>
                <a:lnTo>
                  <a:pt x="7217272" y="550504"/>
                </a:lnTo>
                <a:lnTo>
                  <a:pt x="8337289" y="550504"/>
                </a:lnTo>
                <a:cubicBezTo>
                  <a:pt x="8515918" y="550504"/>
                  <a:pt x="8660726" y="695312"/>
                  <a:pt x="8660726" y="873941"/>
                </a:cubicBezTo>
                <a:lnTo>
                  <a:pt x="8660726" y="873934"/>
                </a:lnTo>
                <a:lnTo>
                  <a:pt x="8660726" y="873934"/>
                </a:lnTo>
                <a:lnTo>
                  <a:pt x="8660726" y="1359079"/>
                </a:lnTo>
                <a:lnTo>
                  <a:pt x="8660726" y="2167648"/>
                </a:lnTo>
                <a:cubicBezTo>
                  <a:pt x="8660726" y="2346277"/>
                  <a:pt x="8515918" y="2491085"/>
                  <a:pt x="8337289" y="2491085"/>
                </a:cubicBezTo>
                <a:lnTo>
                  <a:pt x="7217272" y="2491085"/>
                </a:lnTo>
                <a:lnTo>
                  <a:pt x="5052090" y="2491085"/>
                </a:lnTo>
                <a:lnTo>
                  <a:pt x="5052090" y="2491085"/>
                </a:lnTo>
                <a:lnTo>
                  <a:pt x="323437" y="2491085"/>
                </a:lnTo>
                <a:cubicBezTo>
                  <a:pt x="144808" y="2491085"/>
                  <a:pt x="0" y="2346277"/>
                  <a:pt x="0" y="2167648"/>
                </a:cubicBezTo>
                <a:lnTo>
                  <a:pt x="0" y="1359079"/>
                </a:lnTo>
                <a:lnTo>
                  <a:pt x="0" y="873934"/>
                </a:lnTo>
                <a:lnTo>
                  <a:pt x="0" y="873934"/>
                </a:lnTo>
                <a:lnTo>
                  <a:pt x="0" y="873941"/>
                </a:lnTo>
                <a:close/>
              </a:path>
            </a:pathLst>
          </a:custGeom>
          <a:solidFill>
            <a:schemeClr val="accent6">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endParaRPr lang="en-US" sz="1000" dirty="0" smtClean="0">
              <a:solidFill>
                <a:schemeClr val="bg1"/>
              </a:solidFill>
              <a:ea typeface="Times New Roman"/>
              <a:cs typeface="Times New Roman"/>
            </a:endParaRPr>
          </a:p>
          <a:p>
            <a:pPr>
              <a:spcBef>
                <a:spcPts val="0"/>
              </a:spcBef>
              <a:spcAft>
                <a:spcPts val="0"/>
              </a:spcAft>
            </a:pPr>
            <a:endParaRPr lang="en-US" sz="1000" dirty="0">
              <a:solidFill>
                <a:schemeClr val="bg1"/>
              </a:solidFill>
              <a:ea typeface="Times New Roman"/>
              <a:cs typeface="Times New Roman"/>
            </a:endParaRPr>
          </a:p>
          <a:p>
            <a:pPr>
              <a:spcBef>
                <a:spcPts val="0"/>
              </a:spcBef>
              <a:spcAft>
                <a:spcPts val="0"/>
              </a:spcAft>
            </a:pPr>
            <a:endParaRPr lang="en-US" sz="1000" dirty="0" smtClean="0">
              <a:solidFill>
                <a:schemeClr val="bg1"/>
              </a:solidFill>
              <a:ea typeface="Times New Roman"/>
              <a:cs typeface="Times New Roman"/>
            </a:endParaRPr>
          </a:p>
          <a:p>
            <a:pPr>
              <a:spcBef>
                <a:spcPts val="0"/>
              </a:spcBef>
              <a:spcAft>
                <a:spcPts val="0"/>
              </a:spcAft>
            </a:pPr>
            <a:endParaRPr lang="en-US" sz="1000" dirty="0">
              <a:solidFill>
                <a:schemeClr val="bg1"/>
              </a:solidFill>
              <a:ea typeface="Times New Roman"/>
              <a:cs typeface="Times New Roman"/>
            </a:endParaRPr>
          </a:p>
          <a:p>
            <a:pPr>
              <a:spcBef>
                <a:spcPts val="0"/>
              </a:spcBef>
              <a:spcAft>
                <a:spcPts val="0"/>
              </a:spcAft>
            </a:pPr>
            <a:r>
              <a:rPr lang="en-US" sz="1400" dirty="0" smtClean="0">
                <a:solidFill>
                  <a:schemeClr val="bg1"/>
                </a:solidFill>
                <a:ea typeface="Times New Roman"/>
                <a:cs typeface="Times New Roman"/>
              </a:rPr>
              <a:t>However</a:t>
            </a:r>
            <a:r>
              <a:rPr lang="en-US" sz="1400" dirty="0">
                <a:solidFill>
                  <a:schemeClr val="bg1"/>
                </a:solidFill>
                <a:ea typeface="Times New Roman"/>
                <a:cs typeface="Times New Roman"/>
              </a:rPr>
              <a:t>, if it relates to the Corrective Action and Preventive Action, it is insufficient.  First of all, have other old test equipment been properly calibrated?  If not, have they been calibrated now? If yes, attach with calibration report as supporting evidence.</a:t>
            </a:r>
          </a:p>
          <a:p>
            <a:pPr>
              <a:spcBef>
                <a:spcPts val="0"/>
              </a:spcBef>
              <a:spcAft>
                <a:spcPts val="0"/>
              </a:spcAft>
            </a:pPr>
            <a:endParaRPr lang="en-US" sz="1400" dirty="0" smtClean="0">
              <a:solidFill>
                <a:schemeClr val="bg1"/>
              </a:solidFill>
              <a:ea typeface="Times New Roman"/>
              <a:cs typeface="Times New Roman"/>
            </a:endParaRPr>
          </a:p>
          <a:p>
            <a:pPr>
              <a:spcBef>
                <a:spcPts val="0"/>
              </a:spcBef>
              <a:spcAft>
                <a:spcPts val="0"/>
              </a:spcAft>
            </a:pPr>
            <a:r>
              <a:rPr lang="en-US" sz="1400" dirty="0" smtClean="0">
                <a:solidFill>
                  <a:schemeClr val="bg1"/>
                </a:solidFill>
                <a:ea typeface="Times New Roman"/>
                <a:cs typeface="Times New Roman"/>
              </a:rPr>
              <a:t>The </a:t>
            </a:r>
            <a:r>
              <a:rPr lang="en-US" sz="1400" dirty="0">
                <a:solidFill>
                  <a:schemeClr val="bg1"/>
                </a:solidFill>
                <a:ea typeface="Times New Roman"/>
                <a:cs typeface="Times New Roman"/>
              </a:rPr>
              <a:t>most important thing is that why and how this incident happens?  Is this an isolated case or systemic issue, competency issue / process issue or others?  Based on the written responses in this CAR, it doesn’t address any of these areas</a:t>
            </a:r>
            <a:r>
              <a:rPr lang="en-US" sz="1400" dirty="0" smtClean="0">
                <a:solidFill>
                  <a:schemeClr val="bg1"/>
                </a:solidFill>
                <a:ea typeface="Times New Roman"/>
                <a:cs typeface="Times New Roman"/>
              </a:rPr>
              <a:t>…</a:t>
            </a:r>
          </a:p>
          <a:p>
            <a:pPr>
              <a:spcBef>
                <a:spcPts val="0"/>
              </a:spcBef>
              <a:spcAft>
                <a:spcPts val="0"/>
              </a:spcAft>
            </a:pPr>
            <a:endParaRPr lang="en-US" sz="1400" dirty="0">
              <a:solidFill>
                <a:schemeClr val="bg1"/>
              </a:solidFill>
              <a:ea typeface="Times New Roman"/>
              <a:cs typeface="Times New Roman"/>
            </a:endParaRPr>
          </a:p>
          <a:p>
            <a:pPr>
              <a:spcBef>
                <a:spcPts val="0"/>
              </a:spcBef>
              <a:spcAft>
                <a:spcPts val="0"/>
              </a:spcAft>
            </a:pPr>
            <a:r>
              <a:rPr lang="en-US" sz="1400" dirty="0"/>
              <a:t>The corrective action hasn’t addressed why old test equipment hasn’t been calibrated</a:t>
            </a:r>
            <a:r>
              <a:rPr lang="en-US" sz="1400" dirty="0" smtClean="0"/>
              <a:t>…</a:t>
            </a:r>
            <a:endParaRPr lang="en-US" sz="1400" dirty="0">
              <a:solidFill>
                <a:schemeClr val="bg1"/>
              </a:solidFill>
              <a:ea typeface="Times New Roman"/>
              <a:cs typeface="Times New Roman"/>
            </a:endParaRPr>
          </a:p>
        </p:txBody>
      </p:sp>
    </p:spTree>
    <p:extLst>
      <p:ext uri="{BB962C8B-B14F-4D97-AF65-F5344CB8AC3E}">
        <p14:creationId xmlns:p14="http://schemas.microsoft.com/office/powerpoint/2010/main" val="196522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p:nvPr/>
        </p:nvPicPr>
        <p:blipFill>
          <a:blip r:embed="rId3"/>
          <a:stretch>
            <a:fillRect/>
          </a:stretch>
        </p:blipFill>
        <p:spPr>
          <a:xfrm>
            <a:off x="236282" y="5533687"/>
            <a:ext cx="4609465" cy="551815"/>
          </a:xfrm>
          <a:prstGeom prst="rect">
            <a:avLst/>
          </a:prstGeom>
        </p:spPr>
      </p:pic>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solidFill>
                  <a:srgbClr val="000000"/>
                </a:solidFill>
              </a:rPr>
              <a:pPr eaLnBrk="1" hangingPunct="1"/>
              <a:t>24</a:t>
            </a:fld>
            <a:endParaRPr lang="en-US">
              <a:solidFill>
                <a:srgbClr val="000000"/>
              </a:solidFill>
            </a:endParaRPr>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dirty="0">
                <a:latin typeface="Arial" charset="0"/>
                <a:ea typeface="Geneva" charset="0"/>
              </a:rPr>
              <a:t>Sample 2 -  Bad </a:t>
            </a:r>
            <a:r>
              <a:rPr lang="en-US" dirty="0">
                <a:latin typeface="Arial" charset="0"/>
                <a:cs typeface="Arial" charset="0"/>
              </a:rPr>
              <a:t>CAR No. </a:t>
            </a:r>
            <a:r>
              <a:rPr lang="en-US" dirty="0"/>
              <a:t>123910354</a:t>
            </a:r>
            <a:endParaRPr lang="en-US" dirty="0">
              <a:latin typeface="Arial" charset="0"/>
              <a:cs typeface="Arial" charset="0"/>
            </a:endParaRPr>
          </a:p>
        </p:txBody>
      </p:sp>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70858" b="10353"/>
          <a:stretch/>
        </p:blipFill>
        <p:spPr bwMode="auto">
          <a:xfrm>
            <a:off x="142241" y="2011380"/>
            <a:ext cx="8807433" cy="1418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00" y="3216186"/>
            <a:ext cx="8694656" cy="2175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圆角矩形 2"/>
          <p:cNvSpPr/>
          <p:nvPr/>
        </p:nvSpPr>
        <p:spPr>
          <a:xfrm>
            <a:off x="943002" y="2433858"/>
            <a:ext cx="7223535" cy="735030"/>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8" name="圆角矩形 2"/>
          <p:cNvSpPr/>
          <p:nvPr/>
        </p:nvSpPr>
        <p:spPr>
          <a:xfrm>
            <a:off x="359867" y="3351445"/>
            <a:ext cx="6419301" cy="1457039"/>
          </a:xfrm>
          <a:prstGeom prst="roundRect">
            <a:avLst/>
          </a:prstGeom>
          <a:noFill/>
          <a:ln w="28575">
            <a:solidFill>
              <a:srgbClr val="0000FF"/>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0" name="圆角矩形标注 4"/>
          <p:cNvSpPr/>
          <p:nvPr/>
        </p:nvSpPr>
        <p:spPr>
          <a:xfrm>
            <a:off x="6716083" y="3184641"/>
            <a:ext cx="2317467" cy="3606260"/>
          </a:xfrm>
          <a:prstGeom prst="wedgeRoundRectCallout">
            <a:avLst>
              <a:gd name="adj1" fmla="val -77389"/>
              <a:gd name="adj2" fmla="val -40893"/>
              <a:gd name="adj3" fmla="val 16667"/>
            </a:avLst>
          </a:prstGeom>
          <a:solidFill>
            <a:srgbClr val="002060"/>
          </a:solidFill>
          <a:ln/>
        </p:spPr>
        <p:style>
          <a:lnRef idx="3">
            <a:schemeClr val="lt1"/>
          </a:lnRef>
          <a:fillRef idx="1">
            <a:schemeClr val="accent4"/>
          </a:fillRef>
          <a:effectRef idx="1">
            <a:schemeClr val="accent4"/>
          </a:effectRef>
          <a:fontRef idx="minor">
            <a:schemeClr val="lt1"/>
          </a:fontRef>
        </p:style>
        <p:txBody>
          <a:bodyPr rtlCol="0" anchor="ctr"/>
          <a:lstStyle/>
          <a:p>
            <a:pPr marL="0" marR="0">
              <a:spcBef>
                <a:spcPts val="0"/>
              </a:spcBef>
              <a:spcAft>
                <a:spcPts val="0"/>
              </a:spcAft>
            </a:pPr>
            <a:r>
              <a:rPr lang="en-US" sz="1400" dirty="0">
                <a:solidFill>
                  <a:schemeClr val="bg1"/>
                </a:solidFill>
                <a:ea typeface="Times New Roman"/>
                <a:cs typeface="Times New Roman"/>
              </a:rPr>
              <a:t>Both fields of “CAR Effectiveness Indicator” and “Verification Evidence” are filled, however, it doesn’t seem that the root cause of N/C is properly identified and the N/C is managed by proper corrective and preventive actions. </a:t>
            </a:r>
            <a:r>
              <a:rPr lang="en-US" sz="1400" dirty="0" smtClean="0">
                <a:solidFill>
                  <a:schemeClr val="bg1"/>
                </a:solidFill>
                <a:ea typeface="Times New Roman"/>
                <a:cs typeface="Times New Roman"/>
              </a:rPr>
              <a:t> The </a:t>
            </a:r>
            <a:r>
              <a:rPr lang="en-US" sz="1400" dirty="0">
                <a:solidFill>
                  <a:schemeClr val="bg1"/>
                </a:solidFill>
                <a:ea typeface="Times New Roman"/>
                <a:cs typeface="Times New Roman"/>
              </a:rPr>
              <a:t>effectiveness of this CAR handling is in doubt, by an unclear and insufficient rationale...</a:t>
            </a:r>
          </a:p>
        </p:txBody>
      </p:sp>
      <p:sp>
        <p:nvSpPr>
          <p:cNvPr id="9" name="圆角矩形标注 4"/>
          <p:cNvSpPr/>
          <p:nvPr/>
        </p:nvSpPr>
        <p:spPr>
          <a:xfrm>
            <a:off x="6579136" y="704548"/>
            <a:ext cx="2454414" cy="1749973"/>
          </a:xfrm>
          <a:prstGeom prst="wedgeRoundRectCallout">
            <a:avLst>
              <a:gd name="adj1" fmla="val -147140"/>
              <a:gd name="adj2" fmla="val 153796"/>
              <a:gd name="adj3" fmla="val 16667"/>
            </a:avLst>
          </a:prstGeom>
          <a:solidFill>
            <a:schemeClr val="accent6">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marL="0" marR="0">
              <a:spcBef>
                <a:spcPts val="0"/>
              </a:spcBef>
              <a:spcAft>
                <a:spcPts val="0"/>
              </a:spcAft>
            </a:pPr>
            <a:r>
              <a:rPr lang="en-US" sz="1400" dirty="0">
                <a:solidFill>
                  <a:schemeClr val="bg1"/>
                </a:solidFill>
                <a:ea typeface="Times New Roman"/>
                <a:cs typeface="Times New Roman"/>
              </a:rPr>
              <a:t>Suggest adding comment in this field or field of “This CAR References” to illustrate that the handling of nonconformance (1a) is managed via another CAR, i.e. CAR #.</a:t>
            </a:r>
          </a:p>
        </p:txBody>
      </p:sp>
      <p:sp>
        <p:nvSpPr>
          <p:cNvPr id="20" name="圆角矩形 2"/>
          <p:cNvSpPr/>
          <p:nvPr/>
        </p:nvSpPr>
        <p:spPr>
          <a:xfrm>
            <a:off x="270580" y="5545301"/>
            <a:ext cx="3796922" cy="540201"/>
          </a:xfrm>
          <a:prstGeom prst="roundRect">
            <a:avLst/>
          </a:prstGeom>
          <a:noFill/>
          <a:ln w="28575">
            <a:solidFill>
              <a:srgbClr val="7030A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8" name="圆角矩形标注 4"/>
          <p:cNvSpPr/>
          <p:nvPr/>
        </p:nvSpPr>
        <p:spPr>
          <a:xfrm>
            <a:off x="192633" y="730204"/>
            <a:ext cx="6386503" cy="1445437"/>
          </a:xfrm>
          <a:prstGeom prst="wedgeRoundRectCallout">
            <a:avLst>
              <a:gd name="adj1" fmla="val -730"/>
              <a:gd name="adj2" fmla="val 66173"/>
              <a:gd name="adj3" fmla="val 16667"/>
            </a:avLst>
          </a:prstGeom>
          <a:solidFill>
            <a:srgbClr val="C00000"/>
          </a:solidFill>
          <a:ln/>
        </p:spPr>
        <p:style>
          <a:lnRef idx="3">
            <a:schemeClr val="lt1"/>
          </a:lnRef>
          <a:fillRef idx="1">
            <a:schemeClr val="accent4"/>
          </a:fillRef>
          <a:effectRef idx="1">
            <a:schemeClr val="accent4"/>
          </a:effectRef>
          <a:fontRef idx="minor">
            <a:schemeClr val="lt1"/>
          </a:fontRef>
        </p:style>
        <p:txBody>
          <a:bodyPr rtlCol="0" anchor="ctr"/>
          <a:lstStyle/>
          <a:p>
            <a:pPr marL="0" marR="0">
              <a:spcBef>
                <a:spcPts val="0"/>
              </a:spcBef>
              <a:spcAft>
                <a:spcPts val="0"/>
              </a:spcAft>
            </a:pPr>
            <a:r>
              <a:rPr lang="en-US" sz="1400" dirty="0">
                <a:solidFill>
                  <a:schemeClr val="bg1"/>
                </a:solidFill>
                <a:ea typeface="Times New Roman"/>
                <a:cs typeface="Times New Roman"/>
              </a:rPr>
              <a:t>No supporting evidence attached for the 2nd milestone “Activation…”  It doesn’t fulfill the milestone expectation “The records for control of nonconforming work process</a:t>
            </a:r>
            <a:r>
              <a:rPr lang="en-US" sz="1400" dirty="0" smtClean="0">
                <a:solidFill>
                  <a:schemeClr val="bg1"/>
                </a:solidFill>
                <a:ea typeface="Times New Roman"/>
                <a:cs typeface="Times New Roman"/>
              </a:rPr>
              <a:t>”. </a:t>
            </a:r>
          </a:p>
          <a:p>
            <a:pPr marL="0" marR="0">
              <a:spcBef>
                <a:spcPts val="0"/>
              </a:spcBef>
              <a:spcAft>
                <a:spcPts val="0"/>
              </a:spcAft>
            </a:pPr>
            <a:r>
              <a:rPr lang="en-US" sz="1400" dirty="0" smtClean="0">
                <a:solidFill>
                  <a:schemeClr val="bg1"/>
                </a:solidFill>
                <a:ea typeface="Times New Roman"/>
                <a:cs typeface="Times New Roman"/>
              </a:rPr>
              <a:t>And </a:t>
            </a:r>
            <a:r>
              <a:rPr lang="en-US" sz="1400" dirty="0">
                <a:solidFill>
                  <a:schemeClr val="bg1"/>
                </a:solidFill>
                <a:ea typeface="Times New Roman"/>
                <a:cs typeface="Times New Roman"/>
              </a:rPr>
              <a:t>in the last milestone, why the verification is limited to the affected test equipment, i.e. Rain Tester, how’s about other test equipment documented in the 3rd milestone?</a:t>
            </a:r>
          </a:p>
        </p:txBody>
      </p:sp>
      <p:sp>
        <p:nvSpPr>
          <p:cNvPr id="15" name="圆角矩形标注 4"/>
          <p:cNvSpPr/>
          <p:nvPr/>
        </p:nvSpPr>
        <p:spPr>
          <a:xfrm>
            <a:off x="4042544" y="4887317"/>
            <a:ext cx="2657794" cy="1887818"/>
          </a:xfrm>
          <a:prstGeom prst="wedgeRoundRectCallout">
            <a:avLst>
              <a:gd name="adj1" fmla="val -80490"/>
              <a:gd name="adj2" fmla="val -13960"/>
              <a:gd name="adj3" fmla="val 16667"/>
            </a:avLst>
          </a:prstGeom>
          <a:solidFill>
            <a:srgbClr val="7030A0"/>
          </a:solidFill>
          <a:ln/>
        </p:spPr>
        <p:style>
          <a:lnRef idx="3">
            <a:schemeClr val="lt1"/>
          </a:lnRef>
          <a:fillRef idx="1">
            <a:schemeClr val="accent4"/>
          </a:fillRef>
          <a:effectRef idx="1">
            <a:schemeClr val="accent4"/>
          </a:effectRef>
          <a:fontRef idx="minor">
            <a:schemeClr val="lt1"/>
          </a:fontRef>
        </p:style>
        <p:txBody>
          <a:bodyPr rtlCol="0" anchor="ctr"/>
          <a:lstStyle/>
          <a:p>
            <a:pPr marL="0" marR="0">
              <a:spcBef>
                <a:spcPts val="0"/>
              </a:spcBef>
              <a:spcAft>
                <a:spcPts val="0"/>
              </a:spcAft>
            </a:pPr>
            <a:r>
              <a:rPr lang="en-US" sz="1400" dirty="0">
                <a:solidFill>
                  <a:schemeClr val="bg1"/>
                </a:solidFill>
                <a:ea typeface="Times New Roman"/>
                <a:cs typeface="Times New Roman"/>
              </a:rPr>
              <a:t>No extension is noted</a:t>
            </a:r>
            <a:r>
              <a:rPr lang="en-US" sz="1400" dirty="0" smtClean="0">
                <a:solidFill>
                  <a:schemeClr val="bg1"/>
                </a:solidFill>
                <a:ea typeface="Times New Roman"/>
                <a:cs typeface="Times New Roman"/>
              </a:rPr>
              <a:t>.  Other </a:t>
            </a:r>
            <a:r>
              <a:rPr lang="en-US" sz="1400" dirty="0">
                <a:solidFill>
                  <a:schemeClr val="bg1"/>
                </a:solidFill>
                <a:ea typeface="Times New Roman"/>
                <a:cs typeface="Times New Roman"/>
              </a:rPr>
              <a:t>than this, suggest sending e-mail in advance to remind CAR Owner separately to avoid CAR overdue and/or escalation.  Put any communication into the CAR DB as evidence.</a:t>
            </a:r>
          </a:p>
        </p:txBody>
      </p:sp>
      <p:pic>
        <p:nvPicPr>
          <p:cNvPr id="2050"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b="21689"/>
          <a:stretch/>
        </p:blipFill>
        <p:spPr bwMode="auto">
          <a:xfrm>
            <a:off x="2844493" y="4083623"/>
            <a:ext cx="1247775" cy="2834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圆角矩形 2"/>
          <p:cNvSpPr/>
          <p:nvPr/>
        </p:nvSpPr>
        <p:spPr>
          <a:xfrm>
            <a:off x="501569" y="4048432"/>
            <a:ext cx="4044388" cy="365912"/>
          </a:xfrm>
          <a:prstGeom prst="roundRect">
            <a:avLst/>
          </a:prstGeom>
          <a:noFill/>
          <a:ln w="28575">
            <a:solidFill>
              <a:schemeClr val="accent6">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359150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p:cTn id="22" dur="500" fill="hold"/>
                                        <p:tgtEl>
                                          <p:spTgt spid="2050"/>
                                        </p:tgtEl>
                                        <p:attrNameLst>
                                          <p:attrName>ppt_w</p:attrName>
                                        </p:attrNameLst>
                                      </p:cBhvr>
                                      <p:tavLst>
                                        <p:tav tm="0">
                                          <p:val>
                                            <p:fltVal val="0"/>
                                          </p:val>
                                        </p:tav>
                                        <p:tav tm="100000">
                                          <p:val>
                                            <p:strVal val="#ppt_w"/>
                                          </p:val>
                                        </p:tav>
                                      </p:tavLst>
                                    </p:anim>
                                    <p:anim calcmode="lin" valueType="num">
                                      <p:cBhvr>
                                        <p:cTn id="23" dur="500" fill="hold"/>
                                        <p:tgtEl>
                                          <p:spTgt spid="2050"/>
                                        </p:tgtEl>
                                        <p:attrNameLst>
                                          <p:attrName>ppt_h</p:attrName>
                                        </p:attrNameLst>
                                      </p:cBhvr>
                                      <p:tavLst>
                                        <p:tav tm="0">
                                          <p:val>
                                            <p:fltVal val="0"/>
                                          </p:val>
                                        </p:tav>
                                        <p:tav tm="100000">
                                          <p:val>
                                            <p:strVal val="#ppt_h"/>
                                          </p:val>
                                        </p:tav>
                                      </p:tavLst>
                                    </p:anim>
                                    <p:animEffect transition="in" filter="fade">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8"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auto">
          <a:xfrm>
            <a:off x="0" y="2927947"/>
            <a:ext cx="9144000" cy="11455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3000" b="1" kern="1200" cap="none" baseline="0">
                <a:solidFill>
                  <a:schemeClr val="bg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a:lstStyle>
          <a:p>
            <a:pPr algn="ctr"/>
            <a:r>
              <a:rPr kumimoji="1" lang="en-US" altLang="ja-JP" sz="4000" dirty="0"/>
              <a:t>Thank </a:t>
            </a:r>
            <a:r>
              <a:rPr kumimoji="1" lang="en-US" altLang="ja-JP" sz="4000" dirty="0" smtClean="0"/>
              <a:t>you!!!</a:t>
            </a:r>
            <a:endParaRPr kumimoji="1" lang="ja-JP" altLang="en-US" sz="4400" dirty="0"/>
          </a:p>
        </p:txBody>
      </p:sp>
    </p:spTree>
    <p:extLst>
      <p:ext uri="{BB962C8B-B14F-4D97-AF65-F5344CB8AC3E}">
        <p14:creationId xmlns:p14="http://schemas.microsoft.com/office/powerpoint/2010/main" val="405899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813121"/>
            <a:ext cx="8229600" cy="1143000"/>
          </a:xfrm>
        </p:spPr>
        <p:txBody>
          <a:bodyPr/>
          <a:lstStyle/>
          <a:p>
            <a:pPr algn="ctr"/>
            <a:r>
              <a:rPr kumimoji="1" lang="en-US" altLang="ja-JP" b="0" dirty="0">
                <a:latin typeface="Arial" pitchFamily="34" charset="0"/>
                <a:cs typeface="Arial" pitchFamily="34" charset="0"/>
              </a:rPr>
              <a:t>Good </a:t>
            </a:r>
            <a:r>
              <a:rPr kumimoji="1" lang="en-US" altLang="ja-JP" b="0" dirty="0" smtClean="0">
                <a:latin typeface="Arial" pitchFamily="34" charset="0"/>
                <a:cs typeface="Arial" pitchFamily="34" charset="0"/>
              </a:rPr>
              <a:t>CARs: </a:t>
            </a:r>
            <a:r>
              <a:rPr lang="en-US" altLang="ja-JP" b="0" dirty="0" smtClean="0">
                <a:cs typeface="Arial" charset="0"/>
              </a:rPr>
              <a:t>No</a:t>
            </a:r>
            <a:r>
              <a:rPr lang="en-US" altLang="ja-JP" b="0" dirty="0">
                <a:cs typeface="Arial" charset="0"/>
              </a:rPr>
              <a:t>. </a:t>
            </a:r>
            <a:r>
              <a:rPr lang="en-US" altLang="ja-JP" b="0" dirty="0"/>
              <a:t>123911157 (V </a:t>
            </a:r>
            <a:r>
              <a:rPr lang="en-US" altLang="ja-JP" b="0" dirty="0" smtClean="0"/>
              <a:t>Ravichander)</a:t>
            </a:r>
            <a:endParaRPr kumimoji="1" lang="ja-JP" altLang="en-US" b="0" dirty="0"/>
          </a:p>
        </p:txBody>
      </p:sp>
      <p:sp>
        <p:nvSpPr>
          <p:cNvPr id="3" name="スライド番号プレースホルダー 2"/>
          <p:cNvSpPr>
            <a:spLocks noGrp="1"/>
          </p:cNvSpPr>
          <p:nvPr>
            <p:ph type="sldNum" sz="quarter" idx="10"/>
          </p:nvPr>
        </p:nvSpPr>
        <p:spPr/>
        <p:txBody>
          <a:bodyPr/>
          <a:lstStyle/>
          <a:p>
            <a:fld id="{EA37AF12-A89B-4622-861F-26D37CEB0063}" type="slidenum">
              <a:rPr lang="en-US" smtClean="0"/>
              <a:pPr/>
              <a:t>3</a:t>
            </a:fld>
            <a:endParaRPr lang="en-US"/>
          </a:p>
        </p:txBody>
      </p:sp>
    </p:spTree>
    <p:extLst>
      <p:ext uri="{BB962C8B-B14F-4D97-AF65-F5344CB8AC3E}">
        <p14:creationId xmlns:p14="http://schemas.microsoft.com/office/powerpoint/2010/main" val="3358304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latin typeface="Arial" charset="0"/>
                <a:cs typeface="Arial" charset="0"/>
              </a:rPr>
              <a:t>Good CAR No. </a:t>
            </a:r>
            <a:r>
              <a:rPr lang="en-US" dirty="0"/>
              <a:t>123911157</a:t>
            </a:r>
            <a:endParaRPr lang="en-US" dirty="0" smtClean="0">
              <a:latin typeface="Arial" charset="0"/>
              <a:ea typeface="Geneva" charset="0"/>
            </a:endParaRPr>
          </a:p>
        </p:txBody>
      </p:sp>
      <p:sp>
        <p:nvSpPr>
          <p:cNvPr id="24579"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8D53729B-97F8-4CE4-946C-5E1E65CD78AA}" type="slidenum">
              <a:rPr lang="en-US"/>
              <a:pPr eaLnBrk="1" hangingPunct="1"/>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813" y="900113"/>
            <a:ext cx="7381794" cy="537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949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2"/>
          <p:cNvSpPr>
            <a:spLocks noGrp="1"/>
          </p:cNvSpPr>
          <p:nvPr>
            <p:ph type="sldNum" sz="quarter" idx="10"/>
          </p:nvPr>
        </p:nvSpPr>
        <p:spPr bwMode="auto">
          <a:noFill/>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AED936F5-1086-4577-ACA4-4189B5D61E8B}" type="slidenum">
              <a:rPr lang="en-US"/>
              <a:pPr eaLnBrk="1" hangingPunct="1"/>
              <a:t>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48" y="1606511"/>
            <a:ext cx="8001942" cy="271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9"/>
          <p:cNvSpPr/>
          <p:nvPr/>
        </p:nvSpPr>
        <p:spPr>
          <a:xfrm>
            <a:off x="1911438" y="1629661"/>
            <a:ext cx="2556396" cy="278985"/>
          </a:xfrm>
          <a:prstGeom prst="round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2" name="Rounded Rectangle 11"/>
          <p:cNvSpPr/>
          <p:nvPr/>
        </p:nvSpPr>
        <p:spPr>
          <a:xfrm>
            <a:off x="1911438" y="1897808"/>
            <a:ext cx="2556396" cy="278985"/>
          </a:xfrm>
          <a:prstGeom prst="round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3" name="Rounded Rectangle 12"/>
          <p:cNvSpPr/>
          <p:nvPr/>
        </p:nvSpPr>
        <p:spPr>
          <a:xfrm>
            <a:off x="1911438" y="2418668"/>
            <a:ext cx="2556396" cy="278985"/>
          </a:xfrm>
          <a:prstGeom prst="round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1" name="Rounded Rectangular Callout 10"/>
          <p:cNvSpPr/>
          <p:nvPr/>
        </p:nvSpPr>
        <p:spPr>
          <a:xfrm>
            <a:off x="5020431" y="1491049"/>
            <a:ext cx="2498992" cy="556207"/>
          </a:xfrm>
          <a:prstGeom prst="wedgeRoundRectCallout">
            <a:avLst>
              <a:gd name="adj1" fmla="val -71609"/>
              <a:gd name="adj2" fmla="val 20092"/>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solidFill>
                  <a:schemeClr val="accent1"/>
                </a:solidFill>
              </a:rPr>
              <a:t>Analysis &amp; Root Cause : </a:t>
            </a:r>
            <a:r>
              <a:rPr lang="en-US" sz="1500" dirty="0" smtClean="0">
                <a:solidFill>
                  <a:schemeClr val="accent1"/>
                </a:solidFill>
              </a:rPr>
              <a:t>Not Required</a:t>
            </a:r>
            <a:endParaRPr lang="en-US" sz="1600" dirty="0">
              <a:solidFill>
                <a:schemeClr val="accent1"/>
              </a:solidFill>
            </a:endParaRPr>
          </a:p>
        </p:txBody>
      </p:sp>
      <p:sp>
        <p:nvSpPr>
          <p:cNvPr id="14" name="Rounded Rectangular Callout 13"/>
          <p:cNvSpPr/>
          <p:nvPr/>
        </p:nvSpPr>
        <p:spPr>
          <a:xfrm>
            <a:off x="5171678" y="2280056"/>
            <a:ext cx="2943221" cy="556207"/>
          </a:xfrm>
          <a:prstGeom prst="wedgeRoundRectCallout">
            <a:avLst>
              <a:gd name="adj1" fmla="val -74388"/>
              <a:gd name="adj2" fmla="val -718"/>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solidFill>
                  <a:schemeClr val="accent1"/>
                </a:solidFill>
              </a:rPr>
              <a:t>Scope of Nonconformance: </a:t>
            </a:r>
            <a:r>
              <a:rPr lang="en-US" sz="1500" dirty="0" smtClean="0">
                <a:solidFill>
                  <a:schemeClr val="accent1"/>
                </a:solidFill>
              </a:rPr>
              <a:t>Not required or Same as NC</a:t>
            </a:r>
            <a:endParaRPr lang="en-US" sz="1600" dirty="0">
              <a:solidFill>
                <a:schemeClr val="accent1"/>
              </a:solidFill>
            </a:endParaRPr>
          </a:p>
        </p:txBody>
      </p:sp>
      <p:sp>
        <p:nvSpPr>
          <p:cNvPr id="16" name="Rounded Rectangle 15"/>
          <p:cNvSpPr/>
          <p:nvPr/>
        </p:nvSpPr>
        <p:spPr>
          <a:xfrm>
            <a:off x="1911438" y="2836263"/>
            <a:ext cx="2556396" cy="278985"/>
          </a:xfrm>
          <a:prstGeom prst="round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7" name="Rounded Rectangular Callout 16"/>
          <p:cNvSpPr/>
          <p:nvPr/>
        </p:nvSpPr>
        <p:spPr>
          <a:xfrm>
            <a:off x="5125379" y="2988663"/>
            <a:ext cx="2943221" cy="556207"/>
          </a:xfrm>
          <a:prstGeom prst="wedgeRoundRectCallout">
            <a:avLst>
              <a:gd name="adj1" fmla="val -72028"/>
              <a:gd name="adj2" fmla="val -48581"/>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solidFill>
                  <a:schemeClr val="accent1"/>
                </a:solidFill>
              </a:rPr>
              <a:t>Category:                                  </a:t>
            </a:r>
            <a:r>
              <a:rPr lang="en-US" sz="1500" dirty="0" smtClean="0">
                <a:solidFill>
                  <a:schemeClr val="accent1"/>
                </a:solidFill>
              </a:rPr>
              <a:t>Root cause not required</a:t>
            </a:r>
            <a:endParaRPr lang="en-US" sz="1600" dirty="0">
              <a:solidFill>
                <a:schemeClr val="accent1"/>
              </a:solidFill>
            </a:endParaRPr>
          </a:p>
        </p:txBody>
      </p:sp>
      <p:sp>
        <p:nvSpPr>
          <p:cNvPr id="18" name="Rounded Rectangle 17"/>
          <p:cNvSpPr/>
          <p:nvPr/>
        </p:nvSpPr>
        <p:spPr>
          <a:xfrm>
            <a:off x="750915" y="3949362"/>
            <a:ext cx="7166168" cy="368011"/>
          </a:xfrm>
          <a:prstGeom prst="round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9" name="Rounded Rectangular Callout 18"/>
          <p:cNvSpPr/>
          <p:nvPr/>
        </p:nvSpPr>
        <p:spPr>
          <a:xfrm>
            <a:off x="5102229" y="4692070"/>
            <a:ext cx="2943221" cy="556207"/>
          </a:xfrm>
          <a:prstGeom prst="wedgeRoundRectCallout">
            <a:avLst>
              <a:gd name="adj1" fmla="val -77534"/>
              <a:gd name="adj2" fmla="val -121416"/>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solidFill>
                  <a:schemeClr val="accent1"/>
                </a:solidFill>
              </a:rPr>
              <a:t>Corrective action plan:                                  </a:t>
            </a:r>
            <a:r>
              <a:rPr lang="en-US" sz="1500" dirty="0" smtClean="0">
                <a:solidFill>
                  <a:schemeClr val="accent1"/>
                </a:solidFill>
              </a:rPr>
              <a:t>Fixed the objective evidence</a:t>
            </a:r>
            <a:endParaRPr lang="en-US" sz="1600" dirty="0">
              <a:solidFill>
                <a:schemeClr val="accent1"/>
              </a:solidFill>
            </a:endParaRPr>
          </a:p>
        </p:txBody>
      </p:sp>
      <p:sp>
        <p:nvSpPr>
          <p:cNvPr id="20" name="Title 1"/>
          <p:cNvSpPr txBox="1">
            <a:spLocks/>
          </p:cNvSpPr>
          <p:nvPr/>
        </p:nvSpPr>
        <p:spPr bwMode="auto">
          <a:xfrm>
            <a:off x="609600" y="4270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a:lstStyle>
          <a:p>
            <a:r>
              <a:rPr lang="en-US" smtClean="0">
                <a:latin typeface="Arial" charset="0"/>
                <a:cs typeface="Arial" charset="0"/>
              </a:rPr>
              <a:t>Good CAR No. </a:t>
            </a:r>
            <a:r>
              <a:rPr lang="en-US" smtClean="0"/>
              <a:t>123911157</a:t>
            </a:r>
            <a:endParaRPr lang="en-US" dirty="0" smtClean="0">
              <a:latin typeface="Arial" charset="0"/>
              <a:ea typeface="Geneva" charset="0"/>
            </a:endParaRPr>
          </a:p>
        </p:txBody>
      </p:sp>
    </p:spTree>
    <p:extLst>
      <p:ext uri="{BB962C8B-B14F-4D97-AF65-F5344CB8AC3E}">
        <p14:creationId xmlns:p14="http://schemas.microsoft.com/office/powerpoint/2010/main" val="1445326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6BBC6A57-7471-43C2-854B-E254E8D89515}" type="slidenum">
              <a:rPr lang="en-US"/>
              <a:pPr eaLnBrk="1" hangingPunct="1"/>
              <a:t>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76" y="750313"/>
            <a:ext cx="7034815" cy="345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878706" y="1107503"/>
            <a:ext cx="6042961" cy="281462"/>
          </a:xfrm>
          <a:prstGeom prst="roundRect">
            <a:avLst>
              <a:gd name="adj" fmla="val 5967"/>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Rounded Rectangular Callout 6"/>
          <p:cNvSpPr/>
          <p:nvPr/>
        </p:nvSpPr>
        <p:spPr>
          <a:xfrm>
            <a:off x="5220181" y="1782470"/>
            <a:ext cx="3466619" cy="556207"/>
          </a:xfrm>
          <a:prstGeom prst="wedgeRoundRectCallout">
            <a:avLst>
              <a:gd name="adj1" fmla="val -77534"/>
              <a:gd name="adj2" fmla="val -121416"/>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solidFill>
                  <a:schemeClr val="accent1"/>
                </a:solidFill>
              </a:rPr>
              <a:t>Milestone:                                  </a:t>
            </a:r>
            <a:r>
              <a:rPr lang="en-US" sz="1500" dirty="0" smtClean="0">
                <a:solidFill>
                  <a:schemeClr val="accent1"/>
                </a:solidFill>
              </a:rPr>
              <a:t>Completed per milestone expectation</a:t>
            </a:r>
            <a:endParaRPr lang="en-US" sz="1600" dirty="0">
              <a:solidFill>
                <a:schemeClr val="accent1"/>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455" y="4454569"/>
            <a:ext cx="4473619" cy="191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H="1">
            <a:off x="8045450" y="2338677"/>
            <a:ext cx="473517" cy="2268047"/>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4" y="4855234"/>
            <a:ext cx="4514133" cy="40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le 11"/>
          <p:cNvSpPr/>
          <p:nvPr/>
        </p:nvSpPr>
        <p:spPr>
          <a:xfrm>
            <a:off x="649141" y="3829481"/>
            <a:ext cx="6042961" cy="375685"/>
          </a:xfrm>
          <a:prstGeom prst="roundRect">
            <a:avLst>
              <a:gd name="adj" fmla="val 5967"/>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3" name="Rounded Rectangular Callout 12"/>
          <p:cNvSpPr/>
          <p:nvPr/>
        </p:nvSpPr>
        <p:spPr>
          <a:xfrm>
            <a:off x="1245730" y="2040532"/>
            <a:ext cx="3466619" cy="691093"/>
          </a:xfrm>
          <a:prstGeom prst="wedgeRoundRectCallout">
            <a:avLst>
              <a:gd name="adj1" fmla="val -63511"/>
              <a:gd name="adj2" fmla="val 207082"/>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solidFill>
                  <a:schemeClr val="accent1"/>
                </a:solidFill>
              </a:rPr>
              <a:t>Verification:                                  </a:t>
            </a:r>
            <a:r>
              <a:rPr lang="en-US" sz="1500" dirty="0" smtClean="0">
                <a:solidFill>
                  <a:schemeClr val="accent1"/>
                </a:solidFill>
              </a:rPr>
              <a:t>Occurred immediately after acceptance of the last milestone</a:t>
            </a:r>
            <a:endParaRPr lang="en-US" sz="1600" dirty="0">
              <a:solidFill>
                <a:schemeClr val="accent1"/>
              </a:solidFill>
            </a:endParaRPr>
          </a:p>
        </p:txBody>
      </p:sp>
      <p:cxnSp>
        <p:nvCxnSpPr>
          <p:cNvPr id="5" name="Straight Arrow Connector 4"/>
          <p:cNvCxnSpPr/>
          <p:nvPr/>
        </p:nvCxnSpPr>
        <p:spPr>
          <a:xfrm>
            <a:off x="763929" y="4205167"/>
            <a:ext cx="231494" cy="650067"/>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18" name="Title 1"/>
          <p:cNvSpPr>
            <a:spLocks noGrp="1"/>
          </p:cNvSpPr>
          <p:nvPr>
            <p:ph type="title"/>
          </p:nvPr>
        </p:nvSpPr>
        <p:spPr>
          <a:xfrm>
            <a:off x="457200" y="274638"/>
            <a:ext cx="8229600" cy="1143000"/>
          </a:xfrm>
        </p:spPr>
        <p:txBody>
          <a:bodyPr/>
          <a:lstStyle/>
          <a:p>
            <a:r>
              <a:rPr lang="en-US" dirty="0" smtClean="0">
                <a:latin typeface="Arial" charset="0"/>
                <a:cs typeface="Arial" charset="0"/>
              </a:rPr>
              <a:t>Good CAR No. </a:t>
            </a:r>
            <a:r>
              <a:rPr lang="en-US" dirty="0"/>
              <a:t>123911157</a:t>
            </a:r>
            <a:endParaRPr lang="en-US" dirty="0" smtClean="0">
              <a:latin typeface="Arial" charset="0"/>
              <a:ea typeface="Geneva" charset="0"/>
            </a:endParaRPr>
          </a:p>
        </p:txBody>
      </p:sp>
    </p:spTree>
    <p:extLst>
      <p:ext uri="{BB962C8B-B14F-4D97-AF65-F5344CB8AC3E}">
        <p14:creationId xmlns:p14="http://schemas.microsoft.com/office/powerpoint/2010/main" val="2434149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E39A143C-1D96-42A9-B4D2-559499A58B1A}" type="slidenum">
              <a:rPr lang="en-US"/>
              <a:pPr eaLnBrk="1" hangingPunct="1"/>
              <a:t>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67" y="1794076"/>
            <a:ext cx="7858311" cy="269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457200" y="274638"/>
            <a:ext cx="8229600" cy="1143000"/>
          </a:xfrm>
        </p:spPr>
        <p:txBody>
          <a:bodyPr/>
          <a:lstStyle/>
          <a:p>
            <a:r>
              <a:rPr lang="en-US" dirty="0" smtClean="0">
                <a:latin typeface="Arial" charset="0"/>
                <a:cs typeface="Arial" charset="0"/>
              </a:rPr>
              <a:t>Good CAR No. </a:t>
            </a:r>
            <a:r>
              <a:rPr lang="en-US" dirty="0" smtClean="0"/>
              <a:t>123911157</a:t>
            </a:r>
            <a:br>
              <a:rPr lang="en-US" dirty="0" smtClean="0"/>
            </a:br>
            <a:r>
              <a:rPr lang="en-US" dirty="0"/>
              <a:t/>
            </a:r>
            <a:br>
              <a:rPr lang="en-US" dirty="0"/>
            </a:br>
            <a:r>
              <a:rPr lang="en-US" dirty="0" smtClean="0"/>
              <a:t>Discussion</a:t>
            </a:r>
            <a:endParaRPr lang="en-US" dirty="0" smtClean="0">
              <a:latin typeface="Arial" charset="0"/>
              <a:ea typeface="Geneva" charset="0"/>
            </a:endParaRPr>
          </a:p>
        </p:txBody>
      </p:sp>
      <p:sp>
        <p:nvSpPr>
          <p:cNvPr id="8" name="Rounded Rectangle 7"/>
          <p:cNvSpPr/>
          <p:nvPr/>
        </p:nvSpPr>
        <p:spPr>
          <a:xfrm>
            <a:off x="6146157" y="3021782"/>
            <a:ext cx="937550" cy="288579"/>
          </a:xfrm>
          <a:prstGeom prst="roundRect">
            <a:avLst>
              <a:gd name="adj" fmla="val 5967"/>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cxnSp>
        <p:nvCxnSpPr>
          <p:cNvPr id="5" name="Straight Arrow Connector 4"/>
          <p:cNvCxnSpPr/>
          <p:nvPr/>
        </p:nvCxnSpPr>
        <p:spPr>
          <a:xfrm flipH="1">
            <a:off x="3912243" y="3310361"/>
            <a:ext cx="2569580" cy="844950"/>
          </a:xfrm>
          <a:prstGeom prst="straightConnector1">
            <a:avLst/>
          </a:prstGeom>
          <a:ln w="12700">
            <a:solidFill>
              <a:srgbClr val="C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4307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99474"/>
            <a:ext cx="8229600" cy="1143000"/>
          </a:xfrm>
        </p:spPr>
        <p:txBody>
          <a:bodyPr/>
          <a:lstStyle/>
          <a:p>
            <a:pPr algn="ctr"/>
            <a:r>
              <a:rPr kumimoji="1" lang="en-US" altLang="ja-JP" b="0" dirty="0">
                <a:latin typeface="Arial" pitchFamily="34" charset="0"/>
                <a:cs typeface="Arial" pitchFamily="34" charset="0"/>
              </a:rPr>
              <a:t>Good </a:t>
            </a:r>
            <a:r>
              <a:rPr kumimoji="1" lang="en-US" altLang="ja-JP" b="0" dirty="0" smtClean="0">
                <a:latin typeface="Arial" pitchFamily="34" charset="0"/>
                <a:cs typeface="Arial" pitchFamily="34" charset="0"/>
              </a:rPr>
              <a:t>CAR</a:t>
            </a:r>
            <a:r>
              <a:rPr kumimoji="1" lang="en-US" altLang="ja-JP" b="0" dirty="0">
                <a:latin typeface="Arial" pitchFamily="34" charset="0"/>
                <a:cs typeface="Arial" pitchFamily="34" charset="0"/>
              </a:rPr>
              <a:t> </a:t>
            </a:r>
            <a:r>
              <a:rPr kumimoji="1" lang="en-US" altLang="ja-JP" b="0" dirty="0" smtClean="0">
                <a:latin typeface="Arial" pitchFamily="34" charset="0"/>
                <a:cs typeface="Arial" pitchFamily="34" charset="0"/>
              </a:rPr>
              <a:t>: </a:t>
            </a:r>
            <a:r>
              <a:rPr lang="en-US" altLang="ja-JP" b="0" dirty="0" smtClean="0">
                <a:cs typeface="Arial" charset="0"/>
              </a:rPr>
              <a:t>No</a:t>
            </a:r>
            <a:r>
              <a:rPr lang="en-US" altLang="ja-JP" b="0" dirty="0">
                <a:cs typeface="Arial" charset="0"/>
              </a:rPr>
              <a:t>. </a:t>
            </a:r>
            <a:r>
              <a:rPr lang="en-US" altLang="ja-JP" b="0" dirty="0"/>
              <a:t>123910338 (Jacky </a:t>
            </a:r>
            <a:r>
              <a:rPr lang="en-US" altLang="ja-JP" b="0" dirty="0" smtClean="0"/>
              <a:t>Wu)</a:t>
            </a:r>
            <a:endParaRPr kumimoji="1" lang="ja-JP" altLang="en-US" b="0" dirty="0"/>
          </a:p>
        </p:txBody>
      </p:sp>
      <p:sp>
        <p:nvSpPr>
          <p:cNvPr id="3" name="スライド番号プレースホルダー 2"/>
          <p:cNvSpPr>
            <a:spLocks noGrp="1"/>
          </p:cNvSpPr>
          <p:nvPr>
            <p:ph type="sldNum" sz="quarter" idx="10"/>
          </p:nvPr>
        </p:nvSpPr>
        <p:spPr/>
        <p:txBody>
          <a:bodyPr/>
          <a:lstStyle/>
          <a:p>
            <a:fld id="{EA37AF12-A89B-4622-861F-26D37CEB0063}" type="slidenum">
              <a:rPr lang="en-US" smtClean="0"/>
              <a:pPr/>
              <a:t>8</a:t>
            </a:fld>
            <a:endParaRPr lang="en-US"/>
          </a:p>
        </p:txBody>
      </p:sp>
    </p:spTree>
    <p:extLst>
      <p:ext uri="{BB962C8B-B14F-4D97-AF65-F5344CB8AC3E}">
        <p14:creationId xmlns:p14="http://schemas.microsoft.com/office/powerpoint/2010/main" val="2508656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1"/>
          <p:cNvPicPr/>
          <p:nvPr/>
        </p:nvPicPr>
        <p:blipFill>
          <a:blip r:embed="rId2"/>
          <a:stretch>
            <a:fillRect/>
          </a:stretch>
        </p:blipFill>
        <p:spPr>
          <a:xfrm>
            <a:off x="4734034" y="1539433"/>
            <a:ext cx="4409965" cy="3507129"/>
          </a:xfrm>
          <a:prstGeom prst="rect">
            <a:avLst/>
          </a:prstGeom>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smtClean="0">
                <a:latin typeface="Arial" charset="0"/>
                <a:ea typeface="Geneva" charset="0"/>
              </a:rPr>
              <a:t>Sample 1 -  Good </a:t>
            </a:r>
            <a:r>
              <a:rPr lang="en-US" dirty="0" smtClean="0">
                <a:latin typeface="Arial" charset="0"/>
                <a:cs typeface="Arial" charset="0"/>
              </a:rPr>
              <a:t>CAR No. </a:t>
            </a:r>
            <a:r>
              <a:rPr lang="en-US" dirty="0"/>
              <a:t>123910338</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pPr eaLnBrk="1" hangingPunct="1"/>
              <a:t>9</a:t>
            </a:fld>
            <a:endParaRPr lang="en-US"/>
          </a:p>
        </p:txBody>
      </p:sp>
      <p:pic>
        <p:nvPicPr>
          <p:cNvPr id="7" name="Picture 10"/>
          <p:cNvPicPr/>
          <p:nvPr/>
        </p:nvPicPr>
        <p:blipFill>
          <a:blip r:embed="rId3"/>
          <a:stretch>
            <a:fillRect/>
          </a:stretch>
        </p:blipFill>
        <p:spPr>
          <a:xfrm>
            <a:off x="0" y="749669"/>
            <a:ext cx="4967509" cy="5527305"/>
          </a:xfrm>
          <a:prstGeom prst="rect">
            <a:avLst/>
          </a:prstGeom>
        </p:spPr>
      </p:pic>
    </p:spTree>
    <p:extLst>
      <p:ext uri="{BB962C8B-B14F-4D97-AF65-F5344CB8AC3E}">
        <p14:creationId xmlns:p14="http://schemas.microsoft.com/office/powerpoint/2010/main" val="231521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UL Advanced 011011">
  <a:themeElements>
    <a:clrScheme name="UL Color Theme">
      <a:dk1>
        <a:srgbClr val="58595B"/>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3257</TotalTime>
  <Words>1218</Words>
  <Application>Microsoft Office PowerPoint</Application>
  <PresentationFormat>On-screen Show (4:3)</PresentationFormat>
  <Paragraphs>127</Paragraphs>
  <Slides>25</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UL Advanced 011011</vt:lpstr>
      <vt:lpstr>Microsoft Word Document</vt:lpstr>
      <vt:lpstr>CAR Administrator Calibration Meeting - Good and Bad CARs -</vt:lpstr>
      <vt:lpstr>Agenda</vt:lpstr>
      <vt:lpstr>Good CARs: No. 123911157 (V Ravichander)</vt:lpstr>
      <vt:lpstr>Good CAR No. 123911157</vt:lpstr>
      <vt:lpstr>PowerPoint Presentation</vt:lpstr>
      <vt:lpstr>Good CAR No. 123911157</vt:lpstr>
      <vt:lpstr>Good CAR No. 123911157  Discussion</vt:lpstr>
      <vt:lpstr>Good CAR : No. 123910338 (Jacky Wu)</vt:lpstr>
      <vt:lpstr>Sample 1 -  Good CAR No. 123910338</vt:lpstr>
      <vt:lpstr>Sample 1 -  Good CAR No. 123910338</vt:lpstr>
      <vt:lpstr>Sample 1 -  Good CAR No. 123910338</vt:lpstr>
      <vt:lpstr>Sample 1 -  Good CAR No. 123910338</vt:lpstr>
      <vt:lpstr>Sample 1 -  Good CAR No. 123910338</vt:lpstr>
      <vt:lpstr>Good Practice - CAR No. 123910338</vt:lpstr>
      <vt:lpstr> Bad CAR : No. 123910554 (Kila Yang) </vt:lpstr>
      <vt:lpstr>CAR Needing Improvement - No. 123910554</vt:lpstr>
      <vt:lpstr>CAR Needing Improvement - No. 123910554</vt:lpstr>
      <vt:lpstr>CAR Needing Improvement - No. 123910554</vt:lpstr>
      <vt:lpstr>CAR Needing Improvement - No. 123910554 </vt:lpstr>
      <vt:lpstr>PowerPoint Presentation</vt:lpstr>
      <vt:lpstr>Sample 2 -  Bad CAR No. 123910354</vt:lpstr>
      <vt:lpstr>Sample 2 -  Bad CAR No. 123910354</vt:lpstr>
      <vt:lpstr>Sample 2 -  Bad CAR No. 123910354</vt:lpstr>
      <vt:lpstr>Sample 2 -  Bad CAR No. 123910354</vt:lpstr>
      <vt:lpstr>PowerPoint Presentation</vt:lpstr>
    </vt:vector>
  </TitlesOfParts>
  <Company>CBX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Rene Moreno</dc:creator>
  <cp:lastModifiedBy>Allison, Cheryl</cp:lastModifiedBy>
  <cp:revision>437</cp:revision>
  <cp:lastPrinted>2012-10-12T07:57:07Z</cp:lastPrinted>
  <dcterms:created xsi:type="dcterms:W3CDTF">2011-03-22T02:11:00Z</dcterms:created>
  <dcterms:modified xsi:type="dcterms:W3CDTF">2012-11-26T18:57:41Z</dcterms:modified>
</cp:coreProperties>
</file>