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83" r:id="rId4"/>
    <p:sldId id="295" r:id="rId5"/>
    <p:sldId id="318" r:id="rId6"/>
    <p:sldId id="302" r:id="rId7"/>
    <p:sldId id="284" r:id="rId8"/>
    <p:sldId id="316" r:id="rId9"/>
    <p:sldId id="307" r:id="rId10"/>
    <p:sldId id="317" r:id="rId11"/>
    <p:sldId id="287" r:id="rId12"/>
    <p:sldId id="274" r:id="rId13"/>
    <p:sldId id="282" r:id="rId14"/>
  </p:sldIdLst>
  <p:sldSz cx="9144000" cy="6858000" type="screen4x3"/>
  <p:notesSz cx="7004050" cy="92233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307"/>
    <a:srgbClr val="C10036"/>
    <a:srgbClr val="459D2D"/>
    <a:srgbClr val="93C64E"/>
    <a:srgbClr val="808000"/>
    <a:srgbClr val="96C547"/>
    <a:srgbClr val="6EC1BC"/>
    <a:srgbClr val="1B808E"/>
    <a:srgbClr val="FD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93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9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72A80E-FE8E-4A66-900B-0D8DDD3643C0}" type="datetime1">
              <a:rPr lang="en-US"/>
              <a:pPr/>
              <a:t>11/27/2012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3275" cy="3459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720" tIns="46360" rIns="92720" bIns="4636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381103"/>
            <a:ext cx="5603240" cy="415051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5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760605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7A4B64-63EA-41A3-A00B-4E268F7DCF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2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FF69B-23C7-4B75-BD7A-EF44B146D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39354-55BE-43D2-8D54-47AC9E713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2B71D-9229-4A23-8F42-7DFDFF726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33BA31-10F2-4085-B9DC-16A8BA1E4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2B15A-05AB-4486-A823-E70817ADA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7B7E0-FDF9-426E-8609-706CF7FD9C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064887-7005-4BA9-A7B1-0FF37647C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Administrator Calibration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200" y="5049982"/>
            <a:ext cx="5843588" cy="68565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November 26, 2012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For questions or comments, please contact Cheryl Allison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2736" y="190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u="sng" dirty="0" smtClean="0">
                <a:solidFill>
                  <a:srgbClr val="FFC000"/>
                </a:solidFill>
              </a:rPr>
              <a:t>IMPORTANT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During </a:t>
            </a:r>
            <a:r>
              <a:rPr lang="en-US" b="1" dirty="0">
                <a:solidFill>
                  <a:srgbClr val="FFC000"/>
                </a:solidFill>
              </a:rPr>
              <a:t>the call, </a:t>
            </a:r>
            <a:r>
              <a:rPr lang="en-US" b="1" i="1" dirty="0">
                <a:solidFill>
                  <a:srgbClr val="FFC000"/>
                </a:solidFill>
              </a:rPr>
              <a:t>DO NOT</a:t>
            </a:r>
            <a:r>
              <a:rPr lang="en-US" b="1" dirty="0">
                <a:solidFill>
                  <a:srgbClr val="FFC000"/>
                </a:solidFill>
              </a:rPr>
              <a:t> use </a:t>
            </a:r>
            <a:r>
              <a:rPr lang="en-US" b="1" i="1" dirty="0">
                <a:solidFill>
                  <a:srgbClr val="FFC000"/>
                </a:solidFill>
              </a:rPr>
              <a:t>HOLD</a:t>
            </a:r>
            <a:r>
              <a:rPr lang="en-US" b="1" dirty="0">
                <a:solidFill>
                  <a:srgbClr val="FFC000"/>
                </a:solidFill>
              </a:rPr>
              <a:t> because the music will interrupt the call.  Use </a:t>
            </a:r>
            <a:r>
              <a:rPr lang="en-US" b="1" i="1" dirty="0" smtClean="0">
                <a:solidFill>
                  <a:srgbClr val="FFC000"/>
                </a:solidFill>
              </a:rPr>
              <a:t>MUTE</a:t>
            </a:r>
            <a:r>
              <a:rPr lang="en-US" b="1" dirty="0" smtClean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New CAR Tool: Evaluation Stage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sz="2400" dirty="0" smtClean="0">
                <a:solidFill>
                  <a:srgbClr val="C00000"/>
                </a:solidFill>
              </a:rPr>
              <a:t>A </a:t>
            </a:r>
            <a:r>
              <a:rPr lang="en-US" sz="2400" i="1" u="sng" dirty="0" smtClean="0">
                <a:solidFill>
                  <a:srgbClr val="C00000"/>
                </a:solidFill>
              </a:rPr>
              <a:t>potential</a:t>
            </a:r>
            <a:r>
              <a:rPr lang="en-US" sz="2400" dirty="0" smtClean="0">
                <a:solidFill>
                  <a:srgbClr val="C00000"/>
                </a:solidFill>
              </a:rPr>
              <a:t> new CAR tool is under evaluation –   JumpStart.</a:t>
            </a:r>
            <a:endParaRPr lang="en-US" sz="1200" dirty="0" smtClean="0"/>
          </a:p>
          <a:p>
            <a:pPr marL="690563" indent="-344488">
              <a:buFont typeface="Arial" pitchFamily="34" charset="0"/>
              <a:buChar char="•"/>
            </a:pPr>
            <a:r>
              <a:rPr lang="en-US" sz="2400" b="0" dirty="0" smtClean="0"/>
              <a:t>UL Technology Services has selected JumpStart as a self-service application tool</a:t>
            </a:r>
          </a:p>
          <a:p>
            <a:pPr marL="690563" indent="-344488">
              <a:buFont typeface="Arial" pitchFamily="34" charset="0"/>
              <a:buChar char="•"/>
            </a:pPr>
            <a:r>
              <a:rPr lang="en-US" sz="2400" b="0" dirty="0" smtClean="0"/>
              <a:t>If JumpStart is selected, it is anticipated that IT would develop the CAR application</a:t>
            </a:r>
          </a:p>
          <a:p>
            <a:pPr marL="690563" indent="-344488">
              <a:buFont typeface="Arial" pitchFamily="34" charset="0"/>
              <a:buChar char="•"/>
            </a:pPr>
            <a:r>
              <a:rPr lang="en-US" sz="2400" b="0" dirty="0" smtClean="0"/>
              <a:t>No final decision has been made – this is still in the evaluation stage</a:t>
            </a:r>
          </a:p>
          <a:p>
            <a:pPr marL="690563" indent="-344488">
              <a:buFont typeface="Arial" pitchFamily="34" charset="0"/>
              <a:buChar char="•"/>
            </a:pPr>
            <a:r>
              <a:rPr lang="en-US" sz="2400" b="0" dirty="0" smtClean="0"/>
              <a:t>Evaluation will continue for the next several weeks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70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2244436" y="2815360"/>
            <a:ext cx="4644737" cy="722456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Good CARs:  </a:t>
            </a:r>
            <a:r>
              <a:rPr lang="en-US" dirty="0" smtClean="0">
                <a:latin typeface="Arial" charset="0"/>
              </a:rPr>
              <a:t>Bad CARs</a:t>
            </a:r>
          </a:p>
        </p:txBody>
      </p:sp>
    </p:spTree>
    <p:extLst>
      <p:ext uri="{BB962C8B-B14F-4D97-AF65-F5344CB8AC3E}">
        <p14:creationId xmlns:p14="http://schemas.microsoft.com/office/powerpoint/2010/main" val="9225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Good CARs:  Bad CARs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Teams and CAR Numbers for review</a:t>
            </a:r>
          </a:p>
          <a:p>
            <a:pPr>
              <a:buFont typeface="Arial" pitchFamily="34" charset="0"/>
              <a:buChar char="•"/>
            </a:pPr>
            <a:r>
              <a:rPr lang="en-US" sz="2200" b="0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Asia Team for meeting on 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November 30</a:t>
            </a:r>
            <a:endParaRPr lang="en-US" sz="2200" b="0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>
                <a:solidFill>
                  <a:schemeClr val="accent2">
                    <a:lumMod val="75000"/>
                  </a:schemeClr>
                </a:solidFill>
              </a:rPr>
              <a:t>Ronald Tse, Ravi V, Jacky Wu, Kila Yang, Motomu 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</a:rPr>
              <a:t>Kawano</a:t>
            </a:r>
            <a:endParaRPr lang="en-US" sz="2200" b="0" dirty="0" smtClean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CAR #s: 123911157, 123910338, 123910554, 123910354</a:t>
            </a:r>
          </a:p>
          <a:p>
            <a:pP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NA Team for meeting on November 29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>
                <a:solidFill>
                  <a:schemeClr val="accent3">
                    <a:lumMod val="50000"/>
                  </a:schemeClr>
                </a:solidFill>
              </a:rPr>
              <a:t>Mark Jessen, Michelle </a:t>
            </a:r>
            <a:r>
              <a:rPr lang="en-US" sz="2200" b="0" dirty="0" smtClean="0">
                <a:solidFill>
                  <a:schemeClr val="accent3">
                    <a:lumMod val="50000"/>
                  </a:schemeClr>
                </a:solidFill>
              </a:rPr>
              <a:t>Lee</a:t>
            </a:r>
            <a:endParaRPr lang="en-US" sz="2200" b="0" dirty="0">
              <a:solidFill>
                <a:schemeClr val="accent4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CAR #s</a:t>
            </a: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: </a:t>
            </a: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123910809, 123910792, 123910360, 123910120</a:t>
            </a:r>
            <a:endParaRPr lang="en-US" sz="2200" b="0" dirty="0" smtClean="0">
              <a:solidFill>
                <a:schemeClr val="accent4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EULA and NA Team for meeting on November 29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rgbClr val="7030A0"/>
                </a:solidFill>
              </a:rPr>
              <a:t>Kyle </a:t>
            </a:r>
            <a:r>
              <a:rPr lang="en-US" sz="2200" b="0" dirty="0">
                <a:solidFill>
                  <a:srgbClr val="7030A0"/>
                </a:solidFill>
              </a:rPr>
              <a:t>Huang, Matthew Marotto, Alan </a:t>
            </a:r>
            <a:r>
              <a:rPr lang="en-US" sz="2200" b="0" dirty="0" smtClean="0">
                <a:solidFill>
                  <a:srgbClr val="7030A0"/>
                </a:solidFill>
              </a:rPr>
              <a:t>Purvey</a:t>
            </a:r>
            <a:endParaRPr lang="en-US" sz="2200" b="0" dirty="0">
              <a:solidFill>
                <a:srgbClr val="7030A0"/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CAR </a:t>
            </a:r>
            <a:r>
              <a:rPr lang="en-US" sz="2200" b="0" dirty="0">
                <a:solidFill>
                  <a:srgbClr val="7030A0"/>
                </a:solidFill>
                <a:latin typeface="Arial" charset="0"/>
                <a:cs typeface="Arial" charset="0"/>
              </a:rPr>
              <a:t>#s</a:t>
            </a: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:  123910307, 123910427, 123911101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563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457200" y="677863"/>
            <a:ext cx="5486400" cy="16002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910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Topics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Reminders</a:t>
            </a:r>
          </a:p>
          <a:p>
            <a:pPr marL="0" indent="0" eaLnBrk="1" hangingPunct="1">
              <a:tabLst>
                <a:tab pos="346075" algn="l"/>
              </a:tabLst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sz="2400" b="0" dirty="0" smtClean="0">
                <a:latin typeface="Arial" charset="0"/>
                <a:cs typeface="Arial" charset="0"/>
              </a:rPr>
              <a:t>-  Completing/Reviewing CAR fields</a:t>
            </a:r>
          </a:p>
          <a:p>
            <a:pPr marL="0" indent="0" eaLnBrk="1" hangingPunct="1">
              <a:tabLst>
                <a:tab pos="346075" algn="l"/>
              </a:tabLst>
            </a:pPr>
            <a:r>
              <a:rPr lang="en-US" sz="2400" b="0" dirty="0">
                <a:latin typeface="Arial" charset="0"/>
                <a:cs typeface="Arial" charset="0"/>
              </a:rPr>
              <a:t>	</a:t>
            </a:r>
            <a:r>
              <a:rPr lang="en-US" sz="2400" b="0" dirty="0" smtClean="0">
                <a:latin typeface="Arial" charset="0"/>
                <a:cs typeface="Arial" charset="0"/>
              </a:rPr>
              <a:t>-  Clearly state rationale for “containment not required”</a:t>
            </a: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Requirement Change:  Program and Process Owners as Optional Recipients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New CAR Tool:  Evaluation stage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Good CARs, Bad CARs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62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2064791" y="2789670"/>
            <a:ext cx="5057370" cy="16400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REMINDERS</a:t>
            </a:r>
          </a:p>
        </p:txBody>
      </p:sp>
    </p:spTree>
    <p:extLst>
      <p:ext uri="{BB962C8B-B14F-4D97-AF65-F5344CB8AC3E}">
        <p14:creationId xmlns:p14="http://schemas.microsoft.com/office/powerpoint/2010/main" val="41931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1. Completing/Reviewing CAR fields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Be mindful when completing and reviewing CAR fields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2400" b="0" dirty="0" smtClean="0">
                <a:latin typeface="Arial" charset="0"/>
                <a:cs typeface="Arial" charset="0"/>
              </a:rPr>
              <a:t>Several CARs have the “Standard Category” incorrectly identified</a:t>
            </a:r>
            <a:r>
              <a:rPr lang="en-US" sz="2400" b="0" dirty="0" smtClean="0">
                <a:latin typeface="Arial" charset="0"/>
                <a:cs typeface="Arial" charset="0"/>
              </a:rPr>
              <a:t>.  This field is completed by the CAR Originator.  </a:t>
            </a:r>
            <a:r>
              <a:rPr lang="en-US" sz="2400" b="0" dirty="0">
                <a:latin typeface="Arial" charset="0"/>
                <a:cs typeface="Arial" charset="0"/>
              </a:rPr>
              <a:t>R</a:t>
            </a:r>
            <a:r>
              <a:rPr lang="en-US" sz="2400" b="0" dirty="0" smtClean="0">
                <a:latin typeface="Arial" charset="0"/>
                <a:cs typeface="Arial" charset="0"/>
              </a:rPr>
              <a:t>eview this </a:t>
            </a:r>
            <a:r>
              <a:rPr lang="en-US" sz="2400" b="0" dirty="0" smtClean="0">
                <a:latin typeface="Arial" charset="0"/>
                <a:cs typeface="Arial" charset="0"/>
              </a:rPr>
              <a:t>prior to assigning the CAR to the CAR owner.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85" y="3640139"/>
            <a:ext cx="39433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245360" y="4683760"/>
            <a:ext cx="1828800" cy="416560"/>
          </a:xfrm>
          <a:prstGeom prst="roundRect">
            <a:avLst/>
          </a:prstGeom>
          <a:noFill/>
          <a:ln w="28575">
            <a:solidFill>
              <a:srgbClr val="F183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1. Completing/Reviewing CAR fields, cont.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sz="2400" b="0" dirty="0" smtClean="0"/>
              <a:t>Ensure that the “Category” – which means </a:t>
            </a:r>
            <a:r>
              <a:rPr lang="en-US" sz="2400" b="0" i="1" dirty="0" smtClean="0"/>
              <a:t>‘Root Cause’</a:t>
            </a:r>
            <a:r>
              <a:rPr lang="en-US" sz="2400" b="0" dirty="0" smtClean="0"/>
              <a:t> Category – reflects the root cause statement.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" y="2468880"/>
            <a:ext cx="5981700" cy="154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805430"/>
            <a:ext cx="33909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09600" y="3647440"/>
            <a:ext cx="3810000" cy="365760"/>
          </a:xfrm>
          <a:prstGeom prst="roundRect">
            <a:avLst/>
          </a:prstGeom>
          <a:noFill/>
          <a:ln w="28575">
            <a:solidFill>
              <a:srgbClr val="F183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2. “Containment not required”</a:t>
            </a:r>
            <a:endParaRPr lang="en-US" strike="sngStrike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en-US" sz="2400" dirty="0" smtClean="0">
                <a:solidFill>
                  <a:srgbClr val="C00000"/>
                </a:solidFill>
              </a:rPr>
              <a:t>Containment is required for all Finding CARs.  If there is an </a:t>
            </a:r>
            <a:r>
              <a:rPr lang="en-US" sz="2400" i="1" dirty="0" smtClean="0">
                <a:solidFill>
                  <a:srgbClr val="C00000"/>
                </a:solidFill>
              </a:rPr>
              <a:t>exception</a:t>
            </a:r>
            <a:r>
              <a:rPr lang="en-US" sz="2400" dirty="0" smtClean="0">
                <a:solidFill>
                  <a:srgbClr val="C00000"/>
                </a:solidFill>
              </a:rPr>
              <a:t> and containment is </a:t>
            </a:r>
            <a:r>
              <a:rPr lang="en-US" sz="2400" i="1" dirty="0" smtClean="0">
                <a:solidFill>
                  <a:srgbClr val="C00000"/>
                </a:solidFill>
              </a:rPr>
              <a:t>not</a:t>
            </a:r>
            <a:r>
              <a:rPr lang="en-US" sz="2400" dirty="0" smtClean="0">
                <a:solidFill>
                  <a:srgbClr val="C00000"/>
                </a:solidFill>
              </a:rPr>
              <a:t> required:</a:t>
            </a:r>
          </a:p>
          <a:p>
            <a:pPr marL="568325" indent="-222250" eaLnBrk="1" hangingPunct="1">
              <a:buFont typeface="Arial" pitchFamily="34" charset="0"/>
              <a:buChar char="•"/>
            </a:pPr>
            <a:r>
              <a:rPr lang="en-US" sz="2400" b="0" dirty="0" smtClean="0"/>
              <a:t>Clearly state the rationale for not having containment</a:t>
            </a:r>
          </a:p>
          <a:p>
            <a:pPr marL="568325" indent="-222250" eaLnBrk="1" hangingPunct="1">
              <a:buFont typeface="Arial" pitchFamily="34" charset="0"/>
              <a:buChar char="•"/>
            </a:pPr>
            <a:r>
              <a:rPr lang="en-US" sz="2400" b="0" dirty="0" smtClean="0"/>
              <a:t>Include the rationale in the “Corrective Action Plan” section</a:t>
            </a:r>
          </a:p>
          <a:p>
            <a:pPr marL="568325" indent="-222250" eaLnBrk="1" hangingPunct="1">
              <a:buFont typeface="Arial" pitchFamily="34" charset="0"/>
              <a:buChar char="•"/>
            </a:pPr>
            <a:r>
              <a:rPr lang="en-US" sz="2400" b="0" dirty="0" smtClean="0"/>
              <a:t>If containment is not required </a:t>
            </a:r>
            <a:r>
              <a:rPr lang="en-US" sz="2400" b="0" i="1" u="sng" dirty="0" smtClean="0"/>
              <a:t>and</a:t>
            </a:r>
            <a:r>
              <a:rPr lang="en-US" sz="2400" b="0" dirty="0" smtClean="0"/>
              <a:t> the rationale has been stated in the Corrective Action Plan </a:t>
            </a:r>
            <a:r>
              <a:rPr lang="en-US" sz="2400" b="0" dirty="0" smtClean="0"/>
              <a:t>section, </a:t>
            </a:r>
            <a:r>
              <a:rPr lang="en-US" sz="2400" b="0" dirty="0" smtClean="0"/>
              <a:t>then a milestone for containment is not </a:t>
            </a:r>
            <a:r>
              <a:rPr lang="en-US" sz="2400" b="0" dirty="0" smtClean="0"/>
              <a:t>needed because ther</a:t>
            </a:r>
            <a:r>
              <a:rPr lang="en-US" sz="2400" b="0" dirty="0" smtClean="0"/>
              <a:t>e is no containment</a:t>
            </a:r>
            <a:endParaRPr lang="en-US" sz="2400" b="0" dirty="0" smtClean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95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1107440" y="2789670"/>
            <a:ext cx="7091680" cy="15892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REQUIREMENT CHANGE:</a:t>
            </a:r>
            <a:br>
              <a:rPr lang="en-US" dirty="0" smtClean="0">
                <a:solidFill>
                  <a:srgbClr val="FFC000"/>
                </a:solidFill>
                <a:latin typeface="Arial" charset="0"/>
              </a:rPr>
            </a:br>
            <a:r>
              <a:rPr lang="en-US" dirty="0" smtClean="0">
                <a:latin typeface="Arial" charset="0"/>
              </a:rPr>
              <a:t>Program and Process Owners as</a:t>
            </a:r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rgbClr val="FFC000"/>
                </a:solidFill>
                <a:latin typeface="Arial" charset="0"/>
              </a:rPr>
            </a:br>
            <a:r>
              <a:rPr lang="en-US" dirty="0" smtClean="0">
                <a:latin typeface="Arial" charset="0"/>
              </a:rPr>
              <a:t>Optional Recipients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35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Requirement Change: Program and Process Owners as Optional Recipients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Autofit/>
          </a:bodyPr>
          <a:lstStyle/>
          <a:p>
            <a:pPr marL="0" indent="0" eaLnBrk="1" hangingPunct="1"/>
            <a:r>
              <a:rPr lang="en-US" sz="2400" dirty="0" smtClean="0">
                <a:solidFill>
                  <a:schemeClr val="tx2"/>
                </a:solidFill>
              </a:rPr>
              <a:t>It is still preferred that Program and Process Owners are included as Optional Recipients for CARs.  However:</a:t>
            </a:r>
          </a:p>
          <a:p>
            <a:pPr marL="690563" indent="-344488" eaLnBrk="1" hangingPunct="1">
              <a:buFont typeface="Arial" pitchFamily="34" charset="0"/>
              <a:buChar char="•"/>
            </a:pPr>
            <a:r>
              <a:rPr lang="en-US" sz="2400" b="0" dirty="0" smtClean="0"/>
              <a:t>Program/Process Owners are sometimes not defined</a:t>
            </a:r>
          </a:p>
          <a:p>
            <a:pPr marL="690563" indent="-344488" eaLnBrk="1" hangingPunct="1">
              <a:buFont typeface="Arial" pitchFamily="34" charset="0"/>
              <a:buChar char="•"/>
            </a:pPr>
            <a:r>
              <a:rPr lang="en-US" sz="2400" b="0" dirty="0" smtClean="0"/>
              <a:t>Some Program/Process Owners may ask to not be included as Optional Recipients</a:t>
            </a:r>
            <a:endParaRPr lang="en-US" sz="2400" b="0" dirty="0"/>
          </a:p>
          <a:p>
            <a:pPr marL="0" indent="0" eaLnBrk="1" hangingPunct="1"/>
            <a:r>
              <a:rPr lang="en-US" sz="2400" b="0" dirty="0" smtClean="0"/>
              <a:t>Include Program/Process owners as Optional Recipients:</a:t>
            </a:r>
          </a:p>
          <a:p>
            <a:pPr marL="690563" indent="-344488" eaLnBrk="1" hangingPunct="1">
              <a:buFont typeface="Arial" pitchFamily="34" charset="0"/>
              <a:buChar char="•"/>
            </a:pPr>
            <a:r>
              <a:rPr lang="en-US" sz="2400" b="0" dirty="0" smtClean="0"/>
              <a:t>When you can identify who they are</a:t>
            </a:r>
          </a:p>
          <a:p>
            <a:pPr marL="690563" indent="-344488" eaLnBrk="1" hangingPunct="1">
              <a:buFont typeface="Arial" pitchFamily="34" charset="0"/>
              <a:buChar char="•"/>
            </a:pPr>
            <a:r>
              <a:rPr lang="en-US" sz="2400" b="0" dirty="0" smtClean="0"/>
              <a:t>It is ok to take them off if they request to not be included as Optional Recipients</a:t>
            </a:r>
          </a:p>
          <a:p>
            <a:pPr marL="0" indent="0" eaLnBrk="1" hangingPunct="1"/>
            <a:r>
              <a:rPr lang="en-US" sz="2400" b="0" dirty="0" smtClean="0"/>
              <a:t>Note that GCAR Metrics provides them with useful data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713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1808480" y="2789670"/>
            <a:ext cx="5679440" cy="149785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NEW CAR TOOL:</a:t>
            </a:r>
            <a:br>
              <a:rPr lang="en-US" dirty="0" smtClean="0">
                <a:solidFill>
                  <a:srgbClr val="FFC000"/>
                </a:solidFill>
                <a:latin typeface="Arial" charset="0"/>
              </a:rPr>
            </a:br>
            <a:r>
              <a:rPr lang="en-US" dirty="0" smtClean="0">
                <a:latin typeface="Arial" charset="0"/>
              </a:rPr>
              <a:t>Evaluation Stage</a:t>
            </a:r>
          </a:p>
        </p:txBody>
      </p:sp>
    </p:spTree>
    <p:extLst>
      <p:ext uri="{BB962C8B-B14F-4D97-AF65-F5344CB8AC3E}">
        <p14:creationId xmlns:p14="http://schemas.microsoft.com/office/powerpoint/2010/main" val="15294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_Basic_011010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UL_Basic_011010</Template>
  <TotalTime>2916</TotalTime>
  <Words>453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UL_Basic_011010</vt:lpstr>
      <vt:lpstr>CAR Administrator Calibration</vt:lpstr>
      <vt:lpstr>Topics</vt:lpstr>
      <vt:lpstr>REMINDERS</vt:lpstr>
      <vt:lpstr>1. Completing/Reviewing CAR fields</vt:lpstr>
      <vt:lpstr>1. Completing/Reviewing CAR fields, cont.</vt:lpstr>
      <vt:lpstr>2. “Containment not required”</vt:lpstr>
      <vt:lpstr>REQUIREMENT CHANGE: Program and Process Owners as Optional Recipients </vt:lpstr>
      <vt:lpstr>Requirement Change: Program and Process Owners as Optional Recipients</vt:lpstr>
      <vt:lpstr>NEW CAR TOOL: Evaluation Stage</vt:lpstr>
      <vt:lpstr>New CAR Tool: Evaluation Stage</vt:lpstr>
      <vt:lpstr>Good CARs:  Bad CARs</vt:lpstr>
      <vt:lpstr>Good CARs:  Bad CARs </vt:lpstr>
      <vt:lpstr>THANK YOU.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Bill Konigsfeld</dc:creator>
  <cp:lastModifiedBy>Allison, Cheryl</cp:lastModifiedBy>
  <cp:revision>161</cp:revision>
  <cp:lastPrinted>2011-12-01T16:06:42Z</cp:lastPrinted>
  <dcterms:created xsi:type="dcterms:W3CDTF">2011-03-29T18:20:08Z</dcterms:created>
  <dcterms:modified xsi:type="dcterms:W3CDTF">2012-11-27T14:36:39Z</dcterms:modified>
</cp:coreProperties>
</file>