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72" r:id="rId3"/>
    <p:sldId id="283" r:id="rId4"/>
    <p:sldId id="355" r:id="rId5"/>
    <p:sldId id="284" r:id="rId6"/>
    <p:sldId id="350" r:id="rId7"/>
    <p:sldId id="351" r:id="rId8"/>
    <p:sldId id="373" r:id="rId9"/>
    <p:sldId id="374" r:id="rId10"/>
    <p:sldId id="375" r:id="rId11"/>
    <p:sldId id="376" r:id="rId12"/>
    <p:sldId id="377" r:id="rId13"/>
    <p:sldId id="378" r:id="rId14"/>
    <p:sldId id="380" r:id="rId15"/>
    <p:sldId id="330" r:id="rId16"/>
    <p:sldId id="381" r:id="rId17"/>
    <p:sldId id="382" r:id="rId18"/>
    <p:sldId id="383" r:id="rId19"/>
    <p:sldId id="385" r:id="rId20"/>
    <p:sldId id="396" r:id="rId21"/>
    <p:sldId id="325" r:id="rId22"/>
    <p:sldId id="361" r:id="rId23"/>
    <p:sldId id="362" r:id="rId24"/>
    <p:sldId id="387" r:id="rId25"/>
    <p:sldId id="379" r:id="rId26"/>
    <p:sldId id="386" r:id="rId27"/>
    <p:sldId id="388" r:id="rId28"/>
    <p:sldId id="390" r:id="rId29"/>
    <p:sldId id="391" r:id="rId30"/>
    <p:sldId id="392" r:id="rId31"/>
    <p:sldId id="393" r:id="rId32"/>
    <p:sldId id="397" r:id="rId33"/>
    <p:sldId id="395" r:id="rId34"/>
    <p:sldId id="394" r:id="rId35"/>
    <p:sldId id="398" r:id="rId36"/>
    <p:sldId id="399" r:id="rId37"/>
    <p:sldId id="326" r:id="rId38"/>
    <p:sldId id="274" r:id="rId39"/>
    <p:sldId id="282" r:id="rId40"/>
  </p:sldIdLst>
  <p:sldSz cx="9144000" cy="6858000" type="screen4x3"/>
  <p:notesSz cx="6858000" cy="9296400"/>
  <p:defaultTextStyle>
    <a:defPPr>
      <a:defRPr lang="en-US"/>
    </a:defPPr>
    <a:lvl1pPr algn="l" defTabSz="457200" rtl="0" fontAlgn="base">
      <a:spcBef>
        <a:spcPct val="0"/>
      </a:spcBef>
      <a:spcAft>
        <a:spcPct val="0"/>
      </a:spcAft>
      <a:defRPr kern="1200">
        <a:solidFill>
          <a:schemeClr val="tx1"/>
        </a:solidFill>
        <a:latin typeface="Arial" charset="0"/>
        <a:ea typeface="Geneva" charset="-128"/>
        <a:cs typeface="+mn-cs"/>
      </a:defRPr>
    </a:lvl1pPr>
    <a:lvl2pPr marL="457200" algn="l" defTabSz="457200" rtl="0" fontAlgn="base">
      <a:spcBef>
        <a:spcPct val="0"/>
      </a:spcBef>
      <a:spcAft>
        <a:spcPct val="0"/>
      </a:spcAft>
      <a:defRPr kern="1200">
        <a:solidFill>
          <a:schemeClr val="tx1"/>
        </a:solidFill>
        <a:latin typeface="Arial" charset="0"/>
        <a:ea typeface="Geneva" charset="-128"/>
        <a:cs typeface="+mn-cs"/>
      </a:defRPr>
    </a:lvl2pPr>
    <a:lvl3pPr marL="914400" algn="l" defTabSz="457200" rtl="0" fontAlgn="base">
      <a:spcBef>
        <a:spcPct val="0"/>
      </a:spcBef>
      <a:spcAft>
        <a:spcPct val="0"/>
      </a:spcAft>
      <a:defRPr kern="1200">
        <a:solidFill>
          <a:schemeClr val="tx1"/>
        </a:solidFill>
        <a:latin typeface="Arial" charset="0"/>
        <a:ea typeface="Geneva" charset="-128"/>
        <a:cs typeface="+mn-cs"/>
      </a:defRPr>
    </a:lvl3pPr>
    <a:lvl4pPr marL="1371600" algn="l" defTabSz="457200" rtl="0" fontAlgn="base">
      <a:spcBef>
        <a:spcPct val="0"/>
      </a:spcBef>
      <a:spcAft>
        <a:spcPct val="0"/>
      </a:spcAft>
      <a:defRPr kern="1200">
        <a:solidFill>
          <a:schemeClr val="tx1"/>
        </a:solidFill>
        <a:latin typeface="Arial" charset="0"/>
        <a:ea typeface="Geneva" charset="-128"/>
        <a:cs typeface="+mn-cs"/>
      </a:defRPr>
    </a:lvl4pPr>
    <a:lvl5pPr marL="1828800" algn="l" defTabSz="457200" rtl="0" fontAlgn="base">
      <a:spcBef>
        <a:spcPct val="0"/>
      </a:spcBef>
      <a:spcAft>
        <a:spcPct val="0"/>
      </a:spcAft>
      <a:defRPr kern="1200">
        <a:solidFill>
          <a:schemeClr val="tx1"/>
        </a:solidFill>
        <a:latin typeface="Arial" charset="0"/>
        <a:ea typeface="Geneva" charset="-128"/>
        <a:cs typeface="+mn-cs"/>
      </a:defRPr>
    </a:lvl5pPr>
    <a:lvl6pPr marL="2286000" algn="l" defTabSz="914400" rtl="0" eaLnBrk="1" latinLnBrk="0" hangingPunct="1">
      <a:defRPr kern="1200">
        <a:solidFill>
          <a:schemeClr val="tx1"/>
        </a:solidFill>
        <a:latin typeface="Arial" charset="0"/>
        <a:ea typeface="Geneva" charset="-128"/>
        <a:cs typeface="+mn-cs"/>
      </a:defRPr>
    </a:lvl6pPr>
    <a:lvl7pPr marL="2743200" algn="l" defTabSz="914400" rtl="0" eaLnBrk="1" latinLnBrk="0" hangingPunct="1">
      <a:defRPr kern="1200">
        <a:solidFill>
          <a:schemeClr val="tx1"/>
        </a:solidFill>
        <a:latin typeface="Arial" charset="0"/>
        <a:ea typeface="Geneva" charset="-128"/>
        <a:cs typeface="+mn-cs"/>
      </a:defRPr>
    </a:lvl7pPr>
    <a:lvl8pPr marL="3200400" algn="l" defTabSz="914400" rtl="0" eaLnBrk="1" latinLnBrk="0" hangingPunct="1">
      <a:defRPr kern="1200">
        <a:solidFill>
          <a:schemeClr val="tx1"/>
        </a:solidFill>
        <a:latin typeface="Arial" charset="0"/>
        <a:ea typeface="Geneva" charset="-128"/>
        <a:cs typeface="+mn-cs"/>
      </a:defRPr>
    </a:lvl8pPr>
    <a:lvl9pPr marL="3657600" algn="l" defTabSz="914400" rtl="0" eaLnBrk="1" latinLnBrk="0" hangingPunct="1">
      <a:defRPr kern="1200">
        <a:solidFill>
          <a:schemeClr val="tx1"/>
        </a:solidFill>
        <a:latin typeface="Arial"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0036"/>
    <a:srgbClr val="F18307"/>
    <a:srgbClr val="459D2D"/>
    <a:srgbClr val="93C64E"/>
    <a:srgbClr val="808000"/>
    <a:srgbClr val="96C547"/>
    <a:srgbClr val="6EC1BC"/>
    <a:srgbClr val="1B808E"/>
    <a:srgbClr val="FDC8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2" autoAdjust="0"/>
    <p:restoredTop sz="94698" autoAdjust="0"/>
  </p:normalViewPr>
  <p:slideViewPr>
    <p:cSldViewPr snapToGrid="0" snapToObjects="1">
      <p:cViewPr>
        <p:scale>
          <a:sx n="81" d="100"/>
          <a:sy n="81" d="100"/>
        </p:scale>
        <p:origin x="-840" y="-120"/>
      </p:cViewPr>
      <p:guideLst>
        <p:guide orient="horz" pos="2160"/>
        <p:guide pos="2880"/>
      </p:guideLst>
    </p:cSldViewPr>
  </p:slideViewPr>
  <p:notesTextViewPr>
    <p:cViewPr>
      <p:scale>
        <a:sx n="1" d="1"/>
        <a:sy n="1" d="1"/>
      </p:scale>
      <p:origin x="0" y="0"/>
    </p:cViewPr>
  </p:notesTextViewPr>
  <p:sorterViewPr>
    <p:cViewPr>
      <p:scale>
        <a:sx n="100" d="100"/>
        <a:sy n="100" d="100"/>
      </p:scale>
      <p:origin x="0" y="90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2007" cy="46562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439" y="0"/>
            <a:ext cx="2972007" cy="465621"/>
          </a:xfrm>
          <a:prstGeom prst="rect">
            <a:avLst/>
          </a:prstGeom>
        </p:spPr>
        <p:txBody>
          <a:bodyPr vert="horz" lIns="91440" tIns="45720" rIns="91440" bIns="45720" rtlCol="0"/>
          <a:lstStyle>
            <a:lvl1pPr algn="r">
              <a:defRPr sz="1200"/>
            </a:lvl1pPr>
          </a:lstStyle>
          <a:p>
            <a:fld id="{39D7C419-76B4-4576-9B5D-B615D9BF4E07}" type="datetimeFigureOut">
              <a:rPr lang="en-US" smtClean="0"/>
              <a:t>12/3/2013</a:t>
            </a:fld>
            <a:endParaRPr lang="en-US"/>
          </a:p>
        </p:txBody>
      </p:sp>
      <p:sp>
        <p:nvSpPr>
          <p:cNvPr id="4" name="Footer Placeholder 3"/>
          <p:cNvSpPr>
            <a:spLocks noGrp="1"/>
          </p:cNvSpPr>
          <p:nvPr>
            <p:ph type="ftr" sz="quarter" idx="2"/>
          </p:nvPr>
        </p:nvSpPr>
        <p:spPr>
          <a:xfrm>
            <a:off x="0" y="8829180"/>
            <a:ext cx="2972007" cy="46562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439" y="8829180"/>
            <a:ext cx="2972007" cy="465621"/>
          </a:xfrm>
          <a:prstGeom prst="rect">
            <a:avLst/>
          </a:prstGeom>
        </p:spPr>
        <p:txBody>
          <a:bodyPr vert="horz" lIns="91440" tIns="45720" rIns="91440" bIns="45720" rtlCol="0" anchor="b"/>
          <a:lstStyle>
            <a:lvl1pPr algn="r">
              <a:defRPr sz="1200"/>
            </a:lvl1pPr>
          </a:lstStyle>
          <a:p>
            <a:fld id="{2993CDF3-E892-465A-BE17-56743FC0D98E}" type="slidenum">
              <a:rPr lang="en-US" smtClean="0"/>
              <a:t>‹#›</a:t>
            </a:fld>
            <a:endParaRPr lang="en-US"/>
          </a:p>
        </p:txBody>
      </p:sp>
    </p:spTree>
    <p:extLst>
      <p:ext uri="{BB962C8B-B14F-4D97-AF65-F5344CB8AC3E}">
        <p14:creationId xmlns:p14="http://schemas.microsoft.com/office/powerpoint/2010/main" val="3305689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64820"/>
          </a:xfrm>
          <a:prstGeom prst="rect">
            <a:avLst/>
          </a:prstGeom>
        </p:spPr>
        <p:txBody>
          <a:bodyPr vert="horz" wrap="square" lIns="92720" tIns="46360" rIns="92720" bIns="4636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1"/>
            <a:ext cx="2971800" cy="464820"/>
          </a:xfrm>
          <a:prstGeom prst="rect">
            <a:avLst/>
          </a:prstGeom>
        </p:spPr>
        <p:txBody>
          <a:bodyPr vert="horz" wrap="square" lIns="92720" tIns="46360" rIns="92720" bIns="46360" numCol="1" anchor="t" anchorCtr="0" compatLnSpc="1">
            <a:prstTxWarp prst="textNoShape">
              <a:avLst/>
            </a:prstTxWarp>
          </a:bodyPr>
          <a:lstStyle>
            <a:lvl1pPr algn="r">
              <a:defRPr sz="1200"/>
            </a:lvl1pPr>
          </a:lstStyle>
          <a:p>
            <a:fld id="{7972A80E-FE8E-4A66-900B-0D8DDD3643C0}" type="datetime1">
              <a:rPr lang="en-US"/>
              <a:pPr/>
              <a:t>12/3/2013</a:t>
            </a:fld>
            <a:endParaRPr lang="en-US"/>
          </a:p>
        </p:txBody>
      </p:sp>
      <p:sp>
        <p:nvSpPr>
          <p:cNvPr id="4" name="Slide Image Placeholder 3"/>
          <p:cNvSpPr>
            <a:spLocks noGrp="1" noRot="1" noChangeAspect="1"/>
          </p:cNvSpPr>
          <p:nvPr>
            <p:ph type="sldImg" idx="2"/>
          </p:nvPr>
        </p:nvSpPr>
        <p:spPr>
          <a:xfrm>
            <a:off x="1104900" y="696913"/>
            <a:ext cx="4648200" cy="3487737"/>
          </a:xfrm>
          <a:prstGeom prst="rect">
            <a:avLst/>
          </a:prstGeom>
          <a:noFill/>
          <a:ln w="12700">
            <a:solidFill>
              <a:prstClr val="black"/>
            </a:solidFill>
          </a:ln>
        </p:spPr>
        <p:txBody>
          <a:bodyPr vert="horz" wrap="square" lIns="92720" tIns="46360" rIns="92720" bIns="4636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685800" y="4415791"/>
            <a:ext cx="5486400" cy="4183380"/>
          </a:xfrm>
          <a:prstGeom prst="rect">
            <a:avLst/>
          </a:prstGeom>
        </p:spPr>
        <p:txBody>
          <a:bodyPr vert="horz" wrap="square" lIns="92720" tIns="46360" rIns="92720" bIns="4636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wrap="square" lIns="92720" tIns="46360" rIns="92720" bIns="4636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wrap="square" lIns="92720" tIns="46360" rIns="92720" bIns="46360" numCol="1" anchor="b" anchorCtr="0" compatLnSpc="1">
            <a:prstTxWarp prst="textNoShape">
              <a:avLst/>
            </a:prstTxWarp>
          </a:bodyPr>
          <a:lstStyle>
            <a:lvl1pPr algn="r">
              <a:defRPr sz="1200"/>
            </a:lvl1pPr>
          </a:lstStyle>
          <a:p>
            <a:fld id="{FF7A4B64-63EA-41A3-A00B-4E268F7DCF5D}" type="slidenum">
              <a:rPr lang="en-US"/>
              <a:pPr/>
              <a:t>‹#›</a:t>
            </a:fld>
            <a:endParaRPr lang="en-US"/>
          </a:p>
        </p:txBody>
      </p:sp>
    </p:spTree>
    <p:extLst>
      <p:ext uri="{BB962C8B-B14F-4D97-AF65-F5344CB8AC3E}">
        <p14:creationId xmlns:p14="http://schemas.microsoft.com/office/powerpoint/2010/main" val="3864532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26781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3647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9659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8B0FF69B-23C7-4B75-BD7A-EF44B146D305}" type="slidenum">
              <a:rPr lang="en-US"/>
              <a:pPr/>
              <a:t>‹#›</a:t>
            </a:fld>
            <a:endParaRPr lang="en-US"/>
          </a:p>
        </p:txBody>
      </p:sp>
    </p:spTree>
    <p:extLst>
      <p:ext uri="{BB962C8B-B14F-4D97-AF65-F5344CB8AC3E}">
        <p14:creationId xmlns:p14="http://schemas.microsoft.com/office/powerpoint/2010/main" val="205418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2DA39354-55BE-43D2-8D54-47AC9E713DE3}" type="slidenum">
              <a:rPr lang="en-US"/>
              <a:pPr/>
              <a:t>‹#›</a:t>
            </a:fld>
            <a:endParaRPr lang="en-US"/>
          </a:p>
        </p:txBody>
      </p:sp>
    </p:spTree>
    <p:extLst>
      <p:ext uri="{BB962C8B-B14F-4D97-AF65-F5344CB8AC3E}">
        <p14:creationId xmlns:p14="http://schemas.microsoft.com/office/powerpoint/2010/main" val="418047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68C2B71D-9229-4A23-8F42-7DFDFF72671D}" type="slidenum">
              <a:rPr lang="en-US"/>
              <a:pPr/>
              <a:t>‹#›</a:t>
            </a:fld>
            <a:endParaRPr lang="en-US"/>
          </a:p>
        </p:txBody>
      </p:sp>
    </p:spTree>
    <p:extLst>
      <p:ext uri="{BB962C8B-B14F-4D97-AF65-F5344CB8AC3E}">
        <p14:creationId xmlns:p14="http://schemas.microsoft.com/office/powerpoint/2010/main" val="114424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charset="-128"/>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56508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2C33BA31-10F2-4085-B9DC-16A8BA1E4DAD}" type="slidenum">
              <a:rPr lang="en-US"/>
              <a:pPr/>
              <a:t>‹#›</a:t>
            </a:fld>
            <a:endParaRPr lang="en-US"/>
          </a:p>
        </p:txBody>
      </p:sp>
    </p:spTree>
    <p:extLst>
      <p:ext uri="{BB962C8B-B14F-4D97-AF65-F5344CB8AC3E}">
        <p14:creationId xmlns:p14="http://schemas.microsoft.com/office/powerpoint/2010/main" val="260258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2CF2B15A-05AB-4486-A823-E70817ADA803}" type="slidenum">
              <a:rPr lang="en-US"/>
              <a:pPr/>
              <a:t>‹#›</a:t>
            </a:fld>
            <a:endParaRPr lang="en-US"/>
          </a:p>
        </p:txBody>
      </p:sp>
    </p:spTree>
    <p:extLst>
      <p:ext uri="{BB962C8B-B14F-4D97-AF65-F5344CB8AC3E}">
        <p14:creationId xmlns:p14="http://schemas.microsoft.com/office/powerpoint/2010/main" val="11522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5BB7B7E0-FDF9-426E-8609-706CF7FD9C7E}" type="slidenum">
              <a:rPr lang="en-US"/>
              <a:pPr/>
              <a:t>‹#›</a:t>
            </a:fld>
            <a:endParaRPr lang="en-US"/>
          </a:p>
        </p:txBody>
      </p:sp>
    </p:spTree>
    <p:extLst>
      <p:ext uri="{BB962C8B-B14F-4D97-AF65-F5344CB8AC3E}">
        <p14:creationId xmlns:p14="http://schemas.microsoft.com/office/powerpoint/2010/main" val="127504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0064887-7005-4BA9-A7B1-0FF37647CC7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bi/analytics/saw.dll?Dashboard&amp;PortalPath=/users/83/83049/_portal&amp;Page=Quality&amp;Action=Navigate"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bi/analytics/saw.dll?Dashboard&amp;PortalPath=/users/83/83049/_portal&amp;Page=Quality&amp;Action=Navigate"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57200" y="2533650"/>
            <a:ext cx="5843588" cy="1400175"/>
          </a:xfrm>
        </p:spPr>
        <p:txBody>
          <a:bodyPr/>
          <a:lstStyle/>
          <a:p>
            <a:pPr eaLnBrk="1" hangingPunct="1"/>
            <a:r>
              <a:rPr lang="en-US" dirty="0" smtClean="0">
                <a:latin typeface="Arial" charset="0"/>
              </a:rPr>
              <a:t>CAR Administrator Calibration</a:t>
            </a:r>
          </a:p>
        </p:txBody>
      </p:sp>
      <p:sp>
        <p:nvSpPr>
          <p:cNvPr id="13315" name="Subtitle 2"/>
          <p:cNvSpPr>
            <a:spLocks noGrp="1"/>
          </p:cNvSpPr>
          <p:nvPr>
            <p:ph type="subTitle" idx="1"/>
          </p:nvPr>
        </p:nvSpPr>
        <p:spPr>
          <a:xfrm>
            <a:off x="457200" y="5049982"/>
            <a:ext cx="5843588" cy="685656"/>
          </a:xfrm>
        </p:spPr>
        <p:txBody>
          <a:bodyPr/>
          <a:lstStyle/>
          <a:p>
            <a:pPr eaLnBrk="1" hangingPunct="1"/>
            <a:r>
              <a:rPr lang="en-US" dirty="0" smtClean="0">
                <a:latin typeface="Arial" charset="0"/>
                <a:cs typeface="Arial" charset="0"/>
              </a:rPr>
              <a:t>December 9, 2013</a:t>
            </a:r>
          </a:p>
          <a:p>
            <a:pPr eaLnBrk="1" hangingPunct="1"/>
            <a:r>
              <a:rPr lang="en-US" dirty="0" smtClean="0">
                <a:latin typeface="Arial" charset="0"/>
                <a:cs typeface="Arial" charset="0"/>
              </a:rPr>
              <a:t>For questions or comments, please contact Cheryl Allison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a:latin typeface="Arial" charset="0"/>
              </a:rPr>
              <a:t>Working With Remote CAR Owners</a:t>
            </a: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Autofit/>
          </a:bodyPr>
          <a:lstStyle/>
          <a:p>
            <a:pPr marL="0" indent="0" eaLnBrk="1" hangingPunct="1"/>
            <a:r>
              <a:rPr lang="en-US" sz="2400" dirty="0" smtClean="0">
                <a:solidFill>
                  <a:schemeClr val="tx2"/>
                </a:solidFill>
              </a:rPr>
              <a:t>Strategy:</a:t>
            </a:r>
          </a:p>
          <a:p>
            <a:pPr marL="346075" indent="-346075">
              <a:buFont typeface="Arial" pitchFamily="34" charset="0"/>
              <a:buChar char="•"/>
            </a:pPr>
            <a:r>
              <a:rPr lang="en-US" sz="2400" dirty="0"/>
              <a:t>Understanding </a:t>
            </a:r>
            <a:r>
              <a:rPr lang="en-US" sz="2400" dirty="0" smtClean="0"/>
              <a:t>that cultural </a:t>
            </a:r>
            <a:r>
              <a:rPr lang="en-US" sz="2400" dirty="0"/>
              <a:t>differences are </a:t>
            </a:r>
            <a:r>
              <a:rPr lang="en-US" sz="2400" dirty="0" smtClean="0"/>
              <a:t>key </a:t>
            </a:r>
            <a:r>
              <a:rPr lang="en-US" sz="2400" dirty="0"/>
              <a:t>and can play a significant role during meetings</a:t>
            </a:r>
            <a:r>
              <a:rPr lang="en-US" sz="2400" dirty="0" smtClean="0"/>
              <a:t>.</a:t>
            </a:r>
          </a:p>
          <a:p>
            <a:pPr marL="0" indent="0"/>
            <a:endParaRPr lang="en-US" sz="2400" b="0" dirty="0" smtClean="0"/>
          </a:p>
          <a:p>
            <a:pPr marL="568325" indent="0"/>
            <a:r>
              <a:rPr lang="en-US" sz="2400" i="1" dirty="0" smtClean="0">
                <a:solidFill>
                  <a:schemeClr val="tx2"/>
                </a:solidFill>
              </a:rPr>
              <a:t>TIP:</a:t>
            </a:r>
          </a:p>
          <a:p>
            <a:pPr marL="914400" indent="-346075">
              <a:buFont typeface="Courier New" pitchFamily="49" charset="0"/>
              <a:buChar char="o"/>
            </a:pPr>
            <a:r>
              <a:rPr lang="en-US" sz="2400" b="0" dirty="0"/>
              <a:t>Use LQM to clarify instructions if language is an issue (e.g</a:t>
            </a:r>
            <a:r>
              <a:rPr lang="en-US" sz="2400" b="0" dirty="0" smtClean="0"/>
              <a:t>., </a:t>
            </a:r>
            <a:r>
              <a:rPr lang="en-US" sz="2400" b="0" dirty="0"/>
              <a:t>understanding)</a:t>
            </a:r>
            <a:r>
              <a:rPr lang="en-US" sz="2400" b="0" dirty="0" smtClean="0"/>
              <a:t>.</a:t>
            </a:r>
          </a:p>
          <a:p>
            <a:pPr marL="914400" indent="-346075">
              <a:buFont typeface="Courier New" pitchFamily="49" charset="0"/>
              <a:buChar char="o"/>
            </a:pPr>
            <a:r>
              <a:rPr lang="en-US" sz="2400" b="0" dirty="0"/>
              <a:t>My experience is that </a:t>
            </a:r>
            <a:r>
              <a:rPr lang="en-US" sz="2400" b="0" dirty="0" smtClean="0"/>
              <a:t>understanding is </a:t>
            </a:r>
            <a:r>
              <a:rPr lang="en-US" sz="2400" b="0" dirty="0"/>
              <a:t>enhanced in written form where each person may better interpret writing and examples</a:t>
            </a:r>
            <a:r>
              <a:rPr lang="en-US" sz="2400" b="0" dirty="0" smtClean="0"/>
              <a:t>.</a:t>
            </a:r>
            <a:endParaRPr lang="en-US" sz="2400" b="0" dirty="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10</a:t>
            </a:fld>
            <a:endParaRPr lang="en-US" sz="1000" dirty="0"/>
          </a:p>
        </p:txBody>
      </p:sp>
    </p:spTree>
    <p:extLst>
      <p:ext uri="{BB962C8B-B14F-4D97-AF65-F5344CB8AC3E}">
        <p14:creationId xmlns:p14="http://schemas.microsoft.com/office/powerpoint/2010/main" val="713863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a:latin typeface="Arial" charset="0"/>
              </a:rPr>
              <a:t>Working With Remote CAR Owners</a:t>
            </a: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Autofit/>
          </a:bodyPr>
          <a:lstStyle/>
          <a:p>
            <a:pPr marL="0" indent="0" eaLnBrk="1" hangingPunct="1"/>
            <a:r>
              <a:rPr lang="en-US" sz="2400" dirty="0" smtClean="0">
                <a:solidFill>
                  <a:schemeClr val="tx2"/>
                </a:solidFill>
              </a:rPr>
              <a:t>Strategy – Other Situations:</a:t>
            </a:r>
          </a:p>
          <a:p>
            <a:pPr marL="346075" indent="-346075">
              <a:buFont typeface="Arial" pitchFamily="34" charset="0"/>
              <a:buChar char="•"/>
            </a:pPr>
            <a:r>
              <a:rPr lang="en-US" sz="2400" dirty="0"/>
              <a:t>New accreditor CARs with a defined due date (no time to </a:t>
            </a:r>
            <a:r>
              <a:rPr lang="en-US" sz="2400" dirty="0" smtClean="0"/>
              <a:t>waste)</a:t>
            </a:r>
          </a:p>
          <a:p>
            <a:pPr marL="0" indent="0"/>
            <a:endParaRPr lang="en-US" sz="2400" b="0" dirty="0" smtClean="0"/>
          </a:p>
          <a:p>
            <a:pPr marL="568325" indent="0"/>
            <a:r>
              <a:rPr lang="en-US" sz="2400" i="1" dirty="0" smtClean="0">
                <a:solidFill>
                  <a:schemeClr val="tx2"/>
                </a:solidFill>
              </a:rPr>
              <a:t>TIP:</a:t>
            </a:r>
          </a:p>
          <a:p>
            <a:pPr marL="914400" indent="-346075">
              <a:buFont typeface="Courier New" pitchFamily="49" charset="0"/>
              <a:buChar char="o"/>
            </a:pPr>
            <a:r>
              <a:rPr lang="en-US" sz="2400" b="0" dirty="0"/>
              <a:t>Typically, if a time zone problem, I send an email with pertinent details and CAR link to both the suggested owner and the </a:t>
            </a:r>
            <a:r>
              <a:rPr lang="en-US" sz="2400" b="0" dirty="0" smtClean="0"/>
              <a:t>LQM, or</a:t>
            </a:r>
          </a:p>
          <a:p>
            <a:pPr marL="914400" indent="-346075">
              <a:buFont typeface="Courier New" pitchFamily="49" charset="0"/>
              <a:buChar char="o"/>
            </a:pPr>
            <a:r>
              <a:rPr lang="en-US" sz="2400" b="0" dirty="0"/>
              <a:t>C</a:t>
            </a:r>
            <a:r>
              <a:rPr lang="en-US" sz="2400" b="0" dirty="0" smtClean="0"/>
              <a:t>all </a:t>
            </a:r>
            <a:r>
              <a:rPr lang="en-US" sz="2400" b="0" dirty="0"/>
              <a:t>the suggested Owner, leave message, follow-up with email</a:t>
            </a:r>
            <a:r>
              <a:rPr lang="en-US" sz="2400" b="0" dirty="0" smtClean="0"/>
              <a:t>.</a:t>
            </a:r>
            <a:endParaRPr lang="en-US" sz="2400" b="0" dirty="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11</a:t>
            </a:fld>
            <a:endParaRPr lang="en-US" sz="1000" dirty="0"/>
          </a:p>
        </p:txBody>
      </p:sp>
    </p:spTree>
    <p:extLst>
      <p:ext uri="{BB962C8B-B14F-4D97-AF65-F5344CB8AC3E}">
        <p14:creationId xmlns:p14="http://schemas.microsoft.com/office/powerpoint/2010/main" val="3838612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a:latin typeface="Arial" charset="0"/>
              </a:rPr>
              <a:t>Working With Remote CAR Owners</a:t>
            </a: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Autofit/>
          </a:bodyPr>
          <a:lstStyle/>
          <a:p>
            <a:pPr marL="0" indent="0" eaLnBrk="1" hangingPunct="1"/>
            <a:r>
              <a:rPr lang="en-US" sz="2400" dirty="0" smtClean="0">
                <a:solidFill>
                  <a:schemeClr val="tx2"/>
                </a:solidFill>
              </a:rPr>
              <a:t>Strategy – Other Situations:</a:t>
            </a:r>
          </a:p>
          <a:p>
            <a:pPr marL="346075" indent="-346075">
              <a:buFont typeface="Arial" pitchFamily="34" charset="0"/>
              <a:buChar char="•"/>
            </a:pPr>
            <a:r>
              <a:rPr lang="en-US" sz="2400" dirty="0" smtClean="0"/>
              <a:t>One week before response or milestone due date</a:t>
            </a:r>
          </a:p>
          <a:p>
            <a:pPr marL="0" indent="0"/>
            <a:endParaRPr lang="en-US" sz="2400" b="0" dirty="0" smtClean="0"/>
          </a:p>
          <a:p>
            <a:pPr marL="568325" indent="0"/>
            <a:r>
              <a:rPr lang="en-US" sz="2400" i="1" dirty="0" smtClean="0">
                <a:solidFill>
                  <a:schemeClr val="tx2"/>
                </a:solidFill>
              </a:rPr>
              <a:t>TIP:</a:t>
            </a:r>
          </a:p>
          <a:p>
            <a:pPr marL="914400" indent="-346075">
              <a:buFont typeface="Courier New" pitchFamily="49" charset="0"/>
              <a:buChar char="o"/>
            </a:pPr>
            <a:r>
              <a:rPr lang="en-US" sz="2400" b="0" dirty="0"/>
              <a:t>Send an email to CAR Owner when the notification of 1 week to answer is received offering my support, if </a:t>
            </a:r>
            <a:r>
              <a:rPr lang="en-US" sz="2400" b="0" dirty="0" smtClean="0"/>
              <a:t>needed.</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12</a:t>
            </a:fld>
            <a:endParaRPr lang="en-US" sz="1000" dirty="0"/>
          </a:p>
        </p:txBody>
      </p:sp>
    </p:spTree>
    <p:extLst>
      <p:ext uri="{BB962C8B-B14F-4D97-AF65-F5344CB8AC3E}">
        <p14:creationId xmlns:p14="http://schemas.microsoft.com/office/powerpoint/2010/main" val="2344312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a:latin typeface="Arial" charset="0"/>
              </a:rPr>
              <a:t>Working With Remote CAR Owners</a:t>
            </a: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Autofit/>
          </a:bodyPr>
          <a:lstStyle/>
          <a:p>
            <a:pPr marL="0" indent="0" eaLnBrk="1" hangingPunct="1"/>
            <a:r>
              <a:rPr lang="en-US" sz="2400" dirty="0" smtClean="0">
                <a:solidFill>
                  <a:schemeClr val="tx2"/>
                </a:solidFill>
              </a:rPr>
              <a:t>Strategy – Other Situations:</a:t>
            </a:r>
          </a:p>
          <a:p>
            <a:pPr marL="346075" indent="-346075">
              <a:buFont typeface="Arial" pitchFamily="34" charset="0"/>
              <a:buChar char="•"/>
            </a:pPr>
            <a:r>
              <a:rPr lang="en-US" sz="2400" dirty="0" smtClean="0"/>
              <a:t>Something is not in compliance</a:t>
            </a:r>
          </a:p>
          <a:p>
            <a:pPr marL="0" indent="0"/>
            <a:endParaRPr lang="en-US" sz="2400" b="0" dirty="0" smtClean="0"/>
          </a:p>
          <a:p>
            <a:pPr marL="568325" indent="0"/>
            <a:r>
              <a:rPr lang="en-US" sz="2400" i="1" dirty="0" smtClean="0">
                <a:solidFill>
                  <a:schemeClr val="tx2"/>
                </a:solidFill>
              </a:rPr>
              <a:t>TIP:</a:t>
            </a:r>
          </a:p>
          <a:p>
            <a:pPr marL="914400" indent="-346075">
              <a:buFont typeface="Courier New" pitchFamily="49" charset="0"/>
              <a:buChar char="o"/>
            </a:pPr>
            <a:r>
              <a:rPr lang="en-US" sz="2400" b="0" dirty="0" smtClean="0"/>
              <a:t>I </a:t>
            </a:r>
            <a:r>
              <a:rPr lang="en-US" sz="2400" b="0" dirty="0"/>
              <a:t>look for the Owner or the LQM on </a:t>
            </a:r>
            <a:r>
              <a:rPr lang="en-US" sz="2400" b="0" dirty="0" err="1"/>
              <a:t>Lync</a:t>
            </a:r>
            <a:r>
              <a:rPr lang="en-US" sz="2400" b="0" dirty="0"/>
              <a:t> and discuss the </a:t>
            </a:r>
            <a:r>
              <a:rPr lang="en-US" sz="2400" b="0" dirty="0" smtClean="0"/>
              <a:t>issue.</a:t>
            </a:r>
          </a:p>
          <a:p>
            <a:pPr marL="914400" indent="-346075">
              <a:buFont typeface="Courier New" pitchFamily="49" charset="0"/>
              <a:buChar char="o"/>
            </a:pPr>
            <a:r>
              <a:rPr lang="en-US" sz="2400" b="0" dirty="0" smtClean="0"/>
              <a:t>If </a:t>
            </a:r>
            <a:r>
              <a:rPr lang="en-US" sz="2400" b="0" dirty="0"/>
              <a:t>they are not available, I write an email explaining the findings and establish a final date to </a:t>
            </a:r>
            <a:r>
              <a:rPr lang="en-US" sz="2400" b="0" dirty="0" smtClean="0"/>
              <a:t>answer.</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13</a:t>
            </a:fld>
            <a:endParaRPr lang="en-US" sz="1000" dirty="0"/>
          </a:p>
        </p:txBody>
      </p:sp>
    </p:spTree>
    <p:extLst>
      <p:ext uri="{BB962C8B-B14F-4D97-AF65-F5344CB8AC3E}">
        <p14:creationId xmlns:p14="http://schemas.microsoft.com/office/powerpoint/2010/main" val="392796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bwMode="auto">
          <a:xfrm>
            <a:off x="1107440" y="2616950"/>
            <a:ext cx="7091680" cy="158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3000" b="1" kern="1200" cap="none" baseline="0">
                <a:solidFill>
                  <a:schemeClr val="bg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pPr algn="ctr"/>
            <a:r>
              <a:rPr lang="en-US" dirty="0" smtClean="0">
                <a:solidFill>
                  <a:srgbClr val="FFC000"/>
                </a:solidFill>
                <a:latin typeface="Arial" charset="0"/>
              </a:rPr>
              <a:t>Report Tools to Assist</a:t>
            </a:r>
          </a:p>
          <a:p>
            <a:pPr algn="ctr"/>
            <a:r>
              <a:rPr lang="en-US" dirty="0" smtClean="0">
                <a:solidFill>
                  <a:srgbClr val="FFC000"/>
                </a:solidFill>
                <a:latin typeface="Arial" charset="0"/>
              </a:rPr>
              <a:t>CAR Owners and CAR Champions</a:t>
            </a:r>
            <a:r>
              <a:rPr lang="en-US" dirty="0" smtClean="0">
                <a:latin typeface="Arial" charset="0"/>
              </a:rPr>
              <a:t/>
            </a:r>
            <a:br>
              <a:rPr lang="en-US" dirty="0" smtClean="0">
                <a:latin typeface="Arial" charset="0"/>
              </a:rPr>
            </a:br>
            <a:endParaRPr lang="en-US" dirty="0" smtClean="0">
              <a:latin typeface="Arial" charset="0"/>
            </a:endParaRPr>
          </a:p>
        </p:txBody>
      </p:sp>
    </p:spTree>
    <p:extLst>
      <p:ext uri="{BB962C8B-B14F-4D97-AF65-F5344CB8AC3E}">
        <p14:creationId xmlns:p14="http://schemas.microsoft.com/office/powerpoint/2010/main" val="3659593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Report Tools to Assist CAR Owners and CAR Champions</a:t>
            </a:r>
            <a:endParaRPr lang="en-US" dirty="0"/>
          </a:p>
        </p:txBody>
      </p:sp>
      <p:sp>
        <p:nvSpPr>
          <p:cNvPr id="20" name="Rectangle 3"/>
          <p:cNvSpPr>
            <a:spLocks noGrp="1" noChangeArrowheads="1"/>
          </p:cNvSpPr>
          <p:nvPr>
            <p:ph idx="1"/>
          </p:nvPr>
        </p:nvSpPr>
        <p:spPr/>
        <p:txBody>
          <a:bodyPr>
            <a:normAutofit/>
          </a:bodyPr>
          <a:lstStyle/>
          <a:p>
            <a:pPr marL="0" indent="0" eaLnBrk="1" hangingPunct="1">
              <a:lnSpc>
                <a:spcPct val="90000"/>
              </a:lnSpc>
            </a:pPr>
            <a:r>
              <a:rPr lang="en-US" sz="2600" b="1" dirty="0" smtClean="0">
                <a:solidFill>
                  <a:schemeClr val="accent1"/>
                </a:solidFill>
              </a:rPr>
              <a:t>There are two new report tools to assist with finding projects for use during owner and final verification activities</a:t>
            </a:r>
          </a:p>
          <a:p>
            <a:pPr marL="461963" lvl="1" indent="-461963">
              <a:spcBef>
                <a:spcPts val="600"/>
              </a:spcBef>
              <a:buFont typeface="+mj-lt"/>
              <a:buAutoNum type="arabicPeriod"/>
            </a:pPr>
            <a:r>
              <a:rPr lang="en-US" sz="2600" b="1" dirty="0" smtClean="0">
                <a:solidFill>
                  <a:schemeClr val="bg1">
                    <a:lumMod val="50000"/>
                  </a:schemeClr>
                </a:solidFill>
              </a:rPr>
              <a:t>Test locations – CAR 123911039: Missing or incorrect test locations on the datasheet</a:t>
            </a:r>
          </a:p>
          <a:p>
            <a:pPr marL="914400" lvl="1" indent="-339725">
              <a:spcBef>
                <a:spcPts val="600"/>
              </a:spcBef>
              <a:buFont typeface="Arial" panose="020B0604020202020204" pitchFamily="34" charset="0"/>
              <a:buChar char="̶"/>
            </a:pPr>
            <a:r>
              <a:rPr lang="en-US" sz="2400" b="1" dirty="0" smtClean="0">
                <a:solidFill>
                  <a:schemeClr val="bg1">
                    <a:lumMod val="50000"/>
                  </a:schemeClr>
                </a:solidFill>
              </a:rPr>
              <a:t>Selects projects which have had in-house lab work or one of the DAP programs with the exception of some WTDP that is not covered by DAP.</a:t>
            </a:r>
          </a:p>
          <a:p>
            <a:pPr marL="461963" lvl="1" indent="-461963">
              <a:spcBef>
                <a:spcPts val="600"/>
              </a:spcBef>
              <a:buFont typeface="+mj-lt"/>
              <a:buAutoNum type="arabicPeriod" startAt="2"/>
            </a:pPr>
            <a:r>
              <a:rPr lang="en-US" sz="2600" b="1" dirty="0" smtClean="0">
                <a:solidFill>
                  <a:schemeClr val="bg1">
                    <a:lumMod val="50000"/>
                  </a:schemeClr>
                </a:solidFill>
              </a:rPr>
              <a:t>ECD/TAT/PP Letters – CAR 123911191:  ECD, TAT or PP letters missing from </a:t>
            </a:r>
            <a:r>
              <a:rPr lang="en-US" sz="2600" b="1" dirty="0" err="1" smtClean="0">
                <a:solidFill>
                  <a:schemeClr val="bg1">
                    <a:lumMod val="50000"/>
                  </a:schemeClr>
                </a:solidFill>
              </a:rPr>
              <a:t>eComm</a:t>
            </a:r>
            <a:endParaRPr lang="en-US" sz="2600" b="1" dirty="0" smtClean="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15</a:t>
            </a:fld>
            <a:endParaRPr lang="en-US"/>
          </a:p>
        </p:txBody>
      </p:sp>
    </p:spTree>
    <p:extLst>
      <p:ext uri="{BB962C8B-B14F-4D97-AF65-F5344CB8AC3E}">
        <p14:creationId xmlns:p14="http://schemas.microsoft.com/office/powerpoint/2010/main" val="3633037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Report Tools to Assist CAR Owners and CAR Champions</a:t>
            </a:r>
            <a:endParaRPr lang="en-US" dirty="0"/>
          </a:p>
        </p:txBody>
      </p:sp>
      <p:sp>
        <p:nvSpPr>
          <p:cNvPr id="20" name="Rectangle 3"/>
          <p:cNvSpPr>
            <a:spLocks noGrp="1" noChangeArrowheads="1"/>
          </p:cNvSpPr>
          <p:nvPr>
            <p:ph idx="1"/>
          </p:nvPr>
        </p:nvSpPr>
        <p:spPr/>
        <p:txBody>
          <a:bodyPr>
            <a:normAutofit/>
          </a:bodyPr>
          <a:lstStyle/>
          <a:p>
            <a:pPr marL="339725" lvl="1" indent="-339725"/>
            <a:r>
              <a:rPr lang="en-US" sz="2600" b="1" dirty="0" smtClean="0">
                <a:solidFill>
                  <a:schemeClr val="bg1">
                    <a:lumMod val="50000"/>
                  </a:schemeClr>
                </a:solidFill>
              </a:rPr>
              <a:t>The reports are a framework to identify projects that were completed after the corrective action was completed, thus giving the CAR owner or champion an opportunity to review work done to verify effectiveness</a:t>
            </a:r>
          </a:p>
          <a:p>
            <a:pPr marL="339725" lvl="1" indent="-339725"/>
            <a:r>
              <a:rPr lang="en-US" sz="2600" b="1" dirty="0" smtClean="0">
                <a:solidFill>
                  <a:schemeClr val="bg1">
                    <a:lumMod val="50000"/>
                  </a:schemeClr>
                </a:solidFill>
              </a:rPr>
              <a:t>If problems still exist, the reports may help identify the scope of the ineffectiveness</a:t>
            </a:r>
          </a:p>
          <a:p>
            <a:pPr marL="339725" lvl="1" indent="-339725"/>
            <a:r>
              <a:rPr lang="en-US" sz="2600" b="1" dirty="0" smtClean="0">
                <a:solidFill>
                  <a:schemeClr val="bg1">
                    <a:lumMod val="50000"/>
                  </a:schemeClr>
                </a:solidFill>
              </a:rPr>
              <a:t>Each report allows selection of a timeframe</a:t>
            </a:r>
          </a:p>
        </p:txBody>
      </p:sp>
      <p:sp>
        <p:nvSpPr>
          <p:cNvPr id="2" name="Slide Number Placeholder 1"/>
          <p:cNvSpPr>
            <a:spLocks noGrp="1"/>
          </p:cNvSpPr>
          <p:nvPr>
            <p:ph type="sldNum" sz="quarter" idx="10"/>
          </p:nvPr>
        </p:nvSpPr>
        <p:spPr/>
        <p:txBody>
          <a:bodyPr/>
          <a:lstStyle/>
          <a:p>
            <a:fld id="{B339ADFA-C87E-481A-8806-3564168020FD}" type="slidenum">
              <a:rPr lang="en-US" smtClean="0"/>
              <a:t>16</a:t>
            </a:fld>
            <a:endParaRPr lang="en-US"/>
          </a:p>
        </p:txBody>
      </p:sp>
    </p:spTree>
    <p:extLst>
      <p:ext uri="{BB962C8B-B14F-4D97-AF65-F5344CB8AC3E}">
        <p14:creationId xmlns:p14="http://schemas.microsoft.com/office/powerpoint/2010/main" val="2485457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Report Tools to Assist CAR Owners and CAR Champions</a:t>
            </a:r>
            <a:endParaRPr lang="en-US" dirty="0"/>
          </a:p>
        </p:txBody>
      </p:sp>
      <p:sp>
        <p:nvSpPr>
          <p:cNvPr id="20" name="Rectangle 3"/>
          <p:cNvSpPr>
            <a:spLocks noGrp="1" noChangeArrowheads="1"/>
          </p:cNvSpPr>
          <p:nvPr>
            <p:ph idx="1"/>
          </p:nvPr>
        </p:nvSpPr>
        <p:spPr/>
        <p:txBody>
          <a:bodyPr>
            <a:normAutofit/>
          </a:bodyPr>
          <a:lstStyle/>
          <a:p>
            <a:pPr marL="0" lvl="1" indent="0">
              <a:buNone/>
            </a:pPr>
            <a:r>
              <a:rPr lang="en-US" sz="2600" b="1" dirty="0" smtClean="0">
                <a:solidFill>
                  <a:schemeClr val="accent1"/>
                </a:solidFill>
              </a:rPr>
              <a:t>Access the reports from the</a:t>
            </a:r>
            <a:r>
              <a:rPr lang="en-US" sz="2600" b="1" dirty="0" smtClean="0">
                <a:solidFill>
                  <a:schemeClr val="bg1">
                    <a:lumMod val="50000"/>
                  </a:schemeClr>
                </a:solidFill>
              </a:rPr>
              <a:t> </a:t>
            </a:r>
            <a:r>
              <a:rPr lang="en-US" sz="2600" b="1" dirty="0" smtClean="0">
                <a:solidFill>
                  <a:schemeClr val="bg1">
                    <a:lumMod val="50000"/>
                  </a:schemeClr>
                </a:solidFill>
                <a:hlinkClick r:id="rId2"/>
              </a:rPr>
              <a:t>Quality Dashboard</a:t>
            </a:r>
            <a:endParaRPr lang="en-US" sz="2600" b="1" dirty="0" smtClean="0">
              <a:solidFill>
                <a:schemeClr val="bg1">
                  <a:lumMod val="50000"/>
                </a:schemeClr>
              </a:solidFill>
            </a:endParaRPr>
          </a:p>
          <a:p>
            <a:pPr marL="0" lvl="1" indent="0">
              <a:buNone/>
            </a:pPr>
            <a:endParaRPr lang="en-US" sz="2600" b="1" dirty="0" smtClean="0">
              <a:solidFill>
                <a:schemeClr val="bg1">
                  <a:lumMod val="50000"/>
                </a:schemeClr>
              </a:solidFill>
            </a:endParaRPr>
          </a:p>
          <a:p>
            <a:pPr marL="0" lvl="1" indent="0">
              <a:buNone/>
            </a:pPr>
            <a:endParaRPr lang="en-US" sz="2600" b="1" dirty="0">
              <a:solidFill>
                <a:schemeClr val="bg1">
                  <a:lumMod val="50000"/>
                </a:schemeClr>
              </a:solidFill>
            </a:endParaRPr>
          </a:p>
          <a:p>
            <a:pPr marL="0" lvl="1" indent="0">
              <a:buNone/>
            </a:pPr>
            <a:endParaRPr lang="en-US" sz="2600" b="1" dirty="0" smtClean="0">
              <a:solidFill>
                <a:schemeClr val="bg1">
                  <a:lumMod val="50000"/>
                </a:schemeClr>
              </a:solidFill>
            </a:endParaRPr>
          </a:p>
          <a:p>
            <a:pPr marL="0" lvl="1" indent="0">
              <a:buNone/>
            </a:pPr>
            <a:endParaRPr lang="en-US" sz="2600" b="1" dirty="0" smtClean="0">
              <a:solidFill>
                <a:schemeClr val="bg1">
                  <a:lumMod val="50000"/>
                </a:schemeClr>
              </a:solidFill>
            </a:endParaRPr>
          </a:p>
          <a:p>
            <a:pPr marL="0" lvl="1" indent="0">
              <a:buNone/>
            </a:pPr>
            <a:endParaRPr lang="en-US" sz="2600" b="1" dirty="0">
              <a:solidFill>
                <a:schemeClr val="bg1">
                  <a:lumMod val="50000"/>
                </a:schemeClr>
              </a:solidFill>
            </a:endParaRPr>
          </a:p>
          <a:p>
            <a:pPr marL="0" lvl="1" indent="0">
              <a:buNone/>
            </a:pPr>
            <a:endParaRPr lang="en-US" sz="2600" b="1" dirty="0" smtClean="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17</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871" y="2363297"/>
            <a:ext cx="8406992" cy="130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H="1" flipV="1">
            <a:off x="2215299" y="3544478"/>
            <a:ext cx="9427" cy="4430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4064524" y="3544478"/>
            <a:ext cx="9427" cy="4430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1954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Report Tools to Assist CAR Owners and CAR Champions</a:t>
            </a:r>
            <a:endParaRPr lang="en-US" dirty="0"/>
          </a:p>
        </p:txBody>
      </p:sp>
      <p:sp>
        <p:nvSpPr>
          <p:cNvPr id="20" name="Rectangle 3"/>
          <p:cNvSpPr>
            <a:spLocks noGrp="1" noChangeArrowheads="1"/>
          </p:cNvSpPr>
          <p:nvPr>
            <p:ph idx="1"/>
          </p:nvPr>
        </p:nvSpPr>
        <p:spPr>
          <a:xfrm>
            <a:off x="457200" y="1600200"/>
            <a:ext cx="8229600" cy="5041900"/>
          </a:xfrm>
        </p:spPr>
        <p:txBody>
          <a:bodyPr>
            <a:normAutofit/>
          </a:bodyPr>
          <a:lstStyle/>
          <a:p>
            <a:pPr marL="0" lvl="1" indent="0">
              <a:buNone/>
            </a:pPr>
            <a:r>
              <a:rPr lang="en-US" sz="2600" b="1" dirty="0" smtClean="0">
                <a:solidFill>
                  <a:schemeClr val="accent1"/>
                </a:solidFill>
              </a:rPr>
              <a:t>For both Test Locations and ECD/TAT/PP Reports:</a:t>
            </a:r>
            <a:endParaRPr lang="en-US" sz="2600" b="1" dirty="0" smtClean="0">
              <a:solidFill>
                <a:schemeClr val="bg1">
                  <a:lumMod val="50000"/>
                </a:schemeClr>
              </a:solidFill>
            </a:endParaRPr>
          </a:p>
          <a:p>
            <a:pPr marL="0" lvl="1" indent="0">
              <a:spcBef>
                <a:spcPts val="600"/>
              </a:spcBef>
              <a:buNone/>
            </a:pPr>
            <a:endParaRPr lang="en-US" sz="1600" dirty="0">
              <a:solidFill>
                <a:schemeClr val="bg1">
                  <a:lumMod val="50000"/>
                </a:schemeClr>
              </a:solidFill>
            </a:endParaRPr>
          </a:p>
          <a:p>
            <a:pPr marL="0" lvl="1" indent="0">
              <a:spcBef>
                <a:spcPts val="600"/>
              </a:spcBef>
              <a:buNone/>
            </a:pPr>
            <a:endParaRPr lang="en-US" sz="1600" dirty="0" smtClean="0">
              <a:solidFill>
                <a:schemeClr val="bg1">
                  <a:lumMod val="50000"/>
                </a:schemeClr>
              </a:solidFill>
            </a:endParaRPr>
          </a:p>
          <a:p>
            <a:pPr marL="0" lvl="1" indent="0">
              <a:spcBef>
                <a:spcPts val="600"/>
              </a:spcBef>
              <a:buNone/>
            </a:pPr>
            <a:endParaRPr lang="en-US" sz="1600" dirty="0" smtClean="0">
              <a:solidFill>
                <a:schemeClr val="bg1">
                  <a:lumMod val="50000"/>
                </a:schemeClr>
              </a:solidFill>
            </a:endParaRPr>
          </a:p>
          <a:p>
            <a:pPr marL="0" lvl="1" indent="0">
              <a:spcBef>
                <a:spcPts val="600"/>
              </a:spcBef>
              <a:buNone/>
            </a:pPr>
            <a:endParaRPr lang="en-US" sz="1600" dirty="0" smtClean="0">
              <a:solidFill>
                <a:schemeClr val="bg1">
                  <a:lumMod val="50000"/>
                </a:schemeClr>
              </a:solidFill>
            </a:endParaRPr>
          </a:p>
          <a:p>
            <a:pPr marL="0" lvl="1" indent="0">
              <a:spcBef>
                <a:spcPts val="600"/>
              </a:spcBef>
              <a:buNone/>
            </a:pPr>
            <a:endParaRPr lang="en-US" sz="1600" dirty="0">
              <a:solidFill>
                <a:schemeClr val="bg1">
                  <a:lumMod val="50000"/>
                </a:schemeClr>
              </a:solidFill>
            </a:endParaRPr>
          </a:p>
          <a:p>
            <a:pPr marL="0" lvl="1" indent="0">
              <a:spcBef>
                <a:spcPts val="600"/>
              </a:spcBef>
              <a:buNone/>
            </a:pPr>
            <a:endParaRPr lang="en-US" sz="1600" dirty="0">
              <a:solidFill>
                <a:schemeClr val="bg1">
                  <a:lumMod val="50000"/>
                </a:schemeClr>
              </a:solidFill>
            </a:endParaRPr>
          </a:p>
          <a:p>
            <a:pPr marL="339725" lvl="1" indent="-339725">
              <a:spcBef>
                <a:spcPts val="600"/>
              </a:spcBef>
            </a:pPr>
            <a:r>
              <a:rPr lang="en-US" sz="2600" b="1" dirty="0" smtClean="0">
                <a:solidFill>
                  <a:schemeClr val="bg1">
                    <a:lumMod val="50000"/>
                  </a:schemeClr>
                </a:solidFill>
              </a:rPr>
              <a:t>Select:</a:t>
            </a:r>
          </a:p>
          <a:p>
            <a:pPr marL="682625" lvl="1" indent="-342900">
              <a:spcBef>
                <a:spcPts val="600"/>
              </a:spcBef>
              <a:buFont typeface="Courier New" panose="02070309020205020404" pitchFamily="49" charset="0"/>
              <a:buChar char="o"/>
            </a:pPr>
            <a:r>
              <a:rPr lang="en-US" sz="2000" dirty="0" smtClean="0">
                <a:solidFill>
                  <a:schemeClr val="accent2">
                    <a:lumMod val="50000"/>
                  </a:schemeClr>
                </a:solidFill>
              </a:rPr>
              <a:t>Required:</a:t>
            </a:r>
            <a:r>
              <a:rPr lang="en-US" sz="2000" dirty="0" smtClean="0">
                <a:solidFill>
                  <a:schemeClr val="bg1">
                    <a:lumMod val="50000"/>
                  </a:schemeClr>
                </a:solidFill>
              </a:rPr>
              <a:t>  PH Region</a:t>
            </a:r>
          </a:p>
          <a:p>
            <a:pPr marL="682625" lvl="1" indent="-342900">
              <a:spcBef>
                <a:spcPts val="600"/>
              </a:spcBef>
              <a:buFont typeface="Courier New" panose="02070309020205020404" pitchFamily="49" charset="0"/>
              <a:buChar char="o"/>
            </a:pPr>
            <a:r>
              <a:rPr lang="en-US" sz="2000" dirty="0" smtClean="0">
                <a:solidFill>
                  <a:schemeClr val="accent2">
                    <a:lumMod val="50000"/>
                  </a:schemeClr>
                </a:solidFill>
              </a:rPr>
              <a:t>Optional:</a:t>
            </a:r>
            <a:r>
              <a:rPr lang="en-US" sz="2000" dirty="0" smtClean="0">
                <a:solidFill>
                  <a:schemeClr val="bg1">
                    <a:lumMod val="50000"/>
                  </a:schemeClr>
                </a:solidFill>
              </a:rPr>
              <a:t>  PH Site, PH </a:t>
            </a:r>
            <a:r>
              <a:rPr lang="en-US" sz="2000" dirty="0" err="1" smtClean="0">
                <a:solidFill>
                  <a:schemeClr val="bg1">
                    <a:lumMod val="50000"/>
                  </a:schemeClr>
                </a:solidFill>
              </a:rPr>
              <a:t>Dept</a:t>
            </a:r>
            <a:r>
              <a:rPr lang="en-US" sz="2000" dirty="0" smtClean="0">
                <a:solidFill>
                  <a:schemeClr val="bg1">
                    <a:lumMod val="50000"/>
                  </a:schemeClr>
                </a:solidFill>
              </a:rPr>
              <a:t> – Project Handler Region, Site, Department</a:t>
            </a:r>
          </a:p>
          <a:p>
            <a:pPr marL="682625" lvl="1" indent="-342900">
              <a:spcBef>
                <a:spcPts val="600"/>
              </a:spcBef>
              <a:buFont typeface="Courier New" panose="02070309020205020404" pitchFamily="49" charset="0"/>
              <a:buChar char="o"/>
            </a:pPr>
            <a:r>
              <a:rPr lang="en-US" sz="2000" dirty="0">
                <a:solidFill>
                  <a:schemeClr val="accent2">
                    <a:lumMod val="50000"/>
                  </a:schemeClr>
                </a:solidFill>
              </a:rPr>
              <a:t>Optional: </a:t>
            </a:r>
            <a:r>
              <a:rPr lang="en-US" sz="2000" dirty="0" smtClean="0">
                <a:solidFill>
                  <a:schemeClr val="accent2">
                    <a:lumMod val="50000"/>
                  </a:schemeClr>
                </a:solidFill>
              </a:rPr>
              <a:t> </a:t>
            </a:r>
            <a:r>
              <a:rPr lang="en-US" sz="2000" dirty="0" smtClean="0">
                <a:solidFill>
                  <a:schemeClr val="bg1">
                    <a:lumMod val="50000"/>
                  </a:schemeClr>
                </a:solidFill>
              </a:rPr>
              <a:t>CD Range – Completion Date Range.  If dates are not selected, everything posted in the region after July 1 will be returned (not a good idea)</a:t>
            </a:r>
            <a:endParaRPr lang="en-US" sz="2000" b="1" dirty="0" smtClean="0">
              <a:solidFill>
                <a:schemeClr val="bg1">
                  <a:lumMod val="50000"/>
                </a:schemeClr>
              </a:solidFill>
            </a:endParaRPr>
          </a:p>
          <a:p>
            <a:pPr marL="0" lvl="1" indent="0">
              <a:buNone/>
            </a:pPr>
            <a:endParaRPr lang="en-US" sz="2600" b="1" dirty="0" smtClean="0">
              <a:solidFill>
                <a:schemeClr val="bg1">
                  <a:lumMod val="50000"/>
                </a:schemeClr>
              </a:solidFill>
            </a:endParaRPr>
          </a:p>
          <a:p>
            <a:pPr marL="0" lvl="1" indent="0">
              <a:buNone/>
            </a:pPr>
            <a:endParaRPr lang="en-US" sz="2600" b="1" dirty="0">
              <a:solidFill>
                <a:schemeClr val="bg1">
                  <a:lumMod val="50000"/>
                </a:schemeClr>
              </a:solidFill>
            </a:endParaRPr>
          </a:p>
          <a:p>
            <a:pPr marL="0" lvl="1" indent="0">
              <a:buNone/>
            </a:pPr>
            <a:endParaRPr lang="en-US" sz="2600" b="1" dirty="0" smtClean="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75" y="2058663"/>
            <a:ext cx="86391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9186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Report Tools to Assist CAR Owners and CAR Champions</a:t>
            </a:r>
            <a:endParaRPr lang="en-US" dirty="0"/>
          </a:p>
        </p:txBody>
      </p:sp>
      <p:sp>
        <p:nvSpPr>
          <p:cNvPr id="2" name="Slide Number Placeholder 1"/>
          <p:cNvSpPr>
            <a:spLocks noGrp="1"/>
          </p:cNvSpPr>
          <p:nvPr>
            <p:ph type="sldNum" sz="quarter" idx="10"/>
          </p:nvPr>
        </p:nvSpPr>
        <p:spPr/>
        <p:txBody>
          <a:bodyPr/>
          <a:lstStyle/>
          <a:p>
            <a:fld id="{B339ADFA-C87E-481A-8806-3564168020FD}" type="slidenum">
              <a:rPr lang="en-US" smtClean="0"/>
              <a:t>19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236486"/>
            <a:ext cx="8553345" cy="5490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322222" y="2437604"/>
            <a:ext cx="391453" cy="307777"/>
          </a:xfrm>
          <a:prstGeom prst="rect">
            <a:avLst/>
          </a:prstGeom>
        </p:spPr>
        <p:txBody>
          <a:bodyPr wrap="none">
            <a:spAutoFit/>
          </a:bodyPr>
          <a:lstStyle/>
          <a:p>
            <a:pPr algn="ctr"/>
            <a:r>
              <a:rPr lang="en-US" sz="1400" b="1" dirty="0" smtClean="0">
                <a:solidFill>
                  <a:schemeClr val="accent1"/>
                </a:solidFill>
              </a:rPr>
              <a:t>1</a:t>
            </a:r>
            <a:r>
              <a:rPr lang="en-US" sz="1400" b="1" baseline="30000" dirty="0" smtClean="0">
                <a:solidFill>
                  <a:schemeClr val="accent1"/>
                </a:solidFill>
              </a:rPr>
              <a:t>st</a:t>
            </a:r>
          </a:p>
        </p:txBody>
      </p:sp>
      <p:sp>
        <p:nvSpPr>
          <p:cNvPr id="5" name="Rounded Rectangle 4"/>
          <p:cNvSpPr/>
          <p:nvPr/>
        </p:nvSpPr>
        <p:spPr>
          <a:xfrm>
            <a:off x="2322222" y="2437604"/>
            <a:ext cx="391453" cy="239608"/>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1" name="Rectangle 10"/>
          <p:cNvSpPr/>
          <p:nvPr/>
        </p:nvSpPr>
        <p:spPr>
          <a:xfrm>
            <a:off x="2846037" y="2437604"/>
            <a:ext cx="431528" cy="307777"/>
          </a:xfrm>
          <a:prstGeom prst="rect">
            <a:avLst/>
          </a:prstGeom>
        </p:spPr>
        <p:txBody>
          <a:bodyPr wrap="none">
            <a:spAutoFit/>
          </a:bodyPr>
          <a:lstStyle/>
          <a:p>
            <a:pPr algn="ctr"/>
            <a:r>
              <a:rPr lang="en-US" sz="1400" b="1" dirty="0" smtClean="0">
                <a:solidFill>
                  <a:schemeClr val="accent1"/>
                </a:solidFill>
              </a:rPr>
              <a:t>2</a:t>
            </a:r>
            <a:r>
              <a:rPr lang="en-US" sz="1400" b="1" baseline="30000" dirty="0" smtClean="0">
                <a:solidFill>
                  <a:schemeClr val="accent1"/>
                </a:solidFill>
              </a:rPr>
              <a:t>nd</a:t>
            </a:r>
          </a:p>
        </p:txBody>
      </p:sp>
      <p:sp>
        <p:nvSpPr>
          <p:cNvPr id="12" name="Rounded Rectangle 11"/>
          <p:cNvSpPr/>
          <p:nvPr/>
        </p:nvSpPr>
        <p:spPr>
          <a:xfrm>
            <a:off x="2866075" y="2437604"/>
            <a:ext cx="391453" cy="239608"/>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3" name="Rectangle 12"/>
          <p:cNvSpPr/>
          <p:nvPr/>
        </p:nvSpPr>
        <p:spPr>
          <a:xfrm>
            <a:off x="6163516" y="2441919"/>
            <a:ext cx="404278" cy="307777"/>
          </a:xfrm>
          <a:prstGeom prst="rect">
            <a:avLst/>
          </a:prstGeom>
        </p:spPr>
        <p:txBody>
          <a:bodyPr wrap="none">
            <a:spAutoFit/>
          </a:bodyPr>
          <a:lstStyle/>
          <a:p>
            <a:pPr algn="ctr"/>
            <a:r>
              <a:rPr lang="en-US" sz="1400" b="1" dirty="0" smtClean="0">
                <a:solidFill>
                  <a:schemeClr val="accent1"/>
                </a:solidFill>
              </a:rPr>
              <a:t>3</a:t>
            </a:r>
            <a:r>
              <a:rPr lang="en-US" sz="1400" b="1" baseline="30000" dirty="0" smtClean="0">
                <a:solidFill>
                  <a:schemeClr val="accent1"/>
                </a:solidFill>
              </a:rPr>
              <a:t>rd</a:t>
            </a:r>
          </a:p>
        </p:txBody>
      </p:sp>
      <p:sp>
        <p:nvSpPr>
          <p:cNvPr id="14" name="Rounded Rectangle 13"/>
          <p:cNvSpPr/>
          <p:nvPr/>
        </p:nvSpPr>
        <p:spPr>
          <a:xfrm>
            <a:off x="6169929" y="2441919"/>
            <a:ext cx="391453" cy="239608"/>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5" name="Rectangle 14"/>
          <p:cNvSpPr/>
          <p:nvPr/>
        </p:nvSpPr>
        <p:spPr>
          <a:xfrm>
            <a:off x="2232870" y="1873567"/>
            <a:ext cx="1082349" cy="307777"/>
          </a:xfrm>
          <a:prstGeom prst="rect">
            <a:avLst/>
          </a:prstGeom>
        </p:spPr>
        <p:txBody>
          <a:bodyPr wrap="none">
            <a:spAutoFit/>
          </a:bodyPr>
          <a:lstStyle/>
          <a:p>
            <a:pPr algn="ctr"/>
            <a:r>
              <a:rPr lang="en-US" sz="1400" b="1" dirty="0" smtClean="0">
                <a:solidFill>
                  <a:schemeClr val="accent1"/>
                </a:solidFill>
              </a:rPr>
              <a:t>Sort Order</a:t>
            </a:r>
            <a:endParaRPr lang="en-US" sz="1400" b="1" baseline="30000" dirty="0" smtClean="0">
              <a:solidFill>
                <a:schemeClr val="accent1"/>
              </a:solidFill>
            </a:endParaRPr>
          </a:p>
        </p:txBody>
      </p:sp>
      <p:sp>
        <p:nvSpPr>
          <p:cNvPr id="16" name="Rounded Rectangle 15"/>
          <p:cNvSpPr/>
          <p:nvPr/>
        </p:nvSpPr>
        <p:spPr>
          <a:xfrm>
            <a:off x="2232870" y="1873566"/>
            <a:ext cx="1082349" cy="307777"/>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3670151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Topics</a:t>
            </a:r>
          </a:p>
        </p:txBody>
      </p:sp>
      <p:sp>
        <p:nvSpPr>
          <p:cNvPr id="15363" name="Content Placeholder 4"/>
          <p:cNvSpPr>
            <a:spLocks noGrp="1"/>
          </p:cNvSpPr>
          <p:nvPr>
            <p:ph idx="1"/>
          </p:nvPr>
        </p:nvSpPr>
        <p:spPr>
          <a:xfrm>
            <a:off x="457200" y="1433945"/>
            <a:ext cx="8229600" cy="4692219"/>
          </a:xfrm>
        </p:spPr>
        <p:txBody>
          <a:bodyPr/>
          <a:lstStyle/>
          <a:p>
            <a:pPr>
              <a:buFont typeface="Arial" pitchFamily="34" charset="0"/>
              <a:buChar char="•"/>
            </a:pPr>
            <a:r>
              <a:rPr lang="en-US" dirty="0" smtClean="0">
                <a:latin typeface="Arial" charset="0"/>
                <a:cs typeface="Arial" charset="0"/>
              </a:rPr>
              <a:t>Buy &amp; Pay: Category for Observation CARs</a:t>
            </a:r>
          </a:p>
          <a:p>
            <a:pPr>
              <a:buFont typeface="Arial" pitchFamily="34" charset="0"/>
              <a:buChar char="•"/>
            </a:pPr>
            <a:r>
              <a:rPr lang="en-US" dirty="0" smtClean="0">
                <a:latin typeface="Arial" charset="0"/>
                <a:cs typeface="Arial" charset="0"/>
              </a:rPr>
              <a:t>Working With Remote CAR Owners</a:t>
            </a:r>
          </a:p>
          <a:p>
            <a:pPr>
              <a:buFont typeface="Arial" pitchFamily="34" charset="0"/>
              <a:buChar char="•"/>
            </a:pPr>
            <a:r>
              <a:rPr lang="en-US" dirty="0" smtClean="0">
                <a:latin typeface="Arial" charset="0"/>
                <a:cs typeface="Arial" charset="0"/>
              </a:rPr>
              <a:t>Champion </a:t>
            </a:r>
            <a:r>
              <a:rPr lang="en-US" i="1" dirty="0" smtClean="0">
                <a:latin typeface="Segoe Print" pitchFamily="2" charset="0"/>
                <a:ea typeface="KaiTi" pitchFamily="49" charset="-122"/>
                <a:cs typeface="Kalinga" pitchFamily="34" charset="0"/>
              </a:rPr>
              <a:t>Conversations</a:t>
            </a:r>
          </a:p>
          <a:p>
            <a:pPr>
              <a:buFont typeface="Arial" pitchFamily="34" charset="0"/>
              <a:buChar char="•"/>
            </a:pPr>
            <a:r>
              <a:rPr lang="en-US" dirty="0">
                <a:solidFill>
                  <a:srgbClr val="7F7F7F"/>
                </a:solidFill>
                <a:latin typeface="Arial" charset="0"/>
                <a:cs typeface="Arial" charset="0"/>
              </a:rPr>
              <a:t>CAR Reviews</a:t>
            </a:r>
          </a:p>
          <a:p>
            <a:pPr eaLnBrk="1" hangingPunct="1">
              <a:buFont typeface="Arial" pitchFamily="34" charset="0"/>
              <a:buChar char="•"/>
            </a:pPr>
            <a:r>
              <a:rPr lang="en-US" smtClean="0">
                <a:solidFill>
                  <a:srgbClr val="7F7F7F"/>
                </a:solidFill>
                <a:latin typeface="Arial" charset="0"/>
                <a:cs typeface="Arial" charset="0"/>
              </a:rPr>
              <a:t>“</a:t>
            </a:r>
            <a:r>
              <a:rPr lang="en-US" dirty="0" smtClean="0">
                <a:solidFill>
                  <a:srgbClr val="7F7F7F"/>
                </a:solidFill>
                <a:latin typeface="Arial" charset="0"/>
                <a:cs typeface="Arial" charset="0"/>
              </a:rPr>
              <a:t>CAR </a:t>
            </a:r>
            <a:r>
              <a:rPr lang="en-US" smtClean="0">
                <a:solidFill>
                  <a:srgbClr val="7F7F7F"/>
                </a:solidFill>
                <a:latin typeface="Arial" charset="0"/>
                <a:cs typeface="Arial" charset="0"/>
              </a:rPr>
              <a:t>Stars”</a:t>
            </a:r>
            <a:endParaRPr lang="en-US" dirty="0" smtClean="0">
              <a:solidFill>
                <a:srgbClr val="7F7F7F"/>
              </a:solidFill>
              <a:latin typeface="Arial" charset="0"/>
              <a:cs typeface="Arial" charset="0"/>
            </a:endParaRP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2</a:t>
            </a:fld>
            <a:endParaRPr lang="en-US" sz="1000" dirty="0"/>
          </a:p>
        </p:txBody>
      </p:sp>
    </p:spTree>
    <p:extLst>
      <p:ext uri="{BB962C8B-B14F-4D97-AF65-F5344CB8AC3E}">
        <p14:creationId xmlns:p14="http://schemas.microsoft.com/office/powerpoint/2010/main" val="3366220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Report Tools to Assist CAR Owners and CAR Champions</a:t>
            </a:r>
            <a:endParaRPr lang="en-US" dirty="0"/>
          </a:p>
        </p:txBody>
      </p:sp>
      <p:sp>
        <p:nvSpPr>
          <p:cNvPr id="20" name="Rectangle 3"/>
          <p:cNvSpPr>
            <a:spLocks noGrp="1" noChangeArrowheads="1"/>
          </p:cNvSpPr>
          <p:nvPr>
            <p:ph idx="1"/>
          </p:nvPr>
        </p:nvSpPr>
        <p:spPr>
          <a:xfrm>
            <a:off x="457200" y="1417639"/>
            <a:ext cx="8229600" cy="5294246"/>
          </a:xfrm>
        </p:spPr>
        <p:txBody>
          <a:bodyPr>
            <a:normAutofit fontScale="92500" lnSpcReduction="10000"/>
          </a:bodyPr>
          <a:lstStyle/>
          <a:p>
            <a:pPr marL="0" lvl="1" indent="0">
              <a:buNone/>
            </a:pPr>
            <a:r>
              <a:rPr lang="en-US" sz="2600" b="1" dirty="0" smtClean="0">
                <a:solidFill>
                  <a:schemeClr val="accent1"/>
                </a:solidFill>
              </a:rPr>
              <a:t>Additional CAR Analysis Tools</a:t>
            </a:r>
            <a:endParaRPr lang="en-US" sz="2600" b="1" dirty="0" smtClean="0">
              <a:solidFill>
                <a:schemeClr val="bg1">
                  <a:lumMod val="50000"/>
                </a:schemeClr>
              </a:solidFill>
            </a:endParaRPr>
          </a:p>
          <a:p>
            <a:pPr marL="0" lvl="1" indent="0">
              <a:buNone/>
            </a:pPr>
            <a:endParaRPr lang="en-US" b="1" dirty="0" smtClean="0">
              <a:solidFill>
                <a:schemeClr val="bg1">
                  <a:lumMod val="50000"/>
                </a:schemeClr>
              </a:solidFill>
            </a:endParaRPr>
          </a:p>
          <a:p>
            <a:pPr marL="0" lvl="1" indent="0">
              <a:buNone/>
            </a:pPr>
            <a:endParaRPr lang="en-US" b="1" dirty="0" smtClean="0">
              <a:solidFill>
                <a:schemeClr val="bg1">
                  <a:lumMod val="50000"/>
                </a:schemeClr>
              </a:solidFill>
            </a:endParaRPr>
          </a:p>
          <a:p>
            <a:pPr marL="0" lvl="1" indent="0">
              <a:buNone/>
            </a:pPr>
            <a:endParaRPr lang="en-US" b="1" dirty="0">
              <a:solidFill>
                <a:schemeClr val="bg1">
                  <a:lumMod val="50000"/>
                </a:schemeClr>
              </a:solidFill>
            </a:endParaRPr>
          </a:p>
          <a:p>
            <a:pPr marL="342900" lvl="1" indent="-342900"/>
            <a:r>
              <a:rPr lang="en-US" sz="2100" b="1" dirty="0" smtClean="0">
                <a:solidFill>
                  <a:schemeClr val="bg1">
                    <a:lumMod val="50000"/>
                  </a:schemeClr>
                </a:solidFill>
              </a:rPr>
              <a:t>Departments Servicing CCN’s </a:t>
            </a:r>
            <a:r>
              <a:rPr lang="en-US" sz="2100" dirty="0" smtClean="0">
                <a:solidFill>
                  <a:schemeClr val="bg1">
                    <a:lumMod val="50000"/>
                  </a:schemeClr>
                </a:solidFill>
              </a:rPr>
              <a:t>– </a:t>
            </a:r>
            <a:r>
              <a:rPr lang="en-US" sz="2100" dirty="0">
                <a:solidFill>
                  <a:schemeClr val="bg1">
                    <a:lumMod val="50000"/>
                  </a:schemeClr>
                </a:solidFill>
              </a:rPr>
              <a:t>Searches for activity in </a:t>
            </a:r>
            <a:r>
              <a:rPr lang="en-US" sz="2100" dirty="0" err="1">
                <a:solidFill>
                  <a:schemeClr val="bg1">
                    <a:lumMod val="50000"/>
                  </a:schemeClr>
                </a:solidFill>
              </a:rPr>
              <a:t>eProduction</a:t>
            </a:r>
            <a:r>
              <a:rPr lang="en-US" sz="2100" dirty="0">
                <a:solidFill>
                  <a:schemeClr val="bg1">
                    <a:lumMod val="50000"/>
                  </a:schemeClr>
                </a:solidFill>
              </a:rPr>
              <a:t> based on the CCN</a:t>
            </a:r>
            <a:r>
              <a:rPr lang="en-US" sz="2100" dirty="0" smtClean="0">
                <a:solidFill>
                  <a:schemeClr val="bg1">
                    <a:lumMod val="50000"/>
                  </a:schemeClr>
                </a:solidFill>
              </a:rPr>
              <a:t>.  Return </a:t>
            </a:r>
            <a:r>
              <a:rPr lang="en-US" sz="2100" dirty="0">
                <a:solidFill>
                  <a:schemeClr val="bg1">
                    <a:lumMod val="50000"/>
                  </a:schemeClr>
                </a:solidFill>
              </a:rPr>
              <a:t>is </a:t>
            </a:r>
            <a:r>
              <a:rPr lang="en-US" sz="2100" dirty="0" smtClean="0">
                <a:solidFill>
                  <a:schemeClr val="bg1">
                    <a:lumMod val="50000"/>
                  </a:schemeClr>
                </a:solidFill>
              </a:rPr>
              <a:t>location/department </a:t>
            </a:r>
            <a:r>
              <a:rPr lang="en-US" sz="2100" dirty="0">
                <a:solidFill>
                  <a:schemeClr val="bg1">
                    <a:lumMod val="50000"/>
                  </a:schemeClr>
                </a:solidFill>
              </a:rPr>
              <a:t>based rather than on projects conducted.</a:t>
            </a:r>
            <a:endParaRPr lang="en-US" sz="2100" dirty="0" smtClean="0">
              <a:solidFill>
                <a:schemeClr val="bg1">
                  <a:lumMod val="50000"/>
                </a:schemeClr>
              </a:solidFill>
            </a:endParaRPr>
          </a:p>
          <a:p>
            <a:pPr marL="342900" lvl="1" indent="-342900"/>
            <a:r>
              <a:rPr lang="en-US" sz="2100" b="1" dirty="0" smtClean="0">
                <a:solidFill>
                  <a:schemeClr val="bg1">
                    <a:lumMod val="50000"/>
                  </a:schemeClr>
                </a:solidFill>
              </a:rPr>
              <a:t>CCN’s for PDE’s </a:t>
            </a:r>
            <a:r>
              <a:rPr lang="en-US" sz="2100" dirty="0" smtClean="0">
                <a:solidFill>
                  <a:schemeClr val="bg1">
                    <a:lumMod val="50000"/>
                  </a:schemeClr>
                </a:solidFill>
              </a:rPr>
              <a:t>– </a:t>
            </a:r>
            <a:r>
              <a:rPr lang="en-US" sz="2100" dirty="0">
                <a:solidFill>
                  <a:schemeClr val="bg1">
                    <a:lumMod val="50000"/>
                  </a:schemeClr>
                </a:solidFill>
              </a:rPr>
              <a:t>Selecting PDE(s) will return all CCN's they are responsible for in the CTR.</a:t>
            </a:r>
            <a:endParaRPr lang="en-US" sz="2100" dirty="0" smtClean="0">
              <a:solidFill>
                <a:schemeClr val="bg1">
                  <a:lumMod val="50000"/>
                </a:schemeClr>
              </a:solidFill>
            </a:endParaRPr>
          </a:p>
          <a:p>
            <a:pPr marL="342900" lvl="1" indent="-342900"/>
            <a:r>
              <a:rPr lang="en-US" sz="2100" b="1" dirty="0" smtClean="0">
                <a:solidFill>
                  <a:schemeClr val="bg1">
                    <a:lumMod val="50000"/>
                  </a:schemeClr>
                </a:solidFill>
              </a:rPr>
              <a:t>CCNs for Standard(s) </a:t>
            </a:r>
            <a:r>
              <a:rPr lang="en-US" sz="2100" dirty="0" smtClean="0">
                <a:solidFill>
                  <a:schemeClr val="bg1">
                    <a:lumMod val="50000"/>
                  </a:schemeClr>
                </a:solidFill>
              </a:rPr>
              <a:t>– </a:t>
            </a:r>
            <a:r>
              <a:rPr lang="en-US" sz="2100" dirty="0">
                <a:solidFill>
                  <a:schemeClr val="bg1">
                    <a:lumMod val="50000"/>
                  </a:schemeClr>
                </a:solidFill>
              </a:rPr>
              <a:t>Selected standard(s) will return all CCN's referencing the standard(s) according to the CTR. Results include the full CCN description, the name of the PDE involved and the full standard name.</a:t>
            </a:r>
            <a:endParaRPr lang="en-US" sz="2100" b="1" dirty="0" smtClean="0">
              <a:solidFill>
                <a:schemeClr val="bg1">
                  <a:lumMod val="50000"/>
                </a:schemeClr>
              </a:solidFill>
            </a:endParaRPr>
          </a:p>
          <a:p>
            <a:pPr marL="342900" lvl="1" indent="-342900"/>
            <a:r>
              <a:rPr lang="en-US" sz="2100" b="1" dirty="0" smtClean="0">
                <a:solidFill>
                  <a:schemeClr val="bg1">
                    <a:lumMod val="50000"/>
                  </a:schemeClr>
                </a:solidFill>
              </a:rPr>
              <a:t>Standards for CCN(s) </a:t>
            </a:r>
            <a:r>
              <a:rPr lang="en-US" sz="2100" dirty="0" smtClean="0">
                <a:solidFill>
                  <a:schemeClr val="bg1">
                    <a:lumMod val="50000"/>
                  </a:schemeClr>
                </a:solidFill>
              </a:rPr>
              <a:t>–</a:t>
            </a:r>
            <a:r>
              <a:rPr lang="en-US" sz="2100" b="1" dirty="0" smtClean="0">
                <a:solidFill>
                  <a:schemeClr val="bg1">
                    <a:lumMod val="50000"/>
                  </a:schemeClr>
                </a:solidFill>
              </a:rPr>
              <a:t> </a:t>
            </a:r>
            <a:r>
              <a:rPr lang="en-US" sz="2100" dirty="0" smtClean="0">
                <a:solidFill>
                  <a:schemeClr val="bg1">
                    <a:lumMod val="50000"/>
                  </a:schemeClr>
                </a:solidFill>
              </a:rPr>
              <a:t>Selecting </a:t>
            </a:r>
            <a:r>
              <a:rPr lang="en-US" sz="2100" dirty="0">
                <a:solidFill>
                  <a:schemeClr val="bg1">
                    <a:lumMod val="50000"/>
                  </a:schemeClr>
                </a:solidFill>
              </a:rPr>
              <a:t>"base" CCN(s) to search by </a:t>
            </a:r>
            <a:r>
              <a:rPr lang="en-US" sz="2100" dirty="0" smtClean="0">
                <a:solidFill>
                  <a:schemeClr val="bg1">
                    <a:lumMod val="50000"/>
                  </a:schemeClr>
                </a:solidFill>
              </a:rPr>
              <a:t>will return all standards </a:t>
            </a:r>
            <a:r>
              <a:rPr lang="en-US" sz="2100" dirty="0">
                <a:solidFill>
                  <a:schemeClr val="bg1">
                    <a:lumMod val="50000"/>
                  </a:schemeClr>
                </a:solidFill>
              </a:rPr>
              <a:t>referenced by the CCN(s) in the </a:t>
            </a:r>
            <a:r>
              <a:rPr lang="en-US" sz="2100" dirty="0" smtClean="0">
                <a:solidFill>
                  <a:schemeClr val="bg1">
                    <a:lumMod val="50000"/>
                  </a:schemeClr>
                </a:solidFill>
              </a:rPr>
              <a:t>CTR.</a:t>
            </a:r>
            <a:endParaRPr lang="en-US" sz="2100" b="1" dirty="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20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871" y="1797677"/>
            <a:ext cx="8406992" cy="130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a:off x="3949833" y="1797677"/>
            <a:ext cx="1" cy="5198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332432" y="1797677"/>
            <a:ext cx="1" cy="5208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257830" y="1796736"/>
            <a:ext cx="1" cy="5208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332486" y="1797677"/>
            <a:ext cx="1" cy="5208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2148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1841270" y="2870950"/>
            <a:ext cx="5636489" cy="1640090"/>
          </a:xfrm>
        </p:spPr>
        <p:txBody>
          <a:bodyPr/>
          <a:lstStyle/>
          <a:p>
            <a:pPr algn="ctr"/>
            <a:r>
              <a:rPr lang="en-US" dirty="0" smtClean="0">
                <a:solidFill>
                  <a:srgbClr val="FFC000"/>
                </a:solidFill>
                <a:latin typeface="Arial" charset="0"/>
              </a:rPr>
              <a:t>Champion </a:t>
            </a:r>
            <a:r>
              <a:rPr lang="en-US" i="1" dirty="0" smtClean="0">
                <a:solidFill>
                  <a:srgbClr val="FFC000"/>
                </a:solidFill>
                <a:latin typeface="Segoe Print" pitchFamily="2" charset="0"/>
              </a:rPr>
              <a:t>Conversations</a:t>
            </a:r>
            <a:endParaRPr lang="en-US" i="1" dirty="0" smtClean="0">
              <a:latin typeface="Segoe Print" pitchFamily="2" charset="0"/>
            </a:endParaRPr>
          </a:p>
        </p:txBody>
      </p:sp>
    </p:spTree>
    <p:extLst>
      <p:ext uri="{BB962C8B-B14F-4D97-AF65-F5344CB8AC3E}">
        <p14:creationId xmlns:p14="http://schemas.microsoft.com/office/powerpoint/2010/main" val="3823863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Segoe Print" pitchFamily="2" charset="0"/>
            </a:endParaRPr>
          </a:p>
        </p:txBody>
      </p:sp>
      <p:sp>
        <p:nvSpPr>
          <p:cNvPr id="20" name="Rectangle 3"/>
          <p:cNvSpPr>
            <a:spLocks noGrp="1" noChangeArrowheads="1"/>
          </p:cNvSpPr>
          <p:nvPr>
            <p:ph idx="1"/>
          </p:nvPr>
        </p:nvSpPr>
        <p:spPr>
          <a:xfrm>
            <a:off x="457200" y="1600200"/>
            <a:ext cx="8229600" cy="5041900"/>
          </a:xfrm>
        </p:spPr>
        <p:txBody>
          <a:bodyPr>
            <a:normAutofit lnSpcReduction="10000"/>
          </a:bodyPr>
          <a:lstStyle/>
          <a:p>
            <a:pPr marL="0" indent="0">
              <a:lnSpc>
                <a:spcPct val="90000"/>
              </a:lnSpc>
            </a:pPr>
            <a:r>
              <a:rPr lang="en-US" sz="2600" b="1" dirty="0" smtClean="0">
                <a:solidFill>
                  <a:schemeClr val="accent1"/>
                </a:solidFill>
              </a:rPr>
              <a:t>What are “Champion </a:t>
            </a:r>
            <a:r>
              <a:rPr lang="en-US" sz="2600" b="1" dirty="0" smtClean="0">
                <a:solidFill>
                  <a:schemeClr val="accent1"/>
                </a:solidFill>
                <a:latin typeface="Segoe Print" pitchFamily="2" charset="0"/>
              </a:rPr>
              <a:t>Conversations</a:t>
            </a:r>
            <a:r>
              <a:rPr lang="en-US" sz="2600" b="1" dirty="0" smtClean="0">
                <a:solidFill>
                  <a:schemeClr val="accent1"/>
                </a:solidFill>
              </a:rPr>
              <a:t>”?</a:t>
            </a:r>
            <a:endParaRPr lang="en-US" sz="2600" b="1" dirty="0">
              <a:solidFill>
                <a:schemeClr val="accent1"/>
              </a:solidFill>
            </a:endParaRPr>
          </a:p>
          <a:p>
            <a:pPr marL="339725" lvl="1" indent="-339725"/>
            <a:r>
              <a:rPr lang="en-US" sz="2600" b="1" dirty="0">
                <a:solidFill>
                  <a:schemeClr val="bg1">
                    <a:lumMod val="50000"/>
                  </a:schemeClr>
                </a:solidFill>
              </a:rPr>
              <a:t>F</a:t>
            </a:r>
            <a:r>
              <a:rPr lang="en-US" sz="2600" b="1" dirty="0" smtClean="0">
                <a:solidFill>
                  <a:schemeClr val="bg1">
                    <a:lumMod val="50000"/>
                  </a:schemeClr>
                </a:solidFill>
              </a:rPr>
              <a:t>ellow CAR Champions sometimes share things </a:t>
            </a:r>
            <a:r>
              <a:rPr lang="en-US" sz="2600" b="1" dirty="0">
                <a:solidFill>
                  <a:schemeClr val="bg1">
                    <a:lumMod val="50000"/>
                  </a:schemeClr>
                </a:solidFill>
              </a:rPr>
              <a:t>regarding our </a:t>
            </a:r>
            <a:r>
              <a:rPr lang="en-US" sz="2600" b="1" dirty="0" smtClean="0">
                <a:solidFill>
                  <a:schemeClr val="bg1">
                    <a:lumMod val="50000"/>
                  </a:schemeClr>
                </a:solidFill>
              </a:rPr>
              <a:t>role: items of interest, concern, or praise</a:t>
            </a:r>
          </a:p>
          <a:p>
            <a:pPr marL="339725" lvl="1" indent="-339725"/>
            <a:r>
              <a:rPr lang="en-US" sz="2600" b="1" dirty="0" smtClean="0">
                <a:solidFill>
                  <a:schemeClr val="bg1">
                    <a:lumMod val="50000"/>
                  </a:schemeClr>
                </a:solidFill>
              </a:rPr>
              <a:t>Many of these items are worthy of discussion and sharing with the CAR Champion team as they may add value to our performance.</a:t>
            </a:r>
          </a:p>
          <a:p>
            <a:pPr marL="339725" lvl="2" indent="-339725">
              <a:buFont typeface="Arial" pitchFamily="34" charset="0"/>
              <a:buChar char="•"/>
            </a:pPr>
            <a:r>
              <a:rPr lang="en-US" sz="2600" b="1" dirty="0" smtClean="0">
                <a:solidFill>
                  <a:schemeClr val="accent1"/>
                </a:solidFill>
              </a:rPr>
              <a:t>“Champion </a:t>
            </a:r>
            <a:r>
              <a:rPr lang="en-US" sz="2600" b="1" dirty="0" smtClean="0">
                <a:solidFill>
                  <a:schemeClr val="accent1"/>
                </a:solidFill>
                <a:latin typeface="Segoe Print" pitchFamily="2" charset="0"/>
              </a:rPr>
              <a:t>Conversations”</a:t>
            </a:r>
            <a:r>
              <a:rPr lang="en-US" sz="2600" b="1" dirty="0">
                <a:solidFill>
                  <a:schemeClr val="bg1">
                    <a:lumMod val="50000"/>
                  </a:schemeClr>
                </a:solidFill>
              </a:rPr>
              <a:t> </a:t>
            </a:r>
            <a:r>
              <a:rPr lang="en-US" sz="2600" b="1" dirty="0" smtClean="0">
                <a:solidFill>
                  <a:schemeClr val="bg1">
                    <a:lumMod val="50000"/>
                  </a:schemeClr>
                </a:solidFill>
              </a:rPr>
              <a:t>is one forum that will be used for sharing and discussing these items.</a:t>
            </a:r>
          </a:p>
          <a:p>
            <a:pPr marL="339725" lvl="2" indent="-339725">
              <a:buFont typeface="Arial" pitchFamily="34" charset="0"/>
              <a:buChar char="•"/>
            </a:pPr>
            <a:r>
              <a:rPr lang="en-US" sz="2600" b="1" dirty="0" smtClean="0">
                <a:solidFill>
                  <a:schemeClr val="bg1">
                    <a:lumMod val="50000"/>
                  </a:schemeClr>
                </a:solidFill>
              </a:rPr>
              <a:t>Time permitting, the calibration meetings </a:t>
            </a:r>
            <a:r>
              <a:rPr lang="en-US" sz="2600" b="1" dirty="0">
                <a:solidFill>
                  <a:schemeClr val="bg1">
                    <a:lumMod val="50000"/>
                  </a:schemeClr>
                </a:solidFill>
              </a:rPr>
              <a:t>will include </a:t>
            </a:r>
            <a:r>
              <a:rPr lang="en-US" sz="2600" b="1" dirty="0">
                <a:solidFill>
                  <a:schemeClr val="accent1"/>
                </a:solidFill>
              </a:rPr>
              <a:t>“Champion </a:t>
            </a:r>
            <a:r>
              <a:rPr lang="en-US" sz="2600" b="1" dirty="0">
                <a:solidFill>
                  <a:schemeClr val="accent1"/>
                </a:solidFill>
                <a:latin typeface="Segoe Print" pitchFamily="2" charset="0"/>
              </a:rPr>
              <a:t>Conversations</a:t>
            </a:r>
            <a:r>
              <a:rPr lang="en-US" sz="2600" b="1" dirty="0" smtClean="0">
                <a:solidFill>
                  <a:schemeClr val="accent1"/>
                </a:solidFill>
                <a:latin typeface="Segoe Print" pitchFamily="2" charset="0"/>
              </a:rPr>
              <a:t>”</a:t>
            </a:r>
            <a:r>
              <a:rPr lang="en-US" sz="2600" b="1" dirty="0" smtClean="0">
                <a:solidFill>
                  <a:schemeClr val="bg1">
                    <a:lumMod val="50000"/>
                  </a:schemeClr>
                </a:solidFill>
              </a:rPr>
              <a:t>.</a:t>
            </a:r>
          </a:p>
        </p:txBody>
      </p:sp>
      <p:sp>
        <p:nvSpPr>
          <p:cNvPr id="2" name="Slide Number Placeholder 1"/>
          <p:cNvSpPr>
            <a:spLocks noGrp="1"/>
          </p:cNvSpPr>
          <p:nvPr>
            <p:ph type="sldNum" sz="quarter" idx="10"/>
          </p:nvPr>
        </p:nvSpPr>
        <p:spPr/>
        <p:txBody>
          <a:bodyPr/>
          <a:lstStyle/>
          <a:p>
            <a:fld id="{B339ADFA-C87E-481A-8806-3564168020FD}" type="slidenum">
              <a:rPr lang="en-US" smtClean="0"/>
              <a:t>22</a:t>
            </a:fld>
            <a:endParaRPr lang="en-US"/>
          </a:p>
        </p:txBody>
      </p:sp>
    </p:spTree>
    <p:extLst>
      <p:ext uri="{BB962C8B-B14F-4D97-AF65-F5344CB8AC3E}">
        <p14:creationId xmlns:p14="http://schemas.microsoft.com/office/powerpoint/2010/main" val="8216083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90701"/>
            <a:ext cx="8229600" cy="5041900"/>
          </a:xfrm>
        </p:spPr>
        <p:txBody>
          <a:bodyPr>
            <a:normAutofit/>
          </a:bodyPr>
          <a:lstStyle/>
          <a:p>
            <a:pPr marL="0" indent="0">
              <a:lnSpc>
                <a:spcPct val="90000"/>
              </a:lnSpc>
            </a:pPr>
            <a:r>
              <a:rPr lang="en-US" sz="2600" b="1" dirty="0" smtClean="0">
                <a:solidFill>
                  <a:schemeClr val="accent1"/>
                </a:solidFill>
              </a:rPr>
              <a:t>CAR Champion provides a tool to assist with extending CARs for 30 days or less!</a:t>
            </a:r>
          </a:p>
          <a:p>
            <a:pPr marL="339725" lvl="1" indent="-339725"/>
            <a:r>
              <a:rPr lang="en-US" sz="2600" b="1" dirty="0" smtClean="0">
                <a:solidFill>
                  <a:schemeClr val="bg1">
                    <a:lumMod val="50000"/>
                  </a:schemeClr>
                </a:solidFill>
              </a:rPr>
              <a:t>It takes into consideration and adjusts for:</a:t>
            </a:r>
          </a:p>
          <a:p>
            <a:pPr marL="914400" indent="-346075">
              <a:buFont typeface="Courier New" pitchFamily="49" charset="0"/>
              <a:buChar char="o"/>
            </a:pPr>
            <a:r>
              <a:rPr lang="en-US" sz="2400" b="1" dirty="0" smtClean="0">
                <a:solidFill>
                  <a:schemeClr val="bg1">
                    <a:lumMod val="50000"/>
                  </a:schemeClr>
                </a:solidFill>
              </a:rPr>
              <a:t>Weekends</a:t>
            </a:r>
            <a:endParaRPr lang="en-US" sz="2400" b="1" dirty="0">
              <a:solidFill>
                <a:schemeClr val="bg1">
                  <a:lumMod val="50000"/>
                </a:schemeClr>
              </a:solidFill>
            </a:endParaRPr>
          </a:p>
          <a:p>
            <a:pPr marL="914400" indent="-346075">
              <a:buFont typeface="Courier New" pitchFamily="49" charset="0"/>
              <a:buChar char="o"/>
            </a:pPr>
            <a:r>
              <a:rPr lang="en-US" sz="2400" b="1" dirty="0" smtClean="0">
                <a:solidFill>
                  <a:schemeClr val="bg1">
                    <a:lumMod val="50000"/>
                  </a:schemeClr>
                </a:solidFill>
              </a:rPr>
              <a:t># of days in the month</a:t>
            </a:r>
          </a:p>
          <a:p>
            <a:pPr marL="339725" indent="-339725">
              <a:buFont typeface="Arial" panose="020B0604020202020204" pitchFamily="34" charset="0"/>
              <a:buChar char="•"/>
            </a:pPr>
            <a:r>
              <a:rPr lang="en-US" sz="2600" b="1" dirty="0" smtClean="0">
                <a:solidFill>
                  <a:schemeClr val="bg1">
                    <a:lumMod val="50000"/>
                  </a:schemeClr>
                </a:solidFill>
              </a:rPr>
              <a:t>Tool is located on the </a:t>
            </a:r>
            <a:r>
              <a:rPr lang="en-US" sz="2600" b="1" dirty="0" smtClean="0">
                <a:solidFill>
                  <a:schemeClr val="bg1">
                    <a:lumMod val="50000"/>
                  </a:schemeClr>
                </a:solidFill>
                <a:hlinkClick r:id="rId2"/>
              </a:rPr>
              <a:t>Quality Dashboard</a:t>
            </a:r>
            <a:endParaRPr lang="en-US" sz="2600" b="1" dirty="0" smtClean="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23</a:t>
            </a:fld>
            <a:endParaRPr lang="en-US"/>
          </a:p>
        </p:txBody>
      </p:sp>
      <p:sp>
        <p:nvSpPr>
          <p:cNvPr id="3" name="TextBox 2"/>
          <p:cNvSpPr txBox="1"/>
          <p:nvPr/>
        </p:nvSpPr>
        <p:spPr>
          <a:xfrm>
            <a:off x="2196445" y="895544"/>
            <a:ext cx="4741683"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“Cool” Tool</a:t>
            </a:r>
          </a:p>
        </p:txBody>
      </p:sp>
      <p:grpSp>
        <p:nvGrpSpPr>
          <p:cNvPr id="14" name="Group 13"/>
          <p:cNvGrpSpPr/>
          <p:nvPr/>
        </p:nvGrpSpPr>
        <p:grpSpPr>
          <a:xfrm>
            <a:off x="457200" y="4172307"/>
            <a:ext cx="8488837" cy="1611969"/>
            <a:chOff x="457200" y="4172307"/>
            <a:chExt cx="8488837" cy="1611969"/>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480561"/>
              <a:ext cx="8406992" cy="130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7701699" y="4845378"/>
              <a:ext cx="1244338" cy="584462"/>
            </a:xfrm>
            <a:prstGeom prst="ellipse">
              <a:avLst/>
            </a:prstGeom>
            <a:noFill/>
            <a:ln w="38100">
              <a:solidFill>
                <a:srgbClr val="C1003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cxnSp>
          <p:nvCxnSpPr>
            <p:cNvPr id="8" name="Straight Arrow Connector 7"/>
            <p:cNvCxnSpPr/>
            <p:nvPr/>
          </p:nvCxnSpPr>
          <p:spPr>
            <a:xfrm>
              <a:off x="8323868" y="4181734"/>
              <a:ext cx="0" cy="6476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7466029" y="4172307"/>
              <a:ext cx="857839" cy="9427"/>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45252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par>
                          <p:cTn id="8" fill="hold">
                            <p:stCondLst>
                              <p:cond delay="20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4000"/>
                            </p:stCondLst>
                            <p:childTnLst>
                              <p:par>
                                <p:cTn id="15" presetID="1"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24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876" y="968911"/>
            <a:ext cx="8291167" cy="5213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434" y="4922753"/>
            <a:ext cx="3571875" cy="1259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854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Segoe Print" pitchFamily="2" charset="0"/>
            </a:endParaRPr>
          </a:p>
        </p:txBody>
      </p:sp>
      <p:sp>
        <p:nvSpPr>
          <p:cNvPr id="20" name="Rectangle 3"/>
          <p:cNvSpPr>
            <a:spLocks noGrp="1" noChangeArrowheads="1"/>
          </p:cNvSpPr>
          <p:nvPr>
            <p:ph idx="1"/>
          </p:nvPr>
        </p:nvSpPr>
        <p:spPr>
          <a:xfrm>
            <a:off x="457200" y="1600200"/>
            <a:ext cx="8229600" cy="5041900"/>
          </a:xfrm>
        </p:spPr>
        <p:txBody>
          <a:bodyPr>
            <a:normAutofit/>
          </a:bodyPr>
          <a:lstStyle/>
          <a:p>
            <a:pPr marL="0" indent="0">
              <a:lnSpc>
                <a:spcPct val="90000"/>
              </a:lnSpc>
            </a:pPr>
            <a:r>
              <a:rPr lang="en-US" sz="2600" b="1" dirty="0" smtClean="0">
                <a:solidFill>
                  <a:schemeClr val="accent1"/>
                </a:solidFill>
              </a:rPr>
              <a:t>Tips for extending 30 days</a:t>
            </a:r>
            <a:endParaRPr lang="en-US" sz="2600" b="1" dirty="0">
              <a:solidFill>
                <a:schemeClr val="accent1"/>
              </a:solidFill>
            </a:endParaRPr>
          </a:p>
          <a:p>
            <a:pPr marL="339725" lvl="1" indent="-339725"/>
            <a:r>
              <a:rPr lang="en-US" sz="2400" b="1" dirty="0" smtClean="0">
                <a:solidFill>
                  <a:schemeClr val="bg1">
                    <a:lumMod val="50000"/>
                  </a:schemeClr>
                </a:solidFill>
              </a:rPr>
              <a:t>Make date for the next month, one day less than today’s date, e.g.,</a:t>
            </a:r>
          </a:p>
          <a:p>
            <a:pPr marL="914400" lvl="1" indent="-339725">
              <a:spcBef>
                <a:spcPts val="600"/>
              </a:spcBef>
              <a:buFont typeface="Courier New" panose="02070309020205020404" pitchFamily="49" charset="0"/>
              <a:buChar char="o"/>
            </a:pPr>
            <a:r>
              <a:rPr lang="en-US" sz="2400" b="1" dirty="0" smtClean="0">
                <a:solidFill>
                  <a:schemeClr val="bg1">
                    <a:lumMod val="50000"/>
                  </a:schemeClr>
                </a:solidFill>
              </a:rPr>
              <a:t>If today is Dec. </a:t>
            </a:r>
            <a:r>
              <a:rPr lang="en-US" sz="2400" b="1" i="1" dirty="0" smtClean="0">
                <a:solidFill>
                  <a:schemeClr val="accent3">
                    <a:lumMod val="75000"/>
                  </a:schemeClr>
                </a:solidFill>
              </a:rPr>
              <a:t>23</a:t>
            </a:r>
            <a:r>
              <a:rPr lang="en-US" sz="2400" b="1" dirty="0" smtClean="0">
                <a:solidFill>
                  <a:schemeClr val="bg1">
                    <a:lumMod val="50000"/>
                  </a:schemeClr>
                </a:solidFill>
              </a:rPr>
              <a:t>, make the due date Jan. </a:t>
            </a:r>
            <a:r>
              <a:rPr lang="en-US" sz="2400" b="1" i="1" dirty="0" smtClean="0">
                <a:solidFill>
                  <a:schemeClr val="accent3">
                    <a:lumMod val="75000"/>
                  </a:schemeClr>
                </a:solidFill>
              </a:rPr>
              <a:t>22</a:t>
            </a:r>
          </a:p>
          <a:p>
            <a:pPr marL="914400" lvl="1" indent="-339725">
              <a:spcBef>
                <a:spcPts val="600"/>
              </a:spcBef>
              <a:buFont typeface="Courier New" panose="02070309020205020404" pitchFamily="49" charset="0"/>
              <a:buChar char="o"/>
            </a:pPr>
            <a:r>
              <a:rPr lang="en-US" sz="2400" b="1" dirty="0" smtClean="0">
                <a:solidFill>
                  <a:schemeClr val="bg1">
                    <a:lumMod val="50000"/>
                  </a:schemeClr>
                </a:solidFill>
              </a:rPr>
              <a:t>If you made it Jan. </a:t>
            </a:r>
            <a:r>
              <a:rPr lang="en-US" sz="2400" b="1" i="1" dirty="0" smtClean="0">
                <a:solidFill>
                  <a:schemeClr val="accent3">
                    <a:lumMod val="75000"/>
                  </a:schemeClr>
                </a:solidFill>
              </a:rPr>
              <a:t>23</a:t>
            </a:r>
            <a:r>
              <a:rPr lang="en-US" sz="2400" b="1" dirty="0" smtClean="0">
                <a:solidFill>
                  <a:schemeClr val="bg1">
                    <a:lumMod val="50000"/>
                  </a:schemeClr>
                </a:solidFill>
              </a:rPr>
              <a:t>, it would be </a:t>
            </a:r>
            <a:r>
              <a:rPr lang="en-US" sz="2400" b="1" u="sng" dirty="0" smtClean="0">
                <a:solidFill>
                  <a:schemeClr val="bg1">
                    <a:lumMod val="50000"/>
                  </a:schemeClr>
                </a:solidFill>
              </a:rPr>
              <a:t>31</a:t>
            </a:r>
            <a:r>
              <a:rPr lang="en-US" sz="2400" b="1" dirty="0" smtClean="0">
                <a:solidFill>
                  <a:schemeClr val="bg1">
                    <a:lumMod val="50000"/>
                  </a:schemeClr>
                </a:solidFill>
              </a:rPr>
              <a:t> days</a:t>
            </a:r>
          </a:p>
          <a:p>
            <a:pPr marL="339725" lvl="1" indent="-339725"/>
            <a:r>
              <a:rPr lang="en-US" sz="2400" b="1" dirty="0" smtClean="0">
                <a:solidFill>
                  <a:schemeClr val="bg1">
                    <a:lumMod val="50000"/>
                  </a:schemeClr>
                </a:solidFill>
              </a:rPr>
              <a:t>Avoid due dates that fall on:</a:t>
            </a:r>
          </a:p>
          <a:p>
            <a:pPr marL="917575" lvl="1" indent="-342900">
              <a:spcBef>
                <a:spcPts val="600"/>
              </a:spcBef>
              <a:buFont typeface="Courier New" panose="02070309020205020404" pitchFamily="49" charset="0"/>
              <a:buChar char="o"/>
            </a:pPr>
            <a:r>
              <a:rPr lang="en-US" sz="2400" b="1" dirty="0" smtClean="0">
                <a:solidFill>
                  <a:schemeClr val="bg1">
                    <a:lumMod val="50000"/>
                  </a:schemeClr>
                </a:solidFill>
              </a:rPr>
              <a:t>Weekends</a:t>
            </a:r>
          </a:p>
          <a:p>
            <a:pPr marL="917575" lvl="1" indent="-342900">
              <a:spcBef>
                <a:spcPts val="600"/>
              </a:spcBef>
              <a:buFont typeface="Courier New" panose="02070309020205020404" pitchFamily="49" charset="0"/>
              <a:buChar char="o"/>
            </a:pPr>
            <a:r>
              <a:rPr lang="en-US" sz="2400" b="1" dirty="0" smtClean="0">
                <a:solidFill>
                  <a:schemeClr val="bg1">
                    <a:lumMod val="50000"/>
                  </a:schemeClr>
                </a:solidFill>
              </a:rPr>
              <a:t>Holidays</a:t>
            </a:r>
          </a:p>
        </p:txBody>
      </p:sp>
      <p:sp>
        <p:nvSpPr>
          <p:cNvPr id="2" name="Slide Number Placeholder 1"/>
          <p:cNvSpPr>
            <a:spLocks noGrp="1"/>
          </p:cNvSpPr>
          <p:nvPr>
            <p:ph type="sldNum" sz="quarter" idx="10"/>
          </p:nvPr>
        </p:nvSpPr>
        <p:spPr/>
        <p:txBody>
          <a:bodyPr/>
          <a:lstStyle/>
          <a:p>
            <a:fld id="{B339ADFA-C87E-481A-8806-3564168020FD}" type="slidenum">
              <a:rPr lang="en-US" smtClean="0"/>
              <a:t>25</a:t>
            </a:fld>
            <a:endParaRPr lang="en-US"/>
          </a:p>
        </p:txBody>
      </p:sp>
    </p:spTree>
    <p:extLst>
      <p:ext uri="{BB962C8B-B14F-4D97-AF65-F5344CB8AC3E}">
        <p14:creationId xmlns:p14="http://schemas.microsoft.com/office/powerpoint/2010/main" val="13396671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Segoe Print" pitchFamily="2" charset="0"/>
            </a:endParaRPr>
          </a:p>
        </p:txBody>
      </p:sp>
      <p:sp>
        <p:nvSpPr>
          <p:cNvPr id="20" name="Rectangle 3"/>
          <p:cNvSpPr>
            <a:spLocks noGrp="1" noChangeArrowheads="1"/>
          </p:cNvSpPr>
          <p:nvPr>
            <p:ph idx="1"/>
          </p:nvPr>
        </p:nvSpPr>
        <p:spPr>
          <a:xfrm>
            <a:off x="457200" y="1600200"/>
            <a:ext cx="8229600" cy="5041900"/>
          </a:xfrm>
        </p:spPr>
        <p:txBody>
          <a:bodyPr>
            <a:normAutofit/>
          </a:bodyPr>
          <a:lstStyle/>
          <a:p>
            <a:pPr marL="0" indent="0">
              <a:lnSpc>
                <a:spcPct val="90000"/>
              </a:lnSpc>
            </a:pPr>
            <a:r>
              <a:rPr lang="en-US" sz="2600" b="1" dirty="0" smtClean="0">
                <a:solidFill>
                  <a:schemeClr val="accent1"/>
                </a:solidFill>
              </a:rPr>
              <a:t>Other Tips</a:t>
            </a:r>
            <a:endParaRPr lang="en-US" sz="2600" b="1" dirty="0">
              <a:solidFill>
                <a:schemeClr val="accent1"/>
              </a:solidFill>
            </a:endParaRPr>
          </a:p>
          <a:p>
            <a:pPr marL="339725" lvl="1" indent="-339725"/>
            <a:r>
              <a:rPr lang="en-US" sz="2400" b="1" dirty="0" smtClean="0">
                <a:solidFill>
                  <a:schemeClr val="bg1">
                    <a:lumMod val="50000"/>
                  </a:schemeClr>
                </a:solidFill>
              </a:rPr>
              <a:t>Extending after overdue and escalation</a:t>
            </a:r>
          </a:p>
          <a:p>
            <a:pPr marL="914400" lvl="1" indent="-339725">
              <a:spcBef>
                <a:spcPts val="600"/>
              </a:spcBef>
              <a:buFont typeface="Courier New" panose="02070309020205020404" pitchFamily="49" charset="0"/>
              <a:buChar char="o"/>
            </a:pPr>
            <a:r>
              <a:rPr lang="en-US" sz="2400" dirty="0" smtClean="0">
                <a:solidFill>
                  <a:schemeClr val="bg1">
                    <a:lumMod val="50000"/>
                  </a:schemeClr>
                </a:solidFill>
              </a:rPr>
              <a:t>The original date has passed and the new date must be in the future</a:t>
            </a:r>
          </a:p>
          <a:p>
            <a:pPr marL="914400" lvl="1" indent="-339725">
              <a:spcBef>
                <a:spcPts val="600"/>
              </a:spcBef>
              <a:buFont typeface="Courier New" panose="02070309020205020404" pitchFamily="49" charset="0"/>
              <a:buChar char="o"/>
            </a:pPr>
            <a:r>
              <a:rPr lang="en-US" sz="2400" dirty="0" smtClean="0">
                <a:solidFill>
                  <a:schemeClr val="bg1">
                    <a:lumMod val="50000"/>
                  </a:schemeClr>
                </a:solidFill>
              </a:rPr>
              <a:t>Extend the date no more than 30 days from today’s date</a:t>
            </a:r>
          </a:p>
          <a:p>
            <a:pPr marL="914400" lvl="1" indent="-339725">
              <a:spcBef>
                <a:spcPts val="600"/>
              </a:spcBef>
              <a:buFont typeface="Courier New" panose="02070309020205020404" pitchFamily="49" charset="0"/>
              <a:buChar char="o"/>
            </a:pPr>
            <a:r>
              <a:rPr lang="en-US" sz="2400" dirty="0" smtClean="0">
                <a:solidFill>
                  <a:schemeClr val="bg1">
                    <a:lumMod val="50000"/>
                  </a:schemeClr>
                </a:solidFill>
              </a:rPr>
              <a:t>If an extension of greater than 30 days from today’s date is desired, it must be approved by the CAR process owner (per our usual requirements)</a:t>
            </a:r>
            <a:endParaRPr lang="en-US" sz="2200" dirty="0" smtClean="0">
              <a:solidFill>
                <a:schemeClr val="bg1">
                  <a:lumMod val="50000"/>
                </a:schemeClr>
              </a:solidFill>
            </a:endParaRPr>
          </a:p>
          <a:p>
            <a:pPr marL="914400" lvl="1" indent="-339725">
              <a:spcBef>
                <a:spcPts val="600"/>
              </a:spcBef>
              <a:buFont typeface="Courier New" panose="02070309020205020404" pitchFamily="49" charset="0"/>
              <a:buChar char="o"/>
            </a:pPr>
            <a:endParaRPr lang="en-US" sz="2400" dirty="0" smtClean="0">
              <a:solidFill>
                <a:schemeClr val="accent3">
                  <a:lumMod val="75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26</a:t>
            </a:fld>
            <a:endParaRPr lang="en-US"/>
          </a:p>
        </p:txBody>
      </p:sp>
    </p:spTree>
    <p:extLst>
      <p:ext uri="{BB962C8B-B14F-4D97-AF65-F5344CB8AC3E}">
        <p14:creationId xmlns:p14="http://schemas.microsoft.com/office/powerpoint/2010/main" val="20836430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Segoe Print" pitchFamily="2" charset="0"/>
            </a:endParaRPr>
          </a:p>
        </p:txBody>
      </p:sp>
      <p:sp>
        <p:nvSpPr>
          <p:cNvPr id="20" name="Rectangle 3"/>
          <p:cNvSpPr>
            <a:spLocks noGrp="1" noChangeArrowheads="1"/>
          </p:cNvSpPr>
          <p:nvPr>
            <p:ph idx="1"/>
          </p:nvPr>
        </p:nvSpPr>
        <p:spPr>
          <a:xfrm>
            <a:off x="457200" y="1600200"/>
            <a:ext cx="8229600" cy="5041900"/>
          </a:xfrm>
        </p:spPr>
        <p:txBody>
          <a:bodyPr>
            <a:normAutofit/>
          </a:bodyPr>
          <a:lstStyle/>
          <a:p>
            <a:pPr marL="0" indent="0">
              <a:lnSpc>
                <a:spcPct val="90000"/>
              </a:lnSpc>
            </a:pPr>
            <a:r>
              <a:rPr lang="en-US" sz="2600" b="1" dirty="0" smtClean="0">
                <a:solidFill>
                  <a:schemeClr val="accent1"/>
                </a:solidFill>
              </a:rPr>
              <a:t>Other Tips</a:t>
            </a:r>
            <a:endParaRPr lang="en-US" sz="2600" b="1" dirty="0">
              <a:solidFill>
                <a:schemeClr val="accent1"/>
              </a:solidFill>
            </a:endParaRPr>
          </a:p>
          <a:p>
            <a:pPr marL="339725" lvl="1" indent="-339725"/>
            <a:r>
              <a:rPr lang="en-US" sz="2400" b="1" dirty="0" smtClean="0">
                <a:solidFill>
                  <a:schemeClr val="bg1">
                    <a:lumMod val="50000"/>
                  </a:schemeClr>
                </a:solidFill>
              </a:rPr>
              <a:t>Adding New Milestones</a:t>
            </a:r>
          </a:p>
          <a:p>
            <a:pPr marL="914400" lvl="1" indent="-339725">
              <a:spcBef>
                <a:spcPts val="600"/>
              </a:spcBef>
              <a:buFont typeface="Courier New" panose="02070309020205020404" pitchFamily="49" charset="0"/>
              <a:buChar char="o"/>
            </a:pPr>
            <a:r>
              <a:rPr lang="en-US" sz="2400" dirty="0" smtClean="0">
                <a:solidFill>
                  <a:schemeClr val="bg1">
                    <a:lumMod val="50000"/>
                  </a:schemeClr>
                </a:solidFill>
              </a:rPr>
              <a:t>Existing milestone dates may need to be changed to accommodate actions required by a new milestone</a:t>
            </a:r>
          </a:p>
          <a:p>
            <a:pPr marL="914400" lvl="1" indent="-339725">
              <a:spcBef>
                <a:spcPts val="600"/>
              </a:spcBef>
              <a:buFont typeface="Courier New" panose="02070309020205020404" pitchFamily="49" charset="0"/>
              <a:buChar char="o"/>
            </a:pPr>
            <a:r>
              <a:rPr lang="en-US" sz="2400" dirty="0" smtClean="0">
                <a:solidFill>
                  <a:schemeClr val="bg1">
                    <a:lumMod val="50000"/>
                  </a:schemeClr>
                </a:solidFill>
              </a:rPr>
              <a:t>Extend existing milestone dates by no more than 30 days from their current due date</a:t>
            </a:r>
          </a:p>
          <a:p>
            <a:pPr marL="914400" lvl="1" indent="-339725">
              <a:spcBef>
                <a:spcPts val="600"/>
              </a:spcBef>
              <a:buFont typeface="Courier New" panose="02070309020205020404" pitchFamily="49" charset="0"/>
              <a:buChar char="o"/>
            </a:pPr>
            <a:r>
              <a:rPr lang="en-US" sz="2400" dirty="0" smtClean="0">
                <a:solidFill>
                  <a:schemeClr val="bg1">
                    <a:lumMod val="50000"/>
                  </a:schemeClr>
                </a:solidFill>
              </a:rPr>
              <a:t>If an extension of greater than 30 days from today’s date is desired, it must be approved by the CAR process owner (per our usual requirements)</a:t>
            </a:r>
            <a:endParaRPr lang="en-US" sz="2200" dirty="0" smtClean="0">
              <a:solidFill>
                <a:schemeClr val="bg1">
                  <a:lumMod val="50000"/>
                </a:schemeClr>
              </a:solidFill>
            </a:endParaRPr>
          </a:p>
          <a:p>
            <a:pPr marL="914400" lvl="1" indent="-339725">
              <a:spcBef>
                <a:spcPts val="600"/>
              </a:spcBef>
              <a:buFont typeface="Courier New" panose="02070309020205020404" pitchFamily="49" charset="0"/>
              <a:buChar char="o"/>
            </a:pPr>
            <a:endParaRPr lang="en-US" sz="2400" dirty="0" smtClean="0">
              <a:solidFill>
                <a:schemeClr val="accent3">
                  <a:lumMod val="75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27</a:t>
            </a:fld>
            <a:endParaRPr lang="en-US"/>
          </a:p>
        </p:txBody>
      </p:sp>
    </p:spTree>
    <p:extLst>
      <p:ext uri="{BB962C8B-B14F-4D97-AF65-F5344CB8AC3E}">
        <p14:creationId xmlns:p14="http://schemas.microsoft.com/office/powerpoint/2010/main" val="908848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00200"/>
            <a:ext cx="8229600" cy="5041900"/>
          </a:xfrm>
        </p:spPr>
        <p:txBody>
          <a:bodyPr>
            <a:normAutofit/>
          </a:bodyPr>
          <a:lstStyle/>
          <a:p>
            <a:pPr marL="0" indent="0" algn="ctr">
              <a:lnSpc>
                <a:spcPct val="90000"/>
              </a:lnSpc>
            </a:pPr>
            <a:endParaRPr lang="en-US" sz="3200" b="1" i="1" dirty="0" smtClean="0">
              <a:solidFill>
                <a:schemeClr val="bg1">
                  <a:lumMod val="50000"/>
                </a:schemeClr>
              </a:solidFill>
            </a:endParaRPr>
          </a:p>
          <a:p>
            <a:pPr marL="0" indent="0" algn="ctr">
              <a:lnSpc>
                <a:spcPct val="90000"/>
              </a:lnSpc>
            </a:pPr>
            <a:r>
              <a:rPr lang="en-US" sz="3200" b="1" i="1" dirty="0" smtClean="0">
                <a:solidFill>
                  <a:schemeClr val="bg1">
                    <a:lumMod val="50000"/>
                  </a:schemeClr>
                </a:solidFill>
              </a:rPr>
              <a:t>Force Close, Delete, or Verify?</a:t>
            </a:r>
            <a:endParaRPr lang="en-US" sz="3200" b="1" i="1" dirty="0">
              <a:solidFill>
                <a:schemeClr val="bg1">
                  <a:lumMod val="50000"/>
                </a:schemeClr>
              </a:solidFill>
            </a:endParaRPr>
          </a:p>
          <a:p>
            <a:pPr marL="0" indent="0" algn="ctr">
              <a:lnSpc>
                <a:spcPct val="90000"/>
              </a:lnSpc>
            </a:pPr>
            <a:endParaRPr lang="en-US" sz="2600" b="1" dirty="0" smtClean="0">
              <a:solidFill>
                <a:schemeClr val="bg1">
                  <a:lumMod val="50000"/>
                </a:schemeClr>
              </a:solidFill>
            </a:endParaRPr>
          </a:p>
          <a:p>
            <a:pPr marL="0" indent="0" algn="ctr">
              <a:lnSpc>
                <a:spcPct val="90000"/>
              </a:lnSpc>
            </a:pPr>
            <a:r>
              <a:rPr lang="en-US" sz="2600" b="1" dirty="0" smtClean="0">
                <a:solidFill>
                  <a:schemeClr val="bg1">
                    <a:lumMod val="50000"/>
                  </a:schemeClr>
                </a:solidFill>
              </a:rPr>
              <a:t>When is it appropriate to </a:t>
            </a:r>
          </a:p>
          <a:p>
            <a:pPr marL="0" indent="0" algn="ctr">
              <a:lnSpc>
                <a:spcPct val="90000"/>
              </a:lnSpc>
            </a:pPr>
            <a:r>
              <a:rPr lang="en-US" sz="2600" b="1" dirty="0" smtClean="0">
                <a:solidFill>
                  <a:schemeClr val="bg1">
                    <a:lumMod val="50000"/>
                  </a:schemeClr>
                </a:solidFill>
              </a:rPr>
              <a:t>Force Close a CAR?</a:t>
            </a:r>
            <a:endParaRPr lang="en-US" sz="2600" b="1" dirty="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28</a:t>
            </a:fld>
            <a:endParaRPr lang="en-US"/>
          </a:p>
        </p:txBody>
      </p:sp>
      <p:sp>
        <p:nvSpPr>
          <p:cNvPr id="3" name="TextBox 2"/>
          <p:cNvSpPr txBox="1"/>
          <p:nvPr/>
        </p:nvSpPr>
        <p:spPr>
          <a:xfrm>
            <a:off x="2196445" y="895544"/>
            <a:ext cx="4741683"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Discussion</a:t>
            </a:r>
          </a:p>
        </p:txBody>
      </p:sp>
    </p:spTree>
    <p:extLst>
      <p:ext uri="{BB962C8B-B14F-4D97-AF65-F5344CB8AC3E}">
        <p14:creationId xmlns:p14="http://schemas.microsoft.com/office/powerpoint/2010/main" val="265126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ppt_x</p:attrName>
                                        </p:attrNameLst>
                                      </p:cBhvr>
                                      <p:tavLst>
                                        <p:tav tm="0">
                                          <p:val>
                                            <p:strVal val="#ppt_x"/>
                                          </p:val>
                                        </p:tav>
                                        <p:tav tm="100000">
                                          <p:val>
                                            <p:strVal val="#ppt_x"/>
                                          </p:val>
                                        </p:tav>
                                      </p:tavLst>
                                    </p:anim>
                                    <p:anim calcmode="lin" valueType="num">
                                      <p:cBhvr>
                                        <p:cTn id="9" dur="2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00200"/>
            <a:ext cx="8229600" cy="5041900"/>
          </a:xfrm>
        </p:spPr>
        <p:txBody>
          <a:bodyPr>
            <a:normAutofit lnSpcReduction="10000"/>
          </a:bodyPr>
          <a:lstStyle/>
          <a:p>
            <a:pPr marL="0" indent="0">
              <a:lnSpc>
                <a:spcPct val="90000"/>
              </a:lnSpc>
            </a:pPr>
            <a:r>
              <a:rPr lang="en-US" sz="2600" b="1" dirty="0" smtClean="0">
                <a:solidFill>
                  <a:schemeClr val="accent1"/>
                </a:solidFill>
              </a:rPr>
              <a:t>Delete a CAR only if the following is true:</a:t>
            </a:r>
          </a:p>
          <a:p>
            <a:pPr marL="339725" indent="0">
              <a:lnSpc>
                <a:spcPct val="90000"/>
              </a:lnSpc>
              <a:spcBef>
                <a:spcPts val="1200"/>
              </a:spcBef>
            </a:pPr>
            <a:r>
              <a:rPr lang="en-US" sz="2600" b="1" dirty="0" smtClean="0">
                <a:solidFill>
                  <a:schemeClr val="bg1">
                    <a:lumMod val="50000"/>
                  </a:schemeClr>
                </a:solidFill>
              </a:rPr>
              <a:t>The CAR </a:t>
            </a:r>
            <a:r>
              <a:rPr lang="en-US" sz="2600" b="1" i="1" u="sng" dirty="0" smtClean="0">
                <a:solidFill>
                  <a:schemeClr val="bg1">
                    <a:lumMod val="50000"/>
                  </a:schemeClr>
                </a:solidFill>
              </a:rPr>
              <a:t>does not</a:t>
            </a:r>
            <a:r>
              <a:rPr lang="en-US" sz="2600" b="1" i="1" dirty="0" smtClean="0">
                <a:solidFill>
                  <a:schemeClr val="bg1">
                    <a:lumMod val="50000"/>
                  </a:schemeClr>
                </a:solidFill>
              </a:rPr>
              <a:t> </a:t>
            </a:r>
            <a:r>
              <a:rPr lang="en-US" sz="2600" b="1" dirty="0" smtClean="0">
                <a:solidFill>
                  <a:schemeClr val="bg1">
                    <a:lumMod val="50000"/>
                  </a:schemeClr>
                </a:solidFill>
              </a:rPr>
              <a:t>have a CAR number and was either created in error or is invalid.</a:t>
            </a:r>
          </a:p>
          <a:p>
            <a:pPr marL="1144588">
              <a:lnSpc>
                <a:spcPct val="90000"/>
              </a:lnSpc>
              <a:spcBef>
                <a:spcPts val="1200"/>
              </a:spcBef>
              <a:buFont typeface="Courier New" panose="02070309020205020404" pitchFamily="49" charset="0"/>
              <a:buChar char="o"/>
            </a:pPr>
            <a:r>
              <a:rPr lang="en-US" sz="2400" b="1" dirty="0" smtClean="0">
                <a:solidFill>
                  <a:schemeClr val="bg1">
                    <a:lumMod val="50000"/>
                  </a:schemeClr>
                </a:solidFill>
              </a:rPr>
              <a:t>If the CAR has a CAR number, the CAR must never be deleted.  All CAR numbers should be traceable and no CAR numbers should be missing from GCAR.</a:t>
            </a:r>
          </a:p>
          <a:p>
            <a:pPr marL="1144588">
              <a:lnSpc>
                <a:spcPct val="90000"/>
              </a:lnSpc>
              <a:spcBef>
                <a:spcPts val="1200"/>
              </a:spcBef>
              <a:buFont typeface="Courier New" panose="02070309020205020404" pitchFamily="49" charset="0"/>
              <a:buChar char="o"/>
            </a:pPr>
            <a:r>
              <a:rPr lang="en-US" sz="2400" b="1" dirty="0" smtClean="0">
                <a:solidFill>
                  <a:schemeClr val="bg1">
                    <a:lumMod val="50000"/>
                  </a:schemeClr>
                </a:solidFill>
              </a:rPr>
              <a:t>The CAR may possibly be force closed.</a:t>
            </a:r>
          </a:p>
          <a:p>
            <a:pPr marL="682625">
              <a:lnSpc>
                <a:spcPct val="90000"/>
              </a:lnSpc>
              <a:spcBef>
                <a:spcPts val="1200"/>
              </a:spcBef>
              <a:buFont typeface="Arial" panose="020B0604020202020204" pitchFamily="34" charset="0"/>
              <a:buChar char="•"/>
            </a:pPr>
            <a:r>
              <a:rPr lang="en-US" sz="2400" b="1" dirty="0" smtClean="0">
                <a:solidFill>
                  <a:schemeClr val="bg1">
                    <a:lumMod val="50000"/>
                  </a:schemeClr>
                </a:solidFill>
              </a:rPr>
              <a:t>One example of a CAR being created in error would be a duplicate CAR for the same issue.</a:t>
            </a:r>
          </a:p>
          <a:p>
            <a:pPr marL="682625">
              <a:lnSpc>
                <a:spcPct val="90000"/>
              </a:lnSpc>
              <a:spcBef>
                <a:spcPts val="1200"/>
              </a:spcBef>
              <a:buFont typeface="Arial" panose="020B0604020202020204" pitchFamily="34" charset="0"/>
              <a:buChar char="•"/>
            </a:pPr>
            <a:r>
              <a:rPr lang="en-US" sz="2400" b="1" dirty="0" smtClean="0">
                <a:solidFill>
                  <a:schemeClr val="bg1">
                    <a:lumMod val="50000"/>
                  </a:schemeClr>
                </a:solidFill>
              </a:rPr>
              <a:t>One example of an invalid CAR would be that there is no requirement for the nonconformance cited.</a:t>
            </a:r>
          </a:p>
          <a:p>
            <a:pPr marL="514350" indent="-514350">
              <a:lnSpc>
                <a:spcPct val="90000"/>
              </a:lnSpc>
              <a:buFont typeface="+mj-lt"/>
              <a:buAutoNum type="arabicPeriod" startAt="2"/>
            </a:pPr>
            <a:endParaRPr lang="en-US" sz="2400" b="1" dirty="0" smtClean="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29</a:t>
            </a:fld>
            <a:endParaRPr lang="en-US"/>
          </a:p>
        </p:txBody>
      </p:sp>
      <p:sp>
        <p:nvSpPr>
          <p:cNvPr id="3" name="TextBox 2"/>
          <p:cNvSpPr txBox="1"/>
          <p:nvPr/>
        </p:nvSpPr>
        <p:spPr>
          <a:xfrm>
            <a:off x="2196445" y="895544"/>
            <a:ext cx="4741683"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Discussion</a:t>
            </a:r>
          </a:p>
        </p:txBody>
      </p:sp>
    </p:spTree>
    <p:extLst>
      <p:ext uri="{BB962C8B-B14F-4D97-AF65-F5344CB8AC3E}">
        <p14:creationId xmlns:p14="http://schemas.microsoft.com/office/powerpoint/2010/main" val="93542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1841270" y="2710691"/>
            <a:ext cx="5636489" cy="1640090"/>
          </a:xfrm>
        </p:spPr>
        <p:txBody>
          <a:bodyPr/>
          <a:lstStyle/>
          <a:p>
            <a:pPr algn="ctr"/>
            <a:r>
              <a:rPr lang="en-US" dirty="0" smtClean="0">
                <a:solidFill>
                  <a:srgbClr val="FFC000"/>
                </a:solidFill>
                <a:latin typeface="Arial" charset="0"/>
              </a:rPr>
              <a:t>Buy &amp; Pay:</a:t>
            </a:r>
            <a:br>
              <a:rPr lang="en-US" dirty="0" smtClean="0">
                <a:solidFill>
                  <a:srgbClr val="FFC000"/>
                </a:solidFill>
                <a:latin typeface="Arial" charset="0"/>
              </a:rPr>
            </a:br>
            <a:r>
              <a:rPr lang="en-US" dirty="0" smtClean="0">
                <a:latin typeface="Arial" charset="0"/>
              </a:rPr>
              <a:t>Category for Observation CARs</a:t>
            </a:r>
          </a:p>
        </p:txBody>
      </p:sp>
    </p:spTree>
    <p:extLst>
      <p:ext uri="{BB962C8B-B14F-4D97-AF65-F5344CB8AC3E}">
        <p14:creationId xmlns:p14="http://schemas.microsoft.com/office/powerpoint/2010/main" val="41931793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00200"/>
            <a:ext cx="8229600" cy="5041900"/>
          </a:xfrm>
        </p:spPr>
        <p:txBody>
          <a:bodyPr>
            <a:normAutofit/>
          </a:bodyPr>
          <a:lstStyle/>
          <a:p>
            <a:pPr marL="0" indent="0">
              <a:lnSpc>
                <a:spcPct val="90000"/>
              </a:lnSpc>
            </a:pPr>
            <a:r>
              <a:rPr lang="en-US" sz="2600" b="1" dirty="0" smtClean="0">
                <a:solidFill>
                  <a:schemeClr val="accent1"/>
                </a:solidFill>
              </a:rPr>
              <a:t>Force Close a CAR only if one of the following is true:</a:t>
            </a:r>
          </a:p>
          <a:p>
            <a:pPr marL="687388" indent="-347663">
              <a:lnSpc>
                <a:spcPct val="90000"/>
              </a:lnSpc>
              <a:spcBef>
                <a:spcPts val="1200"/>
              </a:spcBef>
              <a:buFont typeface="Arial" panose="020B0604020202020204" pitchFamily="34" charset="0"/>
              <a:buChar char="•"/>
            </a:pPr>
            <a:r>
              <a:rPr lang="en-US" sz="2400" b="1" dirty="0" smtClean="0">
                <a:solidFill>
                  <a:schemeClr val="bg1">
                    <a:lumMod val="50000"/>
                  </a:schemeClr>
                </a:solidFill>
              </a:rPr>
              <a:t>The CAR </a:t>
            </a:r>
            <a:r>
              <a:rPr lang="en-US" sz="2400" b="1" i="1" u="sng" dirty="0" smtClean="0">
                <a:solidFill>
                  <a:schemeClr val="bg1">
                    <a:lumMod val="50000"/>
                  </a:schemeClr>
                </a:solidFill>
              </a:rPr>
              <a:t>does</a:t>
            </a:r>
            <a:r>
              <a:rPr lang="en-US" sz="2400" b="1" i="1" dirty="0" smtClean="0">
                <a:solidFill>
                  <a:schemeClr val="bg1">
                    <a:lumMod val="50000"/>
                  </a:schemeClr>
                </a:solidFill>
              </a:rPr>
              <a:t> </a:t>
            </a:r>
            <a:r>
              <a:rPr lang="en-US" sz="2400" b="1" dirty="0" smtClean="0">
                <a:solidFill>
                  <a:schemeClr val="bg1">
                    <a:lumMod val="50000"/>
                  </a:schemeClr>
                </a:solidFill>
              </a:rPr>
              <a:t>have a CAR number and was either created in error or is invalid.</a:t>
            </a:r>
          </a:p>
          <a:p>
            <a:pPr marL="687388" indent="-347663">
              <a:lnSpc>
                <a:spcPct val="90000"/>
              </a:lnSpc>
              <a:spcBef>
                <a:spcPts val="1200"/>
              </a:spcBef>
              <a:buFont typeface="Arial" panose="020B0604020202020204" pitchFamily="34" charset="0"/>
              <a:buChar char="•"/>
            </a:pPr>
            <a:r>
              <a:rPr lang="en-US" sz="2400" b="1" dirty="0" smtClean="0">
                <a:solidFill>
                  <a:schemeClr val="bg1">
                    <a:lumMod val="50000"/>
                  </a:schemeClr>
                </a:solidFill>
              </a:rPr>
              <a:t>The CAR is an “Opportunity for Improvement” observation CAR and the CAR owner chooses to not act on the opportunity.</a:t>
            </a:r>
          </a:p>
          <a:p>
            <a:pPr marL="682625">
              <a:lnSpc>
                <a:spcPct val="90000"/>
              </a:lnSpc>
              <a:spcBef>
                <a:spcPts val="1200"/>
              </a:spcBef>
              <a:buFont typeface="Arial" panose="020B0604020202020204" pitchFamily="34" charset="0"/>
              <a:buChar char="•"/>
            </a:pPr>
            <a:r>
              <a:rPr lang="en-US" sz="2400" b="1" dirty="0" smtClean="0">
                <a:solidFill>
                  <a:schemeClr val="bg1">
                    <a:lumMod val="50000"/>
                  </a:schemeClr>
                </a:solidFill>
              </a:rPr>
              <a:t>A company initiative exists that will address the nonconformance and no action is required within the CAR, i.e., no containment, no fixing of the objective evidence, etc.</a:t>
            </a:r>
          </a:p>
        </p:txBody>
      </p:sp>
      <p:sp>
        <p:nvSpPr>
          <p:cNvPr id="2" name="Slide Number Placeholder 1"/>
          <p:cNvSpPr>
            <a:spLocks noGrp="1"/>
          </p:cNvSpPr>
          <p:nvPr>
            <p:ph type="sldNum" sz="quarter" idx="10"/>
          </p:nvPr>
        </p:nvSpPr>
        <p:spPr/>
        <p:txBody>
          <a:bodyPr/>
          <a:lstStyle/>
          <a:p>
            <a:fld id="{B339ADFA-C87E-481A-8806-3564168020FD}" type="slidenum">
              <a:rPr lang="en-US" smtClean="0"/>
              <a:t>30</a:t>
            </a:fld>
            <a:endParaRPr lang="en-US"/>
          </a:p>
        </p:txBody>
      </p:sp>
      <p:sp>
        <p:nvSpPr>
          <p:cNvPr id="3" name="TextBox 2"/>
          <p:cNvSpPr txBox="1"/>
          <p:nvPr/>
        </p:nvSpPr>
        <p:spPr>
          <a:xfrm>
            <a:off x="2196445" y="895544"/>
            <a:ext cx="4741683"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Discussion</a:t>
            </a:r>
          </a:p>
        </p:txBody>
      </p:sp>
    </p:spTree>
    <p:extLst>
      <p:ext uri="{BB962C8B-B14F-4D97-AF65-F5344CB8AC3E}">
        <p14:creationId xmlns:p14="http://schemas.microsoft.com/office/powerpoint/2010/main" val="31160586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00200"/>
            <a:ext cx="8229600" cy="5041900"/>
          </a:xfrm>
        </p:spPr>
        <p:txBody>
          <a:bodyPr>
            <a:normAutofit/>
          </a:bodyPr>
          <a:lstStyle/>
          <a:p>
            <a:pPr marL="0" indent="0">
              <a:lnSpc>
                <a:spcPct val="90000"/>
              </a:lnSpc>
            </a:pPr>
            <a:r>
              <a:rPr lang="en-US" sz="2600" b="1" dirty="0" smtClean="0">
                <a:solidFill>
                  <a:schemeClr val="accent1"/>
                </a:solidFill>
              </a:rPr>
              <a:t>Force Close a CAR only if one of the following is true, continued:</a:t>
            </a:r>
          </a:p>
          <a:p>
            <a:pPr marL="687388" indent="-347663">
              <a:lnSpc>
                <a:spcPct val="90000"/>
              </a:lnSpc>
              <a:spcBef>
                <a:spcPts val="1200"/>
              </a:spcBef>
              <a:buFont typeface="Arial" panose="020B0604020202020204" pitchFamily="34" charset="0"/>
              <a:buChar char="•"/>
            </a:pPr>
            <a:r>
              <a:rPr lang="en-US" sz="2400" b="1" dirty="0" smtClean="0">
                <a:solidFill>
                  <a:schemeClr val="bg1">
                    <a:lumMod val="50000"/>
                  </a:schemeClr>
                </a:solidFill>
              </a:rPr>
              <a:t>The CAR process owner requests that a CAR be force closed due to a special situation</a:t>
            </a:r>
            <a:r>
              <a:rPr lang="en-US" sz="2400" b="1" dirty="0" smtClean="0">
                <a:solidFill>
                  <a:schemeClr val="bg1">
                    <a:lumMod val="50000"/>
                  </a:schemeClr>
                </a:solidFill>
              </a:rPr>
              <a:t>.</a:t>
            </a:r>
          </a:p>
          <a:p>
            <a:pPr marL="682625">
              <a:lnSpc>
                <a:spcPct val="90000"/>
              </a:lnSpc>
              <a:spcBef>
                <a:spcPts val="1200"/>
              </a:spcBef>
              <a:buFont typeface="Arial" panose="020B0604020202020204" pitchFamily="34" charset="0"/>
              <a:buChar char="•"/>
            </a:pPr>
            <a:r>
              <a:rPr lang="en-US" sz="2400" b="1" i="1" dirty="0" smtClean="0">
                <a:solidFill>
                  <a:schemeClr val="accent2">
                    <a:lumMod val="50000"/>
                  </a:schemeClr>
                </a:solidFill>
              </a:rPr>
              <a:t>Always </a:t>
            </a:r>
            <a:r>
              <a:rPr lang="en-US" sz="2400" b="1" i="1" dirty="0" smtClean="0">
                <a:solidFill>
                  <a:schemeClr val="accent2">
                    <a:lumMod val="50000"/>
                  </a:schemeClr>
                </a:solidFill>
              </a:rPr>
              <a:t>include an explanation as to why the CAR is being force closed in either the analysis section or as a comment that goes in the CAR history.</a:t>
            </a:r>
          </a:p>
          <a:p>
            <a:pPr marL="514350" indent="-514350">
              <a:lnSpc>
                <a:spcPct val="90000"/>
              </a:lnSpc>
              <a:buFont typeface="+mj-lt"/>
              <a:buAutoNum type="arabicPeriod" startAt="2"/>
            </a:pPr>
            <a:endParaRPr lang="en-US" sz="2400" b="1" dirty="0" smtClean="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31</a:t>
            </a:fld>
            <a:endParaRPr lang="en-US"/>
          </a:p>
        </p:txBody>
      </p:sp>
      <p:sp>
        <p:nvSpPr>
          <p:cNvPr id="3" name="TextBox 2"/>
          <p:cNvSpPr txBox="1"/>
          <p:nvPr/>
        </p:nvSpPr>
        <p:spPr>
          <a:xfrm>
            <a:off x="2196445" y="895544"/>
            <a:ext cx="4741683"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Discussion</a:t>
            </a:r>
          </a:p>
        </p:txBody>
      </p:sp>
    </p:spTree>
    <p:extLst>
      <p:ext uri="{BB962C8B-B14F-4D97-AF65-F5344CB8AC3E}">
        <p14:creationId xmlns:p14="http://schemas.microsoft.com/office/powerpoint/2010/main" val="34925263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00200"/>
            <a:ext cx="8229600" cy="5041900"/>
          </a:xfrm>
        </p:spPr>
        <p:txBody>
          <a:bodyPr>
            <a:normAutofit/>
          </a:bodyPr>
          <a:lstStyle/>
          <a:p>
            <a:pPr marL="0" indent="0">
              <a:lnSpc>
                <a:spcPct val="90000"/>
              </a:lnSpc>
            </a:pPr>
            <a:r>
              <a:rPr lang="en-US" sz="2600" b="1" dirty="0" smtClean="0">
                <a:solidFill>
                  <a:schemeClr val="accent1"/>
                </a:solidFill>
              </a:rPr>
              <a:t>Never Force </a:t>
            </a:r>
            <a:r>
              <a:rPr lang="en-US" sz="2600" b="1" dirty="0" smtClean="0">
                <a:solidFill>
                  <a:schemeClr val="accent1"/>
                </a:solidFill>
              </a:rPr>
              <a:t>Close a CAR </a:t>
            </a:r>
            <a:r>
              <a:rPr lang="en-US" sz="2600" b="1" dirty="0" smtClean="0">
                <a:solidFill>
                  <a:schemeClr val="accent1"/>
                </a:solidFill>
              </a:rPr>
              <a:t>if:</a:t>
            </a:r>
            <a:endParaRPr lang="en-US" sz="2600" b="1" dirty="0" smtClean="0">
              <a:solidFill>
                <a:schemeClr val="accent1"/>
              </a:solidFill>
            </a:endParaRPr>
          </a:p>
          <a:p>
            <a:pPr marL="687388" indent="-347663">
              <a:lnSpc>
                <a:spcPct val="90000"/>
              </a:lnSpc>
              <a:spcBef>
                <a:spcPts val="1200"/>
              </a:spcBef>
              <a:buFont typeface="Arial" panose="020B0604020202020204" pitchFamily="34" charset="0"/>
              <a:buChar char="•"/>
            </a:pPr>
            <a:r>
              <a:rPr lang="en-US" sz="2600" b="1" i="1" u="sng" dirty="0" smtClean="0">
                <a:solidFill>
                  <a:schemeClr val="bg1">
                    <a:lumMod val="50000"/>
                  </a:schemeClr>
                </a:solidFill>
              </a:rPr>
              <a:t>Never force close</a:t>
            </a:r>
            <a:r>
              <a:rPr lang="en-US" sz="2600" b="1" i="1" dirty="0" smtClean="0">
                <a:solidFill>
                  <a:schemeClr val="bg1">
                    <a:lumMod val="50000"/>
                  </a:schemeClr>
                </a:solidFill>
              </a:rPr>
              <a:t> </a:t>
            </a:r>
            <a:r>
              <a:rPr lang="en-US" sz="2600" b="1" dirty="0" smtClean="0">
                <a:solidFill>
                  <a:schemeClr val="bg1">
                    <a:lumMod val="50000"/>
                  </a:schemeClr>
                </a:solidFill>
              </a:rPr>
              <a:t>an </a:t>
            </a:r>
            <a:r>
              <a:rPr lang="en-US" sz="2600" b="1" dirty="0">
                <a:solidFill>
                  <a:schemeClr val="bg1">
                    <a:lumMod val="50000"/>
                  </a:schemeClr>
                </a:solidFill>
              </a:rPr>
              <a:t>accreditor CAR that requires a response </a:t>
            </a:r>
            <a:r>
              <a:rPr lang="en-US" sz="2600" b="1" i="1" dirty="0">
                <a:solidFill>
                  <a:schemeClr val="bg1">
                    <a:lumMod val="50000"/>
                  </a:schemeClr>
                </a:solidFill>
              </a:rPr>
              <a:t>even if we think it is not a valid CAR</a:t>
            </a:r>
            <a:r>
              <a:rPr lang="en-US" sz="2600" b="1" dirty="0">
                <a:solidFill>
                  <a:schemeClr val="bg1">
                    <a:lumMod val="50000"/>
                  </a:schemeClr>
                </a:solidFill>
              </a:rPr>
              <a:t>.</a:t>
            </a:r>
          </a:p>
          <a:p>
            <a:pPr marL="687388" indent="-347663">
              <a:lnSpc>
                <a:spcPct val="90000"/>
              </a:lnSpc>
              <a:spcBef>
                <a:spcPts val="1200"/>
              </a:spcBef>
              <a:buFont typeface="Arial" panose="020B0604020202020204" pitchFamily="34" charset="0"/>
              <a:buChar char="•"/>
            </a:pPr>
            <a:r>
              <a:rPr lang="en-US" sz="2600" b="1" i="1" u="sng" dirty="0" smtClean="0">
                <a:solidFill>
                  <a:schemeClr val="bg1">
                    <a:lumMod val="50000"/>
                  </a:schemeClr>
                </a:solidFill>
              </a:rPr>
              <a:t>Never force close</a:t>
            </a:r>
            <a:r>
              <a:rPr lang="en-US" sz="2600" b="1" dirty="0" smtClean="0">
                <a:solidFill>
                  <a:schemeClr val="bg1">
                    <a:lumMod val="50000"/>
                  </a:schemeClr>
                </a:solidFill>
              </a:rPr>
              <a:t> an IQA CAR without approval in writing from the CAR process owner (Denise Echols), Cheryl Allison, or the auditor who wrote the CAR.  Be sure to attach the approval to the CAR.</a:t>
            </a:r>
            <a:endParaRPr lang="en-US" sz="2600" b="1" dirty="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32</a:t>
            </a:fld>
            <a:endParaRPr lang="en-US"/>
          </a:p>
        </p:txBody>
      </p:sp>
      <p:sp>
        <p:nvSpPr>
          <p:cNvPr id="3" name="TextBox 2"/>
          <p:cNvSpPr txBox="1"/>
          <p:nvPr/>
        </p:nvSpPr>
        <p:spPr>
          <a:xfrm>
            <a:off x="2196445" y="895544"/>
            <a:ext cx="4741683"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Discussion</a:t>
            </a:r>
          </a:p>
        </p:txBody>
      </p:sp>
    </p:spTree>
    <p:extLst>
      <p:ext uri="{BB962C8B-B14F-4D97-AF65-F5344CB8AC3E}">
        <p14:creationId xmlns:p14="http://schemas.microsoft.com/office/powerpoint/2010/main" val="34099401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00200"/>
            <a:ext cx="8229600" cy="5041900"/>
          </a:xfrm>
        </p:spPr>
        <p:txBody>
          <a:bodyPr>
            <a:normAutofit lnSpcReduction="10000"/>
          </a:bodyPr>
          <a:lstStyle/>
          <a:p>
            <a:pPr marL="0" indent="0">
              <a:lnSpc>
                <a:spcPct val="90000"/>
              </a:lnSpc>
            </a:pPr>
            <a:r>
              <a:rPr lang="en-US" sz="2600" b="1" dirty="0" smtClean="0">
                <a:solidFill>
                  <a:schemeClr val="accent1"/>
                </a:solidFill>
              </a:rPr>
              <a:t>Verify a CAR if:</a:t>
            </a:r>
          </a:p>
          <a:p>
            <a:pPr marL="687388" indent="-347663">
              <a:lnSpc>
                <a:spcPct val="90000"/>
              </a:lnSpc>
              <a:spcBef>
                <a:spcPts val="1200"/>
              </a:spcBef>
              <a:buFont typeface="Arial" panose="020B0604020202020204" pitchFamily="34" charset="0"/>
              <a:buChar char="•"/>
            </a:pPr>
            <a:r>
              <a:rPr lang="en-US" sz="2400" b="1" dirty="0" smtClean="0">
                <a:solidFill>
                  <a:schemeClr val="bg1">
                    <a:lumMod val="50000"/>
                  </a:schemeClr>
                </a:solidFill>
              </a:rPr>
              <a:t>Actions are taken within the CAR, e.g., containment actions, training, objective evidence fixes, etc.</a:t>
            </a:r>
          </a:p>
          <a:p>
            <a:pPr marL="687388" indent="-347663">
              <a:lnSpc>
                <a:spcPct val="90000"/>
              </a:lnSpc>
              <a:spcBef>
                <a:spcPts val="1200"/>
              </a:spcBef>
              <a:buFont typeface="Arial" panose="020B0604020202020204" pitchFamily="34" charset="0"/>
              <a:buChar char="•"/>
            </a:pPr>
            <a:r>
              <a:rPr lang="en-US" sz="2400" b="1" dirty="0" smtClean="0">
                <a:solidFill>
                  <a:schemeClr val="bg1">
                    <a:lumMod val="50000"/>
                  </a:schemeClr>
                </a:solidFill>
              </a:rPr>
              <a:t>These CARs should neither be deleted nor force closed.</a:t>
            </a:r>
          </a:p>
          <a:p>
            <a:pPr marL="687388" indent="-347663">
              <a:lnSpc>
                <a:spcPct val="90000"/>
              </a:lnSpc>
              <a:spcBef>
                <a:spcPts val="1200"/>
              </a:spcBef>
              <a:buFont typeface="Arial" panose="020B0604020202020204" pitchFamily="34" charset="0"/>
              <a:buChar char="•"/>
            </a:pPr>
            <a:r>
              <a:rPr lang="en-US" sz="2400" b="1" dirty="0" smtClean="0">
                <a:solidFill>
                  <a:schemeClr val="bg1">
                    <a:lumMod val="50000"/>
                  </a:schemeClr>
                </a:solidFill>
              </a:rPr>
              <a:t>Once the actions are complete, close the CAR and verify the CAR as effective noting special situations such as:</a:t>
            </a:r>
          </a:p>
          <a:p>
            <a:pPr marL="1141413" indent="-454025">
              <a:lnSpc>
                <a:spcPct val="90000"/>
              </a:lnSpc>
              <a:spcBef>
                <a:spcPts val="1200"/>
              </a:spcBef>
              <a:buFont typeface="Courier New" panose="02070309020205020404" pitchFamily="49" charset="0"/>
              <a:buChar char="o"/>
            </a:pPr>
            <a:r>
              <a:rPr lang="en-US" sz="2400" b="1" dirty="0" smtClean="0">
                <a:solidFill>
                  <a:schemeClr val="bg1">
                    <a:lumMod val="50000"/>
                  </a:schemeClr>
                </a:solidFill>
              </a:rPr>
              <a:t>Long-term solutions being addressed by a different CAR</a:t>
            </a:r>
          </a:p>
          <a:p>
            <a:pPr marL="1141413" indent="-454025">
              <a:lnSpc>
                <a:spcPct val="90000"/>
              </a:lnSpc>
              <a:spcBef>
                <a:spcPts val="1200"/>
              </a:spcBef>
              <a:buFont typeface="Courier New" panose="02070309020205020404" pitchFamily="49" charset="0"/>
              <a:buChar char="o"/>
            </a:pPr>
            <a:r>
              <a:rPr lang="en-US" sz="2400" b="1" dirty="0" smtClean="0">
                <a:solidFill>
                  <a:schemeClr val="bg1">
                    <a:lumMod val="50000"/>
                  </a:schemeClr>
                </a:solidFill>
              </a:rPr>
              <a:t>CAR process owner approval to close CAR due to management or other decisions</a:t>
            </a:r>
          </a:p>
        </p:txBody>
      </p:sp>
      <p:sp>
        <p:nvSpPr>
          <p:cNvPr id="2" name="Slide Number Placeholder 1"/>
          <p:cNvSpPr>
            <a:spLocks noGrp="1"/>
          </p:cNvSpPr>
          <p:nvPr>
            <p:ph type="sldNum" sz="quarter" idx="10"/>
          </p:nvPr>
        </p:nvSpPr>
        <p:spPr/>
        <p:txBody>
          <a:bodyPr/>
          <a:lstStyle/>
          <a:p>
            <a:fld id="{B339ADFA-C87E-481A-8806-3564168020FD}" type="slidenum">
              <a:rPr lang="en-US" smtClean="0"/>
              <a:t>33</a:t>
            </a:fld>
            <a:endParaRPr lang="en-US"/>
          </a:p>
        </p:txBody>
      </p:sp>
      <p:sp>
        <p:nvSpPr>
          <p:cNvPr id="3" name="TextBox 2"/>
          <p:cNvSpPr txBox="1"/>
          <p:nvPr/>
        </p:nvSpPr>
        <p:spPr>
          <a:xfrm>
            <a:off x="2196445" y="895544"/>
            <a:ext cx="4741683"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Discussion</a:t>
            </a:r>
          </a:p>
        </p:txBody>
      </p:sp>
    </p:spTree>
    <p:extLst>
      <p:ext uri="{BB962C8B-B14F-4D97-AF65-F5344CB8AC3E}">
        <p14:creationId xmlns:p14="http://schemas.microsoft.com/office/powerpoint/2010/main" val="9736880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B339ADFA-C87E-481A-8806-3564168020FD}" type="slidenum">
              <a:rPr lang="en-US" smtClean="0"/>
              <a:t>34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34" y="1301789"/>
            <a:ext cx="814387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smtClean="0"/>
              <a:t>Can </a:t>
            </a:r>
            <a:r>
              <a:rPr lang="en-US" dirty="0"/>
              <a:t>this CAR be </a:t>
            </a:r>
            <a:r>
              <a:rPr lang="en-US" dirty="0" smtClean="0"/>
              <a:t>deleted? </a:t>
            </a:r>
            <a:r>
              <a:rPr lang="en-US" dirty="0"/>
              <a:t> </a:t>
            </a:r>
            <a:r>
              <a:rPr lang="en-US" dirty="0" smtClean="0"/>
              <a:t>Force Closed?</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684" y="778497"/>
            <a:ext cx="8162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684" y="1083299"/>
            <a:ext cx="8162925" cy="216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94713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00200"/>
            <a:ext cx="8229600" cy="5041900"/>
          </a:xfrm>
        </p:spPr>
        <p:txBody>
          <a:bodyPr>
            <a:normAutofit/>
          </a:bodyPr>
          <a:lstStyle/>
          <a:p>
            <a:pPr marL="0" indent="0" algn="ctr">
              <a:lnSpc>
                <a:spcPct val="90000"/>
              </a:lnSpc>
            </a:pPr>
            <a:endParaRPr lang="en-US" sz="3200" b="1" i="1" dirty="0" smtClean="0">
              <a:solidFill>
                <a:schemeClr val="bg1">
                  <a:lumMod val="50000"/>
                </a:schemeClr>
              </a:solidFill>
            </a:endParaRPr>
          </a:p>
          <a:p>
            <a:pPr marL="0" indent="0" algn="ctr">
              <a:lnSpc>
                <a:spcPct val="90000"/>
              </a:lnSpc>
            </a:pPr>
            <a:r>
              <a:rPr lang="en-US" sz="3200" b="1" i="1" dirty="0" smtClean="0">
                <a:solidFill>
                  <a:schemeClr val="bg1">
                    <a:lumMod val="50000"/>
                  </a:schemeClr>
                </a:solidFill>
              </a:rPr>
              <a:t>Changing Accreditor CAR </a:t>
            </a:r>
          </a:p>
          <a:p>
            <a:pPr marL="0" indent="0" algn="ctr">
              <a:lnSpc>
                <a:spcPct val="90000"/>
              </a:lnSpc>
            </a:pPr>
            <a:r>
              <a:rPr lang="en-US" sz="3200" b="1" i="1" dirty="0" smtClean="0">
                <a:solidFill>
                  <a:schemeClr val="bg1">
                    <a:lumMod val="50000"/>
                  </a:schemeClr>
                </a:solidFill>
              </a:rPr>
              <a:t>Findings to Observations</a:t>
            </a:r>
            <a:endParaRPr lang="en-US" sz="3200" b="1" i="1" dirty="0">
              <a:solidFill>
                <a:schemeClr val="bg1">
                  <a:lumMod val="50000"/>
                </a:schemeClr>
              </a:solidFill>
            </a:endParaRPr>
          </a:p>
          <a:p>
            <a:pPr marL="0" indent="0" algn="ctr">
              <a:lnSpc>
                <a:spcPct val="90000"/>
              </a:lnSpc>
            </a:pPr>
            <a:endParaRPr lang="en-US" sz="2600" b="1" dirty="0" smtClean="0">
              <a:solidFill>
                <a:schemeClr val="bg1">
                  <a:lumMod val="50000"/>
                </a:schemeClr>
              </a:solidFill>
            </a:endParaRPr>
          </a:p>
          <a:p>
            <a:pPr marL="0" indent="0" algn="ctr">
              <a:lnSpc>
                <a:spcPct val="90000"/>
              </a:lnSpc>
            </a:pPr>
            <a:r>
              <a:rPr lang="en-US" sz="2600" b="1" dirty="0" smtClean="0">
                <a:solidFill>
                  <a:schemeClr val="bg1">
                    <a:lumMod val="50000"/>
                  </a:schemeClr>
                </a:solidFill>
              </a:rPr>
              <a:t>Is </a:t>
            </a:r>
            <a:r>
              <a:rPr lang="en-US" sz="2600" b="1" dirty="0" smtClean="0">
                <a:solidFill>
                  <a:schemeClr val="bg1">
                    <a:lumMod val="50000"/>
                  </a:schemeClr>
                </a:solidFill>
              </a:rPr>
              <a:t>it </a:t>
            </a:r>
            <a:r>
              <a:rPr lang="en-US" sz="2600" b="1" dirty="0" smtClean="0">
                <a:solidFill>
                  <a:schemeClr val="bg1">
                    <a:lumMod val="50000"/>
                  </a:schemeClr>
                </a:solidFill>
              </a:rPr>
              <a:t>ever appropriate </a:t>
            </a:r>
          </a:p>
          <a:p>
            <a:pPr marL="0" indent="0" algn="ctr">
              <a:lnSpc>
                <a:spcPct val="90000"/>
              </a:lnSpc>
            </a:pPr>
            <a:r>
              <a:rPr lang="en-US" sz="2600" b="1" dirty="0" smtClean="0">
                <a:solidFill>
                  <a:schemeClr val="bg1">
                    <a:lumMod val="50000"/>
                  </a:schemeClr>
                </a:solidFill>
              </a:rPr>
              <a:t>to </a:t>
            </a:r>
            <a:r>
              <a:rPr lang="en-US" sz="2600" b="1" dirty="0" smtClean="0">
                <a:solidFill>
                  <a:schemeClr val="bg1">
                    <a:lumMod val="50000"/>
                  </a:schemeClr>
                </a:solidFill>
              </a:rPr>
              <a:t>do this</a:t>
            </a:r>
            <a:r>
              <a:rPr lang="en-US" sz="2600" b="1" dirty="0" smtClean="0">
                <a:solidFill>
                  <a:schemeClr val="bg1">
                    <a:lumMod val="50000"/>
                  </a:schemeClr>
                </a:solidFill>
              </a:rPr>
              <a:t>?</a:t>
            </a:r>
            <a:endParaRPr lang="en-US" sz="2600" b="1" dirty="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35</a:t>
            </a:fld>
            <a:endParaRPr lang="en-US"/>
          </a:p>
        </p:txBody>
      </p:sp>
      <p:sp>
        <p:nvSpPr>
          <p:cNvPr id="3" name="TextBox 2"/>
          <p:cNvSpPr txBox="1"/>
          <p:nvPr/>
        </p:nvSpPr>
        <p:spPr>
          <a:xfrm>
            <a:off x="2196445" y="895544"/>
            <a:ext cx="4741683"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Discussion</a:t>
            </a:r>
          </a:p>
        </p:txBody>
      </p:sp>
    </p:spTree>
    <p:extLst>
      <p:ext uri="{BB962C8B-B14F-4D97-AF65-F5344CB8AC3E}">
        <p14:creationId xmlns:p14="http://schemas.microsoft.com/office/powerpoint/2010/main" val="1499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600200"/>
            <a:ext cx="8229600" cy="5041900"/>
          </a:xfrm>
        </p:spPr>
        <p:txBody>
          <a:bodyPr>
            <a:normAutofit/>
          </a:bodyPr>
          <a:lstStyle/>
          <a:p>
            <a:pPr marL="0" indent="0">
              <a:lnSpc>
                <a:spcPct val="90000"/>
              </a:lnSpc>
            </a:pPr>
            <a:r>
              <a:rPr lang="en-US" sz="2600" b="1" dirty="0" smtClean="0">
                <a:solidFill>
                  <a:schemeClr val="accent1"/>
                </a:solidFill>
              </a:rPr>
              <a:t>Changing an Accreditor Finding CAR to an Observation:</a:t>
            </a:r>
            <a:endParaRPr lang="en-US" sz="2600" b="1" dirty="0" smtClean="0">
              <a:solidFill>
                <a:schemeClr val="accent1"/>
              </a:solidFill>
            </a:endParaRPr>
          </a:p>
          <a:p>
            <a:pPr marL="339725" indent="-339725">
              <a:lnSpc>
                <a:spcPct val="90000"/>
              </a:lnSpc>
              <a:spcBef>
                <a:spcPts val="1200"/>
              </a:spcBef>
              <a:buFont typeface="Arial" panose="020B0604020202020204" pitchFamily="34" charset="0"/>
              <a:buChar char="•"/>
            </a:pPr>
            <a:r>
              <a:rPr lang="en-US" sz="2400" b="1" i="1" dirty="0">
                <a:solidFill>
                  <a:schemeClr val="bg1">
                    <a:lumMod val="50000"/>
                  </a:schemeClr>
                </a:solidFill>
              </a:rPr>
              <a:t>If the Accreditor issues a Finding, the CAR must be addressed as a Finding.</a:t>
            </a:r>
          </a:p>
          <a:p>
            <a:pPr marL="339725" indent="-339725">
              <a:lnSpc>
                <a:spcPct val="90000"/>
              </a:lnSpc>
              <a:spcBef>
                <a:spcPts val="1200"/>
              </a:spcBef>
              <a:buFont typeface="Arial" panose="020B0604020202020204" pitchFamily="34" charset="0"/>
              <a:buChar char="•"/>
            </a:pPr>
            <a:r>
              <a:rPr lang="en-US" sz="2400" b="1" dirty="0" smtClean="0">
                <a:solidFill>
                  <a:schemeClr val="bg1">
                    <a:lumMod val="50000"/>
                  </a:schemeClr>
                </a:solidFill>
              </a:rPr>
              <a:t>Discussions of CAR </a:t>
            </a:r>
            <a:r>
              <a:rPr lang="en-US" sz="2400" b="1" dirty="0" smtClean="0">
                <a:solidFill>
                  <a:schemeClr val="bg1">
                    <a:lumMod val="50000"/>
                  </a:schemeClr>
                </a:solidFill>
              </a:rPr>
              <a:t>classification should be addressed with the Accreditor prior to CAR issuance whenever possible.</a:t>
            </a:r>
          </a:p>
          <a:p>
            <a:pPr marL="339725" indent="-339725">
              <a:lnSpc>
                <a:spcPct val="90000"/>
              </a:lnSpc>
              <a:spcBef>
                <a:spcPts val="1200"/>
              </a:spcBef>
              <a:buFont typeface="Arial" panose="020B0604020202020204" pitchFamily="34" charset="0"/>
              <a:buChar char="•"/>
            </a:pPr>
            <a:r>
              <a:rPr lang="en-US" sz="2400" b="1" dirty="0" smtClean="0">
                <a:solidFill>
                  <a:schemeClr val="bg1">
                    <a:lumMod val="50000"/>
                  </a:schemeClr>
                </a:solidFill>
              </a:rPr>
              <a:t>If the Accreditor issues an Observation, we may go beyond the Accreditor requirement and  issue the CAR as a finding if we have reason to believe there is a greater concern</a:t>
            </a:r>
            <a:r>
              <a:rPr lang="en-US" sz="2400" b="1" dirty="0" smtClean="0">
                <a:solidFill>
                  <a:schemeClr val="bg1">
                    <a:lumMod val="50000"/>
                  </a:schemeClr>
                </a:solidFill>
              </a:rPr>
              <a:t>.</a:t>
            </a:r>
          </a:p>
        </p:txBody>
      </p:sp>
      <p:sp>
        <p:nvSpPr>
          <p:cNvPr id="2" name="Slide Number Placeholder 1"/>
          <p:cNvSpPr>
            <a:spLocks noGrp="1"/>
          </p:cNvSpPr>
          <p:nvPr>
            <p:ph type="sldNum" sz="quarter" idx="10"/>
          </p:nvPr>
        </p:nvSpPr>
        <p:spPr/>
        <p:txBody>
          <a:bodyPr/>
          <a:lstStyle/>
          <a:p>
            <a:fld id="{B339ADFA-C87E-481A-8806-3564168020FD}" type="slidenum">
              <a:rPr lang="en-US" smtClean="0"/>
              <a:t>36</a:t>
            </a:fld>
            <a:endParaRPr lang="en-US"/>
          </a:p>
        </p:txBody>
      </p:sp>
      <p:sp>
        <p:nvSpPr>
          <p:cNvPr id="3" name="TextBox 2"/>
          <p:cNvSpPr txBox="1"/>
          <p:nvPr/>
        </p:nvSpPr>
        <p:spPr>
          <a:xfrm>
            <a:off x="2196445" y="895544"/>
            <a:ext cx="4741683"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Discussion</a:t>
            </a:r>
          </a:p>
        </p:txBody>
      </p:sp>
    </p:spTree>
    <p:extLst>
      <p:ext uri="{BB962C8B-B14F-4D97-AF65-F5344CB8AC3E}">
        <p14:creationId xmlns:p14="http://schemas.microsoft.com/office/powerpoint/2010/main" val="2751600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2244436" y="2815360"/>
            <a:ext cx="4644737" cy="722456"/>
          </a:xfrm>
        </p:spPr>
        <p:txBody>
          <a:bodyPr/>
          <a:lstStyle/>
          <a:p>
            <a:pPr algn="ctr" eaLnBrk="1" hangingPunct="1"/>
            <a:r>
              <a:rPr lang="en-US" dirty="0" smtClean="0">
                <a:solidFill>
                  <a:srgbClr val="FFC000"/>
                </a:solidFill>
                <a:latin typeface="Arial" charset="0"/>
              </a:rPr>
              <a:t>CAR Reviews</a:t>
            </a:r>
            <a:endParaRPr lang="en-US" dirty="0" smtClean="0">
              <a:latin typeface="Arial" charset="0"/>
            </a:endParaRPr>
          </a:p>
        </p:txBody>
      </p:sp>
    </p:spTree>
    <p:extLst>
      <p:ext uri="{BB962C8B-B14F-4D97-AF65-F5344CB8AC3E}">
        <p14:creationId xmlns:p14="http://schemas.microsoft.com/office/powerpoint/2010/main" val="1484563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CAR Reviews</a:t>
            </a:r>
            <a:br>
              <a:rPr lang="en-US" dirty="0" smtClean="0">
                <a:latin typeface="Arial" charset="0"/>
              </a:rPr>
            </a:br>
            <a:endParaRPr lang="en-US" dirty="0" smtClean="0">
              <a:latin typeface="Arial" charset="0"/>
            </a:endParaRPr>
          </a:p>
        </p:txBody>
      </p:sp>
      <p:sp>
        <p:nvSpPr>
          <p:cNvPr id="15363" name="Content Placeholder 4"/>
          <p:cNvSpPr>
            <a:spLocks noGrp="1"/>
          </p:cNvSpPr>
          <p:nvPr>
            <p:ph idx="1"/>
          </p:nvPr>
        </p:nvSpPr>
        <p:spPr>
          <a:xfrm>
            <a:off x="457200" y="1433945"/>
            <a:ext cx="8229600" cy="5042269"/>
          </a:xfrm>
        </p:spPr>
        <p:txBody>
          <a:bodyPr>
            <a:normAutofit/>
          </a:bodyPr>
          <a:lstStyle/>
          <a:p>
            <a:pPr marL="0" indent="0"/>
            <a:r>
              <a:rPr lang="en-US" dirty="0" smtClean="0">
                <a:solidFill>
                  <a:schemeClr val="accent1"/>
                </a:solidFill>
                <a:latin typeface="Arial" charset="0"/>
                <a:cs typeface="Arial" charset="0"/>
              </a:rPr>
              <a:t>Teams and CAR Numbers for review</a:t>
            </a:r>
          </a:p>
          <a:p>
            <a:pPr>
              <a:buFont typeface="Arial" pitchFamily="34" charset="0"/>
              <a:buChar char="•"/>
            </a:pPr>
            <a:r>
              <a:rPr lang="en-US" sz="2200" b="0" dirty="0">
                <a:solidFill>
                  <a:schemeClr val="accent2">
                    <a:lumMod val="75000"/>
                  </a:schemeClr>
                </a:solidFill>
                <a:latin typeface="Arial" charset="0"/>
                <a:cs typeface="Arial" charset="0"/>
              </a:rPr>
              <a:t>Asia Team for meeting on </a:t>
            </a:r>
            <a:r>
              <a:rPr lang="en-US" sz="2200" b="0" dirty="0" smtClean="0">
                <a:solidFill>
                  <a:schemeClr val="accent2">
                    <a:lumMod val="75000"/>
                  </a:schemeClr>
                </a:solidFill>
                <a:latin typeface="Arial" charset="0"/>
                <a:cs typeface="Arial" charset="0"/>
              </a:rPr>
              <a:t>December 10</a:t>
            </a:r>
            <a:endParaRPr lang="en-US" sz="2200" b="0" dirty="0">
              <a:solidFill>
                <a:schemeClr val="accent2">
                  <a:lumMod val="75000"/>
                </a:schemeClr>
              </a:solidFill>
              <a:latin typeface="Arial" charset="0"/>
              <a:cs typeface="Arial" charset="0"/>
            </a:endParaRPr>
          </a:p>
          <a:p>
            <a:pPr marL="803275" indent="-457200">
              <a:buFont typeface="Arial" pitchFamily="34" charset="0"/>
              <a:buChar char="‒"/>
            </a:pPr>
            <a:r>
              <a:rPr lang="en-US" sz="2200" b="0" dirty="0" smtClean="0">
                <a:solidFill>
                  <a:schemeClr val="accent6">
                    <a:lumMod val="75000"/>
                  </a:schemeClr>
                </a:solidFill>
              </a:rPr>
              <a:t>Tony Hsu, </a:t>
            </a:r>
            <a:r>
              <a:rPr lang="en-US" sz="2200" b="0" dirty="0" smtClean="0">
                <a:solidFill>
                  <a:schemeClr val="accent2">
                    <a:lumMod val="75000"/>
                  </a:schemeClr>
                </a:solidFill>
              </a:rPr>
              <a:t>Simy Li, Samantha Bang, Catherine Qiu, Motomu Kawano</a:t>
            </a:r>
            <a:endParaRPr lang="en-US" sz="2200" b="0" dirty="0" smtClean="0">
              <a:solidFill>
                <a:schemeClr val="accent2">
                  <a:lumMod val="75000"/>
                </a:schemeClr>
              </a:solidFill>
              <a:latin typeface="Arial" charset="0"/>
              <a:cs typeface="Arial" charset="0"/>
            </a:endParaRPr>
          </a:p>
          <a:p>
            <a:pPr marL="803275" indent="-457200">
              <a:buFont typeface="Arial" pitchFamily="34" charset="0"/>
              <a:buChar char="‒"/>
            </a:pPr>
            <a:r>
              <a:rPr lang="en-US" sz="2200" b="0" dirty="0" smtClean="0">
                <a:solidFill>
                  <a:schemeClr val="accent2">
                    <a:lumMod val="75000"/>
                  </a:schemeClr>
                </a:solidFill>
                <a:latin typeface="Arial" charset="0"/>
                <a:cs typeface="Arial" charset="0"/>
              </a:rPr>
              <a:t>CAR #s: </a:t>
            </a:r>
            <a:r>
              <a:rPr lang="en-US" sz="2200" b="0" dirty="0" smtClean="0">
                <a:solidFill>
                  <a:schemeClr val="accent6">
                    <a:lumMod val="75000"/>
                  </a:schemeClr>
                </a:solidFill>
                <a:latin typeface="Arial" charset="0"/>
                <a:cs typeface="Arial" charset="0"/>
              </a:rPr>
              <a:t>133911950, </a:t>
            </a:r>
            <a:r>
              <a:rPr lang="en-US" sz="2200" b="0" dirty="0" smtClean="0">
                <a:solidFill>
                  <a:schemeClr val="accent2">
                    <a:lumMod val="75000"/>
                  </a:schemeClr>
                </a:solidFill>
                <a:latin typeface="Arial" charset="0"/>
                <a:cs typeface="Arial" charset="0"/>
              </a:rPr>
              <a:t>133912143, 133911586</a:t>
            </a:r>
            <a:r>
              <a:rPr lang="en-US" sz="2200" b="0" dirty="0" smtClean="0">
                <a:solidFill>
                  <a:schemeClr val="accent2">
                    <a:lumMod val="75000"/>
                  </a:schemeClr>
                </a:solidFill>
              </a:rPr>
              <a:t>, 133911755, 133911765</a:t>
            </a:r>
            <a:endParaRPr lang="en-US" sz="2200" b="0" dirty="0" smtClean="0">
              <a:solidFill>
                <a:schemeClr val="accent2">
                  <a:lumMod val="75000"/>
                </a:schemeClr>
              </a:solidFill>
              <a:latin typeface="Arial" charset="0"/>
              <a:cs typeface="Arial" charset="0"/>
            </a:endParaRPr>
          </a:p>
          <a:p>
            <a:pPr>
              <a:buFont typeface="Arial" pitchFamily="34" charset="0"/>
              <a:buChar char="•"/>
            </a:pPr>
            <a:r>
              <a:rPr lang="en-US" sz="2200" b="0" dirty="0" smtClean="0">
                <a:solidFill>
                  <a:schemeClr val="accent4">
                    <a:lumMod val="75000"/>
                  </a:schemeClr>
                </a:solidFill>
                <a:latin typeface="Arial" charset="0"/>
                <a:cs typeface="Arial" charset="0"/>
              </a:rPr>
              <a:t>NA Team for meeting on December 12</a:t>
            </a:r>
          </a:p>
          <a:p>
            <a:pPr marL="803275" indent="-457200">
              <a:buFont typeface="Arial" pitchFamily="34" charset="0"/>
              <a:buChar char="‒"/>
            </a:pPr>
            <a:r>
              <a:rPr lang="en-US" sz="2200" b="0" dirty="0" smtClean="0">
                <a:solidFill>
                  <a:schemeClr val="accent4">
                    <a:lumMod val="75000"/>
                  </a:schemeClr>
                </a:solidFill>
              </a:rPr>
              <a:t>Tovia Bat-Leah, Jim Oates, Jeff Lietz</a:t>
            </a:r>
            <a:endParaRPr lang="en-US" sz="2200" b="0" dirty="0" smtClean="0">
              <a:solidFill>
                <a:schemeClr val="accent4">
                  <a:lumMod val="75000"/>
                </a:schemeClr>
              </a:solidFill>
              <a:latin typeface="Arial" charset="0"/>
              <a:cs typeface="Arial" charset="0"/>
            </a:endParaRPr>
          </a:p>
          <a:p>
            <a:pPr marL="803275" indent="-457200">
              <a:buFont typeface="Arial" pitchFamily="34" charset="0"/>
              <a:buChar char="‒"/>
            </a:pPr>
            <a:r>
              <a:rPr lang="en-US" sz="2200" b="0" dirty="0" smtClean="0">
                <a:solidFill>
                  <a:schemeClr val="accent4">
                    <a:lumMod val="75000"/>
                  </a:schemeClr>
                </a:solidFill>
                <a:latin typeface="Arial" charset="0"/>
                <a:cs typeface="Arial" charset="0"/>
              </a:rPr>
              <a:t>CAR #s: </a:t>
            </a:r>
            <a:r>
              <a:rPr lang="en-US" sz="2200" b="0" dirty="0" smtClean="0">
                <a:solidFill>
                  <a:schemeClr val="accent4">
                    <a:lumMod val="75000"/>
                  </a:schemeClr>
                </a:solidFill>
              </a:rPr>
              <a:t>133911731, 133911833, 133911586, 133912110</a:t>
            </a:r>
            <a:endParaRPr lang="en-US" sz="2200" b="0" dirty="0" smtClean="0">
              <a:solidFill>
                <a:schemeClr val="accent4">
                  <a:lumMod val="75000"/>
                </a:schemeClr>
              </a:solidFill>
              <a:latin typeface="Arial" charset="0"/>
              <a:cs typeface="Arial" charset="0"/>
            </a:endParaRPr>
          </a:p>
          <a:p>
            <a:pPr>
              <a:buFont typeface="Arial" pitchFamily="34" charset="0"/>
              <a:buChar char="•"/>
            </a:pPr>
            <a:r>
              <a:rPr lang="en-US" sz="2200" b="0" dirty="0" smtClean="0">
                <a:solidFill>
                  <a:srgbClr val="7030A0"/>
                </a:solidFill>
                <a:latin typeface="Arial" charset="0"/>
                <a:cs typeface="Arial" charset="0"/>
              </a:rPr>
              <a:t>EULA and NA Team for meeting on December 11</a:t>
            </a:r>
          </a:p>
          <a:p>
            <a:pPr marL="803275" indent="-457200">
              <a:buFont typeface="Arial" pitchFamily="34" charset="0"/>
              <a:buChar char="‒"/>
            </a:pPr>
            <a:r>
              <a:rPr lang="en-US" sz="2200" b="0" dirty="0" smtClean="0">
                <a:solidFill>
                  <a:srgbClr val="7030A0"/>
                </a:solidFill>
              </a:rPr>
              <a:t>Matthew Marotto, Rebeca Navarrete, Jim Kurtz</a:t>
            </a:r>
            <a:endParaRPr lang="en-US" sz="2200" b="0" dirty="0">
              <a:solidFill>
                <a:srgbClr val="7030A0"/>
              </a:solidFill>
              <a:latin typeface="Arial" charset="0"/>
              <a:cs typeface="Arial" charset="0"/>
            </a:endParaRPr>
          </a:p>
          <a:p>
            <a:pPr marL="803275" indent="-457200">
              <a:buFont typeface="Arial" pitchFamily="34" charset="0"/>
              <a:buChar char="‒"/>
            </a:pPr>
            <a:r>
              <a:rPr lang="en-US" sz="2200" b="0" dirty="0" smtClean="0">
                <a:solidFill>
                  <a:srgbClr val="7030A0"/>
                </a:solidFill>
                <a:latin typeface="Arial" charset="0"/>
                <a:cs typeface="Arial" charset="0"/>
              </a:rPr>
              <a:t>CAR </a:t>
            </a:r>
            <a:r>
              <a:rPr lang="en-US" sz="2200" b="0" dirty="0">
                <a:solidFill>
                  <a:srgbClr val="7030A0"/>
                </a:solidFill>
                <a:latin typeface="Arial" charset="0"/>
                <a:cs typeface="Arial" charset="0"/>
              </a:rPr>
              <a:t>#s</a:t>
            </a:r>
            <a:r>
              <a:rPr lang="en-US" sz="2200" b="0" dirty="0" smtClean="0">
                <a:solidFill>
                  <a:srgbClr val="7030A0"/>
                </a:solidFill>
                <a:latin typeface="Arial" charset="0"/>
                <a:cs typeface="Arial" charset="0"/>
              </a:rPr>
              <a:t>:  </a:t>
            </a:r>
            <a:r>
              <a:rPr lang="en-US" sz="2200" b="0" dirty="0" smtClean="0">
                <a:solidFill>
                  <a:srgbClr val="7030A0"/>
                </a:solidFill>
              </a:rPr>
              <a:t>133912537, 133911833, 133911755</a:t>
            </a:r>
            <a:r>
              <a:rPr lang="en-US" sz="2200" b="0" smtClean="0">
                <a:solidFill>
                  <a:srgbClr val="7030A0"/>
                </a:solidFill>
              </a:rPr>
              <a:t>, 133911497</a:t>
            </a:r>
            <a:endParaRPr lang="en-US" sz="2200" b="0" dirty="0" smtClean="0">
              <a:solidFill>
                <a:srgbClr val="7030A0"/>
              </a:solidFill>
              <a:latin typeface="Arial" charset="0"/>
              <a:cs typeface="Arial" charset="0"/>
            </a:endParaRP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38</a:t>
            </a:fld>
            <a:endParaRPr lang="en-US" sz="1000"/>
          </a:p>
        </p:txBody>
      </p:sp>
    </p:spTree>
    <p:extLst>
      <p:ext uri="{BB962C8B-B14F-4D97-AF65-F5344CB8AC3E}">
        <p14:creationId xmlns:p14="http://schemas.microsoft.com/office/powerpoint/2010/main" val="34563047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457200" y="677863"/>
            <a:ext cx="5486400" cy="1600200"/>
          </a:xfrm>
        </p:spPr>
        <p:txBody>
          <a:bodyPr/>
          <a:lstStyle/>
          <a:p>
            <a:pPr eaLnBrk="1" hangingPunct="1"/>
            <a:r>
              <a:rPr lang="en-US" dirty="0" smtClean="0">
                <a:latin typeface="Arial" charset="0"/>
              </a:rPr>
              <a:t>THANK YOU</a:t>
            </a:r>
          </a:p>
        </p:txBody>
      </p:sp>
    </p:spTree>
    <p:extLst>
      <p:ext uri="{BB962C8B-B14F-4D97-AF65-F5344CB8AC3E}">
        <p14:creationId xmlns:p14="http://schemas.microsoft.com/office/powerpoint/2010/main" val="391042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Buy &amp; </a:t>
            </a:r>
            <a:r>
              <a:rPr lang="en-US" dirty="0" smtClean="0"/>
              <a:t>Pay: Category for Observation CARs</a:t>
            </a:r>
            <a:endParaRPr lang="en-US" dirty="0"/>
          </a:p>
        </p:txBody>
      </p:sp>
      <p:sp>
        <p:nvSpPr>
          <p:cNvPr id="20" name="Rectangle 3"/>
          <p:cNvSpPr>
            <a:spLocks noGrp="1" noChangeArrowheads="1"/>
          </p:cNvSpPr>
          <p:nvPr>
            <p:ph idx="1"/>
          </p:nvPr>
        </p:nvSpPr>
        <p:spPr>
          <a:xfrm>
            <a:off x="457200" y="1600200"/>
            <a:ext cx="8229600" cy="4951430"/>
          </a:xfrm>
        </p:spPr>
        <p:txBody>
          <a:bodyPr>
            <a:normAutofit/>
          </a:bodyPr>
          <a:lstStyle/>
          <a:p>
            <a:pPr marL="0" indent="0" eaLnBrk="1" hangingPunct="1">
              <a:lnSpc>
                <a:spcPct val="90000"/>
              </a:lnSpc>
            </a:pPr>
            <a:r>
              <a:rPr lang="en-US" sz="2600" b="1" dirty="0" smtClean="0">
                <a:solidFill>
                  <a:schemeClr val="accent1"/>
                </a:solidFill>
              </a:rPr>
              <a:t>Root Cause Category for Observation CARs</a:t>
            </a:r>
          </a:p>
          <a:p>
            <a:pPr marL="0" indent="0">
              <a:spcBef>
                <a:spcPts val="1200"/>
              </a:spcBef>
            </a:pPr>
            <a:r>
              <a:rPr lang="en-US" sz="2600" b="1" dirty="0" smtClean="0">
                <a:solidFill>
                  <a:schemeClr val="bg1">
                    <a:lumMod val="50000"/>
                  </a:schemeClr>
                </a:solidFill>
              </a:rPr>
              <a:t>		</a:t>
            </a:r>
            <a:r>
              <a:rPr lang="en-US" sz="2600" b="1" i="1" dirty="0" smtClean="0">
                <a:solidFill>
                  <a:schemeClr val="bg1">
                    <a:lumMod val="50000"/>
                  </a:schemeClr>
                </a:solidFill>
              </a:rPr>
              <a:t>“</a:t>
            </a:r>
            <a:r>
              <a:rPr lang="en-US" sz="2600" b="1" i="1" dirty="0">
                <a:solidFill>
                  <a:schemeClr val="bg1">
                    <a:lumMod val="50000"/>
                  </a:schemeClr>
                </a:solidFill>
              </a:rPr>
              <a:t>Buy &amp; Pay: Root Cause not Required</a:t>
            </a:r>
            <a:r>
              <a:rPr lang="en-US" sz="2600" b="1" i="1" dirty="0" smtClean="0">
                <a:solidFill>
                  <a:schemeClr val="bg1">
                    <a:lumMod val="50000"/>
                  </a:schemeClr>
                </a:solidFill>
              </a:rPr>
              <a:t>”</a:t>
            </a:r>
            <a:endParaRPr lang="en-US" sz="2600" b="1" i="1" dirty="0">
              <a:solidFill>
                <a:schemeClr val="bg1">
                  <a:lumMod val="50000"/>
                </a:schemeClr>
              </a:solidFill>
            </a:endParaRPr>
          </a:p>
          <a:p>
            <a:pPr marL="0" lvl="0" indent="0">
              <a:spcBef>
                <a:spcPts val="1200"/>
              </a:spcBef>
            </a:pPr>
            <a:endParaRPr lang="en-US" dirty="0" smtClean="0">
              <a:solidFill>
                <a:schemeClr val="bg1">
                  <a:lumMod val="50000"/>
                </a:schemeClr>
              </a:solidFill>
            </a:endParaRPr>
          </a:p>
          <a:p>
            <a:pPr marL="0" lvl="0" indent="0">
              <a:spcBef>
                <a:spcPts val="1200"/>
              </a:spcBef>
            </a:pPr>
            <a:endParaRPr lang="en-US" dirty="0" smtClean="0">
              <a:solidFill>
                <a:schemeClr val="bg1">
                  <a:lumMod val="50000"/>
                </a:schemeClr>
              </a:solidFill>
            </a:endParaRPr>
          </a:p>
          <a:p>
            <a:pPr marL="0" lvl="0" indent="0">
              <a:spcBef>
                <a:spcPts val="1200"/>
              </a:spcBef>
            </a:pPr>
            <a:endParaRPr lang="en-US" dirty="0" smtClean="0">
              <a:solidFill>
                <a:schemeClr val="bg1">
                  <a:lumMod val="50000"/>
                </a:schemeClr>
              </a:solidFill>
            </a:endParaRPr>
          </a:p>
          <a:p>
            <a:pPr marL="0" lvl="0" indent="0">
              <a:spcBef>
                <a:spcPts val="1200"/>
              </a:spcBef>
            </a:pPr>
            <a:endParaRPr lang="en-US" dirty="0" smtClean="0">
              <a:solidFill>
                <a:schemeClr val="bg1">
                  <a:lumMod val="50000"/>
                </a:schemeClr>
              </a:solidFill>
            </a:endParaRPr>
          </a:p>
          <a:p>
            <a:pPr marL="0" lvl="0" indent="0">
              <a:spcBef>
                <a:spcPts val="1200"/>
              </a:spcBef>
            </a:pPr>
            <a:endParaRPr lang="en-US" dirty="0">
              <a:solidFill>
                <a:schemeClr val="bg1">
                  <a:lumMod val="50000"/>
                </a:schemeClr>
              </a:solidFill>
            </a:endParaRPr>
          </a:p>
          <a:p>
            <a:pPr lvl="0">
              <a:spcBef>
                <a:spcPts val="1200"/>
              </a:spcBef>
              <a:buFont typeface="Arial" panose="020B0604020202020204" pitchFamily="34" charset="0"/>
              <a:buChar char="•"/>
            </a:pPr>
            <a:r>
              <a:rPr lang="en-US" sz="2600" b="1" dirty="0" smtClean="0">
                <a:solidFill>
                  <a:schemeClr val="bg1">
                    <a:lumMod val="50000"/>
                  </a:schemeClr>
                </a:solidFill>
              </a:rPr>
              <a:t>Processing </a:t>
            </a:r>
            <a:r>
              <a:rPr lang="en-US" sz="2600" b="1" dirty="0">
                <a:solidFill>
                  <a:schemeClr val="bg1">
                    <a:lumMod val="50000"/>
                  </a:schemeClr>
                </a:solidFill>
              </a:rPr>
              <a:t>for Buy &amp; Pay observation CARs is the same as other observation CARs</a:t>
            </a:r>
            <a:r>
              <a:rPr lang="en-US" sz="2600" b="1" dirty="0" smtClean="0">
                <a:solidFill>
                  <a:schemeClr val="bg1">
                    <a:lumMod val="50000"/>
                  </a:schemeClr>
                </a:solidFill>
              </a:rPr>
              <a:t>.</a:t>
            </a:r>
            <a:endParaRPr lang="en-US" sz="2600" b="1" dirty="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912" y="2775803"/>
            <a:ext cx="368617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a:off x="1847654" y="4138367"/>
            <a:ext cx="1093509" cy="94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1857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bwMode="auto">
          <a:xfrm>
            <a:off x="1107440" y="2616950"/>
            <a:ext cx="7091680" cy="158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3000" b="1" kern="1200" cap="none" baseline="0">
                <a:solidFill>
                  <a:schemeClr val="bg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pPr algn="ctr"/>
            <a:r>
              <a:rPr lang="en-US" dirty="0" smtClean="0">
                <a:solidFill>
                  <a:srgbClr val="FFC000"/>
                </a:solidFill>
                <a:latin typeface="Arial" charset="0"/>
              </a:rPr>
              <a:t>Working With Remote</a:t>
            </a:r>
          </a:p>
          <a:p>
            <a:pPr algn="ctr"/>
            <a:r>
              <a:rPr lang="en-US" dirty="0" smtClean="0">
                <a:solidFill>
                  <a:srgbClr val="FFC000"/>
                </a:solidFill>
                <a:latin typeface="Arial" charset="0"/>
              </a:rPr>
              <a:t>CAR Owners</a:t>
            </a:r>
            <a:r>
              <a:rPr lang="en-US" dirty="0" smtClean="0">
                <a:latin typeface="Arial" charset="0"/>
              </a:rPr>
              <a:t/>
            </a:r>
            <a:br>
              <a:rPr lang="en-US" dirty="0" smtClean="0">
                <a:latin typeface="Arial" charset="0"/>
              </a:rPr>
            </a:br>
            <a:endParaRPr lang="en-US" dirty="0" smtClean="0">
              <a:latin typeface="Arial" charset="0"/>
            </a:endParaRPr>
          </a:p>
        </p:txBody>
      </p:sp>
    </p:spTree>
    <p:extLst>
      <p:ext uri="{BB962C8B-B14F-4D97-AF65-F5344CB8AC3E}">
        <p14:creationId xmlns:p14="http://schemas.microsoft.com/office/powerpoint/2010/main" val="2674351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a:latin typeface="Arial" charset="0"/>
              </a:rPr>
              <a:t>Working With Remote CAR Owners</a:t>
            </a: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Autofit/>
          </a:bodyPr>
          <a:lstStyle/>
          <a:p>
            <a:pPr marL="0" indent="0"/>
            <a:r>
              <a:rPr lang="en-US" sz="2400" dirty="0">
                <a:solidFill>
                  <a:schemeClr val="tx2"/>
                </a:solidFill>
              </a:rPr>
              <a:t>CAR Owners may reside at a different location than </a:t>
            </a:r>
            <a:r>
              <a:rPr lang="en-US" sz="2400" dirty="0" smtClean="0">
                <a:solidFill>
                  <a:schemeClr val="tx2"/>
                </a:solidFill>
              </a:rPr>
              <a:t>yours.  Among the challenges are:</a:t>
            </a:r>
          </a:p>
          <a:p>
            <a:pPr marL="687388" indent="-347663">
              <a:buFont typeface="Courier New" panose="02070309020205020404" pitchFamily="49" charset="0"/>
              <a:buChar char="o"/>
            </a:pPr>
            <a:r>
              <a:rPr lang="en-US" sz="2400" dirty="0" smtClean="0"/>
              <a:t>Time zone differences</a:t>
            </a:r>
          </a:p>
          <a:p>
            <a:pPr marL="687388" indent="-347663">
              <a:buFont typeface="Courier New" panose="02070309020205020404" pitchFamily="49" charset="0"/>
              <a:buChar char="o"/>
            </a:pPr>
            <a:r>
              <a:rPr lang="en-US" sz="2400" dirty="0" smtClean="0"/>
              <a:t>Means for communicating</a:t>
            </a:r>
          </a:p>
          <a:p>
            <a:pPr marL="687388" indent="-347663">
              <a:buFont typeface="Courier New" panose="02070309020205020404" pitchFamily="49" charset="0"/>
              <a:buChar char="o"/>
            </a:pPr>
            <a:r>
              <a:rPr lang="en-US" sz="2400" dirty="0" smtClean="0"/>
              <a:t>Language differences</a:t>
            </a:r>
          </a:p>
          <a:p>
            <a:pPr marL="687388" indent="-347663">
              <a:buFont typeface="Courier New" panose="02070309020205020404" pitchFamily="49" charset="0"/>
              <a:buChar char="o"/>
            </a:pPr>
            <a:r>
              <a:rPr lang="en-US" sz="2400" dirty="0" smtClean="0"/>
              <a:t>Cultural differences</a:t>
            </a:r>
          </a:p>
          <a:p>
            <a:pPr marL="0" indent="0"/>
            <a:endParaRPr lang="en-US" sz="2400" dirty="0" smtClean="0"/>
          </a:p>
          <a:p>
            <a:pPr>
              <a:buFont typeface="Arial" panose="020B0604020202020204" pitchFamily="34" charset="0"/>
              <a:buChar char="•"/>
            </a:pPr>
            <a:r>
              <a:rPr lang="en-US" sz="2400" i="1" dirty="0" smtClean="0"/>
              <a:t>What </a:t>
            </a:r>
            <a:r>
              <a:rPr lang="en-US" sz="2400" i="1" dirty="0"/>
              <a:t>are strategies that you have used to </a:t>
            </a:r>
            <a:r>
              <a:rPr lang="en-US" sz="2400" i="1" dirty="0" smtClean="0"/>
              <a:t>overcome </a:t>
            </a:r>
            <a:r>
              <a:rPr lang="en-US" sz="2400" i="1" dirty="0"/>
              <a:t>this challenge?  </a:t>
            </a:r>
            <a:endParaRPr lang="en-US" sz="2400" i="1" dirty="0" smtClean="0"/>
          </a:p>
          <a:p>
            <a:pPr>
              <a:buFont typeface="Arial" panose="020B0604020202020204" pitchFamily="34" charset="0"/>
              <a:buChar char="•"/>
            </a:pPr>
            <a:r>
              <a:rPr lang="en-US" sz="2400" i="1" dirty="0" smtClean="0"/>
              <a:t>What have you tried that did not work well?</a:t>
            </a:r>
            <a:endParaRPr lang="en-US" sz="2400" b="0" i="1" dirty="0" smtClean="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6</a:t>
            </a:fld>
            <a:endParaRPr lang="en-US" sz="1000" dirty="0"/>
          </a:p>
        </p:txBody>
      </p:sp>
    </p:spTree>
    <p:extLst>
      <p:ext uri="{BB962C8B-B14F-4D97-AF65-F5344CB8AC3E}">
        <p14:creationId xmlns:p14="http://schemas.microsoft.com/office/powerpoint/2010/main" val="3752305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a:latin typeface="Arial" charset="0"/>
              </a:rPr>
              <a:t>Working With Remote CAR Owners</a:t>
            </a: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Autofit/>
          </a:bodyPr>
          <a:lstStyle/>
          <a:p>
            <a:pPr marL="0" indent="0" eaLnBrk="1" hangingPunct="1"/>
            <a:r>
              <a:rPr lang="en-US" sz="2400" dirty="0" smtClean="0">
                <a:solidFill>
                  <a:schemeClr val="tx2"/>
                </a:solidFill>
              </a:rPr>
              <a:t>Strategy:</a:t>
            </a:r>
          </a:p>
          <a:p>
            <a:pPr marL="346075" indent="-346075">
              <a:buFont typeface="Arial" pitchFamily="34" charset="0"/>
              <a:buChar char="•"/>
            </a:pPr>
            <a:r>
              <a:rPr lang="en-US" sz="2400" dirty="0"/>
              <a:t>Phone call to owner to introduce myself and let him/her know I’ll be scheduling a </a:t>
            </a:r>
            <a:r>
              <a:rPr lang="en-US" sz="2400" dirty="0" smtClean="0"/>
              <a:t>meeting</a:t>
            </a:r>
          </a:p>
          <a:p>
            <a:pPr marL="0" indent="0"/>
            <a:endParaRPr lang="en-US" sz="2400" b="0" dirty="0" smtClean="0"/>
          </a:p>
          <a:p>
            <a:pPr marL="568325" indent="0"/>
            <a:r>
              <a:rPr lang="en-US" sz="2400" i="1" dirty="0" smtClean="0">
                <a:solidFill>
                  <a:schemeClr val="tx2"/>
                </a:solidFill>
              </a:rPr>
              <a:t>TIP:</a:t>
            </a:r>
          </a:p>
          <a:p>
            <a:pPr marL="914400" indent="-346075">
              <a:buFont typeface="Courier New" pitchFamily="49" charset="0"/>
              <a:buChar char="o"/>
            </a:pPr>
            <a:r>
              <a:rPr lang="en-US" sz="2400" b="0" dirty="0" smtClean="0"/>
              <a:t>Some </a:t>
            </a:r>
            <a:r>
              <a:rPr lang="en-US" sz="2400" b="0" dirty="0"/>
              <a:t>work (stakeholder meetings, response development meetings, etc.) will need to be carried out remotely in the evening.  While this sounds like no fun, it is far better than endless e-mail chains and needless CAR </a:t>
            </a:r>
            <a:r>
              <a:rPr lang="en-US" sz="2400" b="0" dirty="0" smtClean="0"/>
              <a:t>extensions.</a:t>
            </a:r>
            <a:endParaRPr lang="en-US" sz="2400" b="0" dirty="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7</a:t>
            </a:fld>
            <a:endParaRPr lang="en-US" sz="1000" dirty="0"/>
          </a:p>
        </p:txBody>
      </p:sp>
    </p:spTree>
    <p:extLst>
      <p:ext uri="{BB962C8B-B14F-4D97-AF65-F5344CB8AC3E}">
        <p14:creationId xmlns:p14="http://schemas.microsoft.com/office/powerpoint/2010/main" val="4128030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a:latin typeface="Arial" charset="0"/>
              </a:rPr>
              <a:t>Working With Remote CAR Owners</a:t>
            </a: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Autofit/>
          </a:bodyPr>
          <a:lstStyle/>
          <a:p>
            <a:pPr marL="0" indent="0" eaLnBrk="1" hangingPunct="1"/>
            <a:r>
              <a:rPr lang="en-US" sz="2400" dirty="0" smtClean="0">
                <a:solidFill>
                  <a:schemeClr val="tx2"/>
                </a:solidFill>
              </a:rPr>
              <a:t>Strategy:</a:t>
            </a:r>
          </a:p>
          <a:p>
            <a:pPr marL="346075" indent="-346075">
              <a:buFont typeface="Arial" pitchFamily="34" charset="0"/>
              <a:buChar char="•"/>
            </a:pPr>
            <a:r>
              <a:rPr lang="en-US" sz="2400" dirty="0"/>
              <a:t>Schedule an on-line meeting </a:t>
            </a:r>
            <a:r>
              <a:rPr lang="en-US" sz="2400" dirty="0" smtClean="0"/>
              <a:t>with </a:t>
            </a:r>
            <a:r>
              <a:rPr lang="en-US" sz="2400" dirty="0" err="1" smtClean="0"/>
              <a:t>Lync</a:t>
            </a:r>
            <a:r>
              <a:rPr lang="en-US" sz="2400" dirty="0"/>
              <a:t>, using the owner’s schedule availability in </a:t>
            </a:r>
            <a:r>
              <a:rPr lang="en-US" sz="2400" dirty="0" smtClean="0"/>
              <a:t>Outlook.</a:t>
            </a:r>
          </a:p>
          <a:p>
            <a:pPr marL="0" indent="0"/>
            <a:endParaRPr lang="en-US" sz="2400" b="0" dirty="0" smtClean="0"/>
          </a:p>
          <a:p>
            <a:pPr marL="568325" indent="0"/>
            <a:r>
              <a:rPr lang="en-US" sz="2400" i="1" dirty="0" smtClean="0">
                <a:solidFill>
                  <a:schemeClr val="tx2"/>
                </a:solidFill>
              </a:rPr>
              <a:t>TIP:</a:t>
            </a:r>
          </a:p>
          <a:p>
            <a:pPr marL="914400" indent="-346075">
              <a:buFont typeface="Courier New" pitchFamily="49" charset="0"/>
              <a:buChar char="o"/>
            </a:pPr>
            <a:r>
              <a:rPr lang="en-US" sz="2400" b="0" dirty="0"/>
              <a:t>Ask the CAR </a:t>
            </a:r>
            <a:r>
              <a:rPr lang="en-US" sz="2400" b="0" dirty="0" smtClean="0"/>
              <a:t>Owner </a:t>
            </a:r>
            <a:r>
              <a:rPr lang="en-US" sz="2400" b="0" dirty="0"/>
              <a:t>their preference on how they want to work – </a:t>
            </a:r>
            <a:r>
              <a:rPr lang="en-US" sz="2400" b="0" dirty="0" smtClean="0"/>
              <a:t>telephone</a:t>
            </a:r>
            <a:r>
              <a:rPr lang="en-US" sz="2400" b="0" dirty="0"/>
              <a:t>, email, </a:t>
            </a:r>
            <a:r>
              <a:rPr lang="en-US" sz="2400" b="0" dirty="0" err="1" smtClean="0"/>
              <a:t>Lync</a:t>
            </a:r>
            <a:r>
              <a:rPr lang="en-US" sz="2400" b="0" dirty="0" smtClean="0"/>
              <a:t>, </a:t>
            </a:r>
            <a:r>
              <a:rPr lang="en-US" sz="2400" b="0" dirty="0"/>
              <a:t>real time </a:t>
            </a:r>
            <a:r>
              <a:rPr lang="en-US" sz="2400" b="0" dirty="0" smtClean="0"/>
              <a:t>meeting.</a:t>
            </a:r>
          </a:p>
          <a:p>
            <a:pPr marL="914400" indent="-346075">
              <a:buFont typeface="Courier New" pitchFamily="49" charset="0"/>
              <a:buChar char="o"/>
            </a:pPr>
            <a:r>
              <a:rPr lang="en-US" sz="2400" b="0" dirty="0"/>
              <a:t>Telephone / </a:t>
            </a:r>
            <a:r>
              <a:rPr lang="en-US" sz="2400" b="0" dirty="0" err="1" smtClean="0"/>
              <a:t>Lync</a:t>
            </a:r>
            <a:r>
              <a:rPr lang="en-US" sz="2400" b="0" dirty="0" smtClean="0"/>
              <a:t> </a:t>
            </a:r>
            <a:r>
              <a:rPr lang="en-US" sz="2400" b="0" dirty="0"/>
              <a:t>is useful for getting to know the other person - establishing an initial </a:t>
            </a:r>
            <a:r>
              <a:rPr lang="en-US" sz="2400" b="0" dirty="0" smtClean="0"/>
              <a:t>rapport.</a:t>
            </a:r>
            <a:endParaRPr lang="en-US" sz="2400" b="0" dirty="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8</a:t>
            </a:fld>
            <a:endParaRPr lang="en-US" sz="1000" dirty="0"/>
          </a:p>
        </p:txBody>
      </p:sp>
    </p:spTree>
    <p:extLst>
      <p:ext uri="{BB962C8B-B14F-4D97-AF65-F5344CB8AC3E}">
        <p14:creationId xmlns:p14="http://schemas.microsoft.com/office/powerpoint/2010/main" val="2041357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a:latin typeface="Arial" charset="0"/>
              </a:rPr>
              <a:t>Working With Remote CAR Owners</a:t>
            </a: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Autofit/>
          </a:bodyPr>
          <a:lstStyle/>
          <a:p>
            <a:pPr marL="0" indent="0" eaLnBrk="1" hangingPunct="1"/>
            <a:r>
              <a:rPr lang="en-US" sz="2400" dirty="0" smtClean="0">
                <a:solidFill>
                  <a:schemeClr val="tx2"/>
                </a:solidFill>
              </a:rPr>
              <a:t>Strategy:</a:t>
            </a:r>
          </a:p>
          <a:p>
            <a:pPr marL="346075" indent="-346075">
              <a:buFont typeface="Arial" pitchFamily="34" charset="0"/>
              <a:buChar char="•"/>
            </a:pPr>
            <a:r>
              <a:rPr lang="en-US" sz="2400" dirty="0" smtClean="0"/>
              <a:t>Probably </a:t>
            </a:r>
            <a:r>
              <a:rPr lang="en-US" sz="2400" dirty="0"/>
              <a:t>the best proactive strategy is to enlist the help of the </a:t>
            </a:r>
            <a:r>
              <a:rPr lang="en-US" sz="2400" dirty="0" smtClean="0"/>
              <a:t>LQM </a:t>
            </a:r>
            <a:r>
              <a:rPr lang="en-US" sz="2400" dirty="0"/>
              <a:t>from the very outset</a:t>
            </a:r>
            <a:r>
              <a:rPr lang="en-US" sz="2400" dirty="0" smtClean="0"/>
              <a:t>.</a:t>
            </a:r>
          </a:p>
          <a:p>
            <a:pPr marL="0" indent="0"/>
            <a:endParaRPr lang="en-US" sz="2400" b="0" dirty="0" smtClean="0"/>
          </a:p>
          <a:p>
            <a:pPr marL="568325" indent="0"/>
            <a:r>
              <a:rPr lang="en-US" sz="2400" i="1" dirty="0" smtClean="0">
                <a:solidFill>
                  <a:schemeClr val="tx2"/>
                </a:solidFill>
              </a:rPr>
              <a:t>TIP:</a:t>
            </a:r>
          </a:p>
          <a:p>
            <a:pPr marL="914400" indent="-346075">
              <a:buFont typeface="Courier New" pitchFamily="49" charset="0"/>
              <a:buChar char="o"/>
            </a:pPr>
            <a:r>
              <a:rPr lang="en-US" sz="2400" b="0" dirty="0"/>
              <a:t>This does not </a:t>
            </a:r>
            <a:r>
              <a:rPr lang="en-US" sz="2400" b="0" dirty="0" smtClean="0"/>
              <a:t>relieve </a:t>
            </a:r>
            <a:r>
              <a:rPr lang="en-US" sz="2400" b="0" dirty="0"/>
              <a:t>the CAR Champion from leading the </a:t>
            </a:r>
            <a:r>
              <a:rPr lang="en-US" sz="2400" b="0" dirty="0" smtClean="0"/>
              <a:t>meetings, </a:t>
            </a:r>
            <a:r>
              <a:rPr lang="en-US" sz="2400" b="0" dirty="0"/>
              <a:t>but is invaluable when Owners/Stakeholders need </a:t>
            </a:r>
            <a:r>
              <a:rPr lang="en-US" sz="2400" b="0" dirty="0" smtClean="0"/>
              <a:t>assistance </a:t>
            </a:r>
            <a:r>
              <a:rPr lang="en-US" sz="2400" b="0" dirty="0"/>
              <a:t>and support</a:t>
            </a:r>
            <a:r>
              <a:rPr lang="en-US" sz="2400" b="0" dirty="0" smtClean="0"/>
              <a:t>.</a:t>
            </a:r>
          </a:p>
          <a:p>
            <a:pPr marL="914400" indent="-346075">
              <a:buFont typeface="Courier New" pitchFamily="49" charset="0"/>
              <a:buChar char="o"/>
            </a:pPr>
            <a:r>
              <a:rPr lang="en-US" sz="2400" b="0" dirty="0"/>
              <a:t>Add the LQM as Optional </a:t>
            </a:r>
            <a:r>
              <a:rPr lang="en-US" sz="2400" b="0" dirty="0" smtClean="0"/>
              <a:t>Recipient.  Send </a:t>
            </a:r>
            <a:r>
              <a:rPr lang="en-US" sz="2400" b="0" dirty="0"/>
              <a:t>an email to the </a:t>
            </a:r>
            <a:r>
              <a:rPr lang="en-US" sz="2400" b="0" dirty="0" smtClean="0"/>
              <a:t>Owner </a:t>
            </a:r>
            <a:r>
              <a:rPr lang="en-US" sz="2400" b="0" dirty="0"/>
              <a:t>recommending him/her to work with his/her LQM, copying the </a:t>
            </a:r>
            <a:r>
              <a:rPr lang="en-US" sz="2400" b="0" dirty="0" smtClean="0"/>
              <a:t>LQM, </a:t>
            </a:r>
            <a:r>
              <a:rPr lang="en-US" sz="2400" b="0" dirty="0"/>
              <a:t>but always reminding him/her that you are available for support</a:t>
            </a:r>
            <a:r>
              <a:rPr lang="en-US" sz="2400" b="0" dirty="0" smtClean="0"/>
              <a:t>.</a:t>
            </a:r>
            <a:endParaRPr lang="en-US" sz="2400" b="0" dirty="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9</a:t>
            </a:fld>
            <a:endParaRPr lang="en-US" sz="1000" dirty="0"/>
          </a:p>
        </p:txBody>
      </p:sp>
    </p:spTree>
    <p:extLst>
      <p:ext uri="{BB962C8B-B14F-4D97-AF65-F5344CB8AC3E}">
        <p14:creationId xmlns:p14="http://schemas.microsoft.com/office/powerpoint/2010/main" val="1403558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UL_Basic_011010">
  <a:themeElements>
    <a:clrScheme name="Custom 3">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4A6A1F"/>
      </a:hlink>
      <a:folHlink>
        <a:srgbClr val="6F9F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6389</TotalTime>
  <Words>1898</Words>
  <Application>Microsoft Office PowerPoint</Application>
  <PresentationFormat>On-screen Show (4:3)</PresentationFormat>
  <Paragraphs>255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UL_Basic_011010</vt:lpstr>
      <vt:lpstr>CAR Administrator Calibration</vt:lpstr>
      <vt:lpstr>Topics</vt:lpstr>
      <vt:lpstr>Buy &amp; Pay: Category for Observation CARs</vt:lpstr>
      <vt:lpstr>Buy &amp; Pay: Category for Observation CARs</vt:lpstr>
      <vt:lpstr>PowerPoint Presentation</vt:lpstr>
      <vt:lpstr>Working With Remote CAR Owners</vt:lpstr>
      <vt:lpstr>Working With Remote CAR Owners</vt:lpstr>
      <vt:lpstr>Working With Remote CAR Owners</vt:lpstr>
      <vt:lpstr>Working With Remote CAR Owners</vt:lpstr>
      <vt:lpstr>Working With Remote CAR Owners</vt:lpstr>
      <vt:lpstr>Working With Remote CAR Owners</vt:lpstr>
      <vt:lpstr>Working With Remote CAR Owners</vt:lpstr>
      <vt:lpstr>Working With Remote CAR Owners</vt:lpstr>
      <vt:lpstr>PowerPoint Presentation</vt:lpstr>
      <vt:lpstr>Report Tools to Assist CAR Owners and CAR Champions</vt:lpstr>
      <vt:lpstr>Report Tools to Assist CAR Owners and CAR Champions</vt:lpstr>
      <vt:lpstr>Report Tools to Assist CAR Owners and CAR Champions</vt:lpstr>
      <vt:lpstr>Report Tools to Assist CAR Owners and CAR Champions</vt:lpstr>
      <vt:lpstr>Report Tools to Assist CAR Owners and CAR Champions</vt:lpstr>
      <vt:lpstr>Report Tools to Assist CAR Owners and CAR Champions</vt:lpstr>
      <vt:lpstr>Champion Conversations</vt:lpstr>
      <vt:lpstr>Champion Conversations</vt:lpstr>
      <vt:lpstr>Champion Conversations</vt:lpstr>
      <vt:lpstr>Champion Conversations</vt:lpstr>
      <vt:lpstr>Champion Conversations</vt:lpstr>
      <vt:lpstr>Champion Conversations</vt:lpstr>
      <vt:lpstr>Champion Conversations</vt:lpstr>
      <vt:lpstr>Champion Conversations</vt:lpstr>
      <vt:lpstr>Champion Conversations</vt:lpstr>
      <vt:lpstr>Champion Conversations</vt:lpstr>
      <vt:lpstr>Champion Conversations</vt:lpstr>
      <vt:lpstr>Champion Conversations</vt:lpstr>
      <vt:lpstr>Champion Conversations</vt:lpstr>
      <vt:lpstr>Can this CAR be deleted?  Force Closed?</vt:lpstr>
      <vt:lpstr>Champion Conversations</vt:lpstr>
      <vt:lpstr>Champion Conversations</vt:lpstr>
      <vt:lpstr>CAR Reviews</vt:lpstr>
      <vt:lpstr>CAR Reviews </vt:lpstr>
      <vt:lpstr>THANK YOU</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Bill Konigsfeld</dc:creator>
  <cp:lastModifiedBy>Allison, Cheryl</cp:lastModifiedBy>
  <cp:revision>368</cp:revision>
  <cp:lastPrinted>2013-09-18T18:22:45Z</cp:lastPrinted>
  <dcterms:created xsi:type="dcterms:W3CDTF">2011-03-29T18:20:08Z</dcterms:created>
  <dcterms:modified xsi:type="dcterms:W3CDTF">2013-12-03T14:41:04Z</dcterms:modified>
</cp:coreProperties>
</file>