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72" r:id="rId3"/>
    <p:sldId id="380" r:id="rId4"/>
    <p:sldId id="449" r:id="rId5"/>
    <p:sldId id="450" r:id="rId6"/>
    <p:sldId id="451" r:id="rId7"/>
    <p:sldId id="452" r:id="rId8"/>
    <p:sldId id="453" r:id="rId9"/>
    <p:sldId id="454" r:id="rId10"/>
    <p:sldId id="455" r:id="rId11"/>
    <p:sldId id="463" r:id="rId12"/>
    <p:sldId id="456" r:id="rId13"/>
    <p:sldId id="420" r:id="rId14"/>
    <p:sldId id="422" r:id="rId15"/>
    <p:sldId id="446" r:id="rId16"/>
    <p:sldId id="457" r:id="rId17"/>
    <p:sldId id="458" r:id="rId18"/>
    <p:sldId id="459" r:id="rId19"/>
    <p:sldId id="460" r:id="rId20"/>
    <p:sldId id="461" r:id="rId21"/>
    <p:sldId id="462" r:id="rId22"/>
    <p:sldId id="325" r:id="rId23"/>
    <p:sldId id="362" r:id="rId24"/>
    <p:sldId id="467" r:id="rId25"/>
    <p:sldId id="464" r:id="rId26"/>
    <p:sldId id="439" r:id="rId27"/>
    <p:sldId id="465" r:id="rId28"/>
    <p:sldId id="466" r:id="rId29"/>
    <p:sldId id="438" r:id="rId30"/>
    <p:sldId id="326" r:id="rId31"/>
    <p:sldId id="400" r:id="rId32"/>
    <p:sldId id="448" r:id="rId33"/>
    <p:sldId id="282" r:id="rId34"/>
  </p:sldIdLst>
  <p:sldSz cx="9144000" cy="6858000" type="screen4x3"/>
  <p:notesSz cx="7010400" cy="9236075"/>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18307"/>
    <a:srgbClr val="459D2D"/>
    <a:srgbClr val="C10036"/>
    <a:srgbClr val="93C64E"/>
    <a:srgbClr val="808000"/>
    <a:srgbClr val="96C547"/>
    <a:srgbClr val="6EC1BC"/>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2" autoAdjust="0"/>
    <p:restoredTop sz="94698" autoAdjust="0"/>
  </p:normalViewPr>
  <p:slideViewPr>
    <p:cSldViewPr snapToGrid="0" snapToObjects="1">
      <p:cViewPr>
        <p:scale>
          <a:sx n="81" d="100"/>
          <a:sy n="81" d="100"/>
        </p:scale>
        <p:origin x="-845" y="-120"/>
      </p:cViewPr>
      <p:guideLst>
        <p:guide orient="horz" pos="2160"/>
        <p:guide pos="2880"/>
      </p:guideLst>
    </p:cSldViewPr>
  </p:slideViewPr>
  <p:notesTextViewPr>
    <p:cViewPr>
      <p:scale>
        <a:sx n="1" d="1"/>
        <a:sy n="1" d="1"/>
      </p:scale>
      <p:origin x="0" y="0"/>
    </p:cViewPr>
  </p:notesTextViewPr>
  <p:sorterViewPr>
    <p:cViewPr>
      <p:scale>
        <a:sx n="100" d="100"/>
        <a:sy n="100" d="100"/>
      </p:scale>
      <p:origin x="0" y="6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52" cy="462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760" y="0"/>
            <a:ext cx="3038052" cy="462600"/>
          </a:xfrm>
          <a:prstGeom prst="rect">
            <a:avLst/>
          </a:prstGeom>
        </p:spPr>
        <p:txBody>
          <a:bodyPr vert="horz" lIns="91440" tIns="45720" rIns="91440" bIns="45720" rtlCol="0"/>
          <a:lstStyle>
            <a:lvl1pPr algn="r">
              <a:defRPr sz="1200"/>
            </a:lvl1pPr>
          </a:lstStyle>
          <a:p>
            <a:fld id="{39D7C419-76B4-4576-9B5D-B615D9BF4E07}" type="datetimeFigureOut">
              <a:rPr lang="en-US" smtClean="0"/>
              <a:t>12/8/2014</a:t>
            </a:fld>
            <a:endParaRPr lang="en-US"/>
          </a:p>
        </p:txBody>
      </p:sp>
      <p:sp>
        <p:nvSpPr>
          <p:cNvPr id="4" name="Footer Placeholder 3"/>
          <p:cNvSpPr>
            <a:spLocks noGrp="1"/>
          </p:cNvSpPr>
          <p:nvPr>
            <p:ph type="ftr" sz="quarter" idx="2"/>
          </p:nvPr>
        </p:nvSpPr>
        <p:spPr>
          <a:xfrm>
            <a:off x="0" y="8771887"/>
            <a:ext cx="3038052" cy="4626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760" y="8771887"/>
            <a:ext cx="3038052" cy="462600"/>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70938" y="1"/>
            <a:ext cx="3037840" cy="461804"/>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12/8/2014</a:t>
            </a:fld>
            <a:endParaRPr lang="en-US"/>
          </a:p>
        </p:txBody>
      </p:sp>
      <p:sp>
        <p:nvSpPr>
          <p:cNvPr id="4" name="Slide Image Placeholder 3"/>
          <p:cNvSpPr>
            <a:spLocks noGrp="1" noRot="1" noChangeAspect="1"/>
          </p:cNvSpPr>
          <p:nvPr>
            <p:ph type="sldImg" idx="2"/>
          </p:nvPr>
        </p:nvSpPr>
        <p:spPr>
          <a:xfrm>
            <a:off x="1195388" y="692150"/>
            <a:ext cx="4619625" cy="346551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1040" y="4387136"/>
            <a:ext cx="5608320" cy="4156234"/>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corporate.ul.com/departments/snk5212/QE/FAQ.cf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corporate.ul.com/departments/snk5212/QE/FAQ.cf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corporate.ul.com/departments/snk5212/QE/FAQ.cf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Champion Calibration</a:t>
            </a:r>
          </a:p>
        </p:txBody>
      </p:sp>
      <p:sp>
        <p:nvSpPr>
          <p:cNvPr id="13315" name="Subtitle 2"/>
          <p:cNvSpPr>
            <a:spLocks noGrp="1"/>
          </p:cNvSpPr>
          <p:nvPr>
            <p:ph type="subTitle" idx="1"/>
          </p:nvPr>
        </p:nvSpPr>
        <p:spPr>
          <a:xfrm>
            <a:off x="457199" y="5049982"/>
            <a:ext cx="6726025" cy="685656"/>
          </a:xfrm>
        </p:spPr>
        <p:txBody>
          <a:bodyPr/>
          <a:lstStyle/>
          <a:p>
            <a:pPr eaLnBrk="1" hangingPunct="1"/>
            <a:r>
              <a:rPr lang="en-US" dirty="0" smtClean="0">
                <a:latin typeface="Arial" charset="0"/>
                <a:cs typeface="Arial" charset="0"/>
              </a:rPr>
              <a:t>December 11, 2014</a:t>
            </a:r>
          </a:p>
          <a:p>
            <a:pPr eaLnBrk="1" hangingPunct="1"/>
            <a:r>
              <a:rPr lang="en-US" dirty="0" smtClean="0">
                <a:latin typeface="Arial" charset="0"/>
                <a:cs typeface="Arial" charset="0"/>
              </a:rPr>
              <a:t>For questions or comments, please contact Cheryl Allison Adams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Global CAR Process, cont.</a:t>
            </a:r>
            <a:endParaRPr lang="en-US" dirty="0" smtClean="0"/>
          </a:p>
          <a:p>
            <a:pPr marL="457200" lvl="2" indent="-457200">
              <a:buSzPct val="100000"/>
              <a:buFont typeface="+mj-lt"/>
              <a:buAutoNum type="arabicPeriod" startAt="3"/>
            </a:pPr>
            <a:r>
              <a:rPr lang="en-US" sz="2400" dirty="0"/>
              <a:t>A thorough final verification of the effectiveness of the corrective actions is performed by members of the CAR team.  </a:t>
            </a:r>
            <a:endParaRPr lang="en-US" sz="2400" dirty="0" smtClean="0"/>
          </a:p>
          <a:p>
            <a:pPr marL="687388" lvl="2" indent="-347663">
              <a:buSzPct val="120000"/>
              <a:buFont typeface="Arial" panose="020B0604020202020204" pitchFamily="34" charset="0"/>
              <a:buChar char="•"/>
            </a:pPr>
            <a:r>
              <a:rPr lang="en-US" sz="2400" dirty="0" smtClean="0"/>
              <a:t>The </a:t>
            </a:r>
            <a:r>
              <a:rPr lang="en-US" sz="2400" dirty="0"/>
              <a:t>verification must include data covering the entire scope of the concern – all functions, business units, locations, etc. that were </a:t>
            </a:r>
            <a:r>
              <a:rPr lang="en-US" sz="2400" dirty="0" smtClean="0"/>
              <a:t>identified.</a:t>
            </a:r>
          </a:p>
          <a:p>
            <a:pPr marL="687388" lvl="2" indent="-347663">
              <a:buSzPct val="120000"/>
              <a:buFont typeface="Arial" panose="020B0604020202020204" pitchFamily="34" charset="0"/>
              <a:buChar char="•"/>
            </a:pPr>
            <a:r>
              <a:rPr lang="en-US" sz="2400" dirty="0" smtClean="0"/>
              <a:t>The </a:t>
            </a:r>
            <a:r>
              <a:rPr lang="en-US" sz="2400" dirty="0"/>
              <a:t>verification must also include evidence that each root cause was effectively </a:t>
            </a:r>
            <a:r>
              <a:rPr lang="en-US" sz="2400" dirty="0" smtClean="0"/>
              <a:t>addressed.</a:t>
            </a:r>
            <a:endParaRPr lang="en-US" sz="24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10</a:t>
            </a:fld>
            <a:endParaRPr lang="en-US" sz="1000" dirty="0"/>
          </a:p>
        </p:txBody>
      </p:sp>
    </p:spTree>
    <p:extLst>
      <p:ext uri="{BB962C8B-B14F-4D97-AF65-F5344CB8AC3E}">
        <p14:creationId xmlns:p14="http://schemas.microsoft.com/office/powerpoint/2010/main" val="1774624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Projects currently under review</a:t>
            </a:r>
            <a:endParaRPr lang="en-US" dirty="0" smtClean="0"/>
          </a:p>
          <a:p>
            <a:pPr marL="461963" lvl="2" indent="-461963">
              <a:buSzPct val="100000"/>
              <a:buFont typeface="+mj-lt"/>
              <a:buAutoNum type="arabicPeriod"/>
            </a:pPr>
            <a:r>
              <a:rPr lang="en-US" sz="2400" dirty="0" smtClean="0"/>
              <a:t>Standard, Edition and Date</a:t>
            </a:r>
          </a:p>
          <a:p>
            <a:pPr marL="461963" lvl="2">
              <a:buSzPct val="120000"/>
            </a:pPr>
            <a:r>
              <a:rPr lang="en-US" sz="2000" dirty="0"/>
              <a:t>Determine use of Standard/Edition/Date within the project handling process and where inconsistencies are currently found that result in non-compliances with the requirements of 17065 and 17025.  Propose and implement process revisions to address </a:t>
            </a:r>
            <a:r>
              <a:rPr lang="en-US" sz="2000" dirty="0" smtClean="0"/>
              <a:t>inconsistencies.</a:t>
            </a:r>
          </a:p>
          <a:p>
            <a:pPr marL="457200" lvl="2" indent="-457200">
              <a:buSzPct val="100000"/>
              <a:buFont typeface="+mj-lt"/>
              <a:buAutoNum type="arabicPeriod" startAt="2"/>
            </a:pPr>
            <a:r>
              <a:rPr lang="en-US" sz="2400" dirty="0" smtClean="0"/>
              <a:t>Communication of Scope</a:t>
            </a:r>
          </a:p>
          <a:p>
            <a:pPr marL="461963" lvl="2">
              <a:buSzPct val="100000"/>
            </a:pPr>
            <a:r>
              <a:rPr lang="en-US" sz="2000" dirty="0" smtClean="0"/>
              <a:t>To </a:t>
            </a:r>
            <a:r>
              <a:rPr lang="en-US" sz="2000" dirty="0"/>
              <a:t>reduce or eliminate findings regarding missing </a:t>
            </a:r>
            <a:r>
              <a:rPr lang="en-US" sz="2000" dirty="0" smtClean="0"/>
              <a:t>communications </a:t>
            </a:r>
            <a:r>
              <a:rPr lang="en-US" sz="2000" dirty="0"/>
              <a:t>of scope of investigation to customers</a:t>
            </a:r>
            <a:r>
              <a:rPr lang="en-US" sz="2000" dirty="0" smtClean="0"/>
              <a:t>.</a:t>
            </a:r>
          </a:p>
          <a:p>
            <a:pPr marL="457200" lvl="2" indent="-457200">
              <a:buSzPct val="100000"/>
              <a:buFont typeface="+mj-lt"/>
              <a:buAutoNum type="arabicPeriod" startAt="3"/>
            </a:pPr>
            <a:r>
              <a:rPr lang="en-US" sz="2400" dirty="0" smtClean="0"/>
              <a:t>DAP Client Scope</a:t>
            </a:r>
          </a:p>
          <a:p>
            <a:pPr marL="461963" lvl="2">
              <a:buSzPct val="100000"/>
            </a:pPr>
            <a:r>
              <a:rPr lang="en-US" sz="2000" dirty="0" smtClean="0"/>
              <a:t>Reduce </a:t>
            </a:r>
            <a:r>
              <a:rPr lang="en-US" sz="2000" dirty="0"/>
              <a:t>the number of DAP projects we accept with tests that are not within the client’s </a:t>
            </a:r>
            <a:r>
              <a:rPr lang="en-US" sz="2000" dirty="0" smtClean="0"/>
              <a:t>scope.</a:t>
            </a:r>
            <a:endParaRPr lang="en-US" sz="20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11</a:t>
            </a:fld>
            <a:endParaRPr lang="en-US" sz="1000" dirty="0"/>
          </a:p>
        </p:txBody>
      </p:sp>
    </p:spTree>
    <p:extLst>
      <p:ext uri="{BB962C8B-B14F-4D97-AF65-F5344CB8AC3E}">
        <p14:creationId xmlns:p14="http://schemas.microsoft.com/office/powerpoint/2010/main" val="1333246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See CAR website</a:t>
            </a:r>
            <a:r>
              <a:rPr lang="en-US" dirty="0">
                <a:solidFill>
                  <a:srgbClr val="C00000"/>
                </a:solidFill>
              </a:rPr>
              <a:t> revised</a:t>
            </a:r>
            <a:r>
              <a:rPr lang="en-US" dirty="0" smtClean="0">
                <a:solidFill>
                  <a:srgbClr val="C00000"/>
                </a:solidFill>
              </a:rPr>
              <a:t> </a:t>
            </a:r>
            <a:r>
              <a:rPr lang="en-US" dirty="0" smtClean="0">
                <a:solidFill>
                  <a:srgbClr val="C00000"/>
                </a:solidFill>
                <a:hlinkClick r:id="rId2"/>
              </a:rPr>
              <a:t>FAQ #25</a:t>
            </a:r>
            <a:r>
              <a:rPr lang="en-US" dirty="0" smtClean="0">
                <a:solidFill>
                  <a:srgbClr val="C00000"/>
                </a:solidFill>
              </a:rPr>
              <a:t> for updates:</a:t>
            </a:r>
          </a:p>
          <a:p>
            <a:pPr marL="457200" indent="-457200">
              <a:buFont typeface="Arial" panose="020B0604020202020204" pitchFamily="34" charset="0"/>
              <a:buChar char="•"/>
            </a:pPr>
            <a:r>
              <a:rPr lang="en-US" dirty="0" smtClean="0"/>
              <a:t>New Global CARS</a:t>
            </a:r>
          </a:p>
          <a:p>
            <a:pPr marL="457200" indent="-457200">
              <a:buFont typeface="Arial" panose="020B0604020202020204" pitchFamily="34" charset="0"/>
              <a:buChar char="•"/>
            </a:pPr>
            <a:r>
              <a:rPr lang="en-US" dirty="0" smtClean="0"/>
              <a:t>Updates to existing Global CARs</a:t>
            </a:r>
          </a:p>
          <a:p>
            <a:pPr marL="457200" indent="-457200">
              <a:buFont typeface="Arial" panose="020B0604020202020204" pitchFamily="34" charset="0"/>
              <a:buChar char="•"/>
            </a:pPr>
            <a:r>
              <a:rPr lang="en-US" dirty="0" smtClean="0"/>
              <a:t>Instructions for new CARs that are within the scope of the existing Global CARs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12</a:t>
            </a:fld>
            <a:endParaRPr lang="en-US" sz="1000" dirty="0"/>
          </a:p>
        </p:txBody>
      </p:sp>
    </p:spTree>
    <p:extLst>
      <p:ext uri="{BB962C8B-B14F-4D97-AF65-F5344CB8AC3E}">
        <p14:creationId xmlns:p14="http://schemas.microsoft.com/office/powerpoint/2010/main" val="1993129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endParaRPr lang="en-US" dirty="0" smtClean="0">
              <a:solidFill>
                <a:srgbClr val="FFC000"/>
              </a:solidFill>
              <a:latin typeface="Arial" charset="0"/>
            </a:endParaRPr>
          </a:p>
          <a:p>
            <a:pPr algn="ctr"/>
            <a:r>
              <a:rPr lang="en-US" dirty="0" smtClean="0">
                <a:solidFill>
                  <a:srgbClr val="FFC000"/>
                </a:solidFill>
                <a:latin typeface="Arial" charset="0"/>
              </a:rPr>
              <a:t>CAR Surveys</a:t>
            </a:r>
          </a:p>
        </p:txBody>
      </p:sp>
    </p:spTree>
    <p:extLst>
      <p:ext uri="{BB962C8B-B14F-4D97-AF65-F5344CB8AC3E}">
        <p14:creationId xmlns:p14="http://schemas.microsoft.com/office/powerpoint/2010/main" val="2015886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Surveys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chemeClr val="tx2"/>
                </a:solidFill>
              </a:rPr>
              <a:t>CAR Surveys were distributed two ways:</a:t>
            </a:r>
          </a:p>
          <a:p>
            <a:pPr marL="0" indent="0"/>
            <a:endParaRPr lang="en-US" sz="1400" dirty="0" smtClean="0"/>
          </a:p>
          <a:p>
            <a:pPr marL="919163" indent="-457200">
              <a:spcBef>
                <a:spcPts val="0"/>
              </a:spcBef>
              <a:buFont typeface="+mj-lt"/>
              <a:buAutoNum type="arabicPeriod"/>
            </a:pPr>
            <a:r>
              <a:rPr lang="en-US" sz="2400" dirty="0" smtClean="0"/>
              <a:t>Manually sent to a group of CAR owners who had CARs close in the 2</a:t>
            </a:r>
            <a:r>
              <a:rPr lang="en-US" sz="2400" baseline="30000" dirty="0" smtClean="0"/>
              <a:t>nd</a:t>
            </a:r>
            <a:r>
              <a:rPr lang="en-US" sz="2400" dirty="0" smtClean="0"/>
              <a:t> and 3</a:t>
            </a:r>
            <a:r>
              <a:rPr lang="en-US" sz="2400" baseline="30000" dirty="0" smtClean="0"/>
              <a:t>rd</a:t>
            </a:r>
            <a:r>
              <a:rPr lang="en-US" sz="2400" dirty="0" smtClean="0"/>
              <a:t> quarters 2014</a:t>
            </a:r>
          </a:p>
          <a:p>
            <a:pPr marL="919163" indent="-457200">
              <a:spcBef>
                <a:spcPts val="0"/>
              </a:spcBef>
              <a:buFont typeface="+mj-lt"/>
              <a:buAutoNum type="arabicPeriod"/>
            </a:pPr>
            <a:r>
              <a:rPr lang="en-US" sz="2400" dirty="0" smtClean="0"/>
              <a:t>A survey link is included in the email when a CAR becomes “Closed – Awaiting Verification”</a:t>
            </a:r>
          </a:p>
          <a:p>
            <a:pPr marL="461963" indent="0">
              <a:spcBef>
                <a:spcPts val="0"/>
              </a:spcBef>
            </a:pPr>
            <a:endParaRPr lang="en-US" sz="2400" dirty="0"/>
          </a:p>
          <a:p>
            <a:pPr marL="0" indent="0">
              <a:spcBef>
                <a:spcPts val="0"/>
              </a:spcBef>
            </a:pPr>
            <a:r>
              <a:rPr lang="en-US" dirty="0" smtClean="0"/>
              <a:t>Following are CAR survey metrics and specific comments for higher and lower ratings for each survey question (as of November 14, 2014)</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14</a:t>
            </a:fld>
            <a:endParaRPr lang="en-US" sz="1000" dirty="0"/>
          </a:p>
        </p:txBody>
      </p:sp>
    </p:spTree>
    <p:extLst>
      <p:ext uri="{BB962C8B-B14F-4D97-AF65-F5344CB8AC3E}">
        <p14:creationId xmlns:p14="http://schemas.microsoft.com/office/powerpoint/2010/main" val="3838458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Surveys</a:t>
            </a:r>
          </a:p>
        </p:txBody>
      </p:sp>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15</a:t>
            </a:fld>
            <a:endParaRPr lang="en-US"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782427"/>
            <a:ext cx="76485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730729718"/>
              </p:ext>
            </p:extLst>
          </p:nvPr>
        </p:nvGraphicFramePr>
        <p:xfrm>
          <a:off x="570322" y="3920777"/>
          <a:ext cx="8229600" cy="2734056"/>
        </p:xfrm>
        <a:graphic>
          <a:graphicData uri="http://schemas.openxmlformats.org/drawingml/2006/table">
            <a:tbl>
              <a:tblPr firstRow="1" firstCol="1" bandRow="1">
                <a:tableStyleId>{C083E6E3-FA7D-4D7B-A595-EF9225AFEA82}</a:tableStyleId>
              </a:tblPr>
              <a:tblGrid>
                <a:gridCol w="4114800"/>
                <a:gridCol w="4114800"/>
              </a:tblGrid>
              <a:tr h="46119">
                <a:tc>
                  <a:txBody>
                    <a:bodyPr/>
                    <a:lstStyle/>
                    <a:p>
                      <a:pPr marL="0" marR="0" algn="ctr">
                        <a:lnSpc>
                          <a:spcPct val="115000"/>
                        </a:lnSpc>
                        <a:spcBef>
                          <a:spcPts val="0"/>
                        </a:spcBef>
                        <a:spcAft>
                          <a:spcPts val="0"/>
                        </a:spcAft>
                      </a:pPr>
                      <a:r>
                        <a:rPr lang="en-US" sz="1200" dirty="0">
                          <a:effectLst/>
                        </a:rPr>
                        <a:t>Rating:  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dirty="0">
                          <a:effectLst/>
                        </a:rPr>
                        <a:t>Rating:  5</a:t>
                      </a:r>
                      <a:endParaRPr lang="en-US" sz="1200" dirty="0">
                        <a:effectLst/>
                        <a:latin typeface="Times New Roman"/>
                        <a:ea typeface="Times New Roman"/>
                        <a:cs typeface="Times New Roman"/>
                      </a:endParaRPr>
                    </a:p>
                  </a:txBody>
                  <a:tcPr marL="67456" marR="67456" marT="0" marB="0"/>
                </a:tc>
              </a:tr>
              <a:tr h="2275507">
                <a:tc>
                  <a:txBody>
                    <a:bodyPr/>
                    <a:lstStyle/>
                    <a:p>
                      <a:pPr marL="342900" marR="0" lvl="0" indent="-342900">
                        <a:lnSpc>
                          <a:spcPct val="115000"/>
                        </a:lnSpc>
                        <a:spcBef>
                          <a:spcPts val="0"/>
                        </a:spcBef>
                        <a:spcAft>
                          <a:spcPts val="0"/>
                        </a:spcAft>
                        <a:buFont typeface="Wingdings"/>
                        <a:buChar char=""/>
                      </a:pPr>
                      <a:r>
                        <a:rPr lang="en-US" sz="1200" b="0" dirty="0" err="1">
                          <a:effectLst/>
                        </a:rPr>
                        <a:t>i</a:t>
                      </a:r>
                      <a:r>
                        <a:rPr lang="en-US" sz="1200" b="0" dirty="0">
                          <a:effectLst/>
                        </a:rPr>
                        <a:t> needed to find myself someone to understand what the CAR was about</a:t>
                      </a:r>
                    </a:p>
                    <a:p>
                      <a:pPr marL="342900" marR="0" lvl="0" indent="-342900">
                        <a:lnSpc>
                          <a:spcPct val="115000"/>
                        </a:lnSpc>
                        <a:spcBef>
                          <a:spcPts val="0"/>
                        </a:spcBef>
                        <a:spcAft>
                          <a:spcPts val="0"/>
                        </a:spcAft>
                        <a:buFont typeface="Wingdings"/>
                        <a:buChar char=""/>
                      </a:pPr>
                      <a:r>
                        <a:rPr lang="en-US" sz="1200" b="0" dirty="0">
                          <a:effectLst/>
                        </a:rPr>
                        <a:t>I manage staff in multiple offices. In my local office I am very aware of CARs but not so much when I am assigned a CAR from an office where I am not present.</a:t>
                      </a:r>
                    </a:p>
                    <a:p>
                      <a:pPr marL="342900" marR="0" lvl="0" indent="-342900">
                        <a:lnSpc>
                          <a:spcPct val="115000"/>
                        </a:lnSpc>
                        <a:spcBef>
                          <a:spcPts val="0"/>
                        </a:spcBef>
                        <a:spcAft>
                          <a:spcPts val="0"/>
                        </a:spcAft>
                        <a:buFont typeface="Wingdings"/>
                        <a:buChar char=""/>
                      </a:pPr>
                      <a:r>
                        <a:rPr lang="en-US" sz="1200" b="0" dirty="0">
                          <a:effectLst/>
                        </a:rPr>
                        <a:t>The issues noted in the CAR could have been addressed prior to being issued saving a lot of wasted time and resources. CAR should have never been issued to begin with.</a:t>
                      </a:r>
                    </a:p>
                    <a:p>
                      <a:pPr marL="342900" marR="0" lvl="0" indent="-342900">
                        <a:lnSpc>
                          <a:spcPct val="115000"/>
                        </a:lnSpc>
                        <a:spcBef>
                          <a:spcPts val="0"/>
                        </a:spcBef>
                        <a:spcAft>
                          <a:spcPts val="0"/>
                        </a:spcAft>
                        <a:buFont typeface="Wingdings"/>
                        <a:buChar char=""/>
                      </a:pPr>
                      <a:r>
                        <a:rPr lang="en-US" sz="1200" b="0" dirty="0">
                          <a:effectLst/>
                        </a:rPr>
                        <a:t>One of my CAR's would have made more sense to go to the PDE.</a:t>
                      </a:r>
                      <a:endParaRPr lang="en-US" sz="1200" b="0" dirty="0">
                        <a:effectLst/>
                        <a:latin typeface="Times New Roman"/>
                        <a:ea typeface="Times New Roman"/>
                        <a:cs typeface="Times New Roman"/>
                      </a:endParaRPr>
                    </a:p>
                  </a:txBody>
                  <a:tcPr marL="67456" marR="67456" marT="0" marB="0"/>
                </a:tc>
                <a:tc>
                  <a:txBody>
                    <a:bodyPr/>
                    <a:lstStyle/>
                    <a:p>
                      <a:pPr marL="342900" marR="0" lvl="0" indent="-342900">
                        <a:lnSpc>
                          <a:spcPct val="115000"/>
                        </a:lnSpc>
                        <a:spcBef>
                          <a:spcPts val="0"/>
                        </a:spcBef>
                        <a:spcAft>
                          <a:spcPts val="0"/>
                        </a:spcAft>
                        <a:buFont typeface="Wingdings"/>
                        <a:buChar char=""/>
                      </a:pPr>
                      <a:r>
                        <a:rPr lang="en-US" sz="1200" dirty="0">
                          <a:effectLst/>
                        </a:rPr>
                        <a:t>It is always helpful to have direct communication from the auditor to fully understand the finding of the CAR. </a:t>
                      </a:r>
                    </a:p>
                    <a:p>
                      <a:pPr marL="342900" marR="0" lvl="0" indent="-342900">
                        <a:lnSpc>
                          <a:spcPct val="115000"/>
                        </a:lnSpc>
                        <a:spcBef>
                          <a:spcPts val="0"/>
                        </a:spcBef>
                        <a:spcAft>
                          <a:spcPts val="0"/>
                        </a:spcAft>
                        <a:buFont typeface="Wingdings"/>
                        <a:buChar char=""/>
                      </a:pPr>
                      <a:r>
                        <a:rPr lang="en-US" sz="1200" dirty="0">
                          <a:effectLst/>
                        </a:rPr>
                        <a:t>An explanation of CAR and the relevant requirement was provided</a:t>
                      </a:r>
                      <a:r>
                        <a:rPr lang="en-US" sz="1200" dirty="0" smtClean="0">
                          <a:effectLst/>
                        </a:rPr>
                        <a:t>.</a:t>
                      </a:r>
                    </a:p>
                    <a:p>
                      <a:pPr marL="342900" marR="0" lvl="0" indent="-342900">
                        <a:lnSpc>
                          <a:spcPct val="115000"/>
                        </a:lnSpc>
                        <a:spcBef>
                          <a:spcPts val="0"/>
                        </a:spcBef>
                        <a:spcAft>
                          <a:spcPts val="0"/>
                        </a:spcAft>
                        <a:buFont typeface="Wingdings"/>
                        <a:buChar char=""/>
                      </a:pPr>
                      <a:r>
                        <a:rPr lang="en-US" sz="1200" dirty="0" smtClean="0">
                          <a:effectLst/>
                        </a:rPr>
                        <a:t>I </a:t>
                      </a:r>
                      <a:r>
                        <a:rPr lang="en-US" sz="1200" dirty="0">
                          <a:effectLst/>
                        </a:rPr>
                        <a:t>have had excellent communication with our Quality team throughout all my CAR processes. Jennifer Murrill and Julie Heinzinger created the last few I have addressed. They communicated the issue clearly, listened to my feedback and worked with me all along the way.</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101927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16</a:t>
            </a:fld>
            <a:endParaRPr lang="en-US" sz="1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13968"/>
            <a:ext cx="76295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206083837"/>
              </p:ext>
            </p:extLst>
          </p:nvPr>
        </p:nvGraphicFramePr>
        <p:xfrm>
          <a:off x="273376" y="3161068"/>
          <a:ext cx="8663233" cy="3575304"/>
        </p:xfrm>
        <a:graphic>
          <a:graphicData uri="http://schemas.openxmlformats.org/drawingml/2006/table">
            <a:tbl>
              <a:tblPr firstRow="1" firstCol="1" bandRow="1">
                <a:tableStyleId>{0E3FDE45-AF77-4B5C-9715-49D594BDF05E}</a:tableStyleId>
              </a:tblPr>
              <a:tblGrid>
                <a:gridCol w="1904216"/>
                <a:gridCol w="6759017"/>
              </a:tblGrid>
              <a:tr h="206864">
                <a:tc>
                  <a:txBody>
                    <a:bodyPr/>
                    <a:lstStyle/>
                    <a:p>
                      <a:pPr marL="0" marR="0" algn="ctr">
                        <a:lnSpc>
                          <a:spcPct val="115000"/>
                        </a:lnSpc>
                        <a:spcBef>
                          <a:spcPts val="0"/>
                        </a:spcBef>
                        <a:spcAft>
                          <a:spcPts val="0"/>
                        </a:spcAft>
                      </a:pPr>
                      <a:r>
                        <a:rPr lang="en-US" sz="1200" dirty="0">
                          <a:effectLst/>
                        </a:rPr>
                        <a:t>Rating:  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dirty="0">
                          <a:effectLst/>
                        </a:rPr>
                        <a:t>Rating:  5</a:t>
                      </a:r>
                      <a:endParaRPr lang="en-US" sz="1200" dirty="0">
                        <a:effectLst/>
                        <a:latin typeface="Times New Roman"/>
                        <a:ea typeface="Times New Roman"/>
                        <a:cs typeface="Times New Roman"/>
                      </a:endParaRPr>
                    </a:p>
                  </a:txBody>
                  <a:tcPr marL="67456" marR="67456" marT="0" marB="0"/>
                </a:tc>
              </a:tr>
              <a:tr h="2896100">
                <a:tc>
                  <a:txBody>
                    <a:bodyPr/>
                    <a:lstStyle/>
                    <a:p>
                      <a:pPr marL="169863" marR="0" lvl="0" indent="-169863">
                        <a:lnSpc>
                          <a:spcPct val="115000"/>
                        </a:lnSpc>
                        <a:spcBef>
                          <a:spcPts val="0"/>
                        </a:spcBef>
                        <a:spcAft>
                          <a:spcPts val="0"/>
                        </a:spcAft>
                        <a:buFont typeface="Wingdings"/>
                        <a:buChar char=""/>
                      </a:pPr>
                      <a:r>
                        <a:rPr lang="en-US" sz="1200" b="0" dirty="0">
                          <a:effectLst/>
                        </a:rPr>
                        <a:t>attitude of Police and follow a procedure instead of using common sense</a:t>
                      </a:r>
                      <a:endParaRPr lang="en-US" sz="1200" b="0" dirty="0">
                        <a:effectLst/>
                        <a:latin typeface="Times New Roman"/>
                        <a:ea typeface="Times New Roman"/>
                        <a:cs typeface="Times New Roman"/>
                      </a:endParaRPr>
                    </a:p>
                  </a:txBody>
                  <a:tcPr marL="67456" marR="67456" marT="0" marB="0"/>
                </a:tc>
                <a:tc>
                  <a:txBody>
                    <a:bodyPr/>
                    <a:lstStyle/>
                    <a:p>
                      <a:pPr marL="169863" marR="0" lvl="0" indent="-169863">
                        <a:lnSpc>
                          <a:spcPct val="115000"/>
                        </a:lnSpc>
                        <a:spcBef>
                          <a:spcPts val="0"/>
                        </a:spcBef>
                        <a:spcAft>
                          <a:spcPts val="0"/>
                        </a:spcAft>
                        <a:buFont typeface="Wingdings"/>
                        <a:buChar char=""/>
                      </a:pPr>
                      <a:r>
                        <a:rPr lang="en-US" sz="1200" dirty="0">
                          <a:effectLst/>
                        </a:rPr>
                        <a:t>I use Michelle Lee from the Camas Office Quality as my Owners Assistant on most CARS assigned. She helps guide me through the process from start to finish. Her ability to objectively look at the situation and help with the resolution and milestone development is outstanding. </a:t>
                      </a:r>
                    </a:p>
                    <a:p>
                      <a:pPr marL="169863" marR="0" lvl="0" indent="-169863">
                        <a:lnSpc>
                          <a:spcPct val="115000"/>
                        </a:lnSpc>
                        <a:spcBef>
                          <a:spcPts val="0"/>
                        </a:spcBef>
                        <a:spcAft>
                          <a:spcPts val="0"/>
                        </a:spcAft>
                        <a:buFont typeface="Wingdings"/>
                        <a:buChar char=""/>
                      </a:pPr>
                      <a:r>
                        <a:rPr lang="en-US" sz="1200" dirty="0" err="1" smtClean="0">
                          <a:effectLst/>
                        </a:rPr>
                        <a:t>Jenni</a:t>
                      </a:r>
                      <a:r>
                        <a:rPr lang="en-US" sz="1200" dirty="0" smtClean="0">
                          <a:effectLst/>
                        </a:rPr>
                        <a:t> Murrill is awesome!</a:t>
                      </a:r>
                    </a:p>
                    <a:p>
                      <a:pPr marL="169863" marR="0" lvl="0" indent="-169863">
                        <a:lnSpc>
                          <a:spcPct val="115000"/>
                        </a:lnSpc>
                        <a:spcBef>
                          <a:spcPts val="0"/>
                        </a:spcBef>
                        <a:spcAft>
                          <a:spcPts val="0"/>
                        </a:spcAft>
                        <a:buFont typeface="Wingdings"/>
                        <a:buChar char=""/>
                      </a:pPr>
                      <a:r>
                        <a:rPr lang="en-US" sz="1200" dirty="0" smtClean="0">
                          <a:effectLst/>
                        </a:rPr>
                        <a:t>Jim (Carlisle) helped me throughout the process</a:t>
                      </a:r>
                    </a:p>
                    <a:p>
                      <a:pPr marL="169863" marR="0" lvl="0" indent="-169863">
                        <a:lnSpc>
                          <a:spcPct val="115000"/>
                        </a:lnSpc>
                        <a:spcBef>
                          <a:spcPts val="0"/>
                        </a:spcBef>
                        <a:spcAft>
                          <a:spcPts val="0"/>
                        </a:spcAft>
                        <a:buFont typeface="Wingdings"/>
                        <a:buChar char=""/>
                      </a:pPr>
                      <a:r>
                        <a:rPr lang="en-US" sz="1200" dirty="0" smtClean="0">
                          <a:effectLst/>
                        </a:rPr>
                        <a:t>I </a:t>
                      </a:r>
                      <a:r>
                        <a:rPr lang="en-US" sz="1200" dirty="0">
                          <a:effectLst/>
                        </a:rPr>
                        <a:t>have found that all the CAR Admin are helpful, you just have to ask they are more then willing to help you document your CAR in the best manner.</a:t>
                      </a:r>
                    </a:p>
                    <a:p>
                      <a:pPr marL="169863" marR="0" lvl="0" indent="-169863">
                        <a:lnSpc>
                          <a:spcPct val="115000"/>
                        </a:lnSpc>
                        <a:spcBef>
                          <a:spcPts val="0"/>
                        </a:spcBef>
                        <a:spcAft>
                          <a:spcPts val="0"/>
                        </a:spcAft>
                        <a:buFont typeface="Wingdings"/>
                        <a:buChar char=""/>
                      </a:pPr>
                      <a:r>
                        <a:rPr lang="en-US" sz="1200" dirty="0" smtClean="0">
                          <a:effectLst/>
                        </a:rPr>
                        <a:t>Julie </a:t>
                      </a:r>
                      <a:r>
                        <a:rPr lang="en-US" sz="1200" dirty="0">
                          <a:effectLst/>
                        </a:rPr>
                        <a:t>Heinzinger has is very knowledgeable in the process and provided a great supports to me in analyzing the finding, thus leading to a very thorough action plan. </a:t>
                      </a:r>
                    </a:p>
                    <a:p>
                      <a:pPr marL="169863" marR="0" lvl="0" indent="-169863">
                        <a:lnSpc>
                          <a:spcPct val="115000"/>
                        </a:lnSpc>
                        <a:spcBef>
                          <a:spcPts val="0"/>
                        </a:spcBef>
                        <a:spcAft>
                          <a:spcPts val="0"/>
                        </a:spcAft>
                        <a:buFont typeface="Wingdings"/>
                        <a:buChar char=""/>
                      </a:pPr>
                      <a:r>
                        <a:rPr lang="en-US" sz="1200" dirty="0">
                          <a:effectLst/>
                        </a:rPr>
                        <a:t>I consulted with Mark several times. He was very responsive and consultative; and helped make the response development not a big deal. I also like his attitude that this was about improving UL's business quality rather than fixing a broken process.</a:t>
                      </a:r>
                    </a:p>
                    <a:p>
                      <a:pPr marL="169863" marR="0" lvl="0" indent="-169863">
                        <a:lnSpc>
                          <a:spcPct val="115000"/>
                        </a:lnSpc>
                        <a:spcBef>
                          <a:spcPts val="0"/>
                        </a:spcBef>
                        <a:spcAft>
                          <a:spcPts val="0"/>
                        </a:spcAft>
                        <a:buFont typeface="Wingdings"/>
                        <a:buChar char=""/>
                      </a:pPr>
                      <a:r>
                        <a:rPr lang="en-US" sz="1200" dirty="0">
                          <a:effectLst/>
                        </a:rPr>
                        <a:t> Depends on the champion. Some are very active and helpful, others you never here from them. Jim Oates is very helpful.</a:t>
                      </a:r>
                    </a:p>
                    <a:p>
                      <a:pPr marL="169863" marR="0" lvl="0" indent="-169863">
                        <a:lnSpc>
                          <a:spcPct val="115000"/>
                        </a:lnSpc>
                        <a:spcBef>
                          <a:spcPts val="0"/>
                        </a:spcBef>
                        <a:spcAft>
                          <a:spcPts val="0"/>
                        </a:spcAft>
                        <a:buFont typeface="Wingdings"/>
                        <a:buChar char=""/>
                      </a:pPr>
                      <a:r>
                        <a:rPr lang="en-US" sz="1200" dirty="0">
                          <a:effectLst/>
                        </a:rPr>
                        <a:t>Again this was my first and it had escalated, but everyone was very helpful in explaining </a:t>
                      </a:r>
                      <a:r>
                        <a:rPr lang="en-US" sz="1200" dirty="0" smtClean="0">
                          <a:effectLst/>
                        </a:rPr>
                        <a:t> </a:t>
                      </a:r>
                      <a:r>
                        <a:rPr lang="en-US" sz="1200" dirty="0">
                          <a:effectLst/>
                        </a:rPr>
                        <a:t>process and procedures</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55157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17</a:t>
            </a:fld>
            <a:endParaRPr lang="en-US" sz="1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0005"/>
            <a:ext cx="7620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509907053"/>
              </p:ext>
            </p:extLst>
          </p:nvPr>
        </p:nvGraphicFramePr>
        <p:xfrm>
          <a:off x="457200" y="3623991"/>
          <a:ext cx="8229600" cy="2734056"/>
        </p:xfrm>
        <a:graphic>
          <a:graphicData uri="http://schemas.openxmlformats.org/drawingml/2006/table">
            <a:tbl>
              <a:tblPr firstRow="1" firstCol="1" bandRow="1">
                <a:tableStyleId>{5FD0F851-EC5A-4D38-B0AD-8093EC10F338}</a:tableStyleId>
              </a:tblPr>
              <a:tblGrid>
                <a:gridCol w="2709472"/>
                <a:gridCol w="5520128"/>
              </a:tblGrid>
              <a:tr h="206864">
                <a:tc>
                  <a:txBody>
                    <a:bodyPr/>
                    <a:lstStyle/>
                    <a:p>
                      <a:pPr marL="0" marR="0" algn="ctr">
                        <a:lnSpc>
                          <a:spcPct val="115000"/>
                        </a:lnSpc>
                        <a:spcBef>
                          <a:spcPts val="0"/>
                        </a:spcBef>
                        <a:spcAft>
                          <a:spcPts val="0"/>
                        </a:spcAft>
                      </a:pPr>
                      <a:r>
                        <a:rPr lang="en-US" sz="1200" dirty="0">
                          <a:effectLst/>
                        </a:rPr>
                        <a:t>Rating:  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a:effectLst/>
                        </a:rPr>
                        <a:t>Rating:  5</a:t>
                      </a:r>
                      <a:endParaRPr lang="en-US" sz="1200">
                        <a:effectLst/>
                        <a:latin typeface="Times New Roman"/>
                        <a:ea typeface="Times New Roman"/>
                        <a:cs typeface="Times New Roman"/>
                      </a:endParaRPr>
                    </a:p>
                  </a:txBody>
                  <a:tcPr marL="67456" marR="67456" marT="0" marB="0"/>
                </a:tc>
              </a:tr>
              <a:tr h="2275507">
                <a:tc>
                  <a:txBody>
                    <a:bodyPr/>
                    <a:lstStyle/>
                    <a:p>
                      <a:pPr marL="169863" marR="0" lvl="0" indent="-169863">
                        <a:lnSpc>
                          <a:spcPct val="115000"/>
                        </a:lnSpc>
                        <a:spcBef>
                          <a:spcPts val="0"/>
                        </a:spcBef>
                        <a:spcAft>
                          <a:spcPts val="0"/>
                        </a:spcAft>
                        <a:buFont typeface="Wingdings"/>
                        <a:buChar char=""/>
                      </a:pPr>
                      <a:r>
                        <a:rPr lang="en-US" sz="1200" b="0" dirty="0">
                          <a:effectLst/>
                        </a:rPr>
                        <a:t>There is often a disagreement on what is required for each milestone. A large amount of time is spent discussing and coming to agreement, which results in delays in completing the CAR. In some cases the CAR Administrator will hold the CAR hostage (which is typically tied to a critical accreditation) making it very difficult to work together for the best interest of all parties</a:t>
                      </a:r>
                      <a:endParaRPr lang="en-US" sz="1200" b="0" dirty="0">
                        <a:effectLst/>
                        <a:latin typeface="Times New Roman"/>
                        <a:ea typeface="Times New Roman"/>
                        <a:cs typeface="Times New Roman"/>
                      </a:endParaRPr>
                    </a:p>
                  </a:txBody>
                  <a:tcPr marL="67456" marR="67456" marT="0" marB="0"/>
                </a:tc>
                <a:tc>
                  <a:txBody>
                    <a:bodyPr/>
                    <a:lstStyle/>
                    <a:p>
                      <a:pPr marL="169863" marR="0" lvl="0" indent="-169863">
                        <a:lnSpc>
                          <a:spcPct val="115000"/>
                        </a:lnSpc>
                        <a:spcBef>
                          <a:spcPts val="0"/>
                        </a:spcBef>
                        <a:spcAft>
                          <a:spcPts val="0"/>
                        </a:spcAft>
                        <a:buFont typeface="Wingdings"/>
                        <a:buChar char=""/>
                      </a:pPr>
                      <a:r>
                        <a:rPr lang="en-US" sz="1200" dirty="0">
                          <a:effectLst/>
                        </a:rPr>
                        <a:t>Encouragement and direction was received through the implementation process.</a:t>
                      </a:r>
                    </a:p>
                    <a:p>
                      <a:pPr marL="169863" marR="0" lvl="0" indent="-169863">
                        <a:lnSpc>
                          <a:spcPct val="115000"/>
                        </a:lnSpc>
                        <a:spcBef>
                          <a:spcPts val="0"/>
                        </a:spcBef>
                        <a:spcAft>
                          <a:spcPts val="0"/>
                        </a:spcAft>
                        <a:buFont typeface="Wingdings"/>
                        <a:buChar char=""/>
                      </a:pPr>
                      <a:r>
                        <a:rPr lang="en-US" sz="1200" dirty="0">
                          <a:effectLst/>
                        </a:rPr>
                        <a:t>Jennifer Murrill is awesome !</a:t>
                      </a:r>
                    </a:p>
                    <a:p>
                      <a:pPr marL="169863" marR="0" lvl="0" indent="-169863">
                        <a:lnSpc>
                          <a:spcPct val="115000"/>
                        </a:lnSpc>
                        <a:spcBef>
                          <a:spcPts val="0"/>
                        </a:spcBef>
                        <a:spcAft>
                          <a:spcPts val="0"/>
                        </a:spcAft>
                        <a:buFont typeface="Wingdings"/>
                        <a:buChar char=""/>
                      </a:pPr>
                      <a:r>
                        <a:rPr lang="en-US" sz="1200" dirty="0">
                          <a:effectLst/>
                        </a:rPr>
                        <a:t>I received good feedback and constructive advice on the Milestones. When Jennifer did not feel that the Milestone met the objectives, she met with me to discuss and refine them as we progressed. When events occurred that resulted in my needing to change or reevaluate Milestones, </a:t>
                      </a:r>
                      <a:r>
                        <a:rPr lang="en-US" sz="1200" dirty="0" err="1">
                          <a:effectLst/>
                        </a:rPr>
                        <a:t>Jenni</a:t>
                      </a:r>
                      <a:r>
                        <a:rPr lang="en-US" sz="1200" dirty="0">
                          <a:effectLst/>
                        </a:rPr>
                        <a:t> was very cooperative and understanding.</a:t>
                      </a:r>
                    </a:p>
                    <a:p>
                      <a:pPr marL="169863" marR="0" lvl="0" indent="-169863">
                        <a:lnSpc>
                          <a:spcPct val="115000"/>
                        </a:lnSpc>
                        <a:spcBef>
                          <a:spcPts val="0"/>
                        </a:spcBef>
                        <a:spcAft>
                          <a:spcPts val="0"/>
                        </a:spcAft>
                        <a:buFont typeface="Wingdings"/>
                        <a:buChar char=""/>
                      </a:pPr>
                      <a:r>
                        <a:rPr lang="en-US" sz="1200" dirty="0">
                          <a:effectLst/>
                        </a:rPr>
                        <a:t>Both Jim </a:t>
                      </a:r>
                      <a:r>
                        <a:rPr lang="en-US" sz="1200" dirty="0" err="1">
                          <a:effectLst/>
                        </a:rPr>
                        <a:t>Carlise</a:t>
                      </a:r>
                      <a:r>
                        <a:rPr lang="en-US" sz="1200" dirty="0">
                          <a:effectLst/>
                        </a:rPr>
                        <a:t> and Julie Heinzinger are very wiling to have calls with me to support me through the milestone </a:t>
                      </a:r>
                      <a:r>
                        <a:rPr lang="en-US" sz="1200" dirty="0" err="1">
                          <a:effectLst/>
                        </a:rPr>
                        <a:t>implemenations</a:t>
                      </a:r>
                      <a:r>
                        <a:rPr lang="en-US" sz="1200" dirty="0">
                          <a:effectLst/>
                        </a:rPr>
                        <a:t>. This is highly appreciated. </a:t>
                      </a:r>
                    </a:p>
                    <a:p>
                      <a:pPr marL="169863" marR="0" lvl="0" indent="-169863">
                        <a:lnSpc>
                          <a:spcPct val="115000"/>
                        </a:lnSpc>
                        <a:spcBef>
                          <a:spcPts val="0"/>
                        </a:spcBef>
                        <a:spcAft>
                          <a:spcPts val="0"/>
                        </a:spcAft>
                        <a:buFont typeface="Wingdings"/>
                        <a:buChar char=""/>
                      </a:pPr>
                      <a:r>
                        <a:rPr lang="en-US" sz="1200" dirty="0">
                          <a:effectLst/>
                        </a:rPr>
                        <a:t>Again, Mark was responsive and consultative. I felt like he was partnering with me to make things better.</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1426551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18</a:t>
            </a:fld>
            <a:endParaRPr lang="en-US" sz="1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881534"/>
            <a:ext cx="7658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29966641"/>
              </p:ext>
            </p:extLst>
          </p:nvPr>
        </p:nvGraphicFramePr>
        <p:xfrm>
          <a:off x="457200" y="4107497"/>
          <a:ext cx="8229600" cy="1682496"/>
        </p:xfrm>
        <a:graphic>
          <a:graphicData uri="http://schemas.openxmlformats.org/drawingml/2006/table">
            <a:tbl>
              <a:tblPr firstRow="1" firstCol="1" bandRow="1">
                <a:tableStyleId>{9D7B26C5-4107-4FEC-AEDC-1716B250A1EF}</a:tableStyleId>
              </a:tblPr>
              <a:tblGrid>
                <a:gridCol w="2709472"/>
                <a:gridCol w="5520128"/>
              </a:tblGrid>
              <a:tr h="206864">
                <a:tc>
                  <a:txBody>
                    <a:bodyPr/>
                    <a:lstStyle/>
                    <a:p>
                      <a:pPr marL="0" marR="0" algn="ctr">
                        <a:lnSpc>
                          <a:spcPct val="115000"/>
                        </a:lnSpc>
                        <a:spcBef>
                          <a:spcPts val="0"/>
                        </a:spcBef>
                        <a:spcAft>
                          <a:spcPts val="0"/>
                        </a:spcAft>
                      </a:pPr>
                      <a:r>
                        <a:rPr lang="en-US" sz="1200" dirty="0">
                          <a:effectLst/>
                        </a:rPr>
                        <a:t>Rating:  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dirty="0">
                          <a:effectLst/>
                        </a:rPr>
                        <a:t>Rating:  4</a:t>
                      </a:r>
                      <a:endParaRPr lang="en-US" sz="1200" dirty="0">
                        <a:effectLst/>
                        <a:latin typeface="Times New Roman"/>
                        <a:ea typeface="Times New Roman"/>
                        <a:cs typeface="Times New Roman"/>
                      </a:endParaRPr>
                    </a:p>
                  </a:txBody>
                  <a:tcPr marL="67456" marR="67456" marT="0" marB="0"/>
                </a:tc>
              </a:tr>
              <a:tr h="1241186">
                <a:tc>
                  <a:txBody>
                    <a:bodyPr/>
                    <a:lstStyle/>
                    <a:p>
                      <a:pPr marL="169863" marR="0" lvl="0" indent="-169863">
                        <a:lnSpc>
                          <a:spcPct val="115000"/>
                        </a:lnSpc>
                        <a:spcBef>
                          <a:spcPts val="0"/>
                        </a:spcBef>
                        <a:spcAft>
                          <a:spcPts val="0"/>
                        </a:spcAft>
                        <a:buFont typeface="Wingdings"/>
                        <a:buChar char=""/>
                      </a:pPr>
                      <a:r>
                        <a:rPr lang="en-US" sz="1200" b="0" dirty="0" smtClean="0">
                          <a:effectLst/>
                        </a:rPr>
                        <a:t>No comments</a:t>
                      </a:r>
                      <a:endParaRPr lang="en-US" sz="1200" b="0" dirty="0">
                        <a:effectLst/>
                        <a:latin typeface="Times New Roman"/>
                        <a:ea typeface="Times New Roman"/>
                        <a:cs typeface="Times New Roman"/>
                      </a:endParaRPr>
                    </a:p>
                  </a:txBody>
                  <a:tcPr marL="67456" marR="67456" marT="0" marB="0"/>
                </a:tc>
                <a:tc>
                  <a:txBody>
                    <a:bodyPr/>
                    <a:lstStyle/>
                    <a:p>
                      <a:pPr marL="169863" marR="0" lvl="0" indent="-169863">
                        <a:lnSpc>
                          <a:spcPct val="115000"/>
                        </a:lnSpc>
                        <a:spcBef>
                          <a:spcPts val="0"/>
                        </a:spcBef>
                        <a:spcAft>
                          <a:spcPts val="0"/>
                        </a:spcAft>
                        <a:buFont typeface="Wingdings"/>
                        <a:buChar char=""/>
                      </a:pPr>
                      <a:r>
                        <a:rPr lang="en-US" sz="1200" dirty="0">
                          <a:effectLst/>
                        </a:rPr>
                        <a:t>I am always made aware when a CAR is overdue or escalated.</a:t>
                      </a:r>
                    </a:p>
                    <a:p>
                      <a:pPr marL="169863" marR="0" lvl="0" indent="-169863">
                        <a:lnSpc>
                          <a:spcPct val="115000"/>
                        </a:lnSpc>
                        <a:spcBef>
                          <a:spcPts val="0"/>
                        </a:spcBef>
                        <a:spcAft>
                          <a:spcPts val="0"/>
                        </a:spcAft>
                        <a:buFont typeface="Wingdings"/>
                        <a:buChar char=""/>
                      </a:pPr>
                      <a:r>
                        <a:rPr lang="en-US" sz="1200" dirty="0">
                          <a:effectLst/>
                        </a:rPr>
                        <a:t>Support was offered if needed</a:t>
                      </a:r>
                    </a:p>
                    <a:p>
                      <a:pPr marL="169863" marR="0" lvl="0" indent="-169863">
                        <a:lnSpc>
                          <a:spcPct val="115000"/>
                        </a:lnSpc>
                        <a:spcBef>
                          <a:spcPts val="0"/>
                        </a:spcBef>
                        <a:spcAft>
                          <a:spcPts val="0"/>
                        </a:spcAft>
                        <a:buFont typeface="Wingdings"/>
                        <a:buChar char=""/>
                      </a:pPr>
                      <a:r>
                        <a:rPr lang="en-US" sz="1200" dirty="0">
                          <a:effectLst/>
                        </a:rPr>
                        <a:t>I did not have any CAR's go to overdue or get escalated. Michelle meets with me weekly to review all CAR's in progress and keep them on track. This is an invaluable service she provides. When I do not have active CAR's we use this time to discuss upcoming Quality events or areas for improvement within the lab.</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2217721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19</a:t>
            </a:fld>
            <a:endParaRPr lang="en-US" sz="1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093690"/>
            <a:ext cx="76390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4168752525"/>
              </p:ext>
            </p:extLst>
          </p:nvPr>
        </p:nvGraphicFramePr>
        <p:xfrm>
          <a:off x="457200" y="4346090"/>
          <a:ext cx="8229600" cy="1261872"/>
        </p:xfrm>
        <a:graphic>
          <a:graphicData uri="http://schemas.openxmlformats.org/drawingml/2006/table">
            <a:tbl>
              <a:tblPr firstRow="1" firstCol="1" bandRow="1">
                <a:tableStyleId>{D27102A9-8310-4765-A935-A1911B00CA55}</a:tableStyleId>
              </a:tblPr>
              <a:tblGrid>
                <a:gridCol w="2709472"/>
                <a:gridCol w="5520128"/>
              </a:tblGrid>
              <a:tr h="206864">
                <a:tc>
                  <a:txBody>
                    <a:bodyPr/>
                    <a:lstStyle/>
                    <a:p>
                      <a:pPr marL="0" marR="0" algn="ctr">
                        <a:lnSpc>
                          <a:spcPct val="115000"/>
                        </a:lnSpc>
                        <a:spcBef>
                          <a:spcPts val="0"/>
                        </a:spcBef>
                        <a:spcAft>
                          <a:spcPts val="0"/>
                        </a:spcAft>
                      </a:pPr>
                      <a:r>
                        <a:rPr lang="en-US" sz="1200" dirty="0">
                          <a:effectLst/>
                        </a:rPr>
                        <a:t>Rating:  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a:effectLst/>
                        </a:rPr>
                        <a:t>Rating:  3 or 4</a:t>
                      </a:r>
                      <a:endParaRPr lang="en-US" sz="1200">
                        <a:effectLst/>
                        <a:latin typeface="Times New Roman"/>
                        <a:ea typeface="Times New Roman"/>
                        <a:cs typeface="Times New Roman"/>
                      </a:endParaRPr>
                    </a:p>
                  </a:txBody>
                  <a:tcPr marL="67456" marR="67456" marT="0" marB="0"/>
                </a:tc>
              </a:tr>
              <a:tr h="827457">
                <a:tc>
                  <a:txBody>
                    <a:bodyPr/>
                    <a:lstStyle/>
                    <a:p>
                      <a:pPr marL="169863" marR="0" lvl="0" indent="-169863">
                        <a:lnSpc>
                          <a:spcPct val="115000"/>
                        </a:lnSpc>
                        <a:spcBef>
                          <a:spcPts val="0"/>
                        </a:spcBef>
                        <a:spcAft>
                          <a:spcPts val="0"/>
                        </a:spcAft>
                        <a:buFont typeface="Wingdings"/>
                        <a:buChar char=""/>
                      </a:pPr>
                      <a:r>
                        <a:rPr lang="en-US" sz="1200" b="0" dirty="0" smtClean="0">
                          <a:effectLst/>
                        </a:rPr>
                        <a:t>No</a:t>
                      </a:r>
                      <a:r>
                        <a:rPr lang="en-US" sz="1200" b="0" baseline="0" dirty="0" smtClean="0">
                          <a:effectLst/>
                        </a:rPr>
                        <a:t> comments</a:t>
                      </a:r>
                      <a:endParaRPr lang="en-US" sz="1200" b="0" dirty="0">
                        <a:effectLst/>
                        <a:latin typeface="Times New Roman"/>
                        <a:ea typeface="Times New Roman"/>
                        <a:cs typeface="Times New Roman"/>
                      </a:endParaRPr>
                    </a:p>
                  </a:txBody>
                  <a:tcPr marL="67456" marR="67456" marT="0" marB="0"/>
                </a:tc>
                <a:tc>
                  <a:txBody>
                    <a:bodyPr/>
                    <a:lstStyle/>
                    <a:p>
                      <a:pPr marL="169863" marR="0" lvl="0" indent="-169863">
                        <a:lnSpc>
                          <a:spcPct val="115000"/>
                        </a:lnSpc>
                        <a:spcBef>
                          <a:spcPts val="0"/>
                        </a:spcBef>
                        <a:spcAft>
                          <a:spcPts val="0"/>
                        </a:spcAft>
                        <a:buFont typeface="Wingdings"/>
                        <a:buChar char=""/>
                      </a:pPr>
                      <a:r>
                        <a:rPr lang="en-US" sz="1200" dirty="0">
                          <a:effectLst/>
                        </a:rPr>
                        <a:t>Its really not geared to help you get through a CAR</a:t>
                      </a:r>
                    </a:p>
                    <a:p>
                      <a:pPr marL="169863" marR="0" lvl="0" indent="-169863">
                        <a:lnSpc>
                          <a:spcPct val="115000"/>
                        </a:lnSpc>
                        <a:spcBef>
                          <a:spcPts val="0"/>
                        </a:spcBef>
                        <a:spcAft>
                          <a:spcPts val="0"/>
                        </a:spcAft>
                        <a:buFont typeface="Wingdings"/>
                        <a:buChar char=""/>
                      </a:pPr>
                      <a:r>
                        <a:rPr lang="en-US" sz="1200" dirty="0">
                          <a:effectLst/>
                        </a:rPr>
                        <a:t>There are too much content to digest. Following the steps, it will take much time to understand those requirements.</a:t>
                      </a:r>
                    </a:p>
                    <a:p>
                      <a:pPr marL="169863" marR="0" lvl="0" indent="-169863">
                        <a:lnSpc>
                          <a:spcPct val="115000"/>
                        </a:lnSpc>
                        <a:spcBef>
                          <a:spcPts val="0"/>
                        </a:spcBef>
                        <a:spcAft>
                          <a:spcPts val="0"/>
                        </a:spcAft>
                        <a:buFont typeface="Wingdings"/>
                        <a:buChar char=""/>
                      </a:pPr>
                      <a:r>
                        <a:rPr lang="en-US" sz="1200" dirty="0">
                          <a:effectLst/>
                        </a:rPr>
                        <a:t>I did not need to reference the FAQs this time but know they are there to help.</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3299387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a:buFont typeface="Arial" pitchFamily="34" charset="0"/>
              <a:buChar char="•"/>
            </a:pPr>
            <a:r>
              <a:rPr lang="en-US" dirty="0" smtClean="0">
                <a:latin typeface="Arial" charset="0"/>
                <a:cs typeface="Arial" charset="0"/>
              </a:rPr>
              <a:t>Global CARs</a:t>
            </a:r>
          </a:p>
          <a:p>
            <a:pPr>
              <a:buFont typeface="Arial" pitchFamily="34" charset="0"/>
              <a:buChar char="•"/>
            </a:pPr>
            <a:r>
              <a:rPr lang="en-US" dirty="0" smtClean="0">
                <a:latin typeface="Arial" charset="0"/>
                <a:cs typeface="Arial" charset="0"/>
              </a:rPr>
              <a:t>CAR Surveys</a:t>
            </a:r>
          </a:p>
          <a:p>
            <a:pPr>
              <a:buFont typeface="Arial" pitchFamily="34" charset="0"/>
              <a:buChar char="•"/>
            </a:pPr>
            <a:r>
              <a:rPr lang="en-US" dirty="0" smtClean="0">
                <a:latin typeface="Arial" charset="0"/>
                <a:cs typeface="Arial" charset="0"/>
              </a:rPr>
              <a:t>Champion </a:t>
            </a:r>
            <a:r>
              <a:rPr lang="en-US" i="1" dirty="0" smtClean="0">
                <a:latin typeface="Segoe Print" pitchFamily="2" charset="0"/>
                <a:ea typeface="KaiTi" pitchFamily="49" charset="-122"/>
                <a:cs typeface="Kalinga" pitchFamily="34" charset="0"/>
              </a:rPr>
              <a:t>Conversations</a:t>
            </a:r>
          </a:p>
          <a:p>
            <a:pPr>
              <a:buFont typeface="Arial" pitchFamily="34" charset="0"/>
              <a:buChar char="•"/>
            </a:pPr>
            <a:r>
              <a:rPr lang="en-US" dirty="0">
                <a:solidFill>
                  <a:srgbClr val="7F7F7F"/>
                </a:solidFill>
                <a:latin typeface="Arial" charset="0"/>
                <a:cs typeface="Arial" charset="0"/>
              </a:rPr>
              <a:t>CAR </a:t>
            </a:r>
            <a:r>
              <a:rPr lang="en-US" dirty="0" smtClean="0">
                <a:solidFill>
                  <a:srgbClr val="7F7F7F"/>
                </a:solidFill>
                <a:latin typeface="Arial" charset="0"/>
                <a:cs typeface="Arial" charset="0"/>
              </a:rPr>
              <a:t>Reviews</a:t>
            </a:r>
          </a:p>
          <a:p>
            <a:pPr>
              <a:buFont typeface="Arial" pitchFamily="34" charset="0"/>
              <a:buChar char="•"/>
            </a:pPr>
            <a:r>
              <a:rPr lang="en-US" dirty="0" smtClean="0">
                <a:solidFill>
                  <a:srgbClr val="7F7F7F"/>
                </a:solidFill>
                <a:latin typeface="Arial" charset="0"/>
                <a:cs typeface="Arial" charset="0"/>
              </a:rPr>
              <a:t>“2014 CAR Stars”</a:t>
            </a:r>
            <a:endParaRPr lang="en-US" dirty="0">
              <a:solidFill>
                <a:srgbClr val="7F7F7F"/>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457200" y="744719"/>
            <a:ext cx="8229600" cy="5684362"/>
          </a:xfrm>
        </p:spPr>
        <p:txBody>
          <a:bodyPr>
            <a:noAutofit/>
          </a:bodyPr>
          <a:lstStyle/>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a:p>
          <a:p>
            <a:pPr marL="0" indent="0"/>
            <a:endParaRPr lang="en-US" sz="2000" dirty="0" smtClean="0"/>
          </a:p>
          <a:p>
            <a:pPr marL="0" indent="0"/>
            <a:endParaRPr lang="en-US" sz="2000" dirty="0" smtClean="0"/>
          </a:p>
          <a:p>
            <a:pPr marL="0" indent="0"/>
            <a:endParaRPr lang="en-US" sz="2000" dirty="0"/>
          </a:p>
          <a:p>
            <a:pPr marL="0" indent="0"/>
            <a:endParaRPr lang="en-US" sz="20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20</a:t>
            </a:fld>
            <a:endParaRPr lang="en-US" sz="1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259940"/>
            <a:ext cx="76676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939734146"/>
              </p:ext>
            </p:extLst>
          </p:nvPr>
        </p:nvGraphicFramePr>
        <p:xfrm>
          <a:off x="457200" y="3322811"/>
          <a:ext cx="8229600" cy="3154680"/>
        </p:xfrm>
        <a:graphic>
          <a:graphicData uri="http://schemas.openxmlformats.org/drawingml/2006/table">
            <a:tbl>
              <a:tblPr firstRow="1" firstCol="1" bandRow="1">
                <a:tableStyleId>{3B4B98B0-60AC-42C2-AFA5-B58CD77FA1E5}</a:tableStyleId>
              </a:tblPr>
              <a:tblGrid>
                <a:gridCol w="1135930"/>
                <a:gridCol w="7093670"/>
              </a:tblGrid>
              <a:tr h="206864">
                <a:tc>
                  <a:txBody>
                    <a:bodyPr/>
                    <a:lstStyle/>
                    <a:p>
                      <a:pPr marL="0" marR="0" algn="ctr">
                        <a:lnSpc>
                          <a:spcPct val="115000"/>
                        </a:lnSpc>
                        <a:spcBef>
                          <a:spcPts val="0"/>
                        </a:spcBef>
                        <a:spcAft>
                          <a:spcPts val="0"/>
                        </a:spcAft>
                      </a:pPr>
                      <a:r>
                        <a:rPr lang="en-US" sz="1200" dirty="0">
                          <a:effectLst/>
                        </a:rPr>
                        <a:t>Rating</a:t>
                      </a:r>
                      <a:r>
                        <a:rPr lang="en-US" sz="1200" dirty="0" smtClean="0">
                          <a:effectLst/>
                        </a:rPr>
                        <a:t>: </a:t>
                      </a:r>
                      <a:r>
                        <a:rPr lang="en-US" sz="1200" dirty="0">
                          <a:effectLst/>
                        </a:rPr>
                        <a:t>1 or 2</a:t>
                      </a:r>
                      <a:endParaRPr lang="en-US" sz="1200" dirty="0">
                        <a:effectLst/>
                        <a:latin typeface="Times New Roman"/>
                        <a:ea typeface="Times New Roman"/>
                        <a:cs typeface="Times New Roman"/>
                      </a:endParaRPr>
                    </a:p>
                  </a:txBody>
                  <a:tcPr marL="67456" marR="67456" marT="0" marB="0"/>
                </a:tc>
                <a:tc>
                  <a:txBody>
                    <a:bodyPr/>
                    <a:lstStyle/>
                    <a:p>
                      <a:pPr marL="0" marR="0" algn="ctr">
                        <a:lnSpc>
                          <a:spcPct val="115000"/>
                        </a:lnSpc>
                        <a:spcBef>
                          <a:spcPts val="0"/>
                        </a:spcBef>
                        <a:spcAft>
                          <a:spcPts val="0"/>
                        </a:spcAft>
                      </a:pPr>
                      <a:r>
                        <a:rPr lang="en-US" sz="1200" dirty="0">
                          <a:effectLst/>
                        </a:rPr>
                        <a:t>Rating:  5</a:t>
                      </a:r>
                      <a:endParaRPr lang="en-US" sz="1200" dirty="0">
                        <a:effectLst/>
                        <a:latin typeface="Times New Roman"/>
                        <a:ea typeface="Times New Roman"/>
                        <a:cs typeface="Times New Roman"/>
                      </a:endParaRPr>
                    </a:p>
                  </a:txBody>
                  <a:tcPr marL="67456" marR="67456" marT="0" marB="0"/>
                </a:tc>
              </a:tr>
              <a:tr h="2896100">
                <a:tc>
                  <a:txBody>
                    <a:bodyPr/>
                    <a:lstStyle/>
                    <a:p>
                      <a:pPr marL="169863" marR="0" lvl="0" indent="-169863">
                        <a:lnSpc>
                          <a:spcPct val="115000"/>
                        </a:lnSpc>
                        <a:spcBef>
                          <a:spcPts val="0"/>
                        </a:spcBef>
                        <a:spcAft>
                          <a:spcPts val="0"/>
                        </a:spcAft>
                        <a:buFont typeface="Wingdings"/>
                        <a:buChar char=""/>
                      </a:pPr>
                      <a:r>
                        <a:rPr lang="en-US" sz="1200" b="0" dirty="0" smtClean="0">
                          <a:effectLst/>
                        </a:rPr>
                        <a:t>Same as previous comments</a:t>
                      </a:r>
                      <a:endParaRPr lang="en-US" sz="1200" b="0" dirty="0">
                        <a:effectLst/>
                        <a:latin typeface="Times New Roman"/>
                        <a:ea typeface="Times New Roman"/>
                        <a:cs typeface="Times New Roman"/>
                      </a:endParaRPr>
                    </a:p>
                  </a:txBody>
                  <a:tcPr marL="67456" marR="67456" marT="0" marB="0"/>
                </a:tc>
                <a:tc>
                  <a:txBody>
                    <a:bodyPr/>
                    <a:lstStyle/>
                    <a:p>
                      <a:pPr marL="169863" marR="0" lvl="0" indent="-169863">
                        <a:lnSpc>
                          <a:spcPct val="115000"/>
                        </a:lnSpc>
                        <a:spcBef>
                          <a:spcPts val="0"/>
                        </a:spcBef>
                        <a:spcAft>
                          <a:spcPts val="0"/>
                        </a:spcAft>
                        <a:buFont typeface="Wingdings"/>
                        <a:buChar char=""/>
                      </a:pPr>
                      <a:r>
                        <a:rPr lang="en-US" sz="1200" dirty="0">
                          <a:effectLst/>
                        </a:rPr>
                        <a:t>They made the process as painless as possible.</a:t>
                      </a:r>
                    </a:p>
                    <a:p>
                      <a:pPr marL="169863" marR="0" lvl="0" indent="-169863">
                        <a:lnSpc>
                          <a:spcPct val="115000"/>
                        </a:lnSpc>
                        <a:spcBef>
                          <a:spcPts val="0"/>
                        </a:spcBef>
                        <a:spcAft>
                          <a:spcPts val="0"/>
                        </a:spcAft>
                        <a:buFont typeface="Wingdings"/>
                        <a:buChar char=""/>
                      </a:pPr>
                      <a:r>
                        <a:rPr lang="en-US" sz="1200" dirty="0">
                          <a:effectLst/>
                        </a:rPr>
                        <a:t>Chris is very helpful throughout the entire process of the CAR. </a:t>
                      </a:r>
                    </a:p>
                    <a:p>
                      <a:pPr marL="169863" marR="0" lvl="0" indent="-169863">
                        <a:lnSpc>
                          <a:spcPct val="115000"/>
                        </a:lnSpc>
                        <a:spcBef>
                          <a:spcPts val="0"/>
                        </a:spcBef>
                        <a:spcAft>
                          <a:spcPts val="0"/>
                        </a:spcAft>
                        <a:buFont typeface="Wingdings"/>
                        <a:buChar char=""/>
                      </a:pPr>
                      <a:r>
                        <a:rPr lang="en-US" sz="1200" dirty="0">
                          <a:effectLst/>
                        </a:rPr>
                        <a:t>It was great working with Mark, and getting advice from Julie. I felt supported, and that we were all on the same team working to make UL better.</a:t>
                      </a:r>
                    </a:p>
                    <a:p>
                      <a:pPr marL="169863" marR="0" lvl="0" indent="-169863">
                        <a:lnSpc>
                          <a:spcPct val="115000"/>
                        </a:lnSpc>
                        <a:spcBef>
                          <a:spcPts val="0"/>
                        </a:spcBef>
                        <a:spcAft>
                          <a:spcPts val="0"/>
                        </a:spcAft>
                        <a:buFont typeface="Wingdings"/>
                        <a:buChar char=""/>
                      </a:pPr>
                      <a:r>
                        <a:rPr lang="en-US" sz="1200" dirty="0">
                          <a:effectLst/>
                        </a:rPr>
                        <a:t>As mentioned in my comments above, the CAR Administrators are helpful and willing to work &amp; supports me to get the CAR resolve. </a:t>
                      </a:r>
                    </a:p>
                    <a:p>
                      <a:pPr marL="169863" marR="0" lvl="0" indent="-169863">
                        <a:lnSpc>
                          <a:spcPct val="115000"/>
                        </a:lnSpc>
                        <a:spcBef>
                          <a:spcPts val="0"/>
                        </a:spcBef>
                        <a:spcAft>
                          <a:spcPts val="0"/>
                        </a:spcAft>
                        <a:buFont typeface="Wingdings"/>
                        <a:buChar char=""/>
                      </a:pPr>
                      <a:r>
                        <a:rPr lang="en-US" sz="1200" dirty="0">
                          <a:effectLst/>
                        </a:rPr>
                        <a:t>Special thanks to Dale </a:t>
                      </a:r>
                      <a:r>
                        <a:rPr lang="en-US" sz="1200" dirty="0" err="1">
                          <a:effectLst/>
                        </a:rPr>
                        <a:t>Hendrick</a:t>
                      </a:r>
                      <a:r>
                        <a:rPr lang="en-US" sz="1200" dirty="0">
                          <a:effectLst/>
                        </a:rPr>
                        <a:t> for the great support and guidance.</a:t>
                      </a:r>
                    </a:p>
                    <a:p>
                      <a:pPr marL="169863" marR="0" lvl="0" indent="-169863">
                        <a:lnSpc>
                          <a:spcPct val="115000"/>
                        </a:lnSpc>
                        <a:spcBef>
                          <a:spcPts val="0"/>
                        </a:spcBef>
                        <a:spcAft>
                          <a:spcPts val="0"/>
                        </a:spcAft>
                        <a:buFont typeface="Wingdings"/>
                        <a:buChar char=""/>
                      </a:pPr>
                      <a:r>
                        <a:rPr lang="en-US" sz="1200" dirty="0">
                          <a:effectLst/>
                        </a:rPr>
                        <a:t>I can't speak highly enough about the partnership that we have developed in the WCD with our Quality Team. Kathy Lindstrom, </a:t>
                      </a:r>
                      <a:r>
                        <a:rPr lang="en-US" sz="1200" dirty="0" err="1">
                          <a:effectLst/>
                        </a:rPr>
                        <a:t>Jenni</a:t>
                      </a:r>
                      <a:r>
                        <a:rPr lang="en-US" sz="1200" dirty="0">
                          <a:effectLst/>
                        </a:rPr>
                        <a:t>, Michelle, and Julie are dedicated to increasing the quality and overall processes in our labs. Having them available as a resource and their willingness to provide guidance and insight whenever requested is paramount to our </a:t>
                      </a:r>
                      <a:r>
                        <a:rPr lang="en-US" sz="1200" dirty="0" err="1">
                          <a:effectLst/>
                        </a:rPr>
                        <a:t>sucsess</a:t>
                      </a:r>
                      <a:r>
                        <a:rPr lang="en-US" sz="1200" dirty="0">
                          <a:effectLst/>
                        </a:rPr>
                        <a:t>.</a:t>
                      </a:r>
                    </a:p>
                    <a:p>
                      <a:pPr marL="169863" marR="0" lvl="0" indent="-169863">
                        <a:lnSpc>
                          <a:spcPct val="115000"/>
                        </a:lnSpc>
                        <a:spcBef>
                          <a:spcPts val="0"/>
                        </a:spcBef>
                        <a:spcAft>
                          <a:spcPts val="0"/>
                        </a:spcAft>
                        <a:buFont typeface="Wingdings"/>
                        <a:buChar char=""/>
                      </a:pPr>
                      <a:r>
                        <a:rPr lang="en-US" sz="1200" dirty="0">
                          <a:effectLst/>
                        </a:rPr>
                        <a:t>Jennifer Murrill is awesome !</a:t>
                      </a:r>
                    </a:p>
                    <a:p>
                      <a:pPr marL="169863" marR="0" lvl="0" indent="-169863">
                        <a:lnSpc>
                          <a:spcPct val="115000"/>
                        </a:lnSpc>
                        <a:spcBef>
                          <a:spcPts val="0"/>
                        </a:spcBef>
                        <a:spcAft>
                          <a:spcPts val="0"/>
                        </a:spcAft>
                        <a:buFont typeface="Wingdings"/>
                        <a:buChar char=""/>
                      </a:pPr>
                      <a:r>
                        <a:rPr lang="en-US" sz="1200" dirty="0">
                          <a:effectLst/>
                        </a:rPr>
                        <a:t>Jim is great. He helps me through any problems I have throughout the process and will work with me to get everything in.</a:t>
                      </a:r>
                      <a:endParaRPr lang="en-US" sz="1200" dirty="0">
                        <a:effectLst/>
                        <a:latin typeface="Times New Roman"/>
                        <a:ea typeface="Times New Roman"/>
                        <a:cs typeface="Times New Roman"/>
                      </a:endParaRPr>
                    </a:p>
                  </a:txBody>
                  <a:tcPr marL="67456" marR="67456" marT="0" marB="0"/>
                </a:tc>
              </a:tr>
            </a:tbl>
          </a:graphicData>
        </a:graphic>
      </p:graphicFrame>
    </p:spTree>
    <p:extLst>
      <p:ext uri="{BB962C8B-B14F-4D97-AF65-F5344CB8AC3E}">
        <p14:creationId xmlns:p14="http://schemas.microsoft.com/office/powerpoint/2010/main" val="4105229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CAR Surveys</a:t>
            </a:r>
            <a:endParaRPr lang="en-US" dirty="0" smtClean="0">
              <a:latin typeface="Arial" charset="0"/>
            </a:endParaRP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Actions based upon Survey results</a:t>
            </a:r>
            <a:endParaRPr lang="en-US" dirty="0" smtClean="0"/>
          </a:p>
          <a:p>
            <a:pPr marL="687388" lvl="2" indent="-347663">
              <a:buSzPct val="120000"/>
              <a:buFont typeface="Arial" panose="020B0604020202020204" pitchFamily="34" charset="0"/>
              <a:buChar char="•"/>
            </a:pPr>
            <a:r>
              <a:rPr lang="en-US" sz="2400" dirty="0" smtClean="0"/>
              <a:t>CAR Champions receive a “CAR Survey Kudos” email that shares with them survey comments that specifically mention their name.  Their managers are copied on the email.</a:t>
            </a:r>
          </a:p>
          <a:p>
            <a:pPr marL="687388" lvl="2" indent="-347663">
              <a:buSzPct val="120000"/>
              <a:buFont typeface="Arial" panose="020B0604020202020204" pitchFamily="34" charset="0"/>
              <a:buChar char="•"/>
            </a:pPr>
            <a:r>
              <a:rPr lang="en-US" sz="2400" dirty="0" smtClean="0"/>
              <a:t>The CAR FAQs are being updated to be more user friendly, logically grouped, and more helpful.</a:t>
            </a:r>
          </a:p>
          <a:p>
            <a:pPr marL="687388" lvl="2" indent="-347663">
              <a:buSzPct val="120000"/>
              <a:buFont typeface="Arial" panose="020B0604020202020204" pitchFamily="34" charset="0"/>
              <a:buChar char="•"/>
            </a:pPr>
            <a:r>
              <a:rPr lang="en-US" sz="2400" dirty="0" smtClean="0"/>
              <a:t>Champion </a:t>
            </a:r>
            <a:r>
              <a:rPr lang="en-US" sz="2400" dirty="0" smtClean="0">
                <a:latin typeface="Segoe Print" panose="02000600000000000000" pitchFamily="2" charset="0"/>
              </a:rPr>
              <a:t>Conversations</a:t>
            </a:r>
            <a:r>
              <a:rPr lang="en-US" sz="2400" dirty="0" smtClean="0"/>
              <a:t> will be used to discuss repeating concerns as well as specific good practices.</a:t>
            </a:r>
          </a:p>
          <a:p>
            <a:pPr marL="687388" lvl="2" indent="-347663">
              <a:buSzPct val="120000"/>
              <a:buFont typeface="Arial" panose="020B0604020202020204" pitchFamily="34" charset="0"/>
              <a:buChar char="•"/>
            </a:pPr>
            <a:r>
              <a:rPr lang="en-US" sz="2400" dirty="0" smtClean="0"/>
              <a:t>Other actions will be taken based upon the feedback provided as appropriate.</a:t>
            </a:r>
          </a:p>
          <a:p>
            <a:pPr marL="687388" lvl="2" indent="-347663">
              <a:buSzPct val="120000"/>
              <a:buFont typeface="Arial" panose="020B0604020202020204" pitchFamily="34" charset="0"/>
              <a:buChar char="•"/>
            </a:pPr>
            <a:endParaRPr lang="en-US" sz="24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21</a:t>
            </a:fld>
            <a:endParaRPr lang="en-US" sz="1000" dirty="0"/>
          </a:p>
        </p:txBody>
      </p:sp>
    </p:spTree>
    <p:extLst>
      <p:ext uri="{BB962C8B-B14F-4D97-AF65-F5344CB8AC3E}">
        <p14:creationId xmlns:p14="http://schemas.microsoft.com/office/powerpoint/2010/main" val="4224195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3068917"/>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r>
              <a:rPr lang="en-US" sz="2600" b="1" i="1" dirty="0" smtClean="0">
                <a:solidFill>
                  <a:schemeClr val="accent1"/>
                </a:solidFill>
              </a:rPr>
              <a:t>“I manage staff in multiple offices.</a:t>
            </a:r>
          </a:p>
          <a:p>
            <a:pPr marL="0" indent="0" algn="ctr">
              <a:lnSpc>
                <a:spcPct val="90000"/>
              </a:lnSpc>
            </a:pPr>
            <a:r>
              <a:rPr lang="en-US" sz="2600" b="1" i="1" dirty="0" smtClean="0">
                <a:solidFill>
                  <a:schemeClr val="accent1"/>
                </a:solidFill>
              </a:rPr>
              <a:t>In my local office I am very aware of CARs</a:t>
            </a:r>
          </a:p>
          <a:p>
            <a:pPr marL="0" indent="0" algn="ctr">
              <a:lnSpc>
                <a:spcPct val="90000"/>
              </a:lnSpc>
            </a:pPr>
            <a:r>
              <a:rPr lang="en-US" sz="2600" b="1" i="1" dirty="0" smtClean="0">
                <a:solidFill>
                  <a:schemeClr val="accent1"/>
                </a:solidFill>
              </a:rPr>
              <a:t>but not so much when I am assigned a</a:t>
            </a:r>
          </a:p>
          <a:p>
            <a:pPr marL="0" indent="0" algn="ctr">
              <a:lnSpc>
                <a:spcPct val="90000"/>
              </a:lnSpc>
            </a:pPr>
            <a:r>
              <a:rPr lang="en-US" sz="2600" b="1" i="1" dirty="0" smtClean="0">
                <a:solidFill>
                  <a:schemeClr val="accent1"/>
                </a:solidFill>
              </a:rPr>
              <a:t>CAR from an office where I am not present”</a:t>
            </a: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23</a:t>
            </a:fld>
            <a:endParaRPr lang="en-US"/>
          </a:p>
        </p:txBody>
      </p:sp>
      <p:sp>
        <p:nvSpPr>
          <p:cNvPr id="3" name="TextBox 2"/>
          <p:cNvSpPr txBox="1"/>
          <p:nvPr/>
        </p:nvSpPr>
        <p:spPr>
          <a:xfrm>
            <a:off x="886126" y="1008668"/>
            <a:ext cx="7442134"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CAR Surveys – Opportunity</a:t>
            </a:r>
          </a:p>
        </p:txBody>
      </p:sp>
      <p:sp>
        <p:nvSpPr>
          <p:cNvPr id="12" name="TextBox 11"/>
          <p:cNvSpPr txBox="1"/>
          <p:nvPr/>
        </p:nvSpPr>
        <p:spPr>
          <a:xfrm>
            <a:off x="1602558" y="4117079"/>
            <a:ext cx="6042580" cy="812530"/>
          </a:xfrm>
          <a:prstGeom prst="rect">
            <a:avLst/>
          </a:prstGeom>
          <a:noFill/>
        </p:spPr>
        <p:txBody>
          <a:bodyPr wrap="square" rtlCol="0">
            <a:spAutoFit/>
          </a:bodyPr>
          <a:lstStyle/>
          <a:p>
            <a:pPr marL="0" indent="0" algn="ctr">
              <a:lnSpc>
                <a:spcPct val="90000"/>
              </a:lnSpc>
            </a:pPr>
            <a:r>
              <a:rPr lang="en-US" sz="2600" b="1" dirty="0" smtClean="0">
                <a:solidFill>
                  <a:schemeClr val="bg1">
                    <a:lumMod val="50000"/>
                  </a:schemeClr>
                </a:solidFill>
              </a:rPr>
              <a:t>How might we, as CAR Champions,</a:t>
            </a:r>
          </a:p>
          <a:p>
            <a:pPr marL="0" indent="0" algn="ctr">
              <a:lnSpc>
                <a:spcPct val="90000"/>
              </a:lnSpc>
            </a:pPr>
            <a:r>
              <a:rPr lang="en-US" sz="2600" b="1" dirty="0" smtClean="0">
                <a:solidFill>
                  <a:schemeClr val="bg1">
                    <a:lumMod val="50000"/>
                  </a:schemeClr>
                </a:solidFill>
              </a:rPr>
              <a:t>overcome this concern?</a:t>
            </a:r>
            <a:endParaRPr lang="en-US" sz="2600" b="1" dirty="0">
              <a:solidFill>
                <a:schemeClr val="bg1">
                  <a:lumMod val="50000"/>
                </a:schemeClr>
              </a:solidFill>
            </a:endParaRPr>
          </a:p>
        </p:txBody>
      </p:sp>
    </p:spTree>
    <p:extLst>
      <p:ext uri="{BB962C8B-B14F-4D97-AF65-F5344CB8AC3E}">
        <p14:creationId xmlns:p14="http://schemas.microsoft.com/office/powerpoint/2010/main" val="39452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4000"/>
                            </p:stCondLst>
                            <p:childTnLst>
                              <p:par>
                                <p:cTn id="18" presetID="42" presetClass="entr" presetSubtype="0" fill="hold" grpId="0" nodeType="afterEffect">
                                  <p:stCondLst>
                                    <p:cond delay="3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anim calcmode="lin" valueType="num">
                                      <p:cBhvr>
                                        <p:cTn id="21" dur="2000" fill="hold"/>
                                        <p:tgtEl>
                                          <p:spTgt spid="12"/>
                                        </p:tgtEl>
                                        <p:attrNameLst>
                                          <p:attrName>ppt_x</p:attrName>
                                        </p:attrNameLst>
                                      </p:cBhvr>
                                      <p:tavLst>
                                        <p:tav tm="0">
                                          <p:val>
                                            <p:strVal val="#ppt_x"/>
                                          </p:val>
                                        </p:tav>
                                        <p:tav tm="100000">
                                          <p:val>
                                            <p:strVal val="#ppt_x"/>
                                          </p:val>
                                        </p:tav>
                                      </p:tavLst>
                                    </p:anim>
                                    <p:anim calcmode="lin" valueType="num">
                                      <p:cBhvr>
                                        <p:cTn id="22"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r>
              <a:rPr lang="en-US" sz="2600" b="1" dirty="0" smtClean="0">
                <a:solidFill>
                  <a:schemeClr val="accent1"/>
                </a:solidFill>
              </a:rPr>
              <a:t>Communicating with remote CAR Owners</a:t>
            </a:r>
          </a:p>
          <a:p>
            <a:pPr marL="0" indent="0"/>
            <a:r>
              <a:rPr lang="en-US" sz="2600" b="1" dirty="0" smtClean="0">
                <a:solidFill>
                  <a:schemeClr val="bg1">
                    <a:lumMod val="50000"/>
                  </a:schemeClr>
                </a:solidFill>
                <a:hlinkClick r:id="rId2"/>
              </a:rPr>
              <a:t>FAQ #1</a:t>
            </a:r>
            <a:endParaRPr lang="en-US" sz="2600" b="1" dirty="0">
              <a:solidFill>
                <a:schemeClr val="bg1">
                  <a:lumMod val="50000"/>
                </a:schemeClr>
              </a:solidFill>
            </a:endParaRPr>
          </a:p>
          <a:p>
            <a:r>
              <a:rPr lang="en-US" sz="2400" b="1" dirty="0" smtClean="0">
                <a:solidFill>
                  <a:schemeClr val="bg1">
                    <a:lumMod val="50000"/>
                  </a:schemeClr>
                </a:solidFill>
              </a:rPr>
              <a:t>Strategies </a:t>
            </a:r>
            <a:r>
              <a:rPr lang="en-US" sz="2400" b="1" dirty="0">
                <a:solidFill>
                  <a:schemeClr val="bg1">
                    <a:lumMod val="50000"/>
                  </a:schemeClr>
                </a:solidFill>
              </a:rPr>
              <a:t>for working with a CAR owner who is remote from your location</a:t>
            </a:r>
          </a:p>
          <a:p>
            <a:pPr marL="687388" lvl="0" indent="-347663"/>
            <a:r>
              <a:rPr lang="en-US" sz="2400" b="1" dirty="0">
                <a:solidFill>
                  <a:schemeClr val="bg1">
                    <a:lumMod val="50000"/>
                  </a:schemeClr>
                </a:solidFill>
              </a:rPr>
              <a:t>•   </a:t>
            </a:r>
            <a:r>
              <a:rPr lang="en-US" sz="2400" b="1" dirty="0" smtClean="0">
                <a:solidFill>
                  <a:schemeClr val="bg1">
                    <a:lumMod val="50000"/>
                  </a:schemeClr>
                </a:solidFill>
              </a:rPr>
              <a:t>Consider </a:t>
            </a:r>
            <a:r>
              <a:rPr lang="en-US" sz="2400" b="1" dirty="0">
                <a:solidFill>
                  <a:schemeClr val="bg1">
                    <a:lumMod val="50000"/>
                  </a:schemeClr>
                </a:solidFill>
              </a:rPr>
              <a:t>placing a phone call to the owner to introduce yourself and let them know you will be scheduling a meeting to discuss the CAR.  This is helpful for establishing initial rapport with the owner.</a:t>
            </a:r>
          </a:p>
        </p:txBody>
      </p:sp>
      <p:sp>
        <p:nvSpPr>
          <p:cNvPr id="2" name="Slide Number Placeholder 1"/>
          <p:cNvSpPr>
            <a:spLocks noGrp="1"/>
          </p:cNvSpPr>
          <p:nvPr>
            <p:ph type="sldNum" sz="quarter" idx="10"/>
          </p:nvPr>
        </p:nvSpPr>
        <p:spPr/>
        <p:txBody>
          <a:bodyPr/>
          <a:lstStyle/>
          <a:p>
            <a:fld id="{B339ADFA-C87E-481A-8806-3564168020FD}" type="slidenum">
              <a:rPr lang="en-US" smtClean="0"/>
              <a:t>24</a:t>
            </a:fld>
            <a:endParaRPr lang="en-US"/>
          </a:p>
        </p:txBody>
      </p:sp>
      <p:sp>
        <p:nvSpPr>
          <p:cNvPr id="3" name="TextBox 2"/>
          <p:cNvSpPr txBox="1"/>
          <p:nvPr/>
        </p:nvSpPr>
        <p:spPr>
          <a:xfrm>
            <a:off x="820132" y="895544"/>
            <a:ext cx="7428322" cy="646331"/>
          </a:xfrm>
          <a:prstGeom prst="rect">
            <a:avLst/>
          </a:prstGeom>
          <a:noFill/>
        </p:spPr>
        <p:txBody>
          <a:bodyPr wrap="square" rtlCol="0">
            <a:spAutoFit/>
          </a:bodyPr>
          <a:lstStyle/>
          <a:p>
            <a:pPr algn="ctr"/>
            <a:r>
              <a:rPr lang="en-US" sz="3600" b="1" i="1" dirty="0">
                <a:solidFill>
                  <a:srgbClr val="0070C0"/>
                </a:solidFill>
                <a:latin typeface="Arial Black" pitchFamily="34" charset="0"/>
                <a:cs typeface="Andalus" pitchFamily="18" charset="-78"/>
              </a:rPr>
              <a:t>CAR Surveys – </a:t>
            </a:r>
            <a:r>
              <a:rPr lang="en-US" sz="3600" b="1" i="1" dirty="0" smtClean="0">
                <a:solidFill>
                  <a:srgbClr val="0070C0"/>
                </a:solidFill>
                <a:latin typeface="Arial Black" pitchFamily="34" charset="0"/>
                <a:cs typeface="Andalus" pitchFamily="18" charset="-78"/>
              </a:rPr>
              <a:t>Opportunity</a:t>
            </a:r>
            <a:endParaRPr lang="en-US" sz="3600" b="1" i="1" dirty="0">
              <a:solidFill>
                <a:srgbClr val="0070C0"/>
              </a:solidFill>
              <a:latin typeface="Arial Black" pitchFamily="34" charset="0"/>
              <a:cs typeface="Andalus" pitchFamily="18" charset="-78"/>
            </a:endParaRPr>
          </a:p>
        </p:txBody>
      </p:sp>
    </p:spTree>
    <p:extLst>
      <p:ext uri="{BB962C8B-B14F-4D97-AF65-F5344CB8AC3E}">
        <p14:creationId xmlns:p14="http://schemas.microsoft.com/office/powerpoint/2010/main" val="442103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r>
              <a:rPr lang="en-US" sz="2600" b="1" i="1" dirty="0" smtClean="0">
                <a:solidFill>
                  <a:schemeClr val="accent1"/>
                </a:solidFill>
              </a:rPr>
              <a:t>“The issues noted in the CAR could have</a:t>
            </a:r>
          </a:p>
          <a:p>
            <a:pPr marL="0" indent="0" algn="ctr">
              <a:lnSpc>
                <a:spcPct val="90000"/>
              </a:lnSpc>
            </a:pPr>
            <a:r>
              <a:rPr lang="en-US" sz="2600" b="1" i="1" dirty="0" smtClean="0">
                <a:solidFill>
                  <a:schemeClr val="accent1"/>
                </a:solidFill>
              </a:rPr>
              <a:t>been addressed prior to being issued</a:t>
            </a:r>
          </a:p>
          <a:p>
            <a:pPr marL="0" indent="0" algn="ctr">
              <a:lnSpc>
                <a:spcPct val="90000"/>
              </a:lnSpc>
            </a:pPr>
            <a:r>
              <a:rPr lang="en-US" sz="2600" b="1" i="1" dirty="0" smtClean="0">
                <a:solidFill>
                  <a:schemeClr val="accent1"/>
                </a:solidFill>
              </a:rPr>
              <a:t>saving a lot of wasted time and resources.</a:t>
            </a:r>
          </a:p>
          <a:p>
            <a:pPr marL="0" indent="0" algn="ctr">
              <a:lnSpc>
                <a:spcPct val="90000"/>
              </a:lnSpc>
            </a:pPr>
            <a:r>
              <a:rPr lang="en-US" sz="2600" b="1" i="1" dirty="0" smtClean="0">
                <a:solidFill>
                  <a:schemeClr val="accent1"/>
                </a:solidFill>
              </a:rPr>
              <a:t>CAR should have never been issued</a:t>
            </a:r>
          </a:p>
          <a:p>
            <a:pPr marL="0" indent="0" algn="ctr">
              <a:lnSpc>
                <a:spcPct val="90000"/>
              </a:lnSpc>
            </a:pPr>
            <a:r>
              <a:rPr lang="en-US" sz="2600" b="1" i="1" dirty="0" smtClean="0">
                <a:solidFill>
                  <a:schemeClr val="accent1"/>
                </a:solidFill>
              </a:rPr>
              <a:t>to begin with.”</a:t>
            </a: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25</a:t>
            </a:fld>
            <a:endParaRPr lang="en-US"/>
          </a:p>
        </p:txBody>
      </p:sp>
      <p:sp>
        <p:nvSpPr>
          <p:cNvPr id="3" name="TextBox 2"/>
          <p:cNvSpPr txBox="1"/>
          <p:nvPr/>
        </p:nvSpPr>
        <p:spPr>
          <a:xfrm>
            <a:off x="801283" y="1008668"/>
            <a:ext cx="7442134"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CAR Surveys – Discussion</a:t>
            </a:r>
          </a:p>
        </p:txBody>
      </p:sp>
      <p:sp>
        <p:nvSpPr>
          <p:cNvPr id="12" name="TextBox 11"/>
          <p:cNvSpPr txBox="1"/>
          <p:nvPr/>
        </p:nvSpPr>
        <p:spPr>
          <a:xfrm>
            <a:off x="1602558" y="4465878"/>
            <a:ext cx="6042580" cy="812530"/>
          </a:xfrm>
          <a:prstGeom prst="rect">
            <a:avLst/>
          </a:prstGeom>
          <a:noFill/>
        </p:spPr>
        <p:txBody>
          <a:bodyPr wrap="square" rtlCol="0">
            <a:spAutoFit/>
          </a:bodyPr>
          <a:lstStyle/>
          <a:p>
            <a:pPr marL="0" indent="0" algn="ctr">
              <a:lnSpc>
                <a:spcPct val="90000"/>
              </a:lnSpc>
            </a:pPr>
            <a:r>
              <a:rPr lang="en-US" sz="2600" b="1" dirty="0" smtClean="0">
                <a:solidFill>
                  <a:schemeClr val="bg1">
                    <a:lumMod val="50000"/>
                  </a:schemeClr>
                </a:solidFill>
              </a:rPr>
              <a:t>How might we, as CAR Champions,</a:t>
            </a:r>
          </a:p>
          <a:p>
            <a:pPr marL="0" indent="0" algn="ctr">
              <a:lnSpc>
                <a:spcPct val="90000"/>
              </a:lnSpc>
            </a:pPr>
            <a:r>
              <a:rPr lang="en-US" sz="2600" b="1" dirty="0" smtClean="0">
                <a:solidFill>
                  <a:schemeClr val="bg1">
                    <a:lumMod val="50000"/>
                  </a:schemeClr>
                </a:solidFill>
              </a:rPr>
              <a:t>address this concern?</a:t>
            </a:r>
            <a:endParaRPr lang="en-US" sz="2600" b="1" dirty="0">
              <a:solidFill>
                <a:schemeClr val="bg1">
                  <a:lumMod val="50000"/>
                </a:schemeClr>
              </a:solidFill>
            </a:endParaRPr>
          </a:p>
        </p:txBody>
      </p:sp>
    </p:spTree>
    <p:extLst>
      <p:ext uri="{BB962C8B-B14F-4D97-AF65-F5344CB8AC3E}">
        <p14:creationId xmlns:p14="http://schemas.microsoft.com/office/powerpoint/2010/main" val="144500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4000"/>
                            </p:stCondLst>
                            <p:childTnLst>
                              <p:par>
                                <p:cTn id="18" presetID="42" presetClass="entr" presetSubtype="0" fill="hold" grpId="0" nodeType="afterEffect">
                                  <p:stCondLst>
                                    <p:cond delay="3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anim calcmode="lin" valueType="num">
                                      <p:cBhvr>
                                        <p:cTn id="21" dur="2000" fill="hold"/>
                                        <p:tgtEl>
                                          <p:spTgt spid="12"/>
                                        </p:tgtEl>
                                        <p:attrNameLst>
                                          <p:attrName>ppt_x</p:attrName>
                                        </p:attrNameLst>
                                      </p:cBhvr>
                                      <p:tavLst>
                                        <p:tav tm="0">
                                          <p:val>
                                            <p:strVal val="#ppt_x"/>
                                          </p:val>
                                        </p:tav>
                                        <p:tav tm="100000">
                                          <p:val>
                                            <p:strVal val="#ppt_x"/>
                                          </p:val>
                                        </p:tav>
                                      </p:tavLst>
                                    </p:anim>
                                    <p:anim calcmode="lin" valueType="num">
                                      <p:cBhvr>
                                        <p:cTn id="22"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347276"/>
            <a:ext cx="8229600" cy="1319754"/>
          </a:xfrm>
        </p:spPr>
        <p:txBody>
          <a:bodyPr>
            <a:normAutofit/>
          </a:bodyPr>
          <a:lstStyle/>
          <a:p>
            <a:pPr marL="0" indent="0">
              <a:lnSpc>
                <a:spcPct val="90000"/>
              </a:lnSpc>
            </a:pPr>
            <a:r>
              <a:rPr lang="en-US" sz="2600" b="1" i="1" dirty="0" smtClean="0">
                <a:solidFill>
                  <a:schemeClr val="bg1">
                    <a:lumMod val="50000"/>
                  </a:schemeClr>
                </a:solidFill>
              </a:rPr>
              <a:t>“When Jennifer did not feel that the milestone met the objectives, she met with me to discuss and refine them as we progressed.”</a:t>
            </a:r>
          </a:p>
        </p:txBody>
      </p:sp>
      <p:sp>
        <p:nvSpPr>
          <p:cNvPr id="2" name="Slide Number Placeholder 1"/>
          <p:cNvSpPr>
            <a:spLocks noGrp="1"/>
          </p:cNvSpPr>
          <p:nvPr>
            <p:ph type="sldNum" sz="quarter" idx="10"/>
          </p:nvPr>
        </p:nvSpPr>
        <p:spPr/>
        <p:txBody>
          <a:bodyPr/>
          <a:lstStyle/>
          <a:p>
            <a:fld id="{B339ADFA-C87E-481A-8806-3564168020FD}" type="slidenum">
              <a:rPr lang="en-US" smtClean="0"/>
              <a:t>26</a:t>
            </a:fld>
            <a:endParaRPr lang="en-US"/>
          </a:p>
        </p:txBody>
      </p:sp>
      <p:sp>
        <p:nvSpPr>
          <p:cNvPr id="3" name="TextBox 2"/>
          <p:cNvSpPr txBox="1"/>
          <p:nvPr/>
        </p:nvSpPr>
        <p:spPr>
          <a:xfrm>
            <a:off x="1206630" y="895544"/>
            <a:ext cx="6838819" cy="1200329"/>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CAR Surveys: </a:t>
            </a:r>
          </a:p>
          <a:p>
            <a:pPr algn="ctr"/>
            <a:r>
              <a:rPr lang="en-US" sz="3600" b="1" i="1" dirty="0" smtClean="0">
                <a:solidFill>
                  <a:srgbClr val="0070C0"/>
                </a:solidFill>
                <a:latin typeface="Arial Black" pitchFamily="34" charset="0"/>
                <a:cs typeface="Andalus" pitchFamily="18" charset="-78"/>
              </a:rPr>
              <a:t>Great Practices</a:t>
            </a:r>
          </a:p>
        </p:txBody>
      </p:sp>
      <p:sp>
        <p:nvSpPr>
          <p:cNvPr id="6" name="Rectangle 3"/>
          <p:cNvSpPr txBox="1">
            <a:spLocks noChangeArrowheads="1"/>
          </p:cNvSpPr>
          <p:nvPr/>
        </p:nvSpPr>
        <p:spPr bwMode="auto">
          <a:xfrm>
            <a:off x="562465" y="3734613"/>
            <a:ext cx="8229600" cy="87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pPr>
            <a:r>
              <a:rPr lang="en-US" sz="2600" b="1" i="1" dirty="0" smtClean="0">
                <a:solidFill>
                  <a:schemeClr val="bg1">
                    <a:lumMod val="50000"/>
                  </a:schemeClr>
                </a:solidFill>
              </a:rPr>
              <a:t>“Mark was responsive and consultative.  I felt like he was partnering with me to make things better.”</a:t>
            </a:r>
          </a:p>
        </p:txBody>
      </p:sp>
      <p:sp>
        <p:nvSpPr>
          <p:cNvPr id="7" name="Rectangle 3"/>
          <p:cNvSpPr txBox="1">
            <a:spLocks noChangeArrowheads="1"/>
          </p:cNvSpPr>
          <p:nvPr/>
        </p:nvSpPr>
        <p:spPr bwMode="auto">
          <a:xfrm>
            <a:off x="545179" y="4773151"/>
            <a:ext cx="8229600" cy="131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pPr>
            <a:r>
              <a:rPr lang="en-US" sz="2600" b="1" i="1" dirty="0" smtClean="0">
                <a:solidFill>
                  <a:schemeClr val="bg1">
                    <a:lumMod val="50000"/>
                  </a:schemeClr>
                </a:solidFill>
              </a:rPr>
              <a:t>“Michelle meets with me weekly to review all CARs in progress and keep them on track.  This is an invaluable service she provides.”</a:t>
            </a:r>
          </a:p>
        </p:txBody>
      </p:sp>
    </p:spTree>
    <p:extLst>
      <p:ext uri="{BB962C8B-B14F-4D97-AF65-F5344CB8AC3E}">
        <p14:creationId xmlns:p14="http://schemas.microsoft.com/office/powerpoint/2010/main" val="128367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42" presetClass="entr" presetSubtype="0" fill="hold" grpId="1" nodeType="after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000"/>
                                        <p:tgtEl>
                                          <p:spTgt spid="20"/>
                                        </p:tgtEl>
                                      </p:cBhvr>
                                    </p:animEffect>
                                    <p:anim calcmode="lin" valueType="num">
                                      <p:cBhvr>
                                        <p:cTn id="18" dur="2000" fill="hold"/>
                                        <p:tgtEl>
                                          <p:spTgt spid="20"/>
                                        </p:tgtEl>
                                        <p:attrNameLst>
                                          <p:attrName>ppt_x</p:attrName>
                                        </p:attrNameLst>
                                      </p:cBhvr>
                                      <p:tavLst>
                                        <p:tav tm="0">
                                          <p:val>
                                            <p:strVal val="#ppt_x"/>
                                          </p:val>
                                        </p:tav>
                                        <p:tav tm="100000">
                                          <p:val>
                                            <p:strVal val="#ppt_x"/>
                                          </p:val>
                                        </p:tav>
                                      </p:tavLst>
                                    </p:anim>
                                    <p:anim calcmode="lin" valueType="num">
                                      <p:cBhvr>
                                        <p:cTn id="19" dur="2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ppt_x</p:attrName>
                                        </p:attrNameLst>
                                      </p:cBhvr>
                                      <p:tavLst>
                                        <p:tav tm="0">
                                          <p:val>
                                            <p:strVal val="#ppt_x"/>
                                          </p:val>
                                        </p:tav>
                                        <p:tav tm="100000">
                                          <p:val>
                                            <p:strVal val="#ppt_x"/>
                                          </p:val>
                                        </p:tav>
                                      </p:tavLst>
                                    </p:anim>
                                    <p:anim calcmode="lin" valueType="num">
                                      <p:cBhvr>
                                        <p:cTn id="26" dur="2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0"/>
                                        <p:tgtEl>
                                          <p:spTgt spid="7"/>
                                        </p:tgtEl>
                                      </p:cBhvr>
                                    </p:animEffect>
                                    <p:anim calcmode="lin" valueType="num">
                                      <p:cBhvr>
                                        <p:cTn id="32" dur="2000" fill="hold"/>
                                        <p:tgtEl>
                                          <p:spTgt spid="7"/>
                                        </p:tgtEl>
                                        <p:attrNameLst>
                                          <p:attrName>ppt_x</p:attrName>
                                        </p:attrNameLst>
                                      </p:cBhvr>
                                      <p:tavLst>
                                        <p:tav tm="0">
                                          <p:val>
                                            <p:strVal val="#ppt_x"/>
                                          </p:val>
                                        </p:tav>
                                        <p:tav tm="100000">
                                          <p:val>
                                            <p:strVal val="#ppt_x"/>
                                          </p:val>
                                        </p:tav>
                                      </p:tavLst>
                                    </p:anim>
                                    <p:anim calcmode="lin" valueType="num">
                                      <p:cBhvr>
                                        <p:cTn id="33" dur="2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1"/>
      <p:bldP spid="3" grpId="0"/>
      <p:bldP spid="6" grpId="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347276"/>
            <a:ext cx="2653645" cy="829557"/>
          </a:xfrm>
        </p:spPr>
        <p:txBody>
          <a:bodyPr>
            <a:normAutofit/>
          </a:bodyPr>
          <a:lstStyle/>
          <a:p>
            <a:pPr marL="0" indent="0" algn="ctr">
              <a:lnSpc>
                <a:spcPct val="90000"/>
              </a:lnSpc>
            </a:pPr>
            <a:r>
              <a:rPr lang="en-US" sz="2400" b="1" i="1" dirty="0" smtClean="0">
                <a:solidFill>
                  <a:schemeClr val="bg1">
                    <a:lumMod val="50000"/>
                  </a:schemeClr>
                </a:solidFill>
              </a:rPr>
              <a:t>“Excellent communication”</a:t>
            </a:r>
          </a:p>
        </p:txBody>
      </p:sp>
      <p:sp>
        <p:nvSpPr>
          <p:cNvPr id="2" name="Slide Number Placeholder 1"/>
          <p:cNvSpPr>
            <a:spLocks noGrp="1"/>
          </p:cNvSpPr>
          <p:nvPr>
            <p:ph type="sldNum" sz="quarter" idx="10"/>
          </p:nvPr>
        </p:nvSpPr>
        <p:spPr/>
        <p:txBody>
          <a:bodyPr/>
          <a:lstStyle/>
          <a:p>
            <a:fld id="{B339ADFA-C87E-481A-8806-3564168020FD}" type="slidenum">
              <a:rPr lang="en-US" smtClean="0"/>
              <a:t>27</a:t>
            </a:fld>
            <a:endParaRPr lang="en-US"/>
          </a:p>
        </p:txBody>
      </p:sp>
      <p:sp>
        <p:nvSpPr>
          <p:cNvPr id="3" name="TextBox 2"/>
          <p:cNvSpPr txBox="1"/>
          <p:nvPr/>
        </p:nvSpPr>
        <p:spPr>
          <a:xfrm>
            <a:off x="1206630" y="895544"/>
            <a:ext cx="6838819" cy="1200329"/>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CAR Surveys: </a:t>
            </a:r>
          </a:p>
          <a:p>
            <a:pPr algn="ctr"/>
            <a:r>
              <a:rPr lang="en-US" sz="3600" b="1" i="1" dirty="0" smtClean="0">
                <a:solidFill>
                  <a:srgbClr val="0070C0"/>
                </a:solidFill>
                <a:latin typeface="Arial Black" pitchFamily="34" charset="0"/>
                <a:cs typeface="Andalus" pitchFamily="18" charset="-78"/>
              </a:rPr>
              <a:t>Great Practices</a:t>
            </a:r>
          </a:p>
        </p:txBody>
      </p:sp>
      <p:sp>
        <p:nvSpPr>
          <p:cNvPr id="6" name="Rectangle 3"/>
          <p:cNvSpPr txBox="1">
            <a:spLocks noChangeArrowheads="1"/>
          </p:cNvSpPr>
          <p:nvPr/>
        </p:nvSpPr>
        <p:spPr bwMode="auto">
          <a:xfrm>
            <a:off x="3339281" y="2358275"/>
            <a:ext cx="2630078" cy="829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“Listened to my feedback”</a:t>
            </a:r>
          </a:p>
        </p:txBody>
      </p:sp>
      <p:sp>
        <p:nvSpPr>
          <p:cNvPr id="7" name="Rectangle 3"/>
          <p:cNvSpPr txBox="1">
            <a:spLocks noChangeArrowheads="1"/>
          </p:cNvSpPr>
          <p:nvPr/>
        </p:nvSpPr>
        <p:spPr bwMode="auto">
          <a:xfrm>
            <a:off x="6289261" y="2358273"/>
            <a:ext cx="2289132" cy="112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“Worked with me all along the way”</a:t>
            </a:r>
          </a:p>
        </p:txBody>
      </p:sp>
      <p:sp>
        <p:nvSpPr>
          <p:cNvPr id="8" name="Rectangle 3"/>
          <p:cNvSpPr txBox="1">
            <a:spLocks noChangeArrowheads="1"/>
          </p:cNvSpPr>
          <p:nvPr/>
        </p:nvSpPr>
        <p:spPr bwMode="auto">
          <a:xfrm>
            <a:off x="710164" y="3410930"/>
            <a:ext cx="2289132" cy="112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“Helps guide me through the process”</a:t>
            </a:r>
          </a:p>
        </p:txBody>
      </p:sp>
      <p:sp>
        <p:nvSpPr>
          <p:cNvPr id="9" name="Rectangle 3"/>
          <p:cNvSpPr txBox="1">
            <a:spLocks noChangeArrowheads="1"/>
          </p:cNvSpPr>
          <p:nvPr/>
        </p:nvSpPr>
        <p:spPr bwMode="auto">
          <a:xfrm>
            <a:off x="3271101" y="3420357"/>
            <a:ext cx="2527785" cy="76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“More than willing to help”</a:t>
            </a:r>
          </a:p>
        </p:txBody>
      </p:sp>
      <p:sp>
        <p:nvSpPr>
          <p:cNvPr id="10" name="Rectangle 3"/>
          <p:cNvSpPr txBox="1">
            <a:spLocks noChangeArrowheads="1"/>
          </p:cNvSpPr>
          <p:nvPr/>
        </p:nvSpPr>
        <p:spPr bwMode="auto">
          <a:xfrm>
            <a:off x="5882326" y="3692164"/>
            <a:ext cx="2696067" cy="72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“Very responsive &amp; consultative”</a:t>
            </a:r>
          </a:p>
        </p:txBody>
      </p:sp>
      <p:sp>
        <p:nvSpPr>
          <p:cNvPr id="11" name="Rectangle 3"/>
          <p:cNvSpPr txBox="1">
            <a:spLocks noChangeArrowheads="1"/>
          </p:cNvSpPr>
          <p:nvPr/>
        </p:nvSpPr>
        <p:spPr bwMode="auto">
          <a:xfrm>
            <a:off x="457199" y="4817095"/>
            <a:ext cx="2813901" cy="56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“Like his attitude”</a:t>
            </a:r>
          </a:p>
        </p:txBody>
      </p:sp>
      <p:sp>
        <p:nvSpPr>
          <p:cNvPr id="12" name="Rectangle 3"/>
          <p:cNvSpPr txBox="1">
            <a:spLocks noChangeArrowheads="1"/>
          </p:cNvSpPr>
          <p:nvPr/>
        </p:nvSpPr>
        <p:spPr bwMode="auto">
          <a:xfrm>
            <a:off x="3271101" y="4487150"/>
            <a:ext cx="2698258" cy="112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“Encouragement and direction was received”</a:t>
            </a:r>
          </a:p>
        </p:txBody>
      </p:sp>
      <p:sp>
        <p:nvSpPr>
          <p:cNvPr id="13" name="Rectangle 3"/>
          <p:cNvSpPr txBox="1">
            <a:spLocks noChangeArrowheads="1"/>
          </p:cNvSpPr>
          <p:nvPr/>
        </p:nvSpPr>
        <p:spPr bwMode="auto">
          <a:xfrm>
            <a:off x="6121759" y="4865801"/>
            <a:ext cx="2698258" cy="112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“Very willing to have calls with me”</a:t>
            </a:r>
          </a:p>
        </p:txBody>
      </p:sp>
      <p:sp>
        <p:nvSpPr>
          <p:cNvPr id="14" name="Rectangle 3"/>
          <p:cNvSpPr txBox="1">
            <a:spLocks noChangeArrowheads="1"/>
          </p:cNvSpPr>
          <p:nvPr/>
        </p:nvSpPr>
        <p:spPr bwMode="auto">
          <a:xfrm>
            <a:off x="572843" y="5590878"/>
            <a:ext cx="2698258" cy="68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“Partnering with me”</a:t>
            </a:r>
          </a:p>
        </p:txBody>
      </p:sp>
      <p:sp>
        <p:nvSpPr>
          <p:cNvPr id="15" name="Rectangle 3"/>
          <p:cNvSpPr txBox="1">
            <a:spLocks noChangeArrowheads="1"/>
          </p:cNvSpPr>
          <p:nvPr/>
        </p:nvSpPr>
        <p:spPr bwMode="auto">
          <a:xfrm>
            <a:off x="3463399" y="5772350"/>
            <a:ext cx="2698258" cy="68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400" b="1" i="1" dirty="0" smtClean="0">
                <a:solidFill>
                  <a:schemeClr val="bg1">
                    <a:lumMod val="50000"/>
                  </a:schemeClr>
                </a:solidFill>
              </a:rPr>
              <a:t>“Support was offered”</a:t>
            </a:r>
          </a:p>
        </p:txBody>
      </p:sp>
    </p:spTree>
    <p:extLst>
      <p:ext uri="{BB962C8B-B14F-4D97-AF65-F5344CB8AC3E}">
        <p14:creationId xmlns:p14="http://schemas.microsoft.com/office/powerpoint/2010/main" val="803889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9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anim calcmode="lin" valueType="num">
                                      <p:cBhvr>
                                        <p:cTn id="8" dur="2000" fill="hold"/>
                                        <p:tgtEl>
                                          <p:spTgt spid="20"/>
                                        </p:tgtEl>
                                        <p:attrNameLst>
                                          <p:attrName>ppt_x</p:attrName>
                                        </p:attrNameLst>
                                      </p:cBhvr>
                                      <p:tavLst>
                                        <p:tav tm="0">
                                          <p:val>
                                            <p:strVal val="#ppt_x"/>
                                          </p:val>
                                        </p:tav>
                                        <p:tav tm="100000">
                                          <p:val>
                                            <p:strVal val="#ppt_x"/>
                                          </p:val>
                                        </p:tav>
                                      </p:tavLst>
                                    </p:anim>
                                    <p:anim calcmode="lin" valueType="num">
                                      <p:cBhvr>
                                        <p:cTn id="9" dur="2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9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ppt_x</p:attrName>
                                        </p:attrNameLst>
                                      </p:cBhvr>
                                      <p:tavLst>
                                        <p:tav tm="0">
                                          <p:val>
                                            <p:strVal val="#ppt_x"/>
                                          </p:val>
                                        </p:tav>
                                        <p:tav tm="100000">
                                          <p:val>
                                            <p:strVal val="#ppt_x"/>
                                          </p:val>
                                        </p:tav>
                                      </p:tavLst>
                                    </p:anim>
                                    <p:anim calcmode="lin" valueType="num">
                                      <p:cBhvr>
                                        <p:cTn id="14" dur="2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9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anim calcmode="lin" valueType="num">
                                      <p:cBhvr>
                                        <p:cTn id="18" dur="2000" fill="hold"/>
                                        <p:tgtEl>
                                          <p:spTgt spid="7"/>
                                        </p:tgtEl>
                                        <p:attrNameLst>
                                          <p:attrName>ppt_x</p:attrName>
                                        </p:attrNameLst>
                                      </p:cBhvr>
                                      <p:tavLst>
                                        <p:tav tm="0">
                                          <p:val>
                                            <p:strVal val="#ppt_x"/>
                                          </p:val>
                                        </p:tav>
                                        <p:tav tm="100000">
                                          <p:val>
                                            <p:strVal val="#ppt_x"/>
                                          </p:val>
                                        </p:tav>
                                      </p:tavLst>
                                    </p:anim>
                                    <p:anim calcmode="lin" valueType="num">
                                      <p:cBhvr>
                                        <p:cTn id="19" dur="2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9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anim calcmode="lin" valueType="num">
                                      <p:cBhvr>
                                        <p:cTn id="24" dur="2000" fill="hold"/>
                                        <p:tgtEl>
                                          <p:spTgt spid="8"/>
                                        </p:tgtEl>
                                        <p:attrNameLst>
                                          <p:attrName>ppt_x</p:attrName>
                                        </p:attrNameLst>
                                      </p:cBhvr>
                                      <p:tavLst>
                                        <p:tav tm="0">
                                          <p:val>
                                            <p:strVal val="#ppt_x"/>
                                          </p:val>
                                        </p:tav>
                                        <p:tav tm="100000">
                                          <p:val>
                                            <p:strVal val="#ppt_x"/>
                                          </p:val>
                                        </p:tav>
                                      </p:tavLst>
                                    </p:anim>
                                    <p:anim calcmode="lin" valueType="num">
                                      <p:cBhvr>
                                        <p:cTn id="25" dur="2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anim calcmode="lin" valueType="num">
                                      <p:cBhvr>
                                        <p:cTn id="29" dur="2000" fill="hold"/>
                                        <p:tgtEl>
                                          <p:spTgt spid="9"/>
                                        </p:tgtEl>
                                        <p:attrNameLst>
                                          <p:attrName>ppt_x</p:attrName>
                                        </p:attrNameLst>
                                      </p:cBhvr>
                                      <p:tavLst>
                                        <p:tav tm="0">
                                          <p:val>
                                            <p:strVal val="#ppt_x"/>
                                          </p:val>
                                        </p:tav>
                                        <p:tav tm="100000">
                                          <p:val>
                                            <p:strVal val="#ppt_x"/>
                                          </p:val>
                                        </p:tav>
                                      </p:tavLst>
                                    </p:anim>
                                    <p:anim calcmode="lin" valueType="num">
                                      <p:cBhvr>
                                        <p:cTn id="30" dur="2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anim calcmode="lin" valueType="num">
                                      <p:cBhvr>
                                        <p:cTn id="34" dur="2000" fill="hold"/>
                                        <p:tgtEl>
                                          <p:spTgt spid="10"/>
                                        </p:tgtEl>
                                        <p:attrNameLst>
                                          <p:attrName>ppt_x</p:attrName>
                                        </p:attrNameLst>
                                      </p:cBhvr>
                                      <p:tavLst>
                                        <p:tav tm="0">
                                          <p:val>
                                            <p:strVal val="#ppt_x"/>
                                          </p:val>
                                        </p:tav>
                                        <p:tav tm="100000">
                                          <p:val>
                                            <p:strVal val="#ppt_x"/>
                                          </p:val>
                                        </p:tav>
                                      </p:tavLst>
                                    </p:anim>
                                    <p:anim calcmode="lin" valueType="num">
                                      <p:cBhvr>
                                        <p:cTn id="35" dur="20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4900"/>
                            </p:stCondLst>
                            <p:childTnLst>
                              <p:par>
                                <p:cTn id="37" presetID="42"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000"/>
                                        <p:tgtEl>
                                          <p:spTgt spid="11"/>
                                        </p:tgtEl>
                                      </p:cBhvr>
                                    </p:animEffect>
                                    <p:anim calcmode="lin" valueType="num">
                                      <p:cBhvr>
                                        <p:cTn id="40" dur="2000" fill="hold"/>
                                        <p:tgtEl>
                                          <p:spTgt spid="11"/>
                                        </p:tgtEl>
                                        <p:attrNameLst>
                                          <p:attrName>ppt_x</p:attrName>
                                        </p:attrNameLst>
                                      </p:cBhvr>
                                      <p:tavLst>
                                        <p:tav tm="0">
                                          <p:val>
                                            <p:strVal val="#ppt_x"/>
                                          </p:val>
                                        </p:tav>
                                        <p:tav tm="100000">
                                          <p:val>
                                            <p:strVal val="#ppt_x"/>
                                          </p:val>
                                        </p:tav>
                                      </p:tavLst>
                                    </p:anim>
                                    <p:anim calcmode="lin" valueType="num">
                                      <p:cBhvr>
                                        <p:cTn id="41" dur="2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2000"/>
                                        <p:tgtEl>
                                          <p:spTgt spid="12"/>
                                        </p:tgtEl>
                                      </p:cBhvr>
                                    </p:animEffect>
                                    <p:anim calcmode="lin" valueType="num">
                                      <p:cBhvr>
                                        <p:cTn id="45" dur="2000" fill="hold"/>
                                        <p:tgtEl>
                                          <p:spTgt spid="12"/>
                                        </p:tgtEl>
                                        <p:attrNameLst>
                                          <p:attrName>ppt_x</p:attrName>
                                        </p:attrNameLst>
                                      </p:cBhvr>
                                      <p:tavLst>
                                        <p:tav tm="0">
                                          <p:val>
                                            <p:strVal val="#ppt_x"/>
                                          </p:val>
                                        </p:tav>
                                        <p:tav tm="100000">
                                          <p:val>
                                            <p:strVal val="#ppt_x"/>
                                          </p:val>
                                        </p:tav>
                                      </p:tavLst>
                                    </p:anim>
                                    <p:anim calcmode="lin" valueType="num">
                                      <p:cBhvr>
                                        <p:cTn id="46" dur="2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000"/>
                                        <p:tgtEl>
                                          <p:spTgt spid="13"/>
                                        </p:tgtEl>
                                      </p:cBhvr>
                                    </p:animEffect>
                                    <p:anim calcmode="lin" valueType="num">
                                      <p:cBhvr>
                                        <p:cTn id="50" dur="2000" fill="hold"/>
                                        <p:tgtEl>
                                          <p:spTgt spid="13"/>
                                        </p:tgtEl>
                                        <p:attrNameLst>
                                          <p:attrName>ppt_x</p:attrName>
                                        </p:attrNameLst>
                                      </p:cBhvr>
                                      <p:tavLst>
                                        <p:tav tm="0">
                                          <p:val>
                                            <p:strVal val="#ppt_x"/>
                                          </p:val>
                                        </p:tav>
                                        <p:tav tm="100000">
                                          <p:val>
                                            <p:strVal val="#ppt_x"/>
                                          </p:val>
                                        </p:tav>
                                      </p:tavLst>
                                    </p:anim>
                                    <p:anim calcmode="lin" valueType="num">
                                      <p:cBhvr>
                                        <p:cTn id="51" dur="200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69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000"/>
                                        <p:tgtEl>
                                          <p:spTgt spid="14"/>
                                        </p:tgtEl>
                                      </p:cBhvr>
                                    </p:animEffect>
                                    <p:anim calcmode="lin" valueType="num">
                                      <p:cBhvr>
                                        <p:cTn id="56" dur="2000" fill="hold"/>
                                        <p:tgtEl>
                                          <p:spTgt spid="14"/>
                                        </p:tgtEl>
                                        <p:attrNameLst>
                                          <p:attrName>ppt_x</p:attrName>
                                        </p:attrNameLst>
                                      </p:cBhvr>
                                      <p:tavLst>
                                        <p:tav tm="0">
                                          <p:val>
                                            <p:strVal val="#ppt_x"/>
                                          </p:val>
                                        </p:tav>
                                        <p:tav tm="100000">
                                          <p:val>
                                            <p:strVal val="#ppt_x"/>
                                          </p:val>
                                        </p:tav>
                                      </p:tavLst>
                                    </p:anim>
                                    <p:anim calcmode="lin" valueType="num">
                                      <p:cBhvr>
                                        <p:cTn id="57" dur="20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2000"/>
                                        <p:tgtEl>
                                          <p:spTgt spid="15"/>
                                        </p:tgtEl>
                                      </p:cBhvr>
                                    </p:animEffect>
                                    <p:anim calcmode="lin" valueType="num">
                                      <p:cBhvr>
                                        <p:cTn id="61" dur="2000" fill="hold"/>
                                        <p:tgtEl>
                                          <p:spTgt spid="15"/>
                                        </p:tgtEl>
                                        <p:attrNameLst>
                                          <p:attrName>ppt_x</p:attrName>
                                        </p:attrNameLst>
                                      </p:cBhvr>
                                      <p:tavLst>
                                        <p:tav tm="0">
                                          <p:val>
                                            <p:strVal val="#ppt_x"/>
                                          </p:val>
                                        </p:tav>
                                        <p:tav tm="100000">
                                          <p:val>
                                            <p:strVal val="#ppt_x"/>
                                          </p:val>
                                        </p:tav>
                                      </p:tavLst>
                                    </p:anim>
                                    <p:anim calcmode="lin" valueType="num">
                                      <p:cBhvr>
                                        <p:cTn id="62" dur="2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P spid="7" grpId="0"/>
      <p:bldP spid="8" grpId="0"/>
      <p:bldP spid="9" grpId="0"/>
      <p:bldP spid="10" grpId="0"/>
      <p:bldP spid="11" grpId="0"/>
      <p:bldP spid="12" grpId="0"/>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2375554" y="1690701"/>
            <a:ext cx="6311245" cy="5041900"/>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r>
              <a:rPr lang="en-US" sz="2600" b="1" i="1" dirty="0" smtClean="0">
                <a:solidFill>
                  <a:schemeClr val="accent1"/>
                </a:solidFill>
              </a:rPr>
              <a:t>“I know I read that somewhere.  I remember we discussed it.  But I just cannot find it now!”</a:t>
            </a: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28</a:t>
            </a:fld>
            <a:endParaRPr lang="en-US"/>
          </a:p>
        </p:txBody>
      </p:sp>
      <p:sp>
        <p:nvSpPr>
          <p:cNvPr id="3" name="TextBox 2"/>
          <p:cNvSpPr txBox="1"/>
          <p:nvPr/>
        </p:nvSpPr>
        <p:spPr>
          <a:xfrm>
            <a:off x="2145102" y="1008668"/>
            <a:ext cx="6183157"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Where did I hear that?</a:t>
            </a:r>
          </a:p>
        </p:txBody>
      </p:sp>
      <p:sp>
        <p:nvSpPr>
          <p:cNvPr id="12" name="TextBox 11"/>
          <p:cNvSpPr txBox="1"/>
          <p:nvPr/>
        </p:nvSpPr>
        <p:spPr>
          <a:xfrm>
            <a:off x="2644219" y="3992094"/>
            <a:ext cx="6042580" cy="452432"/>
          </a:xfrm>
          <a:prstGeom prst="rect">
            <a:avLst/>
          </a:prstGeom>
          <a:noFill/>
        </p:spPr>
        <p:txBody>
          <a:bodyPr wrap="square" rtlCol="0">
            <a:spAutoFit/>
          </a:bodyPr>
          <a:lstStyle/>
          <a:p>
            <a:pPr marL="0" indent="0" algn="ctr">
              <a:lnSpc>
                <a:spcPct val="90000"/>
              </a:lnSpc>
            </a:pPr>
            <a:r>
              <a:rPr lang="en-US" sz="2600" b="1" dirty="0" smtClean="0">
                <a:solidFill>
                  <a:schemeClr val="bg1">
                    <a:lumMod val="50000"/>
                  </a:schemeClr>
                </a:solidFill>
              </a:rPr>
              <a:t>Where can I find it?</a:t>
            </a:r>
            <a:endParaRPr lang="en-US" sz="2600" b="1" dirty="0">
              <a:solidFill>
                <a:schemeClr val="bg1">
                  <a:lumMod val="50000"/>
                </a:schemeClr>
              </a:solidFill>
            </a:endParaRPr>
          </a:p>
        </p:txBody>
      </p:sp>
      <p:pic>
        <p:nvPicPr>
          <p:cNvPr id="1026" name="Picture 2" descr="deprivation%20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28" y="938633"/>
            <a:ext cx="1857375"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913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53" presetClass="entr" presetSubtype="16"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par>
                          <p:cTn id="20" fill="hold">
                            <p:stCondLst>
                              <p:cond delay="4500"/>
                            </p:stCondLst>
                            <p:childTnLst>
                              <p:par>
                                <p:cTn id="21" presetID="53" presetClass="entr" presetSubtype="16" fill="hold" nodeType="after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 calcmode="lin" valueType="num">
                                      <p:cBhvr>
                                        <p:cTn id="23" dur="500" fill="hold"/>
                                        <p:tgtEl>
                                          <p:spTgt spid="20">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0">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0">
                                            <p:txEl>
                                              <p:pRg st="1" end="1"/>
                                            </p:txEl>
                                          </p:spTgt>
                                        </p:tgtEl>
                                      </p:cBhvr>
                                    </p:animEffect>
                                  </p:childTnLst>
                                </p:cTn>
                              </p:par>
                            </p:childTnLst>
                          </p:cTn>
                        </p:par>
                        <p:par>
                          <p:cTn id="26" fill="hold">
                            <p:stCondLst>
                              <p:cond delay="5000"/>
                            </p:stCondLst>
                            <p:childTnLst>
                              <p:par>
                                <p:cTn id="27" presetID="32" presetClass="emph" presetSubtype="0" fill="hold" grpId="0" nodeType="afterEffect">
                                  <p:stCondLst>
                                    <p:cond delay="0"/>
                                  </p:stCondLst>
                                  <p:childTnLst>
                                    <p:animRot by="120000">
                                      <p:cBhvr>
                                        <p:cTn id="28" dur="100" fill="hold">
                                          <p:stCondLst>
                                            <p:cond delay="0"/>
                                          </p:stCondLst>
                                        </p:cTn>
                                        <p:tgtEl>
                                          <p:spTgt spid="20">
                                            <p:txEl>
                                              <p:pRg st="1" end="1"/>
                                            </p:txEl>
                                          </p:spTgt>
                                        </p:tgtEl>
                                        <p:attrNameLst>
                                          <p:attrName>r</p:attrName>
                                        </p:attrNameLst>
                                      </p:cBhvr>
                                    </p:animRot>
                                    <p:animRot by="-240000">
                                      <p:cBhvr>
                                        <p:cTn id="29" dur="200" fill="hold">
                                          <p:stCondLst>
                                            <p:cond delay="200"/>
                                          </p:stCondLst>
                                        </p:cTn>
                                        <p:tgtEl>
                                          <p:spTgt spid="20">
                                            <p:txEl>
                                              <p:pRg st="1" end="1"/>
                                            </p:txEl>
                                          </p:spTgt>
                                        </p:tgtEl>
                                        <p:attrNameLst>
                                          <p:attrName>r</p:attrName>
                                        </p:attrNameLst>
                                      </p:cBhvr>
                                    </p:animRot>
                                    <p:animRot by="240000">
                                      <p:cBhvr>
                                        <p:cTn id="30" dur="200" fill="hold">
                                          <p:stCondLst>
                                            <p:cond delay="400"/>
                                          </p:stCondLst>
                                        </p:cTn>
                                        <p:tgtEl>
                                          <p:spTgt spid="20">
                                            <p:txEl>
                                              <p:pRg st="1" end="1"/>
                                            </p:txEl>
                                          </p:spTgt>
                                        </p:tgtEl>
                                        <p:attrNameLst>
                                          <p:attrName>r</p:attrName>
                                        </p:attrNameLst>
                                      </p:cBhvr>
                                    </p:animRot>
                                    <p:animRot by="-240000">
                                      <p:cBhvr>
                                        <p:cTn id="31" dur="200" fill="hold">
                                          <p:stCondLst>
                                            <p:cond delay="600"/>
                                          </p:stCondLst>
                                        </p:cTn>
                                        <p:tgtEl>
                                          <p:spTgt spid="20">
                                            <p:txEl>
                                              <p:pRg st="1" end="1"/>
                                            </p:txEl>
                                          </p:spTgt>
                                        </p:tgtEl>
                                        <p:attrNameLst>
                                          <p:attrName>r</p:attrName>
                                        </p:attrNameLst>
                                      </p:cBhvr>
                                    </p:animRot>
                                    <p:animRot by="120000">
                                      <p:cBhvr>
                                        <p:cTn id="32" dur="200" fill="hold">
                                          <p:stCondLst>
                                            <p:cond delay="800"/>
                                          </p:stCondLst>
                                        </p:cTn>
                                        <p:tgtEl>
                                          <p:spTgt spid="20">
                                            <p:txEl>
                                              <p:pRg st="1" end="1"/>
                                            </p:txEl>
                                          </p:spTgt>
                                        </p:tgtEl>
                                        <p:attrNameLst>
                                          <p:attrName>r</p:attrName>
                                        </p:attrNameLst>
                                      </p:cBhvr>
                                    </p:animRot>
                                  </p:childTnLst>
                                </p:cTn>
                              </p:par>
                            </p:childTnLst>
                          </p:cTn>
                        </p:par>
                        <p:par>
                          <p:cTn id="33" fill="hold">
                            <p:stCondLst>
                              <p:cond delay="600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0"/>
                                        <p:tgtEl>
                                          <p:spTgt spid="12"/>
                                        </p:tgtEl>
                                      </p:cBhvr>
                                    </p:animEffect>
                                    <p:anim calcmode="lin" valueType="num">
                                      <p:cBhvr>
                                        <p:cTn id="37" dur="2000" fill="hold"/>
                                        <p:tgtEl>
                                          <p:spTgt spid="12"/>
                                        </p:tgtEl>
                                        <p:attrNameLst>
                                          <p:attrName>ppt_x</p:attrName>
                                        </p:attrNameLst>
                                      </p:cBhvr>
                                      <p:tavLst>
                                        <p:tav tm="0">
                                          <p:val>
                                            <p:strVal val="#ppt_x"/>
                                          </p:val>
                                        </p:tav>
                                        <p:tav tm="100000">
                                          <p:val>
                                            <p:strVal val="#ppt_x"/>
                                          </p:val>
                                        </p:tav>
                                      </p:tavLst>
                                    </p:anim>
                                    <p:anim calcmode="lin" valueType="num">
                                      <p:cBhvr>
                                        <p:cTn id="38"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r>
              <a:rPr lang="en-US" sz="2600" b="1" dirty="0" smtClean="0">
                <a:solidFill>
                  <a:schemeClr val="accent1"/>
                </a:solidFill>
              </a:rPr>
              <a:t>A cross-reference will soon be available to assist with finding topics that have been presented.</a:t>
            </a:r>
          </a:p>
          <a:p>
            <a:pPr marL="0" indent="0"/>
            <a:r>
              <a:rPr lang="en-US" sz="2600" b="1" dirty="0" smtClean="0">
                <a:solidFill>
                  <a:schemeClr val="accent1"/>
                </a:solidFill>
                <a:hlinkClick r:id="rId2"/>
              </a:rPr>
              <a:t>CAR FAQ #32</a:t>
            </a:r>
            <a:r>
              <a:rPr lang="en-US" sz="2600" b="1" dirty="0" smtClean="0">
                <a:solidFill>
                  <a:schemeClr val="accent1"/>
                </a:solidFill>
              </a:rPr>
              <a:t> will be updated to include this cross-reference.  </a:t>
            </a:r>
            <a:endParaRPr lang="en-US" sz="2600" b="1" dirty="0">
              <a:solidFill>
                <a:schemeClr val="accent1"/>
              </a:solidFill>
            </a:endParaRPr>
          </a:p>
          <a:p>
            <a:r>
              <a:rPr lang="en-US" sz="2400" b="1" dirty="0" smtClean="0">
                <a:solidFill>
                  <a:schemeClr val="bg1">
                    <a:lumMod val="50000"/>
                  </a:schemeClr>
                </a:solidFill>
              </a:rPr>
              <a:t>	Example:</a:t>
            </a:r>
          </a:p>
          <a:p>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29</a:t>
            </a:fld>
            <a:endParaRPr lang="en-US"/>
          </a:p>
        </p:txBody>
      </p:sp>
      <p:sp>
        <p:nvSpPr>
          <p:cNvPr id="3" name="TextBox 2"/>
          <p:cNvSpPr txBox="1"/>
          <p:nvPr/>
        </p:nvSpPr>
        <p:spPr>
          <a:xfrm>
            <a:off x="820132" y="895544"/>
            <a:ext cx="7428322"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Where did I hear that?</a:t>
            </a:r>
            <a:endParaRPr lang="en-US" sz="3600" b="1" i="1" dirty="0">
              <a:solidFill>
                <a:srgbClr val="0070C0"/>
              </a:solidFill>
              <a:latin typeface="Arial Black" pitchFamily="34" charset="0"/>
              <a:cs typeface="Andalus" pitchFamily="18"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49860245"/>
              </p:ext>
            </p:extLst>
          </p:nvPr>
        </p:nvGraphicFramePr>
        <p:xfrm>
          <a:off x="1206631" y="3972352"/>
          <a:ext cx="7409469" cy="2199640"/>
        </p:xfrm>
        <a:graphic>
          <a:graphicData uri="http://schemas.openxmlformats.org/drawingml/2006/table">
            <a:tbl>
              <a:tblPr firstRow="1" bandRow="1">
                <a:tableStyleId>{793D81CF-94F2-401A-BA57-92F5A7B2D0C5}</a:tableStyleId>
              </a:tblPr>
              <a:tblGrid>
                <a:gridCol w="3057784"/>
                <a:gridCol w="4351685"/>
              </a:tblGrid>
              <a:tr h="370840">
                <a:tc>
                  <a:txBody>
                    <a:bodyPr/>
                    <a:lstStyle/>
                    <a:p>
                      <a:r>
                        <a:rPr lang="en-US" dirty="0" smtClean="0"/>
                        <a:t>Topic</a:t>
                      </a:r>
                      <a:endParaRPr lang="en-US" dirty="0"/>
                    </a:p>
                  </a:txBody>
                  <a:tcPr>
                    <a:solidFill>
                      <a:schemeClr val="tx1">
                        <a:lumMod val="65000"/>
                        <a:lumOff val="35000"/>
                      </a:schemeClr>
                    </a:solidFill>
                  </a:tcPr>
                </a:tc>
                <a:tc>
                  <a:txBody>
                    <a:bodyPr/>
                    <a:lstStyle/>
                    <a:p>
                      <a:r>
                        <a:rPr lang="en-US" dirty="0" smtClean="0"/>
                        <a:t>Locations</a:t>
                      </a:r>
                      <a:endParaRPr lang="en-US" dirty="0"/>
                    </a:p>
                  </a:txBody>
                  <a:tcPr>
                    <a:solidFill>
                      <a:schemeClr val="tx1">
                        <a:lumMod val="65000"/>
                        <a:lumOff val="35000"/>
                      </a:schemeClr>
                    </a:solidFill>
                  </a:tcPr>
                </a:tc>
              </a:tr>
              <a:tr h="370840">
                <a:tc>
                  <a:txBody>
                    <a:bodyPr/>
                    <a:lstStyle/>
                    <a:p>
                      <a:r>
                        <a:rPr lang="en-US" dirty="0" smtClean="0"/>
                        <a:t>Changing an accreditor CAR</a:t>
                      </a:r>
                      <a:r>
                        <a:rPr lang="en-US" baseline="0" dirty="0" smtClean="0"/>
                        <a:t> classification</a:t>
                      </a:r>
                      <a:endParaRPr lang="en-US" dirty="0"/>
                    </a:p>
                  </a:txBody>
                  <a:tcPr/>
                </a:tc>
                <a:tc>
                  <a:txBody>
                    <a:bodyPr/>
                    <a:lstStyle/>
                    <a:p>
                      <a:pPr marL="285750" indent="-285750">
                        <a:buFont typeface="Arial" panose="020B0604020202020204" pitchFamily="34" charset="0"/>
                        <a:buChar char="•"/>
                      </a:pPr>
                      <a:r>
                        <a:rPr lang="en-US" dirty="0" smtClean="0"/>
                        <a:t>Calibration meeting Dec</a:t>
                      </a:r>
                      <a:r>
                        <a:rPr lang="en-US" baseline="0" dirty="0" smtClean="0"/>
                        <a:t> 2013</a:t>
                      </a:r>
                    </a:p>
                    <a:p>
                      <a:pPr marL="285750" indent="-285750">
                        <a:buFont typeface="Arial" panose="020B0604020202020204" pitchFamily="34" charset="0"/>
                        <a:buChar char="•"/>
                      </a:pPr>
                      <a:r>
                        <a:rPr lang="en-US" baseline="0" dirty="0" smtClean="0"/>
                        <a:t>FAQ #2</a:t>
                      </a:r>
                    </a:p>
                    <a:p>
                      <a:pPr marL="285750" indent="-285750">
                        <a:buFont typeface="Arial" panose="020B0604020202020204" pitchFamily="34" charset="0"/>
                        <a:buChar char="•"/>
                      </a:pPr>
                      <a:r>
                        <a:rPr lang="en-US" baseline="0" dirty="0" smtClean="0"/>
                        <a:t>00-QA-S0006</a:t>
                      </a:r>
                      <a:endParaRPr lang="en-US" dirty="0"/>
                    </a:p>
                  </a:txBody>
                  <a:tcPr/>
                </a:tc>
              </a:tr>
              <a:tr h="370840">
                <a:tc>
                  <a:txBody>
                    <a:bodyPr/>
                    <a:lstStyle/>
                    <a:p>
                      <a:r>
                        <a:rPr lang="en-US" dirty="0" smtClean="0"/>
                        <a:t>Extension request</a:t>
                      </a:r>
                      <a:r>
                        <a:rPr lang="en-US" baseline="0" dirty="0" smtClean="0"/>
                        <a:t> considerations</a:t>
                      </a:r>
                      <a:endParaRPr lang="en-US" dirty="0"/>
                    </a:p>
                  </a:txBody>
                  <a:tcPr/>
                </a:tc>
                <a:tc>
                  <a:txBody>
                    <a:bodyPr/>
                    <a:lstStyle/>
                    <a:p>
                      <a:pPr marL="285750" indent="-285750">
                        <a:buFont typeface="Arial" panose="020B0604020202020204" pitchFamily="34" charset="0"/>
                        <a:buChar char="•"/>
                      </a:pPr>
                      <a:r>
                        <a:rPr lang="en-US" dirty="0" smtClean="0"/>
                        <a:t>Calibration meeting Oct 2011</a:t>
                      </a:r>
                    </a:p>
                    <a:p>
                      <a:pPr marL="285750" indent="-285750">
                        <a:buFont typeface="Arial" panose="020B0604020202020204" pitchFamily="34" charset="0"/>
                        <a:buChar char="•"/>
                      </a:pPr>
                      <a:r>
                        <a:rPr lang="en-US" dirty="0" smtClean="0"/>
                        <a:t>FAQ</a:t>
                      </a:r>
                      <a:r>
                        <a:rPr lang="en-US" baseline="0" dirty="0" smtClean="0"/>
                        <a:t> #7 and #8</a:t>
                      </a:r>
                      <a:r>
                        <a:rPr lang="en-US" dirty="0" smtClean="0"/>
                        <a:t> </a:t>
                      </a:r>
                    </a:p>
                    <a:p>
                      <a:pPr marL="285750" indent="-285750">
                        <a:buFont typeface="Arial" panose="020B0604020202020204" pitchFamily="34" charset="0"/>
                        <a:buChar char="•"/>
                      </a:pPr>
                      <a:r>
                        <a:rPr lang="en-US" dirty="0" smtClean="0"/>
                        <a:t>00-QA-S0006</a:t>
                      </a:r>
                      <a:endParaRPr lang="en-US" dirty="0"/>
                    </a:p>
                  </a:txBody>
                  <a:tcPr/>
                </a:tc>
              </a:tr>
            </a:tbl>
          </a:graphicData>
        </a:graphic>
      </p:graphicFrame>
    </p:spTree>
    <p:extLst>
      <p:ext uri="{BB962C8B-B14F-4D97-AF65-F5344CB8AC3E}">
        <p14:creationId xmlns:p14="http://schemas.microsoft.com/office/powerpoint/2010/main" val="24366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endParaRPr lang="en-US" dirty="0" smtClean="0">
              <a:solidFill>
                <a:srgbClr val="FFC000"/>
              </a:solidFill>
              <a:latin typeface="Arial" charset="0"/>
            </a:endParaRPr>
          </a:p>
          <a:p>
            <a:pPr algn="ctr"/>
            <a:r>
              <a:rPr lang="en-US" dirty="0" smtClean="0">
                <a:solidFill>
                  <a:srgbClr val="FFC000"/>
                </a:solidFill>
                <a:latin typeface="Arial" charset="0"/>
              </a:rPr>
              <a:t>Global CARs</a:t>
            </a:r>
          </a:p>
        </p:txBody>
      </p:sp>
    </p:spTree>
    <p:extLst>
      <p:ext uri="{BB962C8B-B14F-4D97-AF65-F5344CB8AC3E}">
        <p14:creationId xmlns:p14="http://schemas.microsoft.com/office/powerpoint/2010/main" val="3659593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b="0" dirty="0">
                <a:solidFill>
                  <a:schemeClr val="accent2">
                    <a:lumMod val="75000"/>
                  </a:schemeClr>
                </a:solidFill>
                <a:latin typeface="Arial" charset="0"/>
                <a:cs typeface="Arial" charset="0"/>
              </a:rPr>
              <a:t>Asia Team for meeting on </a:t>
            </a:r>
            <a:r>
              <a:rPr lang="en-US" sz="2200" b="0" dirty="0" smtClean="0">
                <a:solidFill>
                  <a:schemeClr val="accent2">
                    <a:lumMod val="75000"/>
                  </a:schemeClr>
                </a:solidFill>
                <a:latin typeface="Arial" charset="0"/>
                <a:cs typeface="Arial" charset="0"/>
              </a:rPr>
              <a:t>December 12</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rPr>
              <a:t>Jacky Wu, Catherine Qiu, Thomas Kestner</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143913625</a:t>
            </a:r>
            <a:r>
              <a:rPr lang="en-US" sz="2200" b="0" dirty="0" smtClean="0">
                <a:solidFill>
                  <a:schemeClr val="accent2">
                    <a:lumMod val="75000"/>
                  </a:schemeClr>
                </a:solidFill>
              </a:rPr>
              <a:t>, 143913608, 143913806, 143913651</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b="0" dirty="0" smtClean="0">
                <a:solidFill>
                  <a:schemeClr val="accent4">
                    <a:lumMod val="75000"/>
                  </a:schemeClr>
                </a:solidFill>
                <a:latin typeface="Arial" charset="0"/>
                <a:cs typeface="Arial" charset="0"/>
              </a:rPr>
              <a:t>NA Team for meeting on December 11</a:t>
            </a:r>
          </a:p>
          <a:p>
            <a:pPr marL="803275" indent="-457200">
              <a:buFont typeface="Arial" pitchFamily="34" charset="0"/>
              <a:buChar char="‒"/>
            </a:pPr>
            <a:r>
              <a:rPr lang="en-US" sz="2200" b="0" dirty="0" smtClean="0">
                <a:solidFill>
                  <a:schemeClr val="accent4">
                    <a:lumMod val="75000"/>
                  </a:schemeClr>
                </a:solidFill>
              </a:rPr>
              <a:t>Dale Hendricks, Chris Nicastro, </a:t>
            </a:r>
            <a:r>
              <a:rPr lang="en-US" sz="2200" b="0" dirty="0" err="1" smtClean="0">
                <a:solidFill>
                  <a:schemeClr val="accent4">
                    <a:lumMod val="75000"/>
                  </a:schemeClr>
                </a:solidFill>
              </a:rPr>
              <a:t>Jenni</a:t>
            </a:r>
            <a:r>
              <a:rPr lang="en-US" sz="2200" b="0" dirty="0" smtClean="0">
                <a:solidFill>
                  <a:schemeClr val="accent4">
                    <a:lumMod val="75000"/>
                  </a:schemeClr>
                </a:solidFill>
              </a:rPr>
              <a:t> Murrill</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smtClean="0">
                <a:solidFill>
                  <a:schemeClr val="accent4">
                    <a:lumMod val="75000"/>
                  </a:schemeClr>
                </a:solidFill>
              </a:rPr>
              <a:t>143913608, 143913105, 143913946, 143913176</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b="0" dirty="0" smtClean="0">
                <a:solidFill>
                  <a:srgbClr val="7030A0"/>
                </a:solidFill>
                <a:latin typeface="Arial" charset="0"/>
                <a:cs typeface="Arial" charset="0"/>
              </a:rPr>
              <a:t>EULA and NA Team for meeting on December 11</a:t>
            </a:r>
          </a:p>
          <a:p>
            <a:pPr marL="803275" indent="-457200">
              <a:buFont typeface="Arial" pitchFamily="34" charset="0"/>
              <a:buChar char="‒"/>
            </a:pPr>
            <a:r>
              <a:rPr lang="en-US" sz="2200" b="0" dirty="0" smtClean="0">
                <a:solidFill>
                  <a:srgbClr val="7030A0"/>
                </a:solidFill>
              </a:rPr>
              <a:t>Karl Harland, Jim Kurtz, Kyle Huang</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143913625</a:t>
            </a:r>
            <a:r>
              <a:rPr lang="en-US" sz="2200" b="0" dirty="0" smtClean="0">
                <a:solidFill>
                  <a:srgbClr val="7030A0"/>
                </a:solidFill>
              </a:rPr>
              <a:t>, 143913105, 143913636, 133912839</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31</a:t>
            </a:fld>
            <a:endParaRPr lang="en-US" sz="1000"/>
          </a:p>
        </p:txBody>
      </p:sp>
    </p:spTree>
    <p:extLst>
      <p:ext uri="{BB962C8B-B14F-4D97-AF65-F5344CB8AC3E}">
        <p14:creationId xmlns:p14="http://schemas.microsoft.com/office/powerpoint/2010/main" val="2492212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2014 CAR Stars</a:t>
            </a:r>
            <a:endParaRPr lang="en-US" dirty="0" smtClean="0">
              <a:latin typeface="Arial" charset="0"/>
            </a:endParaRPr>
          </a:p>
        </p:txBody>
      </p:sp>
    </p:spTree>
    <p:extLst>
      <p:ext uri="{BB962C8B-B14F-4D97-AF65-F5344CB8AC3E}">
        <p14:creationId xmlns:p14="http://schemas.microsoft.com/office/powerpoint/2010/main" val="1497582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What is a Global CAR?</a:t>
            </a:r>
            <a:endParaRPr lang="en-US" dirty="0" smtClean="0"/>
          </a:p>
          <a:p>
            <a:pPr marL="0" lvl="0" indent="0"/>
            <a:r>
              <a:rPr lang="en-US" sz="2400" dirty="0" smtClean="0"/>
              <a:t>One whose nonconformance:</a:t>
            </a:r>
          </a:p>
          <a:p>
            <a:pPr marL="914400" lvl="0" indent="-452438">
              <a:buFont typeface="+mj-lt"/>
              <a:buAutoNum type="arabicPeriod"/>
            </a:pPr>
            <a:r>
              <a:rPr lang="en-US" sz="2400" dirty="0" smtClean="0"/>
              <a:t>Involves </a:t>
            </a:r>
            <a:r>
              <a:rPr lang="en-US" sz="2400" dirty="0"/>
              <a:t>more than one function, business unit, and/or </a:t>
            </a:r>
            <a:r>
              <a:rPr lang="en-US" sz="2400" dirty="0" smtClean="0"/>
              <a:t>location</a:t>
            </a:r>
          </a:p>
          <a:p>
            <a:pPr marL="914400" lvl="0" indent="-452438">
              <a:buFont typeface="+mj-lt"/>
              <a:buAutoNum type="arabicPeriod"/>
            </a:pPr>
            <a:r>
              <a:rPr lang="en-US" sz="2400" dirty="0" smtClean="0"/>
              <a:t>Has </a:t>
            </a:r>
            <a:r>
              <a:rPr lang="en-US" sz="2400" dirty="0"/>
              <a:t>repeat issues that have not been fully addressed </a:t>
            </a:r>
            <a:endParaRPr lang="en-US" sz="2400" dirty="0" smtClean="0"/>
          </a:p>
          <a:p>
            <a:pPr marL="914400" lvl="0" indent="-452438">
              <a:buFont typeface="+mj-lt"/>
              <a:buAutoNum type="arabicPeriod"/>
            </a:pPr>
            <a:r>
              <a:rPr lang="en-US" sz="2400" dirty="0" smtClean="0"/>
              <a:t>Would </a:t>
            </a:r>
            <a:r>
              <a:rPr lang="en-US" sz="2400" dirty="0"/>
              <a:t>benefit from an investigation and resolution provided by a cross-functional team of business and quality </a:t>
            </a:r>
            <a:r>
              <a:rPr lang="en-US" sz="2400" dirty="0" smtClean="0"/>
              <a:t>experts</a:t>
            </a:r>
            <a:endParaRPr lang="en-US" sz="22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4</a:t>
            </a:fld>
            <a:endParaRPr lang="en-US" sz="1000" dirty="0"/>
          </a:p>
        </p:txBody>
      </p:sp>
    </p:spTree>
    <p:extLst>
      <p:ext uri="{BB962C8B-B14F-4D97-AF65-F5344CB8AC3E}">
        <p14:creationId xmlns:p14="http://schemas.microsoft.com/office/powerpoint/2010/main" val="3467296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What qualifies as a Global CAR?</a:t>
            </a:r>
            <a:endParaRPr lang="en-US" dirty="0" smtClean="0"/>
          </a:p>
          <a:p>
            <a:pPr lvl="0">
              <a:buSzPct val="120000"/>
              <a:buFont typeface="Arial" panose="020B0604020202020204" pitchFamily="34" charset="0"/>
              <a:buChar char="•"/>
            </a:pPr>
            <a:r>
              <a:rPr lang="en-US" sz="2400" dirty="0" smtClean="0"/>
              <a:t>Previous </a:t>
            </a:r>
            <a:r>
              <a:rPr lang="en-US" sz="2400" dirty="0"/>
              <a:t>CARs </a:t>
            </a:r>
            <a:r>
              <a:rPr lang="en-US" sz="2400" dirty="0" smtClean="0"/>
              <a:t>attempted </a:t>
            </a:r>
            <a:r>
              <a:rPr lang="en-US" sz="2400" dirty="0"/>
              <a:t>to address the issue but the resolutions were not effective or only partially effective.  This may be indicated by a CAR being verified as ineffective.</a:t>
            </a:r>
          </a:p>
          <a:p>
            <a:pPr lvl="0">
              <a:buSzPct val="120000"/>
              <a:buFont typeface="Arial" panose="020B0604020202020204" pitchFamily="34" charset="0"/>
              <a:buChar char="•"/>
            </a:pPr>
            <a:r>
              <a:rPr lang="en-US" sz="2400" dirty="0" smtClean="0"/>
              <a:t>The impact </a:t>
            </a:r>
            <a:r>
              <a:rPr lang="en-US" sz="2400" dirty="0"/>
              <a:t>is significant for UL and widespread throughout the company.  </a:t>
            </a:r>
            <a:r>
              <a:rPr lang="en-US" sz="2400" dirty="0" smtClean="0"/>
              <a:t>It may </a:t>
            </a:r>
            <a:r>
              <a:rPr lang="en-US" sz="2400" dirty="0"/>
              <a:t>impact UL customers, accreditations or business effectiveness.</a:t>
            </a:r>
          </a:p>
          <a:p>
            <a:pPr>
              <a:buSzPct val="120000"/>
              <a:buFont typeface="Arial" panose="020B0604020202020204" pitchFamily="34" charset="0"/>
              <a:buChar char="•"/>
            </a:pPr>
            <a:r>
              <a:rPr lang="en-US" sz="2400" dirty="0"/>
              <a:t>Multiple CARs may exist that cover various aspects of one process.  The concerns may be more completely and effectively addressed by one comprehensive CAR that includes representation for all stakeholders and functions.</a:t>
            </a:r>
            <a:endParaRPr lang="en-US" sz="22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5</a:t>
            </a:fld>
            <a:endParaRPr lang="en-US" sz="1000" dirty="0"/>
          </a:p>
        </p:txBody>
      </p:sp>
    </p:spTree>
    <p:extLst>
      <p:ext uri="{BB962C8B-B14F-4D97-AF65-F5344CB8AC3E}">
        <p14:creationId xmlns:p14="http://schemas.microsoft.com/office/powerpoint/2010/main" val="217241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The CAR Process Owner:</a:t>
            </a:r>
            <a:endParaRPr lang="en-US" dirty="0" smtClean="0"/>
          </a:p>
          <a:p>
            <a:pPr lvl="0">
              <a:buSzPct val="120000"/>
              <a:buFont typeface="Arial" panose="020B0604020202020204" pitchFamily="34" charset="0"/>
              <a:buChar char="•"/>
            </a:pPr>
            <a:r>
              <a:rPr lang="en-US" sz="2400" dirty="0" smtClean="0"/>
              <a:t>Decides what will become a Global CAR.</a:t>
            </a:r>
            <a:endParaRPr lang="en-US" sz="2400" dirty="0"/>
          </a:p>
          <a:p>
            <a:pPr lvl="0">
              <a:buSzPct val="120000"/>
              <a:buFont typeface="Arial" panose="020B0604020202020204" pitchFamily="34" charset="0"/>
              <a:buChar char="•"/>
            </a:pPr>
            <a:r>
              <a:rPr lang="en-US" sz="2400" dirty="0"/>
              <a:t>Approves the direction of the global CAR team and empowers them to conduct a detailed analysis and provide recommendations for nonconformance resolution.</a:t>
            </a:r>
          </a:p>
          <a:p>
            <a:pPr>
              <a:buSzPct val="120000"/>
              <a:buFont typeface="Arial" panose="020B0604020202020204" pitchFamily="34" charset="0"/>
              <a:buChar char="•"/>
            </a:pPr>
            <a:r>
              <a:rPr lang="en-US" sz="2400" dirty="0"/>
              <a:t>Ensures that the team is composed of the various subject matter and quality experts needed</a:t>
            </a:r>
            <a:r>
              <a:rPr lang="en-US" sz="2400" dirty="0" smtClean="0"/>
              <a:t>.</a:t>
            </a:r>
            <a:endParaRPr lang="en-US" sz="22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6</a:t>
            </a:fld>
            <a:endParaRPr lang="en-US" sz="1000" dirty="0"/>
          </a:p>
        </p:txBody>
      </p:sp>
    </p:spTree>
    <p:extLst>
      <p:ext uri="{BB962C8B-B14F-4D97-AF65-F5344CB8AC3E}">
        <p14:creationId xmlns:p14="http://schemas.microsoft.com/office/powerpoint/2010/main" val="3023736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Global CAR Process</a:t>
            </a:r>
            <a:endParaRPr lang="en-US" dirty="0" smtClean="0"/>
          </a:p>
          <a:p>
            <a:pPr marL="457200" lvl="0" indent="-457200">
              <a:buFont typeface="+mj-lt"/>
              <a:buAutoNum type="arabicPeriod"/>
            </a:pPr>
            <a:r>
              <a:rPr lang="en-US" sz="2400" dirty="0"/>
              <a:t>The CAR team performs detailed data analysis.</a:t>
            </a:r>
          </a:p>
          <a:p>
            <a:pPr marL="801688" lvl="1" indent="-339725">
              <a:buSzPct val="120000"/>
              <a:buFont typeface="Arial" panose="020B0604020202020204" pitchFamily="34" charset="0"/>
              <a:buChar char="•"/>
            </a:pPr>
            <a:r>
              <a:rPr lang="en-US" sz="2400" dirty="0"/>
              <a:t>The true root cause(s) and the scope of the concern are determined</a:t>
            </a:r>
          </a:p>
          <a:p>
            <a:pPr marL="801688" lvl="1" indent="-339725">
              <a:buSzPct val="120000"/>
              <a:buFont typeface="Arial" panose="020B0604020202020204" pitchFamily="34" charset="0"/>
              <a:buChar char="•"/>
            </a:pPr>
            <a:r>
              <a:rPr lang="en-US" sz="2400" dirty="0"/>
              <a:t>Corrective actions are established</a:t>
            </a:r>
          </a:p>
          <a:p>
            <a:pPr marL="801688" indent="-339725">
              <a:buSzPct val="120000"/>
              <a:buFont typeface="Arial" panose="020B0604020202020204" pitchFamily="34" charset="0"/>
              <a:buChar char="•"/>
            </a:pPr>
            <a:r>
              <a:rPr lang="en-US" sz="2400" dirty="0"/>
              <a:t>The CAR may be created as the result of a previous CAR that was verified as ineffective or may be created as a new </a:t>
            </a:r>
            <a:r>
              <a:rPr lang="en-US" sz="2400" dirty="0" smtClean="0"/>
              <a:t>CAR</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dirty="0"/>
          </a:p>
        </p:txBody>
      </p:sp>
    </p:spTree>
    <p:extLst>
      <p:ext uri="{BB962C8B-B14F-4D97-AF65-F5344CB8AC3E}">
        <p14:creationId xmlns:p14="http://schemas.microsoft.com/office/powerpoint/2010/main" val="3347556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Global CAR Process, cont.</a:t>
            </a:r>
            <a:endParaRPr lang="en-US" dirty="0" smtClean="0"/>
          </a:p>
          <a:p>
            <a:pPr marL="457200" lvl="0" indent="-457200">
              <a:buFont typeface="+mj-lt"/>
              <a:buAutoNum type="arabicPeriod" startAt="2"/>
            </a:pPr>
            <a:r>
              <a:rPr lang="en-US" sz="2400" dirty="0" smtClean="0"/>
              <a:t>There </a:t>
            </a:r>
            <a:r>
              <a:rPr lang="en-US" sz="2400" dirty="0"/>
              <a:t>may be new or existing </a:t>
            </a:r>
            <a:r>
              <a:rPr lang="en-US" sz="2400" dirty="0" smtClean="0"/>
              <a:t>CARs </a:t>
            </a:r>
            <a:r>
              <a:rPr lang="en-US" sz="2400" dirty="0"/>
              <a:t>that fall within the scope of the Global CAR.</a:t>
            </a:r>
          </a:p>
          <a:p>
            <a:pPr marL="801688" lvl="2" indent="-339725">
              <a:buSzPct val="120000"/>
              <a:buFont typeface="Arial" panose="020B0604020202020204" pitchFamily="34" charset="0"/>
              <a:buChar char="•"/>
            </a:pPr>
            <a:r>
              <a:rPr lang="en-US" sz="2200" dirty="0"/>
              <a:t>The CAR owner must perform an analysis that indicates the CAR is a part of the scope of the global CAR.  If the concern fits within the scope of the global CAR, the analytical information is presented to Quality Engineering (Chris Nicastro) for approval to be treated as a part of the global CAR.  </a:t>
            </a:r>
          </a:p>
          <a:p>
            <a:pPr marL="1144588">
              <a:buFont typeface="Courier New" panose="02070309020205020404" pitchFamily="49" charset="0"/>
              <a:buChar char="o"/>
            </a:pPr>
            <a:r>
              <a:rPr lang="en-US" sz="2200" dirty="0"/>
              <a:t>NOTE: There must be evidence provided that clearly shows the CAR is within the scope of the global CAR.  No CAR will be accepted without this evidence being provided</a:t>
            </a:r>
            <a:r>
              <a:rPr lang="en-US" sz="2000" dirty="0" smtClean="0"/>
              <a:t>.</a:t>
            </a:r>
            <a:endParaRPr lang="en-US" sz="20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dirty="0"/>
          </a:p>
        </p:txBody>
      </p:sp>
    </p:spTree>
    <p:extLst>
      <p:ext uri="{BB962C8B-B14F-4D97-AF65-F5344CB8AC3E}">
        <p14:creationId xmlns:p14="http://schemas.microsoft.com/office/powerpoint/2010/main" val="2919271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Global CARs</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Global CAR Process, cont.</a:t>
            </a:r>
            <a:endParaRPr lang="en-US" dirty="0" smtClean="0"/>
          </a:p>
          <a:p>
            <a:pPr marL="687388" lvl="2" indent="-347663">
              <a:buSzPct val="120000"/>
              <a:buFont typeface="Arial" panose="020B0604020202020204" pitchFamily="34" charset="0"/>
              <a:buChar char="•"/>
            </a:pPr>
            <a:r>
              <a:rPr lang="en-US" sz="2400" dirty="0" smtClean="0"/>
              <a:t>CARs </a:t>
            </a:r>
            <a:r>
              <a:rPr lang="en-US" sz="2400" dirty="0"/>
              <a:t>that are within the scope of the global CAR are treated as observations and point to the global CAR for the long-term resolution.</a:t>
            </a:r>
          </a:p>
          <a:p>
            <a:pPr marL="1141413" indent="-454025">
              <a:buFont typeface="Courier New" panose="02070309020205020404" pitchFamily="49" charset="0"/>
              <a:buChar char="o"/>
            </a:pPr>
            <a:r>
              <a:rPr lang="en-US" sz="2400" dirty="0"/>
              <a:t>NOTE:  This does </a:t>
            </a:r>
            <a:r>
              <a:rPr lang="en-US" sz="2400" i="1" u="sng" dirty="0"/>
              <a:t>not</a:t>
            </a:r>
            <a:r>
              <a:rPr lang="en-US" sz="2400" dirty="0"/>
              <a:t> mean that the classification of the CAR is changed from “Finding” to “Observation”.  It means that a Finding CAR is treated as an observation and includes an explanation providing the rationale</a:t>
            </a:r>
            <a:r>
              <a:rPr lang="en-US" sz="2400" dirty="0" smtClean="0"/>
              <a:t>.</a:t>
            </a:r>
            <a:endParaRPr lang="en-US" sz="24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9</a:t>
            </a:fld>
            <a:endParaRPr lang="en-US" sz="1000" dirty="0"/>
          </a:p>
        </p:txBody>
      </p:sp>
    </p:spTree>
    <p:extLst>
      <p:ext uri="{BB962C8B-B14F-4D97-AF65-F5344CB8AC3E}">
        <p14:creationId xmlns:p14="http://schemas.microsoft.com/office/powerpoint/2010/main" val="2341714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8972</TotalTime>
  <Words>2308</Words>
  <Application>Microsoft Office PowerPoint</Application>
  <PresentationFormat>On-screen Show (4:3)</PresentationFormat>
  <Paragraphs>305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UL_Basic_011010</vt:lpstr>
      <vt:lpstr>CAR Champion Calibration</vt:lpstr>
      <vt:lpstr>Topics</vt:lpstr>
      <vt:lpstr>PowerPoint Presentation</vt:lpstr>
      <vt:lpstr>Global CARs</vt:lpstr>
      <vt:lpstr>Global CARs</vt:lpstr>
      <vt:lpstr>Global CARs</vt:lpstr>
      <vt:lpstr>Global CARs</vt:lpstr>
      <vt:lpstr>Global CARs</vt:lpstr>
      <vt:lpstr>Global CARs</vt:lpstr>
      <vt:lpstr>Global CARs</vt:lpstr>
      <vt:lpstr>Global CARs</vt:lpstr>
      <vt:lpstr>Global CARs</vt:lpstr>
      <vt:lpstr>PowerPoint Presentation</vt:lpstr>
      <vt:lpstr>CAR Surveys</vt:lpstr>
      <vt:lpstr>CAR Surveys</vt:lpstr>
      <vt:lpstr>PowerPoint Presentation</vt:lpstr>
      <vt:lpstr>PowerPoint Presentation</vt:lpstr>
      <vt:lpstr>PowerPoint Presentation</vt:lpstr>
      <vt:lpstr>PowerPoint Presentation</vt:lpstr>
      <vt:lpstr>PowerPoint Presentation</vt:lpstr>
      <vt:lpstr>CAR Surveys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CAR Reviews</vt:lpstr>
      <vt:lpstr>CAR Reviews </vt:lpstr>
      <vt:lpstr>2014 CAR Stars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551</cp:revision>
  <cp:lastPrinted>2014-12-05T19:48:33Z</cp:lastPrinted>
  <dcterms:created xsi:type="dcterms:W3CDTF">2011-03-29T18:20:08Z</dcterms:created>
  <dcterms:modified xsi:type="dcterms:W3CDTF">2014-12-08T15:24:56Z</dcterms:modified>
</cp:coreProperties>
</file>