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2" r:id="rId3"/>
    <p:sldId id="325" r:id="rId4"/>
    <p:sldId id="464" r:id="rId5"/>
    <p:sldId id="483" r:id="rId6"/>
    <p:sldId id="484" r:id="rId7"/>
    <p:sldId id="497" r:id="rId8"/>
    <p:sldId id="498" r:id="rId9"/>
    <p:sldId id="499" r:id="rId10"/>
    <p:sldId id="482" r:id="rId11"/>
    <p:sldId id="500" r:id="rId12"/>
    <p:sldId id="495" r:id="rId13"/>
    <p:sldId id="501" r:id="rId14"/>
    <p:sldId id="502" r:id="rId15"/>
    <p:sldId id="326" r:id="rId16"/>
    <p:sldId id="400" r:id="rId17"/>
    <p:sldId id="490" r:id="rId18"/>
    <p:sldId id="282" r:id="rId19"/>
  </p:sldIdLst>
  <p:sldSz cx="9144000" cy="6858000" type="screen4x3"/>
  <p:notesSz cx="7010400" cy="9236075"/>
  <p:defaultTextStyle>
    <a:defPPr>
      <a:defRPr lang="en-US"/>
    </a:defPPr>
    <a:lvl1pPr algn="l" defTabSz="457200" rtl="0" fontAlgn="base">
      <a:spcBef>
        <a:spcPct val="0"/>
      </a:spcBef>
      <a:spcAft>
        <a:spcPct val="0"/>
      </a:spcAft>
      <a:defRPr kern="1200">
        <a:solidFill>
          <a:schemeClr val="tx1"/>
        </a:solidFill>
        <a:latin typeface="Arial" charset="0"/>
        <a:ea typeface="Geneva" charset="-128"/>
        <a:cs typeface="+mn-cs"/>
      </a:defRPr>
    </a:lvl1pPr>
    <a:lvl2pPr marL="457200" algn="l" defTabSz="457200" rtl="0" fontAlgn="base">
      <a:spcBef>
        <a:spcPct val="0"/>
      </a:spcBef>
      <a:spcAft>
        <a:spcPct val="0"/>
      </a:spcAft>
      <a:defRPr kern="1200">
        <a:solidFill>
          <a:schemeClr val="tx1"/>
        </a:solidFill>
        <a:latin typeface="Arial" charset="0"/>
        <a:ea typeface="Geneva" charset="-128"/>
        <a:cs typeface="+mn-cs"/>
      </a:defRPr>
    </a:lvl2pPr>
    <a:lvl3pPr marL="914400" algn="l" defTabSz="457200" rtl="0" fontAlgn="base">
      <a:spcBef>
        <a:spcPct val="0"/>
      </a:spcBef>
      <a:spcAft>
        <a:spcPct val="0"/>
      </a:spcAft>
      <a:defRPr kern="1200">
        <a:solidFill>
          <a:schemeClr val="tx1"/>
        </a:solidFill>
        <a:latin typeface="Arial" charset="0"/>
        <a:ea typeface="Geneva" charset="-128"/>
        <a:cs typeface="+mn-cs"/>
      </a:defRPr>
    </a:lvl3pPr>
    <a:lvl4pPr marL="1371600" algn="l" defTabSz="457200" rtl="0" fontAlgn="base">
      <a:spcBef>
        <a:spcPct val="0"/>
      </a:spcBef>
      <a:spcAft>
        <a:spcPct val="0"/>
      </a:spcAft>
      <a:defRPr kern="1200">
        <a:solidFill>
          <a:schemeClr val="tx1"/>
        </a:solidFill>
        <a:latin typeface="Arial" charset="0"/>
        <a:ea typeface="Geneva" charset="-128"/>
        <a:cs typeface="+mn-cs"/>
      </a:defRPr>
    </a:lvl4pPr>
    <a:lvl5pPr marL="1828800" algn="l" defTabSz="457200"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459D2D"/>
    <a:srgbClr val="FFFF99"/>
    <a:srgbClr val="F18307"/>
    <a:srgbClr val="C10036"/>
    <a:srgbClr val="93C64E"/>
    <a:srgbClr val="808000"/>
    <a:srgbClr val="96C547"/>
    <a:srgbClr val="6EC1BC"/>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5" autoAdjust="0"/>
    <p:restoredTop sz="94698" autoAdjust="0"/>
  </p:normalViewPr>
  <p:slideViewPr>
    <p:cSldViewPr snapToGrid="0" snapToObjects="1">
      <p:cViewPr>
        <p:scale>
          <a:sx n="81" d="100"/>
          <a:sy n="81" d="100"/>
        </p:scale>
        <p:origin x="-845" y="-130"/>
      </p:cViewPr>
      <p:guideLst>
        <p:guide orient="horz" pos="2160"/>
        <p:guide pos="2880"/>
      </p:guideLst>
    </p:cSldViewPr>
  </p:slideViewPr>
  <p:notesTextViewPr>
    <p:cViewPr>
      <p:scale>
        <a:sx n="1" d="1"/>
        <a:sy n="1" d="1"/>
      </p:scale>
      <p:origin x="0" y="0"/>
    </p:cViewPr>
  </p:notesTextViewPr>
  <p:sorterViewPr>
    <p:cViewPr>
      <p:scale>
        <a:sx n="100" d="100"/>
        <a:sy n="100" d="100"/>
      </p:scale>
      <p:origin x="0" y="220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052" cy="4626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760" y="0"/>
            <a:ext cx="3038052" cy="462600"/>
          </a:xfrm>
          <a:prstGeom prst="rect">
            <a:avLst/>
          </a:prstGeom>
        </p:spPr>
        <p:txBody>
          <a:bodyPr vert="horz" lIns="91440" tIns="45720" rIns="91440" bIns="45720" rtlCol="0"/>
          <a:lstStyle>
            <a:lvl1pPr algn="r">
              <a:defRPr sz="1200"/>
            </a:lvl1pPr>
          </a:lstStyle>
          <a:p>
            <a:fld id="{39D7C419-76B4-4576-9B5D-B615D9BF4E07}" type="datetimeFigureOut">
              <a:rPr lang="en-US" smtClean="0"/>
              <a:t>12/21/2015</a:t>
            </a:fld>
            <a:endParaRPr lang="en-US"/>
          </a:p>
        </p:txBody>
      </p:sp>
      <p:sp>
        <p:nvSpPr>
          <p:cNvPr id="4" name="Footer Placeholder 3"/>
          <p:cNvSpPr>
            <a:spLocks noGrp="1"/>
          </p:cNvSpPr>
          <p:nvPr>
            <p:ph type="ftr" sz="quarter" idx="2"/>
          </p:nvPr>
        </p:nvSpPr>
        <p:spPr>
          <a:xfrm>
            <a:off x="0" y="8771887"/>
            <a:ext cx="3038052" cy="4626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760" y="8771887"/>
            <a:ext cx="3038052" cy="462600"/>
          </a:xfrm>
          <a:prstGeom prst="rect">
            <a:avLst/>
          </a:prstGeom>
        </p:spPr>
        <p:txBody>
          <a:bodyPr vert="horz" lIns="91440" tIns="45720" rIns="91440" bIns="45720" rtlCol="0" anchor="b"/>
          <a:lstStyle>
            <a:lvl1pPr algn="r">
              <a:defRPr sz="1200"/>
            </a:lvl1pPr>
          </a:lstStyle>
          <a:p>
            <a:fld id="{2993CDF3-E892-465A-BE17-56743FC0D98E}" type="slidenum">
              <a:rPr lang="en-US" smtClean="0"/>
              <a:t>‹#›</a:t>
            </a:fld>
            <a:endParaRPr lang="en-US"/>
          </a:p>
        </p:txBody>
      </p:sp>
    </p:spTree>
    <p:extLst>
      <p:ext uri="{BB962C8B-B14F-4D97-AF65-F5344CB8AC3E}">
        <p14:creationId xmlns:p14="http://schemas.microsoft.com/office/powerpoint/2010/main" val="3305689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wrap="square" lIns="92720" tIns="46360" rIns="92720" bIns="4636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970938" y="1"/>
            <a:ext cx="3037840" cy="461804"/>
          </a:xfrm>
          <a:prstGeom prst="rect">
            <a:avLst/>
          </a:prstGeom>
        </p:spPr>
        <p:txBody>
          <a:bodyPr vert="horz" wrap="square" lIns="92720" tIns="46360" rIns="92720" bIns="46360" numCol="1" anchor="t" anchorCtr="0" compatLnSpc="1">
            <a:prstTxWarp prst="textNoShape">
              <a:avLst/>
            </a:prstTxWarp>
          </a:bodyPr>
          <a:lstStyle>
            <a:lvl1pPr algn="r">
              <a:defRPr sz="1200"/>
            </a:lvl1pPr>
          </a:lstStyle>
          <a:p>
            <a:fld id="{7972A80E-FE8E-4A66-900B-0D8DDD3643C0}" type="datetime1">
              <a:rPr lang="en-US"/>
              <a:pPr/>
              <a:t>12/21/2015</a:t>
            </a:fld>
            <a:endParaRPr lang="en-US"/>
          </a:p>
        </p:txBody>
      </p:sp>
      <p:sp>
        <p:nvSpPr>
          <p:cNvPr id="4" name="Slide Image Placeholder 3"/>
          <p:cNvSpPr>
            <a:spLocks noGrp="1" noRot="1" noChangeAspect="1"/>
          </p:cNvSpPr>
          <p:nvPr>
            <p:ph type="sldImg" idx="2"/>
          </p:nvPr>
        </p:nvSpPr>
        <p:spPr>
          <a:xfrm>
            <a:off x="1195388" y="692150"/>
            <a:ext cx="4619625" cy="3465513"/>
          </a:xfrm>
          <a:prstGeom prst="rect">
            <a:avLst/>
          </a:prstGeom>
          <a:noFill/>
          <a:ln w="12700">
            <a:solidFill>
              <a:prstClr val="black"/>
            </a:solidFill>
          </a:ln>
        </p:spPr>
        <p:txBody>
          <a:bodyPr vert="horz" wrap="square" lIns="92720" tIns="46360" rIns="92720" bIns="4636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701040" y="4387136"/>
            <a:ext cx="5608320" cy="4156234"/>
          </a:xfrm>
          <a:prstGeom prst="rect">
            <a:avLst/>
          </a:prstGeom>
        </p:spPr>
        <p:txBody>
          <a:bodyPr vert="horz" wrap="square" lIns="92720" tIns="46360" rIns="92720" bIns="4636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wrap="square" lIns="92720" tIns="46360" rIns="92720" bIns="4636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wrap="square" lIns="92720" tIns="46360" rIns="92720" bIns="46360" numCol="1" anchor="b" anchorCtr="0" compatLnSpc="1">
            <a:prstTxWarp prst="textNoShape">
              <a:avLst/>
            </a:prstTxWarp>
          </a:bodyPr>
          <a:lstStyle>
            <a:lvl1pPr algn="r">
              <a:defRPr sz="1200"/>
            </a:lvl1pPr>
          </a:lstStyle>
          <a:p>
            <a:fld id="{FF7A4B64-63EA-41A3-A00B-4E268F7DCF5D}" type="slidenum">
              <a:rPr lang="en-US"/>
              <a:pPr/>
              <a:t>‹#›</a:t>
            </a:fld>
            <a:endParaRPr lang="en-US"/>
          </a:p>
        </p:txBody>
      </p:sp>
    </p:spTree>
    <p:extLst>
      <p:ext uri="{BB962C8B-B14F-4D97-AF65-F5344CB8AC3E}">
        <p14:creationId xmlns:p14="http://schemas.microsoft.com/office/powerpoint/2010/main" val="3864532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corporate.ul.com/departments/snk5212/QE/FAQ.cfm#9"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843588" cy="1400175"/>
          </a:xfrm>
        </p:spPr>
        <p:txBody>
          <a:bodyPr/>
          <a:lstStyle/>
          <a:p>
            <a:pPr eaLnBrk="1" hangingPunct="1"/>
            <a:r>
              <a:rPr lang="en-US" dirty="0" smtClean="0">
                <a:latin typeface="Arial" charset="0"/>
              </a:rPr>
              <a:t>CAR Champion Calibration</a:t>
            </a:r>
          </a:p>
        </p:txBody>
      </p:sp>
      <p:sp>
        <p:nvSpPr>
          <p:cNvPr id="13315" name="Subtitle 2"/>
          <p:cNvSpPr>
            <a:spLocks noGrp="1"/>
          </p:cNvSpPr>
          <p:nvPr>
            <p:ph type="subTitle" idx="1"/>
          </p:nvPr>
        </p:nvSpPr>
        <p:spPr>
          <a:xfrm>
            <a:off x="457199" y="5049982"/>
            <a:ext cx="6726025" cy="685656"/>
          </a:xfrm>
        </p:spPr>
        <p:txBody>
          <a:bodyPr/>
          <a:lstStyle/>
          <a:p>
            <a:pPr eaLnBrk="1" hangingPunct="1"/>
            <a:r>
              <a:rPr lang="en-US" dirty="0" smtClean="0">
                <a:latin typeface="Arial" charset="0"/>
                <a:cs typeface="Arial" charset="0"/>
              </a:rPr>
              <a:t>December 16 and 18, 2015</a:t>
            </a:r>
          </a:p>
          <a:p>
            <a:pPr eaLnBrk="1" hangingPunct="1"/>
            <a:r>
              <a:rPr lang="en-US" dirty="0" smtClean="0">
                <a:latin typeface="Arial" charset="0"/>
                <a:cs typeface="Arial" charset="0"/>
              </a:rPr>
              <a:t>For questions or comments, please contact Cheryl Adams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966090"/>
            <a:ext cx="8229600" cy="550874"/>
          </a:xfrm>
        </p:spPr>
        <p:txBody>
          <a:bodyPr>
            <a:normAutofit/>
          </a:bodyPr>
          <a:lstStyle/>
          <a:p>
            <a:pPr marL="0" indent="0" algn="ctr">
              <a:lnSpc>
                <a:spcPct val="90000"/>
              </a:lnSpc>
            </a:pPr>
            <a:r>
              <a:rPr lang="en-US" sz="2600" b="1" i="1" dirty="0" smtClean="0">
                <a:solidFill>
                  <a:schemeClr val="accent1"/>
                </a:solidFill>
              </a:rPr>
              <a:t>Assess this Scope:</a:t>
            </a:r>
            <a:endParaRPr lang="en-US" sz="1600" b="1" dirty="0" smtClean="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10</a:t>
            </a:fld>
            <a:endParaRPr lang="en-US"/>
          </a:p>
        </p:txBody>
      </p:sp>
      <p:sp>
        <p:nvSpPr>
          <p:cNvPr id="3" name="TextBox 2"/>
          <p:cNvSpPr txBox="1"/>
          <p:nvPr/>
        </p:nvSpPr>
        <p:spPr>
          <a:xfrm>
            <a:off x="886126" y="1008668"/>
            <a:ext cx="7442134"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Scope of Nonconformance</a:t>
            </a:r>
          </a:p>
        </p:txBody>
      </p:sp>
      <p:grpSp>
        <p:nvGrpSpPr>
          <p:cNvPr id="5" name="Group 4"/>
          <p:cNvGrpSpPr/>
          <p:nvPr/>
        </p:nvGrpSpPr>
        <p:grpSpPr>
          <a:xfrm>
            <a:off x="1300898" y="2646585"/>
            <a:ext cx="6744552" cy="2590492"/>
            <a:chOff x="1300898" y="2646585"/>
            <a:chExt cx="6744552" cy="2590492"/>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0" y="2646585"/>
              <a:ext cx="38671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3090809"/>
              <a:ext cx="65532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605" y="4227427"/>
              <a:ext cx="63531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1300898" y="4157217"/>
              <a:ext cx="2366129" cy="499621"/>
            </a:xfrm>
            <a:prstGeom prst="roundRect">
              <a:avLst/>
            </a:prstGeom>
            <a:no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grpSp>
      <p:sp>
        <p:nvSpPr>
          <p:cNvPr id="12" name="Rectangle 3"/>
          <p:cNvSpPr txBox="1">
            <a:spLocks noChangeArrowheads="1"/>
          </p:cNvSpPr>
          <p:nvPr/>
        </p:nvSpPr>
        <p:spPr bwMode="auto">
          <a:xfrm>
            <a:off x="492392" y="5486402"/>
            <a:ext cx="8229600" cy="9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600" b="1" i="1" dirty="0" smtClean="0">
                <a:solidFill>
                  <a:schemeClr val="accent1"/>
                </a:solidFill>
              </a:rPr>
              <a:t>Is this an acceptable “Scope of Nonconformance” for this Observation CAR?</a:t>
            </a:r>
            <a:endParaRPr lang="en-US" sz="1600" b="1" dirty="0" smtClean="0">
              <a:solidFill>
                <a:schemeClr val="accent1"/>
              </a:solidFill>
            </a:endParaRPr>
          </a:p>
        </p:txBody>
      </p:sp>
    </p:spTree>
    <p:extLst>
      <p:ext uri="{BB962C8B-B14F-4D97-AF65-F5344CB8AC3E}">
        <p14:creationId xmlns:p14="http://schemas.microsoft.com/office/powerpoint/2010/main" val="1079776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 presetClass="entr" presetSubtype="0" fill="hold" grpId="0" nodeType="after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4000"/>
                            </p:stCondLst>
                            <p:childTnLst>
                              <p:par>
                                <p:cTn id="20" presetID="16" presetClass="entr" presetSubtype="21" fill="hold" grpId="0" nodeType="afterEffect">
                                  <p:stCondLst>
                                    <p:cond delay="150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3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3"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11</a:t>
            </a:fld>
            <a:endParaRPr lang="en-US"/>
          </a:p>
        </p:txBody>
      </p:sp>
      <p:sp>
        <p:nvSpPr>
          <p:cNvPr id="3" name="Content Placeholder 2"/>
          <p:cNvSpPr>
            <a:spLocks noGrp="1"/>
          </p:cNvSpPr>
          <p:nvPr>
            <p:ph idx="1"/>
          </p:nvPr>
        </p:nvSpPr>
        <p:spPr>
          <a:xfrm>
            <a:off x="457200" y="1253765"/>
            <a:ext cx="8573678" cy="5279010"/>
          </a:xfrm>
        </p:spPr>
        <p:txBody>
          <a:bodyPr/>
          <a:lstStyle/>
          <a:p>
            <a:pPr marL="0" indent="0">
              <a:lnSpc>
                <a:spcPct val="90000"/>
              </a:lnSpc>
            </a:pPr>
            <a:r>
              <a:rPr lang="en-US" sz="2600" b="1" dirty="0" smtClean="0">
                <a:solidFill>
                  <a:schemeClr val="tx2"/>
                </a:solidFill>
              </a:rPr>
              <a:t>The following are NOT required for Observation CARs:</a:t>
            </a:r>
          </a:p>
          <a:p>
            <a:pPr marL="457200" lvl="1" indent="-457200">
              <a:buFont typeface="+mj-lt"/>
              <a:buAutoNum type="arabicPeriod"/>
            </a:pPr>
            <a:r>
              <a:rPr lang="en-US" sz="2400" b="1" dirty="0">
                <a:solidFill>
                  <a:schemeClr val="bg1">
                    <a:lumMod val="50000"/>
                  </a:schemeClr>
                </a:solidFill>
              </a:rPr>
              <a:t>Scope of Nonconformance – Either: </a:t>
            </a:r>
          </a:p>
          <a:p>
            <a:pPr marL="1141413" lvl="1" indent="-282575"/>
            <a:r>
              <a:rPr lang="en-US" sz="2400" b="1" i="1" dirty="0">
                <a:solidFill>
                  <a:schemeClr val="bg1">
                    <a:lumMod val="50000"/>
                  </a:schemeClr>
                </a:solidFill>
              </a:rPr>
              <a:t>Enter the objective evidence for the nonconformance</a:t>
            </a:r>
          </a:p>
          <a:p>
            <a:pPr marL="1141413" lvl="1" indent="-282575"/>
            <a:r>
              <a:rPr lang="en-US" sz="2400" b="1" i="1" dirty="0">
                <a:solidFill>
                  <a:schemeClr val="bg1">
                    <a:lumMod val="50000"/>
                  </a:schemeClr>
                </a:solidFill>
              </a:rPr>
              <a:t>Enter “Not Applicable” or similar wording </a:t>
            </a:r>
          </a:p>
          <a:p>
            <a:pPr marL="457200" lvl="1" indent="-457200">
              <a:buFont typeface="+mj-lt"/>
              <a:buAutoNum type="arabicPeriod" startAt="2"/>
            </a:pPr>
            <a:r>
              <a:rPr lang="en-US" sz="2400" b="1" dirty="0" smtClean="0">
                <a:solidFill>
                  <a:schemeClr val="bg1">
                    <a:lumMod val="50000"/>
                  </a:schemeClr>
                </a:solidFill>
              </a:rPr>
              <a:t>Analysis </a:t>
            </a:r>
            <a:r>
              <a:rPr lang="en-US" sz="2400" b="1" dirty="0">
                <a:solidFill>
                  <a:schemeClr val="bg1">
                    <a:lumMod val="50000"/>
                  </a:schemeClr>
                </a:solidFill>
              </a:rPr>
              <a:t>– Though not required, helpful information may be entered in the analysis section. Otherwise, enter “Not Required” or similar wording.</a:t>
            </a:r>
          </a:p>
          <a:p>
            <a:pPr marL="457200" lvl="1" indent="-457200">
              <a:buFont typeface="+mj-lt"/>
              <a:buAutoNum type="arabicPeriod" startAt="2"/>
            </a:pPr>
            <a:r>
              <a:rPr lang="en-US" sz="2400" b="1" dirty="0">
                <a:solidFill>
                  <a:schemeClr val="bg1">
                    <a:lumMod val="50000"/>
                  </a:schemeClr>
                </a:solidFill>
              </a:rPr>
              <a:t>Root Cause statement – Enter “Not Applicable” or similar wording</a:t>
            </a:r>
            <a:r>
              <a:rPr lang="en-US" sz="2400" b="1" dirty="0" smtClean="0">
                <a:solidFill>
                  <a:schemeClr val="bg1">
                    <a:lumMod val="50000"/>
                  </a:schemeClr>
                </a:solidFill>
              </a:rPr>
              <a:t>.</a:t>
            </a:r>
            <a:endParaRPr lang="en-US" sz="2400" b="1" dirty="0">
              <a:solidFill>
                <a:schemeClr val="bg1">
                  <a:lumMod val="50000"/>
                </a:schemeClr>
              </a:solidFill>
            </a:endParaRPr>
          </a:p>
        </p:txBody>
      </p:sp>
    </p:spTree>
    <p:extLst>
      <p:ext uri="{BB962C8B-B14F-4D97-AF65-F5344CB8AC3E}">
        <p14:creationId xmlns:p14="http://schemas.microsoft.com/office/powerpoint/2010/main" val="1087571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966090"/>
            <a:ext cx="8229600" cy="550874"/>
          </a:xfrm>
        </p:spPr>
        <p:txBody>
          <a:bodyPr>
            <a:normAutofit/>
          </a:bodyPr>
          <a:lstStyle/>
          <a:p>
            <a:pPr marL="0" indent="0" algn="ctr">
              <a:lnSpc>
                <a:spcPct val="90000"/>
              </a:lnSpc>
            </a:pPr>
            <a:r>
              <a:rPr lang="en-US" sz="2600" b="1" i="1" dirty="0" smtClean="0">
                <a:solidFill>
                  <a:schemeClr val="accent1"/>
                </a:solidFill>
              </a:rPr>
              <a:t>Assess this root cause:</a:t>
            </a:r>
            <a:endParaRPr lang="en-US" sz="1600" b="1" dirty="0" smtClean="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12</a:t>
            </a:fld>
            <a:endParaRPr lang="en-US"/>
          </a:p>
        </p:txBody>
      </p:sp>
      <p:sp>
        <p:nvSpPr>
          <p:cNvPr id="3" name="TextBox 2"/>
          <p:cNvSpPr txBox="1"/>
          <p:nvPr/>
        </p:nvSpPr>
        <p:spPr>
          <a:xfrm>
            <a:off x="886126" y="1008668"/>
            <a:ext cx="7442134" cy="646331"/>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Root Causes</a:t>
            </a:r>
          </a:p>
        </p:txBody>
      </p:sp>
      <p:grpSp>
        <p:nvGrpSpPr>
          <p:cNvPr id="4" name="Group 3"/>
          <p:cNvGrpSpPr/>
          <p:nvPr/>
        </p:nvGrpSpPr>
        <p:grpSpPr>
          <a:xfrm>
            <a:off x="497155" y="2567764"/>
            <a:ext cx="8220075" cy="3050716"/>
            <a:chOff x="497155" y="2567764"/>
            <a:chExt cx="8220075" cy="27590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80" y="2567764"/>
              <a:ext cx="821055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55" y="3174189"/>
              <a:ext cx="82200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Rectangle 3"/>
          <p:cNvSpPr txBox="1">
            <a:spLocks noChangeArrowheads="1"/>
          </p:cNvSpPr>
          <p:nvPr/>
        </p:nvSpPr>
        <p:spPr bwMode="auto">
          <a:xfrm>
            <a:off x="457200" y="5817264"/>
            <a:ext cx="8229600" cy="4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90000"/>
              </a:lnSpc>
            </a:pPr>
            <a:r>
              <a:rPr lang="en-US" sz="2600" b="1" i="1" dirty="0" smtClean="0">
                <a:solidFill>
                  <a:schemeClr val="accent1"/>
                </a:solidFill>
              </a:rPr>
              <a:t>Is this an acceptable Root Cause statement?</a:t>
            </a:r>
            <a:endParaRPr lang="en-US" sz="1600" b="1" dirty="0" smtClean="0">
              <a:solidFill>
                <a:schemeClr val="accent1"/>
              </a:solidFill>
            </a:endParaRPr>
          </a:p>
        </p:txBody>
      </p:sp>
    </p:spTree>
    <p:extLst>
      <p:ext uri="{BB962C8B-B14F-4D97-AF65-F5344CB8AC3E}">
        <p14:creationId xmlns:p14="http://schemas.microsoft.com/office/powerpoint/2010/main" val="3303672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6" presetClass="entr" presetSubtype="21" fill="hold" grpId="0" nodeType="after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barn(inVertical)">
                                      <p:cBhvr>
                                        <p:cTn id="17" dur="1000"/>
                                        <p:tgtEl>
                                          <p:spTgt spid="20">
                                            <p:txEl>
                                              <p:pRg st="0" end="0"/>
                                            </p:txEl>
                                          </p:spTgt>
                                        </p:tgtEl>
                                      </p:cBhvr>
                                    </p:animEffect>
                                  </p:childTnLst>
                                </p:cTn>
                              </p:par>
                            </p:childTnLst>
                          </p:cTn>
                        </p:par>
                        <p:par>
                          <p:cTn id="18" fill="hold">
                            <p:stCondLst>
                              <p:cond delay="5000"/>
                            </p:stCondLst>
                            <p:childTnLst>
                              <p:par>
                                <p:cTn id="19" presetID="1" presetClass="entr" presetSubtype="0" fill="hold" nodeType="afterEffect">
                                  <p:stCondLst>
                                    <p:cond delay="100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6000"/>
                            </p:stCondLst>
                            <p:childTnLst>
                              <p:par>
                                <p:cTn id="22" presetID="16" presetClass="entr" presetSubtype="21" fill="hold" grpId="0" nodeType="afterEffect">
                                  <p:stCondLst>
                                    <p:cond delay="150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3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2281287"/>
            <a:ext cx="8229600" cy="4451314"/>
          </a:xfrm>
        </p:spPr>
        <p:txBody>
          <a:bodyPr>
            <a:normAutofit/>
          </a:bodyPr>
          <a:lstStyle/>
          <a:p>
            <a:pPr marL="0" indent="0">
              <a:lnSpc>
                <a:spcPct val="90000"/>
              </a:lnSpc>
            </a:pPr>
            <a:endParaRPr lang="en-US" sz="1600" b="1" dirty="0" smtClean="0">
              <a:solidFill>
                <a:schemeClr val="accent1"/>
              </a:solidFill>
            </a:endParaRPr>
          </a:p>
          <a:p>
            <a:pPr marL="0" indent="0" algn="ctr">
              <a:lnSpc>
                <a:spcPct val="90000"/>
              </a:lnSpc>
            </a:pPr>
            <a:endParaRPr lang="en-US" sz="2600" b="1" dirty="0">
              <a:solidFill>
                <a:schemeClr val="bg1">
                  <a:lumMod val="50000"/>
                </a:schemeClr>
              </a:solidFill>
            </a:endParaRPr>
          </a:p>
          <a:p>
            <a:pPr marL="0" indent="0" algn="ctr">
              <a:lnSpc>
                <a:spcPct val="90000"/>
              </a:lnSpc>
            </a:pPr>
            <a:r>
              <a:rPr lang="en-US" sz="2600" b="1" i="1" dirty="0" smtClean="0">
                <a:solidFill>
                  <a:schemeClr val="tx2"/>
                </a:solidFill>
              </a:rPr>
              <a:t>What happens when you </a:t>
            </a:r>
          </a:p>
          <a:p>
            <a:pPr marL="0" indent="0" algn="ctr">
              <a:lnSpc>
                <a:spcPct val="90000"/>
              </a:lnSpc>
            </a:pPr>
            <a:r>
              <a:rPr lang="en-US" sz="2600" b="1" i="1" dirty="0" smtClean="0">
                <a:solidFill>
                  <a:schemeClr val="tx2"/>
                </a:solidFill>
              </a:rPr>
              <a:t>revert a CAR and change the due date </a:t>
            </a:r>
          </a:p>
          <a:p>
            <a:pPr marL="0" indent="0" algn="ctr">
              <a:lnSpc>
                <a:spcPct val="90000"/>
              </a:lnSpc>
            </a:pPr>
            <a:r>
              <a:rPr lang="en-US" sz="2600" b="1" i="1" dirty="0" smtClean="0">
                <a:solidFill>
                  <a:schemeClr val="tx2"/>
                </a:solidFill>
              </a:rPr>
              <a:t>out of sequence?</a:t>
            </a:r>
            <a:r>
              <a:rPr lang="en-US" sz="2600" b="1" i="1" dirty="0" smtClean="0">
                <a:solidFill>
                  <a:schemeClr val="bg1">
                    <a:lumMod val="50000"/>
                  </a:schemeClr>
                </a:solidFill>
              </a:rPr>
              <a:t>  </a:t>
            </a:r>
          </a:p>
          <a:p>
            <a:pPr marL="0" indent="0" algn="ctr">
              <a:lnSpc>
                <a:spcPct val="90000"/>
              </a:lnSpc>
            </a:pPr>
            <a:endParaRPr lang="en-US" sz="2600" b="1" i="1" dirty="0" smtClean="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13</a:t>
            </a:fld>
            <a:endParaRPr lang="en-US"/>
          </a:p>
        </p:txBody>
      </p:sp>
      <p:sp>
        <p:nvSpPr>
          <p:cNvPr id="3" name="TextBox 2"/>
          <p:cNvSpPr txBox="1"/>
          <p:nvPr/>
        </p:nvSpPr>
        <p:spPr>
          <a:xfrm>
            <a:off x="801283" y="1102938"/>
            <a:ext cx="7692268" cy="1446550"/>
          </a:xfrm>
          <a:prstGeom prst="rect">
            <a:avLst/>
          </a:prstGeom>
          <a:noFill/>
        </p:spPr>
        <p:txBody>
          <a:bodyPr wrap="square" rtlCol="0">
            <a:spAutoFit/>
          </a:bodyPr>
          <a:lstStyle/>
          <a:p>
            <a:pPr algn="ctr"/>
            <a:r>
              <a:rPr lang="en-US" sz="4400" b="1" dirty="0" smtClean="0">
                <a:solidFill>
                  <a:srgbClr val="0000CC"/>
                </a:solidFill>
                <a:latin typeface="Broadway" panose="04040905080B02020502" pitchFamily="82" charset="0"/>
                <a:cs typeface="Andalus" pitchFamily="18" charset="-78"/>
              </a:rPr>
              <a:t>GCAR</a:t>
            </a:r>
          </a:p>
          <a:p>
            <a:pPr algn="ctr"/>
            <a:r>
              <a:rPr lang="en-US" sz="4400" b="1" dirty="0" smtClean="0">
                <a:solidFill>
                  <a:srgbClr val="0000CC"/>
                </a:solidFill>
                <a:latin typeface="Broadway" panose="04040905080B02020502" pitchFamily="82" charset="0"/>
                <a:cs typeface="Andalus" pitchFamily="18" charset="-78"/>
              </a:rPr>
              <a:t>MADNESS</a:t>
            </a:r>
          </a:p>
        </p:txBody>
      </p:sp>
    </p:spTree>
    <p:extLst>
      <p:ext uri="{BB962C8B-B14F-4D97-AF65-F5344CB8AC3E}">
        <p14:creationId xmlns:p14="http://schemas.microsoft.com/office/powerpoint/2010/main" val="3551933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animEffect transition="in" filter="barn(inVertical)">
                                      <p:cBhvr>
                                        <p:cTn id="11" dur="1000"/>
                                        <p:tgtEl>
                                          <p:spTgt spid="20">
                                            <p:txEl>
                                              <p:pRg st="2" end="2"/>
                                            </p:txEl>
                                          </p:spTgt>
                                        </p:tgtEl>
                                      </p:cBhvr>
                                    </p:animEffect>
                                  </p:childTnLst>
                                </p:cTn>
                              </p:par>
                            </p:childTnLst>
                          </p:cTn>
                        </p:par>
                        <p:par>
                          <p:cTn id="12" fill="hold">
                            <p:stCondLst>
                              <p:cond delay="3000"/>
                            </p:stCondLst>
                            <p:childTnLst>
                              <p:par>
                                <p:cTn id="13" presetID="16" presetClass="entr" presetSubtype="21" fill="hold" grpId="0" nodeType="after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barn(inVertical)">
                                      <p:cBhvr>
                                        <p:cTn id="15" dur="1000"/>
                                        <p:tgtEl>
                                          <p:spTgt spid="20">
                                            <p:txEl>
                                              <p:pRg st="3" end="3"/>
                                            </p:txEl>
                                          </p:spTgt>
                                        </p:tgtEl>
                                      </p:cBhvr>
                                    </p:animEffect>
                                  </p:childTnLst>
                                </p:cTn>
                              </p:par>
                            </p:childTnLst>
                          </p:cTn>
                        </p:par>
                        <p:par>
                          <p:cTn id="16" fill="hold">
                            <p:stCondLst>
                              <p:cond delay="4000"/>
                            </p:stCondLst>
                            <p:childTnLst>
                              <p:par>
                                <p:cTn id="17" presetID="16" presetClass="entr" presetSubtype="21" fill="hold" grpId="0" nodeType="after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animEffect transition="in" filter="barn(inVertical)">
                                      <p:cBhvr>
                                        <p:cTn id="19" dur="1000"/>
                                        <p:tgtEl>
                                          <p:spTgt spid="20">
                                            <p:txEl>
                                              <p:pRg st="4" end="4"/>
                                            </p:txEl>
                                          </p:spTgt>
                                        </p:tgtEl>
                                      </p:cBhvr>
                                    </p:animEffect>
                                  </p:childTnLst>
                                </p:cTn>
                              </p:par>
                            </p:childTnLst>
                          </p:cTn>
                        </p:par>
                        <p:par>
                          <p:cTn id="20" fill="hold">
                            <p:stCondLst>
                              <p:cond delay="5000"/>
                            </p:stCondLst>
                            <p:childTnLst>
                              <p:par>
                                <p:cTn id="21" presetID="45" presetClass="entr" presetSubtype="0" fill="hold" grpId="0" nodeType="afterEffect">
                                  <p:stCondLst>
                                    <p:cond delay="250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3000"/>
                                        <p:tgtEl>
                                          <p:spTgt spid="3"/>
                                        </p:tgtEl>
                                      </p:cBhvr>
                                    </p:animEffect>
                                    <p:anim calcmode="lin" valueType="num">
                                      <p:cBhvr>
                                        <p:cTn id="24" dur="3000" fill="hold"/>
                                        <p:tgtEl>
                                          <p:spTgt spid="3"/>
                                        </p:tgtEl>
                                        <p:attrNameLst>
                                          <p:attrName>ppt_w</p:attrName>
                                        </p:attrNameLst>
                                      </p:cBhvr>
                                      <p:tavLst>
                                        <p:tav tm="0" fmla="#ppt_w*sin(2.5*pi*$)">
                                          <p:val>
                                            <p:fltVal val="0"/>
                                          </p:val>
                                        </p:tav>
                                        <p:tav tm="100000">
                                          <p:val>
                                            <p:fltVal val="1"/>
                                          </p:val>
                                        </p:tav>
                                      </p:tavLst>
                                    </p:anim>
                                    <p:anim calcmode="lin" valueType="num">
                                      <p:cBhvr>
                                        <p:cTn id="25" dur="3000" fill="hold"/>
                                        <p:tgtEl>
                                          <p:spTgt spid="3"/>
                                        </p:tgtEl>
                                        <p:attrNameLst>
                                          <p:attrName>ppt_h</p:attrName>
                                        </p:attrNameLst>
                                      </p:cBhvr>
                                      <p:tavLst>
                                        <p:tav tm="0">
                                          <p:val>
                                            <p:strVal val="#ppt_h"/>
                                          </p:val>
                                        </p:tav>
                                        <p:tav tm="100000">
                                          <p:val>
                                            <p:strVal val="#ppt_h"/>
                                          </p:val>
                                        </p:tav>
                                      </p:tavLst>
                                    </p:anim>
                                  </p:childTnLst>
                                  <p:subTnLst>
                                    <p:audio>
                                      <p:cMediaNode vol="100000">
                                        <p:cTn display="0" masterRel="sameClick">
                                          <p:stCondLst>
                                            <p:cond evt="begin" delay="0">
                                              <p:tn val="21"/>
                                            </p:cond>
                                          </p:stCondLst>
                                          <p:endCondLst>
                                            <p:cond evt="onStopAudio" delay="0">
                                              <p:tgtEl>
                                                <p:sldTgt/>
                                              </p:tgtEl>
                                            </p:cond>
                                          </p:endCondLst>
                                        </p:cTn>
                                        <p:tgtEl>
                                          <p:sndTgt r:embed="rId2" name="explode.wav"/>
                                        </p:tgtEl>
                                      </p:cMediaNode>
                                    </p:audio>
                                  </p:subTnLst>
                                </p:cTn>
                              </p:par>
                            </p:childTnLst>
                          </p:cTn>
                        </p:par>
                        <p:par>
                          <p:cTn id="26" fill="hold">
                            <p:stCondLst>
                              <p:cond delay="10500"/>
                            </p:stCondLst>
                            <p:childTnLst>
                              <p:par>
                                <p:cTn id="27" presetID="32" presetClass="emph" presetSubtype="0" repeatCount="4000" fill="hold" grpId="1" nodeType="afterEffect">
                                  <p:stCondLst>
                                    <p:cond delay="0"/>
                                  </p:stCondLst>
                                  <p:childTnLst>
                                    <p:animRot by="120000">
                                      <p:cBhvr>
                                        <p:cTn id="28" dur="100" fill="hold">
                                          <p:stCondLst>
                                            <p:cond delay="0"/>
                                          </p:stCondLst>
                                        </p:cTn>
                                        <p:tgtEl>
                                          <p:spTgt spid="3"/>
                                        </p:tgtEl>
                                        <p:attrNameLst>
                                          <p:attrName>r</p:attrName>
                                        </p:attrNameLst>
                                      </p:cBhvr>
                                    </p:animRot>
                                    <p:animRot by="-240000">
                                      <p:cBhvr>
                                        <p:cTn id="29" dur="200" fill="hold">
                                          <p:stCondLst>
                                            <p:cond delay="200"/>
                                          </p:stCondLst>
                                        </p:cTn>
                                        <p:tgtEl>
                                          <p:spTgt spid="3"/>
                                        </p:tgtEl>
                                        <p:attrNameLst>
                                          <p:attrName>r</p:attrName>
                                        </p:attrNameLst>
                                      </p:cBhvr>
                                    </p:animRot>
                                    <p:animRot by="240000">
                                      <p:cBhvr>
                                        <p:cTn id="30" dur="200" fill="hold">
                                          <p:stCondLst>
                                            <p:cond delay="400"/>
                                          </p:stCondLst>
                                        </p:cTn>
                                        <p:tgtEl>
                                          <p:spTgt spid="3"/>
                                        </p:tgtEl>
                                        <p:attrNameLst>
                                          <p:attrName>r</p:attrName>
                                        </p:attrNameLst>
                                      </p:cBhvr>
                                    </p:animRot>
                                    <p:animRot by="-240000">
                                      <p:cBhvr>
                                        <p:cTn id="31" dur="200" fill="hold">
                                          <p:stCondLst>
                                            <p:cond delay="600"/>
                                          </p:stCondLst>
                                        </p:cTn>
                                        <p:tgtEl>
                                          <p:spTgt spid="3"/>
                                        </p:tgtEl>
                                        <p:attrNameLst>
                                          <p:attrName>r</p:attrName>
                                        </p:attrNameLst>
                                      </p:cBhvr>
                                    </p:animRot>
                                    <p:animRot by="120000">
                                      <p:cBhvr>
                                        <p:cTn id="32" dur="200" fill="hold">
                                          <p:stCondLst>
                                            <p:cond delay="800"/>
                                          </p:stCondLst>
                                        </p:cTn>
                                        <p:tgtEl>
                                          <p:spTgt spid="3"/>
                                        </p:tgtEl>
                                        <p:attrNameLst>
                                          <p:attrName>r</p:attrName>
                                        </p:attrNameLst>
                                      </p:cBhvr>
                                    </p:animRot>
                                  </p:childTnLst>
                                  <p:subTnLst>
                                    <p:audio>
                                      <p:cMediaNode>
                                        <p:cTn display="0" masterRel="sameClick">
                                          <p:stCondLst>
                                            <p:cond evt="begin" delay="0">
                                              <p:tn val="27"/>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uiExpand="1" build="p"/>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14</a:t>
            </a:fld>
            <a:endParaRPr lang="en-US"/>
          </a:p>
        </p:txBody>
      </p:sp>
      <p:sp>
        <p:nvSpPr>
          <p:cNvPr id="3" name="Content Placeholder 2"/>
          <p:cNvSpPr>
            <a:spLocks noGrp="1"/>
          </p:cNvSpPr>
          <p:nvPr>
            <p:ph idx="1"/>
          </p:nvPr>
        </p:nvSpPr>
        <p:spPr>
          <a:xfrm>
            <a:off x="457200" y="1253765"/>
            <a:ext cx="8573678" cy="5279010"/>
          </a:xfrm>
        </p:spPr>
        <p:txBody>
          <a:bodyPr/>
          <a:lstStyle/>
          <a:p>
            <a:pPr marL="0" indent="0">
              <a:lnSpc>
                <a:spcPct val="90000"/>
              </a:lnSpc>
            </a:pPr>
            <a:r>
              <a:rPr lang="en-US" sz="2600" b="1" dirty="0" smtClean="0">
                <a:solidFill>
                  <a:schemeClr val="tx2"/>
                </a:solidFill>
              </a:rPr>
              <a:t>What steps are required to revert a CAR to a previous state – and prevent “GCAR Madness”? </a:t>
            </a:r>
          </a:p>
          <a:p>
            <a:pPr marL="609600" indent="-609600"/>
            <a:r>
              <a:rPr lang="en-US" sz="2400" b="1" dirty="0" smtClean="0">
                <a:solidFill>
                  <a:schemeClr val="bg1">
                    <a:lumMod val="50000"/>
                  </a:schemeClr>
                </a:solidFill>
              </a:rPr>
              <a:t>4 </a:t>
            </a:r>
            <a:r>
              <a:rPr lang="en-US" sz="2400" b="1" dirty="0">
                <a:solidFill>
                  <a:schemeClr val="bg1">
                    <a:lumMod val="50000"/>
                  </a:schemeClr>
                </a:solidFill>
              </a:rPr>
              <a:t>things that must be done in sequence:</a:t>
            </a:r>
          </a:p>
          <a:p>
            <a:pPr marL="990600" lvl="1" indent="-533400">
              <a:spcBef>
                <a:spcPts val="600"/>
              </a:spcBef>
              <a:buFontTx/>
              <a:buAutoNum type="arabicPeriod"/>
            </a:pPr>
            <a:r>
              <a:rPr lang="en-US" sz="2400" b="1" dirty="0">
                <a:solidFill>
                  <a:schemeClr val="bg1">
                    <a:lumMod val="50000"/>
                  </a:schemeClr>
                </a:solidFill>
              </a:rPr>
              <a:t>Place the CAR in “Quiet Mode</a:t>
            </a:r>
            <a:r>
              <a:rPr lang="en-US" sz="2400" b="1" dirty="0" smtClean="0">
                <a:solidFill>
                  <a:schemeClr val="bg1">
                    <a:lumMod val="50000"/>
                  </a:schemeClr>
                </a:solidFill>
              </a:rPr>
              <a:t>”</a:t>
            </a:r>
            <a:endParaRPr lang="en-US" sz="2400" b="1" dirty="0">
              <a:solidFill>
                <a:schemeClr val="bg1">
                  <a:lumMod val="50000"/>
                </a:schemeClr>
              </a:solidFill>
            </a:endParaRPr>
          </a:p>
          <a:p>
            <a:pPr marL="990600" lvl="1" indent="-533400">
              <a:spcBef>
                <a:spcPts val="600"/>
              </a:spcBef>
              <a:buFontTx/>
              <a:buAutoNum type="arabicPeriod"/>
            </a:pPr>
            <a:r>
              <a:rPr lang="en-US" sz="2400" b="1" dirty="0">
                <a:solidFill>
                  <a:schemeClr val="bg1">
                    <a:lumMod val="50000"/>
                  </a:schemeClr>
                </a:solidFill>
              </a:rPr>
              <a:t>Revert the CAR to a previous </a:t>
            </a:r>
            <a:r>
              <a:rPr lang="en-US" sz="2400" b="1" dirty="0" smtClean="0">
                <a:solidFill>
                  <a:schemeClr val="bg1">
                    <a:lumMod val="50000"/>
                  </a:schemeClr>
                </a:solidFill>
              </a:rPr>
              <a:t>status (Save CAR)</a:t>
            </a:r>
            <a:endParaRPr lang="en-US" sz="2400" b="1" dirty="0">
              <a:solidFill>
                <a:schemeClr val="bg1">
                  <a:lumMod val="50000"/>
                </a:schemeClr>
              </a:solidFill>
            </a:endParaRPr>
          </a:p>
          <a:p>
            <a:pPr marL="990600" lvl="1" indent="-533400">
              <a:spcBef>
                <a:spcPts val="600"/>
              </a:spcBef>
              <a:buFontTx/>
              <a:buAutoNum type="arabicPeriod"/>
            </a:pPr>
            <a:r>
              <a:rPr lang="en-US" sz="2400" b="1" dirty="0">
                <a:solidFill>
                  <a:schemeClr val="bg1">
                    <a:lumMod val="50000"/>
                  </a:schemeClr>
                </a:solidFill>
              </a:rPr>
              <a:t>Change the </a:t>
            </a:r>
            <a:r>
              <a:rPr lang="en-US" sz="2400" b="1">
                <a:solidFill>
                  <a:schemeClr val="bg1">
                    <a:lumMod val="50000"/>
                  </a:schemeClr>
                </a:solidFill>
              </a:rPr>
              <a:t>due </a:t>
            </a:r>
            <a:r>
              <a:rPr lang="en-US" sz="2400" b="1" smtClean="0">
                <a:solidFill>
                  <a:schemeClr val="bg1">
                    <a:lumMod val="50000"/>
                  </a:schemeClr>
                </a:solidFill>
              </a:rPr>
              <a:t>date (Save CAR)</a:t>
            </a:r>
            <a:endParaRPr lang="en-US" sz="2400" b="1" dirty="0">
              <a:solidFill>
                <a:schemeClr val="bg1">
                  <a:lumMod val="50000"/>
                </a:schemeClr>
              </a:solidFill>
            </a:endParaRPr>
          </a:p>
          <a:p>
            <a:pPr marL="990600" lvl="1" indent="-533400">
              <a:spcBef>
                <a:spcPts val="600"/>
              </a:spcBef>
              <a:buFontTx/>
              <a:buAutoNum type="arabicPeriod"/>
            </a:pPr>
            <a:r>
              <a:rPr lang="en-US" sz="2400" b="1" dirty="0">
                <a:solidFill>
                  <a:schemeClr val="bg1">
                    <a:lumMod val="50000"/>
                  </a:schemeClr>
                </a:solidFill>
              </a:rPr>
              <a:t>Take the CAR out of “Quiet Mode</a:t>
            </a:r>
            <a:r>
              <a:rPr lang="en-US" sz="2400" b="1" dirty="0" smtClean="0">
                <a:solidFill>
                  <a:schemeClr val="bg1">
                    <a:lumMod val="50000"/>
                  </a:schemeClr>
                </a:solidFill>
              </a:rPr>
              <a:t>”</a:t>
            </a:r>
          </a:p>
          <a:p>
            <a:pPr marL="0" lvl="1" indent="0">
              <a:buNone/>
            </a:pPr>
            <a:r>
              <a:rPr lang="en-US" sz="2400" b="1" dirty="0" smtClean="0">
                <a:solidFill>
                  <a:schemeClr val="bg1">
                    <a:lumMod val="50000"/>
                  </a:schemeClr>
                </a:solidFill>
              </a:rPr>
              <a:t>DO NOT do steps 2 and 3 out of sequence!</a:t>
            </a:r>
          </a:p>
          <a:p>
            <a:pPr marL="690563" lvl="1" indent="-233363">
              <a:spcBef>
                <a:spcPts val="600"/>
              </a:spcBef>
            </a:pPr>
            <a:r>
              <a:rPr lang="en-US" sz="2000" b="1" dirty="0" smtClean="0">
                <a:solidFill>
                  <a:schemeClr val="bg1">
                    <a:lumMod val="50000"/>
                  </a:schemeClr>
                </a:solidFill>
              </a:rPr>
              <a:t>Your CAR may revert to a date that is prior to its creation date!</a:t>
            </a:r>
          </a:p>
          <a:p>
            <a:pPr marL="690563" lvl="1" indent="-233363">
              <a:spcBef>
                <a:spcPts val="600"/>
              </a:spcBef>
            </a:pPr>
            <a:r>
              <a:rPr lang="en-US" sz="2000" b="1" dirty="0" smtClean="0">
                <a:solidFill>
                  <a:schemeClr val="bg1">
                    <a:lumMod val="50000"/>
                  </a:schemeClr>
                </a:solidFill>
              </a:rPr>
              <a:t>GCAR may ‘forget’ the new date but ‘remember’ the original date for that CAR state </a:t>
            </a:r>
          </a:p>
          <a:p>
            <a:pPr marL="690563" lvl="1" indent="-233363">
              <a:spcBef>
                <a:spcPts val="600"/>
              </a:spcBef>
            </a:pPr>
            <a:r>
              <a:rPr lang="en-US" sz="2000" b="1" dirty="0" smtClean="0">
                <a:solidFill>
                  <a:schemeClr val="bg1">
                    <a:lumMod val="50000"/>
                  </a:schemeClr>
                </a:solidFill>
              </a:rPr>
              <a:t>Or something equally “Mad” may happen!</a:t>
            </a:r>
          </a:p>
          <a:p>
            <a:pPr marL="0" lvl="1" indent="0">
              <a:spcBef>
                <a:spcPts val="600"/>
              </a:spcBef>
              <a:buNone/>
            </a:pPr>
            <a:r>
              <a:rPr lang="en-US" sz="2000" b="1" dirty="0">
                <a:solidFill>
                  <a:schemeClr val="bg1">
                    <a:lumMod val="50000"/>
                  </a:schemeClr>
                </a:solidFill>
              </a:rPr>
              <a:t>	</a:t>
            </a:r>
            <a:r>
              <a:rPr lang="en-US" sz="2000" b="1" i="1" dirty="0" smtClean="0">
                <a:solidFill>
                  <a:schemeClr val="bg1">
                    <a:lumMod val="50000"/>
                  </a:schemeClr>
                </a:solidFill>
              </a:rPr>
              <a:t>(Note:  See </a:t>
            </a:r>
            <a:r>
              <a:rPr lang="en-US" sz="2000" b="1" i="1" dirty="0" smtClean="0">
                <a:solidFill>
                  <a:schemeClr val="bg1">
                    <a:lumMod val="50000"/>
                  </a:schemeClr>
                </a:solidFill>
                <a:hlinkClick r:id="rId2"/>
              </a:rPr>
              <a:t>FAQ 9</a:t>
            </a:r>
            <a:r>
              <a:rPr lang="en-US" sz="2000" b="1" i="1" dirty="0" smtClean="0">
                <a:solidFill>
                  <a:schemeClr val="bg1">
                    <a:lumMod val="50000"/>
                  </a:schemeClr>
                </a:solidFill>
              </a:rPr>
              <a:t> on CAR website for more details)</a:t>
            </a:r>
            <a:endParaRPr lang="en-US" sz="2000" b="1" i="1" dirty="0">
              <a:solidFill>
                <a:schemeClr val="bg1">
                  <a:lumMod val="50000"/>
                </a:schemeClr>
              </a:solidFill>
            </a:endParaRPr>
          </a:p>
        </p:txBody>
      </p:sp>
    </p:spTree>
    <p:extLst>
      <p:ext uri="{BB962C8B-B14F-4D97-AF65-F5344CB8AC3E}">
        <p14:creationId xmlns:p14="http://schemas.microsoft.com/office/powerpoint/2010/main" val="1159080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algn="ctr" eaLnBrk="1" hangingPunct="1"/>
            <a:r>
              <a:rPr lang="en-US" dirty="0" smtClean="0">
                <a:solidFill>
                  <a:srgbClr val="FFC000"/>
                </a:solidFill>
                <a:latin typeface="Arial" charset="0"/>
              </a:rPr>
              <a:t>CAR Reviews</a:t>
            </a:r>
            <a:endParaRPr lang="en-US" dirty="0" smtClean="0">
              <a:latin typeface="Arial" charset="0"/>
            </a:endParaRPr>
          </a:p>
        </p:txBody>
      </p:sp>
    </p:spTree>
    <p:extLst>
      <p:ext uri="{BB962C8B-B14F-4D97-AF65-F5344CB8AC3E}">
        <p14:creationId xmlns:p14="http://schemas.microsoft.com/office/powerpoint/2010/main" val="1484563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CAR Reviews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a:r>
              <a:rPr lang="en-US" dirty="0" smtClean="0">
                <a:solidFill>
                  <a:schemeClr val="accent1"/>
                </a:solidFill>
                <a:latin typeface="Arial" charset="0"/>
                <a:cs typeface="Arial" charset="0"/>
              </a:rPr>
              <a:t>Teams and CAR Numbers for review</a:t>
            </a:r>
          </a:p>
          <a:p>
            <a:pPr>
              <a:buSzPct val="110000"/>
              <a:buFont typeface="Arial" pitchFamily="34" charset="0"/>
              <a:buChar char="•"/>
            </a:pPr>
            <a:r>
              <a:rPr lang="en-US" sz="2200" dirty="0">
                <a:solidFill>
                  <a:schemeClr val="accent2">
                    <a:lumMod val="75000"/>
                  </a:schemeClr>
                </a:solidFill>
                <a:latin typeface="Arial" charset="0"/>
                <a:cs typeface="Arial" charset="0"/>
              </a:rPr>
              <a:t>Asia Team for meeting on </a:t>
            </a:r>
            <a:r>
              <a:rPr lang="en-US" sz="2200" dirty="0" smtClean="0">
                <a:solidFill>
                  <a:schemeClr val="accent2">
                    <a:lumMod val="75000"/>
                  </a:schemeClr>
                </a:solidFill>
                <a:latin typeface="Arial" charset="0"/>
                <a:cs typeface="Arial" charset="0"/>
              </a:rPr>
              <a:t>December 18</a:t>
            </a:r>
            <a:endParaRPr lang="en-US" sz="2200" dirty="0">
              <a:solidFill>
                <a:schemeClr val="accent2">
                  <a:lumMod val="75000"/>
                </a:schemeClr>
              </a:solidFill>
              <a:latin typeface="Arial" charset="0"/>
              <a:cs typeface="Arial" charset="0"/>
            </a:endParaRPr>
          </a:p>
          <a:p>
            <a:pPr marL="803275" indent="-457200">
              <a:buFont typeface="Arial" pitchFamily="34" charset="0"/>
              <a:buChar char="‒"/>
            </a:pPr>
            <a:r>
              <a:rPr lang="en-US" sz="2200" b="0" dirty="0">
                <a:solidFill>
                  <a:schemeClr val="accent2">
                    <a:lumMod val="75000"/>
                  </a:schemeClr>
                </a:solidFill>
                <a:latin typeface="Arial" charset="0"/>
                <a:cs typeface="Arial" charset="0"/>
              </a:rPr>
              <a:t>Ronald Tse, Samantha Bang, Catherine Qiu, Joe </a:t>
            </a:r>
            <a:r>
              <a:rPr lang="en-US" sz="2200" b="0" dirty="0" smtClean="0">
                <a:solidFill>
                  <a:schemeClr val="accent2">
                    <a:lumMod val="75000"/>
                  </a:schemeClr>
                </a:solidFill>
                <a:latin typeface="Arial" charset="0"/>
                <a:cs typeface="Arial" charset="0"/>
              </a:rPr>
              <a:t>Lee</a:t>
            </a:r>
            <a:endParaRPr lang="en-US" sz="2200" b="0" dirty="0">
              <a:solidFill>
                <a:schemeClr val="accent2">
                  <a:lumMod val="75000"/>
                </a:schemeClr>
              </a:solidFill>
              <a:latin typeface="Arial" charset="0"/>
              <a:cs typeface="Arial" charset="0"/>
            </a:endParaRPr>
          </a:p>
          <a:p>
            <a:pPr marL="803275" indent="-457200">
              <a:buFont typeface="Arial" pitchFamily="34" charset="0"/>
              <a:buChar char="‒"/>
            </a:pPr>
            <a:r>
              <a:rPr lang="en-US" sz="2200" b="0" dirty="0" smtClean="0">
                <a:solidFill>
                  <a:schemeClr val="accent2">
                    <a:lumMod val="75000"/>
                  </a:schemeClr>
                </a:solidFill>
                <a:latin typeface="Arial" charset="0"/>
                <a:cs typeface="Arial" charset="0"/>
              </a:rPr>
              <a:t>CAR #s</a:t>
            </a:r>
            <a:r>
              <a:rPr lang="en-US" sz="2200" b="0" dirty="0">
                <a:solidFill>
                  <a:schemeClr val="accent2">
                    <a:lumMod val="75000"/>
                  </a:schemeClr>
                </a:solidFill>
                <a:latin typeface="Arial" charset="0"/>
                <a:cs typeface="Arial" charset="0"/>
              </a:rPr>
              <a:t>: 153914963, 153915322, 153915019</a:t>
            </a:r>
            <a:r>
              <a:rPr lang="en-US" sz="2200" b="0">
                <a:solidFill>
                  <a:schemeClr val="accent2">
                    <a:lumMod val="75000"/>
                  </a:schemeClr>
                </a:solidFill>
                <a:latin typeface="Arial" charset="0"/>
                <a:cs typeface="Arial" charset="0"/>
              </a:rPr>
              <a:t>, </a:t>
            </a:r>
            <a:r>
              <a:rPr lang="en-US" altLang="ko-KR" sz="2200" b="0" smtClean="0">
                <a:solidFill>
                  <a:schemeClr val="accent2">
                    <a:lumMod val="75000"/>
                  </a:schemeClr>
                </a:solidFill>
                <a:latin typeface="Arial" charset="0"/>
                <a:cs typeface="Arial" charset="0"/>
              </a:rPr>
              <a:t>153914334</a:t>
            </a:r>
            <a:endParaRPr lang="en-US" sz="2200" b="0" dirty="0">
              <a:solidFill>
                <a:schemeClr val="accent2">
                  <a:lumMod val="75000"/>
                </a:schemeClr>
              </a:solidFill>
              <a:latin typeface="Arial" charset="0"/>
              <a:cs typeface="Arial" charset="0"/>
            </a:endParaRPr>
          </a:p>
          <a:p>
            <a:pPr>
              <a:buSzPct val="110000"/>
              <a:buFont typeface="Arial" pitchFamily="34" charset="0"/>
              <a:buChar char="•"/>
            </a:pPr>
            <a:r>
              <a:rPr lang="en-US" sz="2200" dirty="0" smtClean="0">
                <a:solidFill>
                  <a:schemeClr val="accent4">
                    <a:lumMod val="75000"/>
                  </a:schemeClr>
                </a:solidFill>
                <a:latin typeface="Arial" charset="0"/>
                <a:cs typeface="Arial" charset="0"/>
              </a:rPr>
              <a:t>NA Team for meeting on December 16</a:t>
            </a:r>
          </a:p>
          <a:p>
            <a:pPr marL="803275" indent="-457200">
              <a:buFont typeface="Arial" pitchFamily="34" charset="0"/>
              <a:buChar char="‒"/>
            </a:pPr>
            <a:r>
              <a:rPr lang="en-US" sz="2200" b="0" dirty="0">
                <a:solidFill>
                  <a:schemeClr val="accent4">
                    <a:lumMod val="75000"/>
                  </a:schemeClr>
                </a:solidFill>
                <a:latin typeface="Arial" charset="0"/>
                <a:cs typeface="Arial" charset="0"/>
              </a:rPr>
              <a:t>Dale Hendricks, Jeffery Lietz, Bruce Eng, Tovia Bat-Leah</a:t>
            </a:r>
          </a:p>
          <a:p>
            <a:pPr marL="803275" indent="-457200">
              <a:buFont typeface="Arial" pitchFamily="34" charset="0"/>
              <a:buChar char="‒"/>
            </a:pPr>
            <a:r>
              <a:rPr lang="en-US" sz="2200" b="0" dirty="0" smtClean="0">
                <a:solidFill>
                  <a:schemeClr val="accent4">
                    <a:lumMod val="75000"/>
                  </a:schemeClr>
                </a:solidFill>
                <a:latin typeface="Arial" charset="0"/>
                <a:cs typeface="Arial" charset="0"/>
              </a:rPr>
              <a:t>CAR #</a:t>
            </a:r>
            <a:r>
              <a:rPr lang="en-US" sz="2200" b="0" dirty="0">
                <a:solidFill>
                  <a:schemeClr val="accent4">
                    <a:lumMod val="75000"/>
                  </a:schemeClr>
                </a:solidFill>
                <a:latin typeface="Arial" charset="0"/>
                <a:cs typeface="Arial" charset="0"/>
              </a:rPr>
              <a:t>s: 153914933, 153915322, 153915273, </a:t>
            </a:r>
            <a:r>
              <a:rPr lang="en-US" sz="2200" b="0" dirty="0" smtClean="0">
                <a:solidFill>
                  <a:schemeClr val="accent4">
                    <a:lumMod val="75000"/>
                  </a:schemeClr>
                </a:solidFill>
                <a:latin typeface="Arial" charset="0"/>
                <a:cs typeface="Arial" charset="0"/>
              </a:rPr>
              <a:t>153915245</a:t>
            </a:r>
          </a:p>
          <a:p>
            <a:pPr>
              <a:buSzPct val="110000"/>
              <a:buFont typeface="Arial" pitchFamily="34" charset="0"/>
              <a:buChar char="•"/>
            </a:pPr>
            <a:r>
              <a:rPr lang="en-US" sz="2200" dirty="0" smtClean="0">
                <a:solidFill>
                  <a:srgbClr val="7030A0"/>
                </a:solidFill>
                <a:latin typeface="Arial" charset="0"/>
                <a:cs typeface="Arial" charset="0"/>
              </a:rPr>
              <a:t>EULA and NA Team for meeting on December 16</a:t>
            </a:r>
          </a:p>
          <a:p>
            <a:pPr marL="803275" indent="-457200">
              <a:buFont typeface="Arial" pitchFamily="34" charset="0"/>
              <a:buChar char="‒"/>
            </a:pPr>
            <a:r>
              <a:rPr lang="en-US" sz="2200" b="0" dirty="0">
                <a:solidFill>
                  <a:srgbClr val="7030A0"/>
                </a:solidFill>
                <a:latin typeface="Arial" charset="0"/>
                <a:cs typeface="Arial" charset="0"/>
              </a:rPr>
              <a:t>Jim Kurtz, Mark Lavine, Ken Berger, Michael Schneider</a:t>
            </a:r>
          </a:p>
          <a:p>
            <a:pPr marL="803275" indent="-457200">
              <a:buFont typeface="Arial" pitchFamily="34" charset="0"/>
              <a:buChar char="‒"/>
            </a:pPr>
            <a:r>
              <a:rPr lang="en-US" sz="2200" b="0" dirty="0" smtClean="0">
                <a:solidFill>
                  <a:srgbClr val="7030A0"/>
                </a:solidFill>
                <a:latin typeface="Arial" charset="0"/>
                <a:cs typeface="Arial" charset="0"/>
              </a:rPr>
              <a:t>CAR #s</a:t>
            </a:r>
            <a:r>
              <a:rPr lang="en-US" sz="2200" b="0" dirty="0">
                <a:solidFill>
                  <a:srgbClr val="7030A0"/>
                </a:solidFill>
              </a:rPr>
              <a:t>: 153914933, 153914963, 153915115, </a:t>
            </a:r>
            <a:r>
              <a:rPr lang="en-US" sz="2200" b="0" dirty="0" smtClean="0">
                <a:solidFill>
                  <a:srgbClr val="7030A0"/>
                </a:solidFill>
              </a:rPr>
              <a:t>153914397</a:t>
            </a:r>
            <a:endParaRPr lang="en-US" sz="2200" b="0" dirty="0" smtClean="0">
              <a:solidFill>
                <a:srgbClr val="7030A0"/>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16</a:t>
            </a:fld>
            <a:endParaRPr lang="en-US" sz="1000"/>
          </a:p>
        </p:txBody>
      </p:sp>
    </p:spTree>
    <p:extLst>
      <p:ext uri="{BB962C8B-B14F-4D97-AF65-F5344CB8AC3E}">
        <p14:creationId xmlns:p14="http://schemas.microsoft.com/office/powerpoint/2010/main" val="2492212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bwMode="auto">
          <a:xfrm>
            <a:off x="1107440" y="2616950"/>
            <a:ext cx="7091680" cy="197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pPr algn="ctr"/>
            <a:r>
              <a:rPr lang="en-US" dirty="0" smtClean="0">
                <a:solidFill>
                  <a:srgbClr val="FFC000"/>
                </a:solidFill>
                <a:latin typeface="Arial" charset="0"/>
              </a:rPr>
              <a:t>2015</a:t>
            </a:r>
          </a:p>
          <a:p>
            <a:pPr algn="ctr"/>
            <a:endParaRPr lang="en-US" dirty="0" smtClean="0">
              <a:solidFill>
                <a:srgbClr val="FFC000"/>
              </a:solidFill>
              <a:latin typeface="Arial" charset="0"/>
            </a:endParaRPr>
          </a:p>
          <a:p>
            <a:pPr algn="ctr"/>
            <a:r>
              <a:rPr lang="en-US" dirty="0" smtClean="0">
                <a:latin typeface="Arial" charset="0"/>
              </a:rPr>
              <a:t>“CAR STARS”</a:t>
            </a:r>
          </a:p>
        </p:txBody>
      </p:sp>
    </p:spTree>
    <p:extLst>
      <p:ext uri="{BB962C8B-B14F-4D97-AF65-F5344CB8AC3E}">
        <p14:creationId xmlns:p14="http://schemas.microsoft.com/office/powerpoint/2010/main" val="645648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dirty="0" smtClean="0">
                <a:latin typeface="Arial" charset="0"/>
              </a:rPr>
              <a:t>THANK YOU</a:t>
            </a:r>
          </a:p>
        </p:txBody>
      </p:sp>
    </p:spTree>
    <p:extLst>
      <p:ext uri="{BB962C8B-B14F-4D97-AF65-F5344CB8AC3E}">
        <p14:creationId xmlns:p14="http://schemas.microsoft.com/office/powerpoint/2010/main" val="391042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Topics</a:t>
            </a:r>
          </a:p>
        </p:txBody>
      </p:sp>
      <p:sp>
        <p:nvSpPr>
          <p:cNvPr id="15363" name="Content Placeholder 4"/>
          <p:cNvSpPr>
            <a:spLocks noGrp="1"/>
          </p:cNvSpPr>
          <p:nvPr>
            <p:ph idx="1"/>
          </p:nvPr>
        </p:nvSpPr>
        <p:spPr>
          <a:xfrm>
            <a:off x="457200" y="1433945"/>
            <a:ext cx="8229600" cy="4692219"/>
          </a:xfrm>
        </p:spPr>
        <p:txBody>
          <a:bodyPr>
            <a:normAutofit/>
          </a:bodyPr>
          <a:lstStyle/>
          <a:p>
            <a:pPr>
              <a:buFont typeface="Arial" pitchFamily="34" charset="0"/>
              <a:buChar char="•"/>
            </a:pPr>
            <a:r>
              <a:rPr lang="en-US" dirty="0" smtClean="0">
                <a:latin typeface="Arial" charset="0"/>
                <a:cs typeface="Arial" charset="0"/>
              </a:rPr>
              <a:t>Champion </a:t>
            </a:r>
            <a:r>
              <a:rPr lang="en-US" i="1" dirty="0">
                <a:latin typeface="Segoe Print" pitchFamily="2" charset="0"/>
                <a:ea typeface="KaiTi" pitchFamily="49" charset="-122"/>
                <a:cs typeface="Kalinga" pitchFamily="34" charset="0"/>
              </a:rPr>
              <a:t>Conversations</a:t>
            </a:r>
          </a:p>
          <a:p>
            <a:pPr marL="687388" indent="-347663">
              <a:buFont typeface="Courier New" panose="02070309020205020404" pitchFamily="49" charset="0"/>
              <a:buChar char="o"/>
            </a:pPr>
            <a:r>
              <a:rPr lang="en-US" dirty="0" smtClean="0">
                <a:latin typeface="Arial" charset="0"/>
                <a:cs typeface="Arial" charset="0"/>
              </a:rPr>
              <a:t>Containment</a:t>
            </a:r>
          </a:p>
          <a:p>
            <a:pPr marL="687388" indent="-347663">
              <a:buFont typeface="Courier New" panose="02070309020205020404" pitchFamily="49" charset="0"/>
              <a:buChar char="o"/>
            </a:pPr>
            <a:r>
              <a:rPr lang="en-US" dirty="0" smtClean="0">
                <a:latin typeface="Arial" charset="0"/>
                <a:cs typeface="Arial" charset="0"/>
              </a:rPr>
              <a:t>Scope of Nonconformance</a:t>
            </a:r>
          </a:p>
          <a:p>
            <a:pPr marL="687388" indent="-347663">
              <a:buFont typeface="Courier New" panose="02070309020205020404" pitchFamily="49" charset="0"/>
              <a:buChar char="o"/>
            </a:pPr>
            <a:r>
              <a:rPr lang="en-US" dirty="0" smtClean="0">
                <a:latin typeface="Arial" charset="0"/>
                <a:cs typeface="Arial" charset="0"/>
              </a:rPr>
              <a:t>Root Cause</a:t>
            </a:r>
          </a:p>
          <a:p>
            <a:pPr marL="687388" indent="-347663">
              <a:buFont typeface="Courier New" panose="02070309020205020404" pitchFamily="49" charset="0"/>
              <a:buChar char="o"/>
            </a:pPr>
            <a:r>
              <a:rPr lang="en-US" dirty="0" smtClean="0">
                <a:latin typeface="Arial" charset="0"/>
                <a:cs typeface="Arial" charset="0"/>
              </a:rPr>
              <a:t>Reverting a CAR to a Previous State</a:t>
            </a:r>
          </a:p>
          <a:p>
            <a:pPr>
              <a:buFont typeface="Arial" pitchFamily="34" charset="0"/>
              <a:buChar char="•"/>
            </a:pPr>
            <a:r>
              <a:rPr lang="en-US" dirty="0" smtClean="0">
                <a:solidFill>
                  <a:srgbClr val="7F7F7F"/>
                </a:solidFill>
                <a:latin typeface="Arial" charset="0"/>
                <a:cs typeface="Arial" charset="0"/>
              </a:rPr>
              <a:t>CAR Reviews</a:t>
            </a:r>
          </a:p>
          <a:p>
            <a:pPr>
              <a:buFont typeface="Arial" pitchFamily="34" charset="0"/>
              <a:buChar char="•"/>
            </a:pPr>
            <a:r>
              <a:rPr lang="en-US" dirty="0" smtClean="0">
                <a:solidFill>
                  <a:srgbClr val="7F7F7F"/>
                </a:solidFill>
                <a:latin typeface="Arial" charset="0"/>
                <a:cs typeface="Arial" charset="0"/>
              </a:rPr>
              <a:t>“2015 CAR Stars”</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a:t>
            </a:fld>
            <a:endParaRPr lang="en-US" sz="1000" dirty="0"/>
          </a:p>
        </p:txBody>
      </p:sp>
    </p:spTree>
    <p:extLst>
      <p:ext uri="{BB962C8B-B14F-4D97-AF65-F5344CB8AC3E}">
        <p14:creationId xmlns:p14="http://schemas.microsoft.com/office/powerpoint/2010/main" val="3366220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841270" y="3068917"/>
            <a:ext cx="5636489" cy="1640090"/>
          </a:xfrm>
        </p:spPr>
        <p:txBody>
          <a:bodyPr/>
          <a:lstStyle/>
          <a:p>
            <a:pPr algn="ctr"/>
            <a:r>
              <a:rPr lang="en-US" dirty="0" smtClean="0">
                <a:solidFill>
                  <a:srgbClr val="FFC000"/>
                </a:solidFill>
                <a:latin typeface="Arial" charset="0"/>
              </a:rPr>
              <a:t>Champion </a:t>
            </a:r>
            <a:r>
              <a:rPr lang="en-US" i="1" dirty="0" smtClean="0">
                <a:solidFill>
                  <a:srgbClr val="FFC000"/>
                </a:solidFill>
                <a:latin typeface="Segoe Print" pitchFamily="2" charset="0"/>
              </a:rPr>
              <a:t>Conversations</a:t>
            </a:r>
            <a:endParaRPr lang="en-US" i="1" dirty="0" smtClean="0">
              <a:latin typeface="Segoe Print" pitchFamily="2" charset="0"/>
            </a:endParaRPr>
          </a:p>
        </p:txBody>
      </p:sp>
    </p:spTree>
    <p:extLst>
      <p:ext uri="{BB962C8B-B14F-4D97-AF65-F5344CB8AC3E}">
        <p14:creationId xmlns:p14="http://schemas.microsoft.com/office/powerpoint/2010/main" val="3823863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2281287"/>
            <a:ext cx="8229600" cy="4451314"/>
          </a:xfrm>
        </p:spPr>
        <p:txBody>
          <a:bodyPr>
            <a:normAutofit/>
          </a:bodyPr>
          <a:lstStyle/>
          <a:p>
            <a:pPr marL="0" indent="0">
              <a:lnSpc>
                <a:spcPct val="90000"/>
              </a:lnSpc>
            </a:pPr>
            <a:endParaRPr lang="en-US" sz="1600" b="1" dirty="0" smtClean="0">
              <a:solidFill>
                <a:schemeClr val="accent1"/>
              </a:solidFill>
            </a:endParaRPr>
          </a:p>
          <a:p>
            <a:pPr marL="0" indent="0" algn="ctr">
              <a:lnSpc>
                <a:spcPct val="90000"/>
              </a:lnSpc>
            </a:pPr>
            <a:endParaRPr lang="en-US" sz="2600" b="1" dirty="0" smtClean="0">
              <a:solidFill>
                <a:schemeClr val="bg1">
                  <a:lumMod val="50000"/>
                </a:schemeClr>
              </a:solidFill>
            </a:endParaRPr>
          </a:p>
          <a:p>
            <a:pPr marL="0" indent="0" algn="ctr">
              <a:lnSpc>
                <a:spcPct val="90000"/>
              </a:lnSpc>
            </a:pPr>
            <a:endParaRPr lang="en-US" sz="2600" b="1" dirty="0">
              <a:solidFill>
                <a:schemeClr val="bg1">
                  <a:lumMod val="50000"/>
                </a:schemeClr>
              </a:solidFill>
            </a:endParaRPr>
          </a:p>
          <a:p>
            <a:pPr marL="0" indent="0" algn="ctr">
              <a:lnSpc>
                <a:spcPct val="90000"/>
              </a:lnSpc>
            </a:pPr>
            <a:r>
              <a:rPr lang="en-US" sz="2600" b="1" dirty="0" smtClean="0">
                <a:solidFill>
                  <a:schemeClr val="bg1">
                    <a:lumMod val="50000"/>
                  </a:schemeClr>
                </a:solidFill>
              </a:rPr>
              <a:t>What are the differences – if any?  </a:t>
            </a:r>
          </a:p>
          <a:p>
            <a:pPr marL="0" indent="0" algn="ctr">
              <a:lnSpc>
                <a:spcPct val="90000"/>
              </a:lnSpc>
            </a:pPr>
            <a:endParaRPr lang="en-US" sz="2600" b="1" i="1" dirty="0" smtClean="0">
              <a:solidFill>
                <a:schemeClr val="accent1"/>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4</a:t>
            </a:fld>
            <a:endParaRPr lang="en-US"/>
          </a:p>
        </p:txBody>
      </p:sp>
      <p:sp>
        <p:nvSpPr>
          <p:cNvPr id="3" name="TextBox 2"/>
          <p:cNvSpPr txBox="1"/>
          <p:nvPr/>
        </p:nvSpPr>
        <p:spPr>
          <a:xfrm>
            <a:off x="801283" y="1102938"/>
            <a:ext cx="7692268" cy="1754326"/>
          </a:xfrm>
          <a:prstGeom prst="rect">
            <a:avLst/>
          </a:prstGeom>
          <a:noFill/>
        </p:spPr>
        <p:txBody>
          <a:bodyPr wrap="square" rtlCol="0">
            <a:spAutoFit/>
          </a:bodyPr>
          <a:lstStyle/>
          <a:p>
            <a:pPr algn="ctr"/>
            <a:r>
              <a:rPr lang="en-US" sz="3600" b="1" i="1" dirty="0" smtClean="0">
                <a:solidFill>
                  <a:srgbClr val="0070C0"/>
                </a:solidFill>
                <a:latin typeface="Arial Black" pitchFamily="34" charset="0"/>
                <a:cs typeface="Andalus" pitchFamily="18" charset="-78"/>
              </a:rPr>
              <a:t>Containment?</a:t>
            </a:r>
          </a:p>
          <a:p>
            <a:pPr algn="ctr"/>
            <a:r>
              <a:rPr lang="en-US" sz="3600" b="1" i="1" dirty="0" smtClean="0">
                <a:solidFill>
                  <a:srgbClr val="0070C0"/>
                </a:solidFill>
                <a:latin typeface="Arial Black" pitchFamily="34" charset="0"/>
                <a:cs typeface="Andalus" pitchFamily="18" charset="-78"/>
              </a:rPr>
              <a:t>Correction?</a:t>
            </a:r>
          </a:p>
          <a:p>
            <a:pPr algn="ctr"/>
            <a:r>
              <a:rPr lang="en-US" sz="3600" b="1" i="1" dirty="0" smtClean="0">
                <a:solidFill>
                  <a:srgbClr val="0070C0"/>
                </a:solidFill>
                <a:latin typeface="Arial Black" pitchFamily="34" charset="0"/>
                <a:cs typeface="Andalus" pitchFamily="18" charset="-78"/>
              </a:rPr>
              <a:t>Prevention?</a:t>
            </a:r>
          </a:p>
        </p:txBody>
      </p:sp>
    </p:spTree>
    <p:extLst>
      <p:ext uri="{BB962C8B-B14F-4D97-AF65-F5344CB8AC3E}">
        <p14:creationId xmlns:p14="http://schemas.microsoft.com/office/powerpoint/2010/main" val="1445009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4000"/>
                            </p:stCondLst>
                            <p:childTnLst>
                              <p:par>
                                <p:cTn id="15" presetID="16" presetClass="entr" presetSubtype="21" fill="hold" grpId="0" nodeType="after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arn(inVertical)">
                                      <p:cBhvr>
                                        <p:cTn id="17" dur="20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4204321"/>
            <a:ext cx="8229600" cy="1678005"/>
          </a:xfrm>
        </p:spPr>
        <p:txBody>
          <a:bodyPr>
            <a:normAutofit/>
          </a:bodyPr>
          <a:lstStyle/>
          <a:p>
            <a:pPr marL="0" indent="0" algn="ctr">
              <a:lnSpc>
                <a:spcPct val="90000"/>
              </a:lnSpc>
            </a:pPr>
            <a:endParaRPr lang="en-US" sz="800" b="1" i="1" dirty="0" smtClean="0">
              <a:solidFill>
                <a:schemeClr val="accent1"/>
              </a:solidFill>
            </a:endParaRPr>
          </a:p>
          <a:p>
            <a:pPr marL="0" indent="0" algn="ctr">
              <a:lnSpc>
                <a:spcPct val="90000"/>
              </a:lnSpc>
            </a:pPr>
            <a:r>
              <a:rPr lang="en-US" sz="2600" b="1" i="1" dirty="0" smtClean="0">
                <a:solidFill>
                  <a:schemeClr val="accent1"/>
                </a:solidFill>
              </a:rPr>
              <a:t>Is:</a:t>
            </a:r>
          </a:p>
          <a:p>
            <a:pPr marL="0" indent="0" algn="ctr">
              <a:lnSpc>
                <a:spcPct val="90000"/>
              </a:lnSpc>
            </a:pPr>
            <a:r>
              <a:rPr lang="en-US" sz="2600" b="1" i="1" dirty="0" smtClean="0">
                <a:solidFill>
                  <a:srgbClr val="0070C0"/>
                </a:solidFill>
              </a:rPr>
              <a:t>“Add missing equipment to meter use” </a:t>
            </a:r>
          </a:p>
          <a:p>
            <a:pPr marL="0" indent="0" algn="ctr">
              <a:lnSpc>
                <a:spcPct val="90000"/>
              </a:lnSpc>
            </a:pPr>
            <a:r>
              <a:rPr lang="en-US" sz="2600" b="1" i="1" dirty="0" smtClean="0">
                <a:solidFill>
                  <a:schemeClr val="accent1"/>
                </a:solidFill>
              </a:rPr>
              <a:t>containment?</a:t>
            </a:r>
            <a:endParaRPr lang="en-US" sz="2600" b="1" dirty="0">
              <a:solidFill>
                <a:schemeClr val="bg1">
                  <a:lumMod val="50000"/>
                </a:schemeClr>
              </a:solidFill>
            </a:endParaRPr>
          </a:p>
          <a:p>
            <a:pPr marL="0" indent="0">
              <a:lnSpc>
                <a:spcPct val="90000"/>
              </a:lnSpc>
            </a:pPr>
            <a:endParaRPr lang="en-US" sz="26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7" y="1160970"/>
            <a:ext cx="80486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2387718"/>
            <a:ext cx="823912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3" y="3338121"/>
            <a:ext cx="82200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8" y="2393359"/>
            <a:ext cx="6000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4534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417639"/>
            <a:ext cx="8229600" cy="505430"/>
          </a:xfrm>
        </p:spPr>
        <p:txBody>
          <a:bodyPr>
            <a:normAutofit/>
          </a:bodyPr>
          <a:lstStyle/>
          <a:p>
            <a:pPr marL="0" indent="0">
              <a:lnSpc>
                <a:spcPct val="90000"/>
              </a:lnSpc>
            </a:pPr>
            <a:r>
              <a:rPr lang="en-US" sz="2600" b="1" dirty="0" smtClean="0">
                <a:solidFill>
                  <a:schemeClr val="tx2"/>
                </a:solidFill>
              </a:rPr>
              <a:t>What is Containment?</a:t>
            </a:r>
          </a:p>
        </p:txBody>
      </p:sp>
      <p:sp>
        <p:nvSpPr>
          <p:cNvPr id="2" name="Slide Number Placeholder 1"/>
          <p:cNvSpPr>
            <a:spLocks noGrp="1"/>
          </p:cNvSpPr>
          <p:nvPr>
            <p:ph type="sldNum" sz="quarter" idx="10"/>
          </p:nvPr>
        </p:nvSpPr>
        <p:spPr/>
        <p:txBody>
          <a:bodyPr/>
          <a:lstStyle/>
          <a:p>
            <a:fld id="{B339ADFA-C87E-481A-8806-3564168020FD}" type="slidenum">
              <a:rPr lang="en-US" smtClean="0"/>
              <a:t>6</a:t>
            </a:fld>
            <a:endParaRPr lang="en-US"/>
          </a:p>
        </p:txBody>
      </p:sp>
      <p:sp>
        <p:nvSpPr>
          <p:cNvPr id="6" name="Rectangle 3"/>
          <p:cNvSpPr txBox="1">
            <a:spLocks noChangeArrowheads="1"/>
          </p:cNvSpPr>
          <p:nvPr/>
        </p:nvSpPr>
        <p:spPr bwMode="auto">
          <a:xfrm>
            <a:off x="458768" y="1890557"/>
            <a:ext cx="8229600" cy="91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nSpc>
                <a:spcPct val="90000"/>
              </a:lnSpc>
              <a:buFont typeface="Arial" panose="020B0604020202020204" pitchFamily="34" charset="0"/>
              <a:buChar char="•"/>
            </a:pPr>
            <a:r>
              <a:rPr lang="en-US" sz="2600" b="1" dirty="0" smtClean="0">
                <a:solidFill>
                  <a:schemeClr val="bg1">
                    <a:lumMod val="50000"/>
                  </a:schemeClr>
                </a:solidFill>
              </a:rPr>
              <a:t>Immediate, short-term action, that “stops the bleeding”</a:t>
            </a:r>
          </a:p>
        </p:txBody>
      </p:sp>
      <p:sp>
        <p:nvSpPr>
          <p:cNvPr id="7" name="Rectangle 3"/>
          <p:cNvSpPr txBox="1">
            <a:spLocks noChangeArrowheads="1"/>
          </p:cNvSpPr>
          <p:nvPr/>
        </p:nvSpPr>
        <p:spPr bwMode="auto">
          <a:xfrm>
            <a:off x="450909" y="2806543"/>
            <a:ext cx="8229600" cy="347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nSpc>
                <a:spcPct val="90000"/>
              </a:lnSpc>
              <a:buFont typeface="Arial" panose="020B0604020202020204" pitchFamily="34" charset="0"/>
              <a:buChar char="•"/>
            </a:pPr>
            <a:r>
              <a:rPr lang="en-US" sz="2600" b="1" i="1" dirty="0" smtClean="0">
                <a:solidFill>
                  <a:schemeClr val="bg1">
                    <a:lumMod val="50000"/>
                  </a:schemeClr>
                </a:solidFill>
              </a:rPr>
              <a:t>(Suggested by Jim Oates):</a:t>
            </a:r>
          </a:p>
          <a:p>
            <a:pPr marL="461963" indent="0">
              <a:lnSpc>
                <a:spcPct val="90000"/>
              </a:lnSpc>
            </a:pPr>
            <a:r>
              <a:rPr lang="en-US" sz="2600" i="1" dirty="0" smtClean="0">
                <a:solidFill>
                  <a:schemeClr val="bg1">
                    <a:lumMod val="50000"/>
                  </a:schemeClr>
                </a:solidFill>
              </a:rPr>
              <a:t>Containment is the activity done to temporarily stop defects until the prevention activities are initiated.  This could be awareness training, additional screening, or other actions that are quick to implement but may not be sustainable for a long period of time.</a:t>
            </a:r>
          </a:p>
        </p:txBody>
      </p:sp>
    </p:spTree>
    <p:extLst>
      <p:ext uri="{BB962C8B-B14F-4D97-AF65-F5344CB8AC3E}">
        <p14:creationId xmlns:p14="http://schemas.microsoft.com/office/powerpoint/2010/main" val="1905627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417639"/>
            <a:ext cx="8229600" cy="505430"/>
          </a:xfrm>
        </p:spPr>
        <p:txBody>
          <a:bodyPr>
            <a:normAutofit/>
          </a:bodyPr>
          <a:lstStyle/>
          <a:p>
            <a:pPr marL="0" indent="0">
              <a:lnSpc>
                <a:spcPct val="90000"/>
              </a:lnSpc>
            </a:pPr>
            <a:r>
              <a:rPr lang="en-US" sz="2600" b="1" dirty="0" smtClean="0">
                <a:solidFill>
                  <a:schemeClr val="tx2"/>
                </a:solidFill>
              </a:rPr>
              <a:t>What is Correction?</a:t>
            </a:r>
          </a:p>
        </p:txBody>
      </p:sp>
      <p:sp>
        <p:nvSpPr>
          <p:cNvPr id="2" name="Slide Number Placeholder 1"/>
          <p:cNvSpPr>
            <a:spLocks noGrp="1"/>
          </p:cNvSpPr>
          <p:nvPr>
            <p:ph type="sldNum" sz="quarter" idx="10"/>
          </p:nvPr>
        </p:nvSpPr>
        <p:spPr/>
        <p:txBody>
          <a:bodyPr/>
          <a:lstStyle/>
          <a:p>
            <a:fld id="{B339ADFA-C87E-481A-8806-3564168020FD}" type="slidenum">
              <a:rPr lang="en-US" smtClean="0"/>
              <a:t>7</a:t>
            </a:fld>
            <a:endParaRPr lang="en-US"/>
          </a:p>
        </p:txBody>
      </p:sp>
      <p:sp>
        <p:nvSpPr>
          <p:cNvPr id="6" name="Rectangle 3"/>
          <p:cNvSpPr txBox="1">
            <a:spLocks noChangeArrowheads="1"/>
          </p:cNvSpPr>
          <p:nvPr/>
        </p:nvSpPr>
        <p:spPr bwMode="auto">
          <a:xfrm>
            <a:off x="458768" y="1890557"/>
            <a:ext cx="8229600" cy="199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nSpc>
                <a:spcPct val="90000"/>
              </a:lnSpc>
              <a:buFont typeface="Arial" panose="020B0604020202020204" pitchFamily="34" charset="0"/>
              <a:buChar char="•"/>
            </a:pPr>
            <a:r>
              <a:rPr lang="en-US" sz="2600" b="1" i="1" dirty="0">
                <a:solidFill>
                  <a:schemeClr val="bg1">
                    <a:lumMod val="50000"/>
                  </a:schemeClr>
                </a:solidFill>
              </a:rPr>
              <a:t>(Suggested by Jim Oates)</a:t>
            </a:r>
          </a:p>
          <a:p>
            <a:pPr marL="461963" indent="0">
              <a:lnSpc>
                <a:spcPct val="90000"/>
              </a:lnSpc>
            </a:pPr>
            <a:r>
              <a:rPr lang="en-US" sz="2600" i="1" dirty="0" smtClean="0">
                <a:solidFill>
                  <a:schemeClr val="bg1">
                    <a:lumMod val="50000"/>
                  </a:schemeClr>
                </a:solidFill>
              </a:rPr>
              <a:t>Correction is the activity that is done to correct the defects in the objective evidence, plus the defects identified from any additional sampling performed during the analysis.</a:t>
            </a:r>
            <a:endParaRPr lang="en-US" sz="2600" i="1" dirty="0">
              <a:solidFill>
                <a:schemeClr val="bg1">
                  <a:lumMod val="50000"/>
                </a:schemeClr>
              </a:solidFill>
            </a:endParaRPr>
          </a:p>
        </p:txBody>
      </p:sp>
      <p:sp>
        <p:nvSpPr>
          <p:cNvPr id="7" name="Rectangle 3"/>
          <p:cNvSpPr txBox="1">
            <a:spLocks noChangeArrowheads="1"/>
          </p:cNvSpPr>
          <p:nvPr/>
        </p:nvSpPr>
        <p:spPr bwMode="auto">
          <a:xfrm>
            <a:off x="450909" y="3883844"/>
            <a:ext cx="8229600" cy="13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pPr>
            <a:r>
              <a:rPr lang="en-US" sz="2600" b="1" dirty="0" smtClean="0">
                <a:solidFill>
                  <a:schemeClr val="tx2"/>
                </a:solidFill>
              </a:rPr>
              <a:t>For CARs, Containment </a:t>
            </a:r>
            <a:r>
              <a:rPr lang="en-US" sz="2600" b="1" i="1" dirty="0" smtClean="0">
                <a:solidFill>
                  <a:schemeClr val="tx2"/>
                </a:solidFill>
              </a:rPr>
              <a:t>may include </a:t>
            </a:r>
            <a:r>
              <a:rPr lang="en-US" sz="2600" b="1" dirty="0" smtClean="0">
                <a:solidFill>
                  <a:schemeClr val="tx2"/>
                </a:solidFill>
              </a:rPr>
              <a:t>Correction</a:t>
            </a:r>
          </a:p>
          <a:p>
            <a:pPr marL="461963" indent="0">
              <a:lnSpc>
                <a:spcPct val="90000"/>
              </a:lnSpc>
            </a:pPr>
            <a:r>
              <a:rPr lang="en-US" sz="2600" i="1" dirty="0" smtClean="0">
                <a:solidFill>
                  <a:schemeClr val="bg1">
                    <a:lumMod val="50000"/>
                  </a:schemeClr>
                </a:solidFill>
              </a:rPr>
              <a:t>Containment may include </a:t>
            </a:r>
            <a:r>
              <a:rPr lang="en-US" sz="2600" i="1" dirty="0" smtClean="0">
                <a:solidFill>
                  <a:schemeClr val="accent2">
                    <a:lumMod val="75000"/>
                  </a:schemeClr>
                </a:solidFill>
              </a:rPr>
              <a:t>the </a:t>
            </a:r>
            <a:r>
              <a:rPr lang="en-US" sz="2600" i="1" dirty="0">
                <a:solidFill>
                  <a:schemeClr val="accent2">
                    <a:lumMod val="75000"/>
                  </a:schemeClr>
                </a:solidFill>
              </a:rPr>
              <a:t>activity that is done to correct the defects in the objective </a:t>
            </a:r>
            <a:r>
              <a:rPr lang="en-US" sz="2600" i="1" dirty="0" smtClean="0">
                <a:solidFill>
                  <a:schemeClr val="accent2">
                    <a:lumMod val="75000"/>
                  </a:schemeClr>
                </a:solidFill>
              </a:rPr>
              <a:t>evidence.</a:t>
            </a:r>
            <a:endParaRPr lang="en-US" sz="2600" b="1" dirty="0">
              <a:solidFill>
                <a:schemeClr val="accent2">
                  <a:lumMod val="75000"/>
                </a:schemeClr>
              </a:solidFill>
            </a:endParaRPr>
          </a:p>
        </p:txBody>
      </p:sp>
      <p:sp>
        <p:nvSpPr>
          <p:cNvPr id="8" name="Rectangle 3"/>
          <p:cNvSpPr txBox="1">
            <a:spLocks noChangeArrowheads="1"/>
          </p:cNvSpPr>
          <p:nvPr/>
        </p:nvSpPr>
        <p:spPr bwMode="auto">
          <a:xfrm>
            <a:off x="450909" y="2330014"/>
            <a:ext cx="8229600" cy="13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61963" indent="0">
              <a:lnSpc>
                <a:spcPct val="90000"/>
              </a:lnSpc>
            </a:pPr>
            <a:r>
              <a:rPr lang="en-US" sz="2600" b="1" dirty="0" smtClean="0">
                <a:solidFill>
                  <a:schemeClr val="tx2"/>
                </a:solidFill>
              </a:rPr>
              <a:t>                     </a:t>
            </a:r>
            <a:r>
              <a:rPr lang="en-US" sz="2200" dirty="0" smtClean="0">
                <a:solidFill>
                  <a:schemeClr val="accent2">
                    <a:lumMod val="75000"/>
                  </a:schemeClr>
                </a:solidFill>
              </a:rPr>
              <a:t>___________________________________</a:t>
            </a:r>
          </a:p>
          <a:p>
            <a:pPr marL="461963" indent="0">
              <a:lnSpc>
                <a:spcPct val="90000"/>
              </a:lnSpc>
            </a:pPr>
            <a:r>
              <a:rPr lang="en-US" sz="2200" dirty="0" smtClean="0">
                <a:solidFill>
                  <a:schemeClr val="accent2">
                    <a:lumMod val="75000"/>
                  </a:schemeClr>
                </a:solidFill>
              </a:rPr>
              <a:t>______________________</a:t>
            </a:r>
            <a:endParaRPr lang="en-US" sz="2200" dirty="0">
              <a:solidFill>
                <a:schemeClr val="accent2">
                  <a:lumMod val="75000"/>
                </a:schemeClr>
              </a:solidFill>
            </a:endParaRPr>
          </a:p>
        </p:txBody>
      </p:sp>
    </p:spTree>
    <p:extLst>
      <p:ext uri="{BB962C8B-B14F-4D97-AF65-F5344CB8AC3E}">
        <p14:creationId xmlns:p14="http://schemas.microsoft.com/office/powerpoint/2010/main" val="368052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1417638"/>
            <a:ext cx="8229600" cy="4068761"/>
          </a:xfrm>
        </p:spPr>
        <p:txBody>
          <a:bodyPr>
            <a:normAutofit/>
          </a:bodyPr>
          <a:lstStyle/>
          <a:p>
            <a:pPr marL="0" indent="0">
              <a:lnSpc>
                <a:spcPct val="90000"/>
              </a:lnSpc>
            </a:pPr>
            <a:r>
              <a:rPr lang="en-US" sz="2600" b="1" dirty="0" smtClean="0">
                <a:solidFill>
                  <a:schemeClr val="tx2"/>
                </a:solidFill>
              </a:rPr>
              <a:t>What is Prevention?</a:t>
            </a:r>
          </a:p>
          <a:p>
            <a:pPr marL="457200" indent="-457200">
              <a:lnSpc>
                <a:spcPct val="90000"/>
              </a:lnSpc>
              <a:buFont typeface="Arial" panose="020B0604020202020204" pitchFamily="34" charset="0"/>
              <a:buChar char="•"/>
            </a:pPr>
            <a:r>
              <a:rPr lang="en-US" sz="2600" b="1" dirty="0" smtClean="0">
                <a:solidFill>
                  <a:schemeClr val="bg1">
                    <a:lumMod val="50000"/>
                  </a:schemeClr>
                </a:solidFill>
              </a:rPr>
              <a:t>Actions taken to stop a problem from occurring and/or recurring</a:t>
            </a:r>
          </a:p>
          <a:p>
            <a:pPr marL="0" indent="0">
              <a:lnSpc>
                <a:spcPct val="90000"/>
              </a:lnSpc>
            </a:pPr>
            <a:endParaRPr lang="en-US" sz="2600" b="1" dirty="0">
              <a:solidFill>
                <a:schemeClr val="bg1">
                  <a:lumMod val="50000"/>
                </a:schemeClr>
              </a:solidFill>
            </a:endParaRPr>
          </a:p>
          <a:p>
            <a:pPr marL="0" indent="0">
              <a:lnSpc>
                <a:spcPct val="90000"/>
              </a:lnSpc>
            </a:pPr>
            <a:endParaRPr lang="en-US" sz="2600" b="1" dirty="0" smtClean="0">
              <a:solidFill>
                <a:schemeClr val="bg1">
                  <a:lumMod val="50000"/>
                </a:schemeClr>
              </a:solidFill>
            </a:endParaRPr>
          </a:p>
          <a:p>
            <a:pPr marL="0" indent="0">
              <a:lnSpc>
                <a:spcPct val="90000"/>
              </a:lnSpc>
            </a:pPr>
            <a:r>
              <a:rPr lang="en-US" sz="2600" b="1" dirty="0" smtClean="0">
                <a:solidFill>
                  <a:schemeClr val="bg1">
                    <a:lumMod val="50000"/>
                  </a:schemeClr>
                </a:solidFill>
              </a:rPr>
              <a:t>For CARs:</a:t>
            </a:r>
          </a:p>
          <a:p>
            <a:pPr marL="0" indent="0" algn="ctr">
              <a:lnSpc>
                <a:spcPct val="90000"/>
              </a:lnSpc>
            </a:pPr>
            <a:r>
              <a:rPr lang="en-US" sz="2600" b="1" dirty="0" smtClean="0">
                <a:solidFill>
                  <a:schemeClr val="tx2"/>
                </a:solidFill>
              </a:rPr>
              <a:t>Containment typically ≠ Prevention</a:t>
            </a:r>
          </a:p>
        </p:txBody>
      </p:sp>
      <p:sp>
        <p:nvSpPr>
          <p:cNvPr id="2" name="Slide Number Placeholder 1"/>
          <p:cNvSpPr>
            <a:spLocks noGrp="1"/>
          </p:cNvSpPr>
          <p:nvPr>
            <p:ph type="sldNum" sz="quarter" idx="10"/>
          </p:nvPr>
        </p:nvSpPr>
        <p:spPr/>
        <p:txBody>
          <a:bodyPr/>
          <a:lstStyle/>
          <a:p>
            <a:fld id="{B339ADFA-C87E-481A-8806-3564168020FD}" type="slidenum">
              <a:rPr lang="en-US" smtClean="0"/>
              <a:t>8</a:t>
            </a:fld>
            <a:endParaRPr lang="en-US"/>
          </a:p>
        </p:txBody>
      </p:sp>
    </p:spTree>
    <p:extLst>
      <p:ext uri="{BB962C8B-B14F-4D97-AF65-F5344CB8AC3E}">
        <p14:creationId xmlns:p14="http://schemas.microsoft.com/office/powerpoint/2010/main" val="2755163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Champion </a:t>
            </a:r>
            <a:r>
              <a:rPr lang="en-US" dirty="0" smtClean="0">
                <a:latin typeface="Segoe Print" pitchFamily="2" charset="0"/>
              </a:rPr>
              <a:t>Conversations</a:t>
            </a:r>
            <a:endParaRPr lang="en-US" dirty="0">
              <a:latin typeface="+mj-lt"/>
              <a:cs typeface="Arial" pitchFamily="34" charset="0"/>
            </a:endParaRPr>
          </a:p>
        </p:txBody>
      </p:sp>
      <p:sp>
        <p:nvSpPr>
          <p:cNvPr id="20" name="Rectangle 3"/>
          <p:cNvSpPr>
            <a:spLocks noGrp="1" noChangeArrowheads="1"/>
          </p:cNvSpPr>
          <p:nvPr>
            <p:ph idx="1"/>
          </p:nvPr>
        </p:nvSpPr>
        <p:spPr>
          <a:xfrm>
            <a:off x="457200" y="4204321"/>
            <a:ext cx="8229600" cy="1828833"/>
          </a:xfrm>
        </p:spPr>
        <p:txBody>
          <a:bodyPr>
            <a:normAutofit/>
          </a:bodyPr>
          <a:lstStyle/>
          <a:p>
            <a:pPr marL="0" indent="0" algn="ctr">
              <a:lnSpc>
                <a:spcPct val="90000"/>
              </a:lnSpc>
            </a:pPr>
            <a:endParaRPr lang="en-US" sz="800" b="1" i="1" dirty="0" smtClean="0">
              <a:solidFill>
                <a:schemeClr val="accent1"/>
              </a:solidFill>
            </a:endParaRPr>
          </a:p>
          <a:p>
            <a:pPr marL="0" indent="0" algn="ctr">
              <a:lnSpc>
                <a:spcPct val="90000"/>
              </a:lnSpc>
            </a:pPr>
            <a:r>
              <a:rPr lang="en-US" sz="2600" b="1" i="1" dirty="0" smtClean="0">
                <a:solidFill>
                  <a:schemeClr val="accent1"/>
                </a:solidFill>
              </a:rPr>
              <a:t>Is:</a:t>
            </a:r>
          </a:p>
          <a:p>
            <a:pPr marL="0" indent="0" algn="ctr">
              <a:lnSpc>
                <a:spcPct val="90000"/>
              </a:lnSpc>
            </a:pPr>
            <a:r>
              <a:rPr lang="en-US" sz="2600" b="1" i="1" dirty="0" smtClean="0">
                <a:solidFill>
                  <a:srgbClr val="0070C0"/>
                </a:solidFill>
              </a:rPr>
              <a:t>“Add missing equipment to meter use” </a:t>
            </a:r>
          </a:p>
          <a:p>
            <a:pPr marL="0" indent="0" algn="ctr">
              <a:lnSpc>
                <a:spcPct val="90000"/>
              </a:lnSpc>
            </a:pPr>
            <a:r>
              <a:rPr lang="en-US" sz="2600" b="1" i="1" dirty="0" smtClean="0">
                <a:solidFill>
                  <a:schemeClr val="accent1"/>
                </a:solidFill>
              </a:rPr>
              <a:t>containment?</a:t>
            </a:r>
            <a:endParaRPr lang="en-US" sz="2600" b="1" dirty="0">
              <a:solidFill>
                <a:schemeClr val="bg1">
                  <a:lumMod val="50000"/>
                </a:schemeClr>
              </a:solidFill>
            </a:endParaRPr>
          </a:p>
          <a:p>
            <a:pPr marL="0" indent="0">
              <a:lnSpc>
                <a:spcPct val="90000"/>
              </a:lnSpc>
            </a:pPr>
            <a:endParaRPr lang="en-US" sz="2600" b="1" dirty="0" smtClean="0">
              <a:solidFill>
                <a:schemeClr val="bg1">
                  <a:lumMod val="50000"/>
                </a:schemeClr>
              </a:solidFill>
            </a:endParaRPr>
          </a:p>
        </p:txBody>
      </p:sp>
      <p:sp>
        <p:nvSpPr>
          <p:cNvPr id="2" name="Slide Number Placeholder 1"/>
          <p:cNvSpPr>
            <a:spLocks noGrp="1"/>
          </p:cNvSpPr>
          <p:nvPr>
            <p:ph type="sldNum" sz="quarter" idx="10"/>
          </p:nvPr>
        </p:nvSpPr>
        <p:spPr/>
        <p:txBody>
          <a:bodyPr/>
          <a:lstStyle/>
          <a:p>
            <a:fld id="{B339ADFA-C87E-481A-8806-3564168020FD}"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7" y="1160970"/>
            <a:ext cx="80486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2387718"/>
            <a:ext cx="823912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3" y="3338121"/>
            <a:ext cx="82200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10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UL_Basic_011010">
  <a:themeElements>
    <a:clrScheme name="Custom 3">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4A6A1F"/>
      </a:hlink>
      <a:folHlink>
        <a:srgbClr val="6F9F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11733</TotalTime>
  <Words>617</Words>
  <Application>Microsoft Office PowerPoint</Application>
  <PresentationFormat>On-screen Show (4:3)</PresentationFormat>
  <Paragraphs>114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UL_Basic_011010</vt:lpstr>
      <vt:lpstr>CAR Champion Calibration</vt:lpstr>
      <vt:lpstr>Topics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Champion Conversations</vt:lpstr>
      <vt:lpstr>CAR Reviews</vt:lpstr>
      <vt:lpstr>CAR Reviews </vt:lpstr>
      <vt:lpstr>PowerPoint Presentation</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Bill Konigsfeld</dc:creator>
  <cp:lastModifiedBy>Cheryl Adams</cp:lastModifiedBy>
  <cp:revision>703</cp:revision>
  <cp:lastPrinted>2015-12-15T17:04:45Z</cp:lastPrinted>
  <dcterms:created xsi:type="dcterms:W3CDTF">2011-03-29T18:20:08Z</dcterms:created>
  <dcterms:modified xsi:type="dcterms:W3CDTF">2015-12-21T16:05:46Z</dcterms:modified>
</cp:coreProperties>
</file>