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8"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p:cViewPr>
        <p:scale>
          <a:sx n="85" d="100"/>
          <a:sy n="85" d="100"/>
        </p:scale>
        <p:origin x="-91" y="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A54152-DEAF-428D-93CA-57E85EC314CB}"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415918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A54152-DEAF-428D-93CA-57E85EC314CB}"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400329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A54152-DEAF-428D-93CA-57E85EC314CB}"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14006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A54152-DEAF-428D-93CA-57E85EC314CB}"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123918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A54152-DEAF-428D-93CA-57E85EC314CB}"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353454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A54152-DEAF-428D-93CA-57E85EC314CB}"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161335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A54152-DEAF-428D-93CA-57E85EC314CB}" type="datetimeFigureOut">
              <a:rPr lang="en-US" smtClean="0"/>
              <a:t>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353065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A54152-DEAF-428D-93CA-57E85EC314CB}" type="datetimeFigureOut">
              <a:rPr lang="en-US" smtClean="0"/>
              <a:t>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108122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54152-DEAF-428D-93CA-57E85EC314CB}" type="datetimeFigureOut">
              <a:rPr lang="en-US" smtClean="0"/>
              <a:t>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362358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54152-DEAF-428D-93CA-57E85EC314CB}"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263110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54152-DEAF-428D-93CA-57E85EC314CB}"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05820-41F6-48EF-B91A-97458B46EC2E}" type="slidenum">
              <a:rPr lang="en-US" smtClean="0"/>
              <a:t>‹#›</a:t>
            </a:fld>
            <a:endParaRPr lang="en-US"/>
          </a:p>
        </p:txBody>
      </p:sp>
    </p:spTree>
    <p:extLst>
      <p:ext uri="{BB962C8B-B14F-4D97-AF65-F5344CB8AC3E}">
        <p14:creationId xmlns:p14="http://schemas.microsoft.com/office/powerpoint/2010/main" val="10743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54152-DEAF-428D-93CA-57E85EC314CB}" type="datetimeFigureOut">
              <a:rPr lang="en-US" smtClean="0"/>
              <a:t>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05820-41F6-48EF-B91A-97458B46EC2E}" type="slidenum">
              <a:rPr lang="en-US" smtClean="0"/>
              <a:t>‹#›</a:t>
            </a:fld>
            <a:endParaRPr lang="en-US"/>
          </a:p>
        </p:txBody>
      </p:sp>
    </p:spTree>
    <p:extLst>
      <p:ext uri="{BB962C8B-B14F-4D97-AF65-F5344CB8AC3E}">
        <p14:creationId xmlns:p14="http://schemas.microsoft.com/office/powerpoint/2010/main" val="4027859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81000"/>
            <a:ext cx="7467600" cy="4893647"/>
          </a:xfrm>
          <a:prstGeom prst="rect">
            <a:avLst/>
          </a:prstGeom>
          <a:noFill/>
        </p:spPr>
        <p:txBody>
          <a:bodyPr wrap="square" rtlCol="0">
            <a:spAutoFit/>
          </a:bodyPr>
          <a:lstStyle/>
          <a:p>
            <a:pPr algn="ctr"/>
            <a:r>
              <a:rPr lang="en-US" sz="2400" b="1" dirty="0" smtClean="0"/>
              <a:t>Audit Survey Results 2014</a:t>
            </a:r>
          </a:p>
          <a:p>
            <a:pPr algn="ctr"/>
            <a:r>
              <a:rPr lang="en-US" sz="2400" b="1" dirty="0" smtClean="0"/>
              <a:t>Summary</a:t>
            </a:r>
          </a:p>
          <a:p>
            <a:endParaRPr lang="en-US" sz="1600" dirty="0" smtClean="0">
              <a:effectLst/>
            </a:endParaRPr>
          </a:p>
          <a:p>
            <a:endParaRPr lang="en-US" sz="1600" u="sng" dirty="0"/>
          </a:p>
          <a:p>
            <a:pPr marL="342900" indent="-342900">
              <a:buFont typeface="Arial" panose="020B0604020202020204" pitchFamily="34" charset="0"/>
              <a:buChar char="•"/>
            </a:pPr>
            <a:r>
              <a:rPr lang="en-US" sz="2400" b="1" dirty="0"/>
              <a:t>Total Surveys Submitted: 79</a:t>
            </a:r>
          </a:p>
          <a:p>
            <a:pPr marL="342900" indent="-342900">
              <a:buFont typeface="Arial" panose="020B0604020202020204" pitchFamily="34" charset="0"/>
              <a:buChar char="•"/>
            </a:pPr>
            <a:r>
              <a:rPr lang="en-US" sz="2400" b="1" dirty="0"/>
              <a:t>Total Surveys Sent: 310</a:t>
            </a:r>
          </a:p>
          <a:p>
            <a:pPr marL="342900" indent="-342900">
              <a:buFont typeface="Arial" panose="020B0604020202020204" pitchFamily="34" charset="0"/>
              <a:buChar char="•"/>
            </a:pPr>
            <a:r>
              <a:rPr lang="en-US" sz="2400" b="1" dirty="0"/>
              <a:t>Average Score: 4.17 out of 5</a:t>
            </a:r>
          </a:p>
          <a:p>
            <a:pPr marL="342900" indent="-342900">
              <a:buFont typeface="Arial" panose="020B0604020202020204" pitchFamily="34" charset="0"/>
              <a:buChar char="•"/>
            </a:pPr>
            <a:r>
              <a:rPr lang="en-US" sz="2400" b="1" dirty="0"/>
              <a:t>Standard Deviation: 1.04</a:t>
            </a:r>
          </a:p>
          <a:p>
            <a:pPr marL="342900" indent="-342900">
              <a:buFont typeface="Arial" panose="020B0604020202020204" pitchFamily="34" charset="0"/>
              <a:buChar char="•"/>
            </a:pPr>
            <a:r>
              <a:rPr lang="en-US" sz="2400" b="1" dirty="0"/>
              <a:t>Response Rate: 79 / 310 - 25.48</a:t>
            </a:r>
            <a:r>
              <a:rPr lang="en-US" sz="2400" b="1" dirty="0" smtClean="0"/>
              <a:t>%</a:t>
            </a:r>
          </a:p>
          <a:p>
            <a:pPr marL="342900" indent="-342900">
              <a:buFont typeface="Arial" panose="020B0604020202020204" pitchFamily="34" charset="0"/>
              <a:buChar char="•"/>
            </a:pPr>
            <a:r>
              <a:rPr lang="en-US" sz="2400" b="1" dirty="0" smtClean="0"/>
              <a:t>All negative survey results (Rate 1 or 2) have been addressed individually with related auditors.</a:t>
            </a:r>
          </a:p>
          <a:p>
            <a:pPr marL="342900" indent="-342900">
              <a:buFont typeface="Arial" panose="020B0604020202020204" pitchFamily="34" charset="0"/>
              <a:buChar char="•"/>
            </a:pPr>
            <a:r>
              <a:rPr lang="en-US" sz="2400" b="1" dirty="0" smtClean="0"/>
              <a:t>We suggest to make the </a:t>
            </a:r>
            <a:r>
              <a:rPr lang="en-US" sz="2400" b="1" dirty="0" err="1" smtClean="0"/>
              <a:t>auditee</a:t>
            </a:r>
            <a:r>
              <a:rPr lang="en-US" sz="2400" b="1" dirty="0" smtClean="0"/>
              <a:t> aware of the survey during the closing meeting.</a:t>
            </a:r>
            <a:endParaRPr lang="en-US" sz="2400" b="1" dirty="0"/>
          </a:p>
          <a:p>
            <a:endParaRPr lang="en-US" sz="1600" u="sng" dirty="0"/>
          </a:p>
        </p:txBody>
      </p:sp>
    </p:spTree>
    <p:extLst>
      <p:ext uri="{BB962C8B-B14F-4D97-AF65-F5344CB8AC3E}">
        <p14:creationId xmlns:p14="http://schemas.microsoft.com/office/powerpoint/2010/main" val="388984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Improvement Opportunity from Survey </a:t>
            </a:r>
          </a:p>
        </p:txBody>
      </p:sp>
      <p:sp>
        <p:nvSpPr>
          <p:cNvPr id="3" name="TextBox 2"/>
          <p:cNvSpPr txBox="1"/>
          <p:nvPr/>
        </p:nvSpPr>
        <p:spPr>
          <a:xfrm>
            <a:off x="381000" y="1371600"/>
            <a:ext cx="8610600" cy="4524315"/>
          </a:xfrm>
          <a:prstGeom prst="rect">
            <a:avLst/>
          </a:prstGeom>
          <a:noFill/>
        </p:spPr>
        <p:txBody>
          <a:bodyPr wrap="square" rtlCol="0">
            <a:spAutoFit/>
          </a:bodyPr>
          <a:lstStyle/>
          <a:p>
            <a:pPr marL="457200" indent="-457200">
              <a:buFont typeface="+mj-lt"/>
              <a:buAutoNum type="arabicPeriod"/>
            </a:pPr>
            <a:r>
              <a:rPr lang="en-US" sz="2400" b="1" dirty="0" smtClean="0"/>
              <a:t>Question 6:</a:t>
            </a:r>
          </a:p>
          <a:p>
            <a:pPr marL="457200" indent="-457200">
              <a:buFont typeface="+mj-lt"/>
              <a:buAutoNum type="arabicPeriod"/>
            </a:pPr>
            <a:endParaRPr lang="en-US" sz="2400" b="1" dirty="0"/>
          </a:p>
          <a:p>
            <a:r>
              <a:rPr lang="en-US" sz="2400" b="1" dirty="0" smtClean="0"/>
              <a:t>	Overall</a:t>
            </a:r>
            <a:r>
              <a:rPr lang="en-US" sz="2400" b="1" dirty="0"/>
              <a:t>, how do you compare this year's </a:t>
            </a:r>
            <a:r>
              <a:rPr lang="en-US" sz="2400" b="1" dirty="0" err="1"/>
              <a:t>IQA</a:t>
            </a:r>
            <a:r>
              <a:rPr lang="en-US" sz="2400" b="1" dirty="0"/>
              <a:t> audit to the </a:t>
            </a:r>
            <a:r>
              <a:rPr lang="en-US" sz="2400" b="1" dirty="0" smtClean="0"/>
              <a:t>	previous </a:t>
            </a:r>
            <a:r>
              <a:rPr lang="en-US" sz="2400" b="1" dirty="0"/>
              <a:t>year's </a:t>
            </a:r>
            <a:r>
              <a:rPr lang="en-US" sz="2400" b="1" dirty="0" smtClean="0"/>
              <a:t>audit? </a:t>
            </a:r>
          </a:p>
          <a:p>
            <a:endParaRPr lang="en-US" sz="2400" b="1" dirty="0"/>
          </a:p>
          <a:p>
            <a:r>
              <a:rPr lang="en-US" sz="2400" b="1" dirty="0" smtClean="0"/>
              <a:t>This question will be deleted from Survey in 2015 based on the feedback from the comments below and the survey results in 2014. </a:t>
            </a:r>
          </a:p>
          <a:p>
            <a:endParaRPr lang="en-US" sz="2400" b="1" dirty="0"/>
          </a:p>
          <a:p>
            <a:r>
              <a:rPr lang="en-US" sz="2400" b="1" dirty="0" smtClean="0">
                <a:solidFill>
                  <a:srgbClr val="0070C0"/>
                </a:solidFill>
              </a:rPr>
              <a:t>“Suggest </a:t>
            </a:r>
            <a:r>
              <a:rPr lang="en-US" sz="2400" b="1" dirty="0">
                <a:solidFill>
                  <a:srgbClr val="0070C0"/>
                </a:solidFill>
              </a:rPr>
              <a:t>you change this question or the available answers. Is the intention that I am rating how this audit compared to last year's (better, same, worse</a:t>
            </a:r>
            <a:r>
              <a:rPr lang="en-US" sz="2400" b="1" dirty="0" smtClean="0">
                <a:solidFill>
                  <a:srgbClr val="0070C0"/>
                </a:solidFill>
              </a:rPr>
              <a:t>)?”  </a:t>
            </a:r>
            <a:endParaRPr lang="en-US" sz="2400" b="1" dirty="0">
              <a:solidFill>
                <a:srgbClr val="0070C0"/>
              </a:solidFill>
            </a:endParaRPr>
          </a:p>
        </p:txBody>
      </p:sp>
    </p:spTree>
    <p:extLst>
      <p:ext uri="{BB962C8B-B14F-4D97-AF65-F5344CB8AC3E}">
        <p14:creationId xmlns:p14="http://schemas.microsoft.com/office/powerpoint/2010/main" val="229165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Improvement Opportunity from Survey</a:t>
            </a:r>
          </a:p>
        </p:txBody>
      </p:sp>
      <p:sp>
        <p:nvSpPr>
          <p:cNvPr id="3" name="TextBox 2"/>
          <p:cNvSpPr txBox="1"/>
          <p:nvPr/>
        </p:nvSpPr>
        <p:spPr>
          <a:xfrm>
            <a:off x="381000" y="1371600"/>
            <a:ext cx="8610600" cy="5632311"/>
          </a:xfrm>
          <a:prstGeom prst="rect">
            <a:avLst/>
          </a:prstGeom>
          <a:noFill/>
        </p:spPr>
        <p:txBody>
          <a:bodyPr wrap="square" rtlCol="0">
            <a:spAutoFit/>
          </a:bodyPr>
          <a:lstStyle/>
          <a:p>
            <a:pPr marL="457200" indent="-457200">
              <a:buAutoNum type="arabicPeriod" startAt="2"/>
            </a:pPr>
            <a:r>
              <a:rPr lang="en-US" sz="2400" b="1" dirty="0" smtClean="0"/>
              <a:t>Scheme document audit will not include </a:t>
            </a:r>
            <a:r>
              <a:rPr lang="en-US" sz="2400" b="1" dirty="0" err="1" smtClean="0"/>
              <a:t>CPO</a:t>
            </a:r>
            <a:r>
              <a:rPr lang="en-US" sz="2400" b="1" dirty="0" smtClean="0"/>
              <a:t> oversight in the audit scope any more.   </a:t>
            </a:r>
          </a:p>
          <a:p>
            <a:endParaRPr lang="en-US" sz="2400" b="1" dirty="0"/>
          </a:p>
          <a:p>
            <a:r>
              <a:rPr lang="en-US" sz="2400" b="1" dirty="0" smtClean="0"/>
              <a:t>Scheme document audit was piloted for programs managed in UL </a:t>
            </a:r>
            <a:r>
              <a:rPr lang="en-US" sz="2400" b="1" dirty="0" err="1" smtClean="0"/>
              <a:t>Demko</a:t>
            </a:r>
            <a:r>
              <a:rPr lang="en-US" sz="2400" b="1" dirty="0" smtClean="0"/>
              <a:t> in 2014.  Based on the comments below, the scheme document audit will focus on the documentation only.  There will be no actual fulfilment activities reviewed, including </a:t>
            </a:r>
            <a:r>
              <a:rPr lang="en-US" sz="2400" b="1" dirty="0" err="1" smtClean="0"/>
              <a:t>CPO</a:t>
            </a:r>
            <a:r>
              <a:rPr lang="en-US" sz="2400" b="1" dirty="0" smtClean="0"/>
              <a:t> oversight, since the oversight requirement does not exist any more. </a:t>
            </a:r>
          </a:p>
          <a:p>
            <a:endParaRPr lang="en-US" sz="2400" b="1" dirty="0"/>
          </a:p>
          <a:p>
            <a:r>
              <a:rPr lang="en-US" sz="2400" b="1" dirty="0">
                <a:solidFill>
                  <a:srgbClr val="0070C0"/>
                </a:solidFill>
              </a:rPr>
              <a:t>“</a:t>
            </a:r>
            <a:r>
              <a:rPr lang="en-US" sz="2400" b="1" dirty="0" err="1">
                <a:solidFill>
                  <a:srgbClr val="0070C0"/>
                </a:solidFill>
              </a:rPr>
              <a:t>OFI</a:t>
            </a:r>
            <a:r>
              <a:rPr lang="en-US" sz="2400" b="1" dirty="0">
                <a:solidFill>
                  <a:srgbClr val="0070C0"/>
                </a:solidFill>
              </a:rPr>
              <a:t>: More clear focus on this audit is a requirement/policy audit of </a:t>
            </a:r>
            <a:r>
              <a:rPr lang="en-US" sz="2400" b="1" dirty="0" err="1">
                <a:solidFill>
                  <a:srgbClr val="0070C0"/>
                </a:solidFill>
              </a:rPr>
              <a:t>CPO</a:t>
            </a:r>
            <a:r>
              <a:rPr lang="en-US" sz="2400" b="1" dirty="0">
                <a:solidFill>
                  <a:srgbClr val="0070C0"/>
                </a:solidFill>
              </a:rPr>
              <a:t> and not a process/execution audit of the CO - still questions in regards to how the CO are fulfilling the requirements</a:t>
            </a:r>
            <a:r>
              <a:rPr lang="en-US" sz="2400" b="1" dirty="0" smtClean="0">
                <a:solidFill>
                  <a:srgbClr val="0070C0"/>
                </a:solidFill>
              </a:rPr>
              <a:t>.”</a:t>
            </a:r>
            <a:endParaRPr lang="en-US" sz="2400" b="1" dirty="0">
              <a:solidFill>
                <a:srgbClr val="0070C0"/>
              </a:solidFill>
            </a:endParaRPr>
          </a:p>
          <a:p>
            <a:r>
              <a:rPr lang="en-US" sz="2400" b="1" dirty="0" smtClean="0"/>
              <a:t>	</a:t>
            </a:r>
            <a:endParaRPr lang="en-US" sz="2400" b="1" dirty="0"/>
          </a:p>
        </p:txBody>
      </p:sp>
    </p:spTree>
    <p:extLst>
      <p:ext uri="{BB962C8B-B14F-4D97-AF65-F5344CB8AC3E}">
        <p14:creationId xmlns:p14="http://schemas.microsoft.com/office/powerpoint/2010/main" val="226295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Improvement Opportunity from Survey</a:t>
            </a:r>
          </a:p>
        </p:txBody>
      </p:sp>
      <p:sp>
        <p:nvSpPr>
          <p:cNvPr id="3" name="TextBox 2"/>
          <p:cNvSpPr txBox="1"/>
          <p:nvPr/>
        </p:nvSpPr>
        <p:spPr>
          <a:xfrm>
            <a:off x="381000" y="1371600"/>
            <a:ext cx="8610600" cy="3785652"/>
          </a:xfrm>
          <a:prstGeom prst="rect">
            <a:avLst/>
          </a:prstGeom>
          <a:noFill/>
        </p:spPr>
        <p:txBody>
          <a:bodyPr wrap="square" rtlCol="0">
            <a:spAutoFit/>
          </a:bodyPr>
          <a:lstStyle/>
          <a:p>
            <a:r>
              <a:rPr lang="en-US" sz="2400" b="1" dirty="0" smtClean="0"/>
              <a:t>Following Comments are for open discussion:</a:t>
            </a:r>
          </a:p>
          <a:p>
            <a:endParaRPr lang="en-US" sz="2400" b="1" dirty="0"/>
          </a:p>
          <a:p>
            <a:pPr marL="342900" indent="-342900">
              <a:buFont typeface="Arial" panose="020B0604020202020204" pitchFamily="34" charset="0"/>
              <a:buChar char="•"/>
            </a:pPr>
            <a:r>
              <a:rPr lang="en-US" sz="2400" b="1" dirty="0" smtClean="0">
                <a:solidFill>
                  <a:srgbClr val="0070C0"/>
                </a:solidFill>
              </a:rPr>
              <a:t>“</a:t>
            </a:r>
            <a:r>
              <a:rPr lang="en-US" sz="2400" b="1" dirty="0" err="1" smtClean="0">
                <a:solidFill>
                  <a:srgbClr val="0070C0"/>
                </a:solidFill>
              </a:rPr>
              <a:t>NIST</a:t>
            </a:r>
            <a:r>
              <a:rPr lang="en-US" sz="2400" b="1" dirty="0" smtClean="0">
                <a:solidFill>
                  <a:srgbClr val="0070C0"/>
                </a:solidFill>
              </a:rPr>
              <a:t> </a:t>
            </a:r>
            <a:r>
              <a:rPr lang="en-US" sz="2400" b="1" dirty="0" err="1">
                <a:solidFill>
                  <a:srgbClr val="0070C0"/>
                </a:solidFill>
              </a:rPr>
              <a:t>HB</a:t>
            </a:r>
            <a:r>
              <a:rPr lang="en-US" sz="2400" b="1" dirty="0">
                <a:solidFill>
                  <a:srgbClr val="0070C0"/>
                </a:solidFill>
              </a:rPr>
              <a:t> 150 and 150-17 were briefly covered. Would prefer to cover </a:t>
            </a:r>
            <a:r>
              <a:rPr lang="en-US" sz="2400" b="1" dirty="0" err="1">
                <a:solidFill>
                  <a:srgbClr val="0070C0"/>
                </a:solidFill>
              </a:rPr>
              <a:t>HB</a:t>
            </a:r>
            <a:r>
              <a:rPr lang="en-US" sz="2400" b="1" dirty="0">
                <a:solidFill>
                  <a:srgbClr val="0070C0"/>
                </a:solidFill>
              </a:rPr>
              <a:t> 150/150-17 in more detail as that is what the external auditors cover</a:t>
            </a:r>
            <a:r>
              <a:rPr lang="en-US" sz="2400" b="1" dirty="0" smtClean="0">
                <a:solidFill>
                  <a:srgbClr val="0070C0"/>
                </a:solidFill>
              </a:rPr>
              <a:t>.”</a:t>
            </a:r>
            <a:endParaRPr lang="en-US" sz="2400" b="1" dirty="0">
              <a:solidFill>
                <a:srgbClr val="0070C0"/>
              </a:solidFill>
            </a:endParaRPr>
          </a:p>
          <a:p>
            <a:pPr marL="342900" indent="-342900">
              <a:buFont typeface="Arial" panose="020B0604020202020204" pitchFamily="34" charset="0"/>
              <a:buChar char="•"/>
            </a:pPr>
            <a:r>
              <a:rPr lang="en-US" sz="2400" b="1" dirty="0" smtClean="0">
                <a:solidFill>
                  <a:srgbClr val="0070C0"/>
                </a:solidFill>
              </a:rPr>
              <a:t>“Consideration </a:t>
            </a:r>
            <a:r>
              <a:rPr lang="en-US" sz="2400" b="1" dirty="0">
                <a:solidFill>
                  <a:srgbClr val="0070C0"/>
                </a:solidFill>
              </a:rPr>
              <a:t>could be given to collaborating with </a:t>
            </a:r>
            <a:r>
              <a:rPr lang="en-US" sz="2400" b="1" dirty="0" err="1">
                <a:solidFill>
                  <a:srgbClr val="0070C0"/>
                </a:solidFill>
              </a:rPr>
              <a:t>L2</a:t>
            </a:r>
            <a:r>
              <a:rPr lang="en-US" sz="2400" b="1" dirty="0">
                <a:solidFill>
                  <a:srgbClr val="0070C0"/>
                </a:solidFill>
              </a:rPr>
              <a:t>, </a:t>
            </a:r>
            <a:r>
              <a:rPr lang="en-US" sz="2400" b="1" dirty="0" err="1">
                <a:solidFill>
                  <a:srgbClr val="0070C0"/>
                </a:solidFill>
              </a:rPr>
              <a:t>L3</a:t>
            </a:r>
            <a:r>
              <a:rPr lang="en-US" sz="2400" b="1" dirty="0">
                <a:solidFill>
                  <a:srgbClr val="0070C0"/>
                </a:solidFill>
              </a:rPr>
              <a:t> or </a:t>
            </a:r>
            <a:r>
              <a:rPr lang="en-US" sz="2400" b="1" dirty="0" err="1">
                <a:solidFill>
                  <a:srgbClr val="0070C0"/>
                </a:solidFill>
              </a:rPr>
              <a:t>L4</a:t>
            </a:r>
            <a:r>
              <a:rPr lang="en-US" sz="2400" b="1" dirty="0">
                <a:solidFill>
                  <a:srgbClr val="0070C0"/>
                </a:solidFill>
              </a:rPr>
              <a:t> engineers to assess the technical aspects of the tests</a:t>
            </a:r>
            <a:r>
              <a:rPr lang="en-US" sz="2400" b="1" dirty="0" smtClean="0">
                <a:solidFill>
                  <a:srgbClr val="0070C0"/>
                </a:solidFill>
              </a:rPr>
              <a:t>.”</a:t>
            </a:r>
          </a:p>
          <a:p>
            <a:pPr marL="342900" indent="-342900">
              <a:buFont typeface="Arial" panose="020B0604020202020204" pitchFamily="34" charset="0"/>
              <a:buChar char="•"/>
            </a:pPr>
            <a:r>
              <a:rPr lang="en-US" sz="2400" b="1" dirty="0" smtClean="0">
                <a:solidFill>
                  <a:srgbClr val="0070C0"/>
                </a:solidFill>
              </a:rPr>
              <a:t>“it </a:t>
            </a:r>
            <a:r>
              <a:rPr lang="en-US" sz="2400" b="1" dirty="0">
                <a:solidFill>
                  <a:srgbClr val="0070C0"/>
                </a:solidFill>
              </a:rPr>
              <a:t>appeared that we spent a lot of time in the beginning of the meetings clarifying the objective. Maybe we could do more pre- work before the actual audit so folks know what to prepare. </a:t>
            </a:r>
            <a:r>
              <a:rPr lang="en-US" sz="2400" b="1" dirty="0" smtClean="0">
                <a:solidFill>
                  <a:srgbClr val="0070C0"/>
                </a:solidFill>
              </a:rPr>
              <a:t>“</a:t>
            </a:r>
            <a:endParaRPr lang="en-US" sz="2400" b="1" dirty="0">
              <a:solidFill>
                <a:srgbClr val="0070C0"/>
              </a:solidFill>
            </a:endParaRPr>
          </a:p>
        </p:txBody>
      </p:sp>
    </p:spTree>
    <p:extLst>
      <p:ext uri="{BB962C8B-B14F-4D97-AF65-F5344CB8AC3E}">
        <p14:creationId xmlns:p14="http://schemas.microsoft.com/office/powerpoint/2010/main" val="373194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Improvement Opportunity from Survey</a:t>
            </a:r>
          </a:p>
        </p:txBody>
      </p:sp>
      <p:sp>
        <p:nvSpPr>
          <p:cNvPr id="3" name="TextBox 2"/>
          <p:cNvSpPr txBox="1"/>
          <p:nvPr/>
        </p:nvSpPr>
        <p:spPr>
          <a:xfrm>
            <a:off x="381000" y="1066800"/>
            <a:ext cx="8610600" cy="4154984"/>
          </a:xfrm>
          <a:prstGeom prst="rect">
            <a:avLst/>
          </a:prstGeom>
          <a:noFill/>
        </p:spPr>
        <p:txBody>
          <a:bodyPr wrap="square" rtlCol="0">
            <a:spAutoFit/>
          </a:bodyPr>
          <a:lstStyle/>
          <a:p>
            <a:r>
              <a:rPr lang="en-US" sz="2400" b="1" dirty="0" smtClean="0"/>
              <a:t>Following Comments are for open discussion:</a:t>
            </a:r>
          </a:p>
          <a:p>
            <a:endParaRPr lang="en-US" sz="2400" b="1" dirty="0" smtClean="0"/>
          </a:p>
          <a:p>
            <a:pPr marL="342900" indent="-342900">
              <a:buFont typeface="Arial" panose="020B0604020202020204" pitchFamily="34" charset="0"/>
              <a:buChar char="•"/>
            </a:pPr>
            <a:r>
              <a:rPr lang="en-US" sz="2400" b="1" dirty="0" smtClean="0">
                <a:solidFill>
                  <a:srgbClr val="0070C0"/>
                </a:solidFill>
              </a:rPr>
              <a:t>“There </a:t>
            </a:r>
            <a:r>
              <a:rPr lang="en-US" sz="2400" b="1" dirty="0">
                <a:solidFill>
                  <a:srgbClr val="0070C0"/>
                </a:solidFill>
              </a:rPr>
              <a:t>were </a:t>
            </a:r>
            <a:r>
              <a:rPr lang="en-US" sz="2400" b="1" dirty="0" err="1" smtClean="0">
                <a:solidFill>
                  <a:srgbClr val="0070C0"/>
                </a:solidFill>
              </a:rPr>
              <a:t>CARs</a:t>
            </a:r>
            <a:r>
              <a:rPr lang="en-US" sz="2400" b="1" dirty="0" smtClean="0">
                <a:solidFill>
                  <a:srgbClr val="0070C0"/>
                </a:solidFill>
              </a:rPr>
              <a:t> </a:t>
            </a:r>
            <a:r>
              <a:rPr lang="en-US" sz="2400" b="1" dirty="0">
                <a:solidFill>
                  <a:srgbClr val="0070C0"/>
                </a:solidFill>
              </a:rPr>
              <a:t>written around the same item (</a:t>
            </a:r>
            <a:r>
              <a:rPr lang="en-US" sz="2400" b="1" dirty="0" err="1">
                <a:solidFill>
                  <a:srgbClr val="0070C0"/>
                </a:solidFill>
              </a:rPr>
              <a:t>PQA</a:t>
            </a:r>
            <a:r>
              <a:rPr lang="en-US" sz="2400" b="1" dirty="0">
                <a:solidFill>
                  <a:srgbClr val="0070C0"/>
                </a:solidFill>
              </a:rPr>
              <a:t>) that could have been combined into one </a:t>
            </a:r>
            <a:r>
              <a:rPr lang="en-US" sz="2400" b="1" dirty="0" smtClean="0">
                <a:solidFill>
                  <a:srgbClr val="0070C0"/>
                </a:solidFill>
              </a:rPr>
              <a:t>CAR”</a:t>
            </a:r>
          </a:p>
          <a:p>
            <a:pPr marL="342900" indent="-342900">
              <a:buFont typeface="Arial" panose="020B0604020202020204" pitchFamily="34" charset="0"/>
              <a:buChar char="•"/>
            </a:pPr>
            <a:r>
              <a:rPr lang="en-US" sz="2400" b="1" dirty="0" smtClean="0">
                <a:solidFill>
                  <a:srgbClr val="0070C0"/>
                </a:solidFill>
              </a:rPr>
              <a:t>“Mark </a:t>
            </a:r>
            <a:r>
              <a:rPr lang="en-US" sz="2400" b="1" dirty="0">
                <a:solidFill>
                  <a:srgbClr val="0070C0"/>
                </a:solidFill>
              </a:rPr>
              <a:t>Steinke was not available during the first 3 days of the audit </a:t>
            </a:r>
            <a:r>
              <a:rPr lang="en-US" sz="2400" b="1" dirty="0" smtClean="0">
                <a:solidFill>
                  <a:srgbClr val="0070C0"/>
                </a:solidFill>
              </a:rPr>
              <a:t>due </a:t>
            </a:r>
            <a:r>
              <a:rPr lang="en-US" sz="2400" b="1" dirty="0">
                <a:solidFill>
                  <a:srgbClr val="0070C0"/>
                </a:solidFill>
              </a:rPr>
              <a:t>to another conflict. He did some pre-work the previous week, including visual exam of samples in the lab and asking clarifying questions of lab managers regarding items that appeared to be </a:t>
            </a:r>
            <a:r>
              <a:rPr lang="en-US" sz="2400" b="1" dirty="0" smtClean="0">
                <a:solidFill>
                  <a:srgbClr val="0070C0"/>
                </a:solidFill>
              </a:rPr>
              <a:t>nonconformance. </a:t>
            </a:r>
            <a:r>
              <a:rPr lang="en-US" sz="2400" b="1" dirty="0">
                <a:solidFill>
                  <a:srgbClr val="0070C0"/>
                </a:solidFill>
              </a:rPr>
              <a:t>It would have been helpful if Mark had notified the lab managers in </a:t>
            </a:r>
            <a:r>
              <a:rPr lang="en-US" sz="2400" b="1" dirty="0" smtClean="0">
                <a:solidFill>
                  <a:srgbClr val="0070C0"/>
                </a:solidFill>
              </a:rPr>
              <a:t>advance.”</a:t>
            </a:r>
          </a:p>
          <a:p>
            <a:pPr marL="342900" indent="-342900">
              <a:buFont typeface="Arial" panose="020B0604020202020204" pitchFamily="34" charset="0"/>
              <a:buChar char="•"/>
            </a:pPr>
            <a:endParaRPr lang="en-US" sz="2400" b="1" dirty="0">
              <a:solidFill>
                <a:srgbClr val="0070C0"/>
              </a:solidFill>
            </a:endParaRPr>
          </a:p>
        </p:txBody>
      </p:sp>
    </p:spTree>
    <p:extLst>
      <p:ext uri="{BB962C8B-B14F-4D97-AF65-F5344CB8AC3E}">
        <p14:creationId xmlns:p14="http://schemas.microsoft.com/office/powerpoint/2010/main" val="83232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52" y="1066800"/>
            <a:ext cx="8272848"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21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84" y="1002957"/>
            <a:ext cx="8244016" cy="5169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90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56" y="1074136"/>
            <a:ext cx="8141043" cy="5174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34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143000"/>
            <a:ext cx="83058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51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5</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599"/>
            <a:ext cx="8153400" cy="525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85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6</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72" y="1143000"/>
            <a:ext cx="810242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4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Question 7</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4" y="990600"/>
            <a:ext cx="802957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54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a:bodyPr>
          <a:lstStyle/>
          <a:p>
            <a:r>
              <a:rPr lang="en-US" sz="2400" b="1" dirty="0" smtClean="0"/>
              <a:t>Audit Survey Results 2014</a:t>
            </a:r>
            <a:br>
              <a:rPr lang="en-US" sz="2400" b="1" dirty="0" smtClean="0"/>
            </a:br>
            <a:r>
              <a:rPr lang="en-US" sz="2400" b="1" dirty="0" smtClean="0"/>
              <a:t>Sample of Good Comments</a:t>
            </a:r>
          </a:p>
        </p:txBody>
      </p:sp>
      <p:sp>
        <p:nvSpPr>
          <p:cNvPr id="3" name="TextBox 2"/>
          <p:cNvSpPr txBox="1"/>
          <p:nvPr/>
        </p:nvSpPr>
        <p:spPr>
          <a:xfrm>
            <a:off x="369277" y="1066800"/>
            <a:ext cx="8610600" cy="5324535"/>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I </a:t>
            </a:r>
            <a:r>
              <a:rPr lang="en-US" sz="2000" b="1" dirty="0"/>
              <a:t>am inspired by the positive feedback from the local staff &amp; managers. I believe that this reflects very highly on the </a:t>
            </a:r>
            <a:r>
              <a:rPr lang="en-US" sz="2000" b="1" dirty="0">
                <a:solidFill>
                  <a:srgbClr val="0070C0"/>
                </a:solidFill>
              </a:rPr>
              <a:t>three auditors</a:t>
            </a:r>
            <a:r>
              <a:rPr lang="en-US" sz="2000" b="1" dirty="0"/>
              <a:t>. This is exactly the approach to audits that will change the face of Quality within UL from being seen as police to being partners</a:t>
            </a:r>
            <a:r>
              <a:rPr lang="en-US" sz="2000" b="1" dirty="0" smtClean="0"/>
              <a:t>.  </a:t>
            </a:r>
            <a:r>
              <a:rPr lang="en-US" sz="2000" b="1" i="1" dirty="0" smtClean="0">
                <a:solidFill>
                  <a:srgbClr val="0070C0"/>
                </a:solidFill>
              </a:rPr>
              <a:t>( Julianne, Mel and Jennifer Murrill) </a:t>
            </a:r>
          </a:p>
          <a:p>
            <a:pPr marL="285750" indent="-285750">
              <a:buFont typeface="Arial" panose="020B0604020202020204" pitchFamily="34" charset="0"/>
              <a:buChar char="•"/>
            </a:pPr>
            <a:r>
              <a:rPr lang="en-US" sz="2000" b="1" dirty="0" smtClean="0"/>
              <a:t>First </a:t>
            </a:r>
            <a:r>
              <a:rPr lang="en-US" sz="2000" b="1" dirty="0"/>
              <a:t>class. Both 2013 and 2014 audits, the depth and knowledge due to background preparation is clear to all. Even experienced staff in particular field share that the value they can experience from the Internal Quality is high level</a:t>
            </a:r>
            <a:r>
              <a:rPr lang="en-US" sz="2000" b="1" dirty="0" smtClean="0"/>
              <a:t>. </a:t>
            </a:r>
            <a:r>
              <a:rPr lang="en-US" sz="2000" b="1" i="1" dirty="0" smtClean="0">
                <a:solidFill>
                  <a:srgbClr val="0070C0"/>
                </a:solidFill>
              </a:rPr>
              <a:t>(Kyle)</a:t>
            </a:r>
          </a:p>
          <a:p>
            <a:pPr marL="285750" indent="-285750">
              <a:buFont typeface="Arial" panose="020B0604020202020204" pitchFamily="34" charset="0"/>
              <a:buChar char="•"/>
            </a:pPr>
            <a:r>
              <a:rPr lang="en-US" sz="2000" b="1" dirty="0" smtClean="0"/>
              <a:t>Well </a:t>
            </a:r>
            <a:r>
              <a:rPr lang="en-US" sz="2000" b="1" dirty="0"/>
              <a:t>in advance notice, plenty of time to be </a:t>
            </a:r>
            <a:r>
              <a:rPr lang="en-US" sz="2000" b="1" dirty="0" smtClean="0"/>
              <a:t>prepared </a:t>
            </a:r>
            <a:r>
              <a:rPr lang="en-US" sz="2000" b="1" i="1" dirty="0" smtClean="0">
                <a:solidFill>
                  <a:srgbClr val="0070C0"/>
                </a:solidFill>
              </a:rPr>
              <a:t>(Alan)</a:t>
            </a:r>
          </a:p>
          <a:p>
            <a:pPr marL="285750" indent="-285750">
              <a:buFont typeface="Arial" panose="020B0604020202020204" pitchFamily="34" charset="0"/>
              <a:buChar char="•"/>
            </a:pPr>
            <a:r>
              <a:rPr lang="en-US" sz="2000" b="1" dirty="0"/>
              <a:t>The Auditor did an excellent job taking the time to explain each of the CAR and why they were </a:t>
            </a:r>
            <a:r>
              <a:rPr lang="en-US" sz="2000" b="1" dirty="0" err="1"/>
              <a:t>CARs</a:t>
            </a:r>
            <a:r>
              <a:rPr lang="en-US" sz="2000" b="1" i="1" dirty="0" smtClean="0">
                <a:solidFill>
                  <a:srgbClr val="0070C0"/>
                </a:solidFill>
              </a:rPr>
              <a:t>. (Mark)</a:t>
            </a:r>
            <a:endParaRPr lang="en-US" sz="2000" b="1" i="1" dirty="0">
              <a:solidFill>
                <a:srgbClr val="0070C0"/>
              </a:solidFill>
            </a:endParaRPr>
          </a:p>
          <a:p>
            <a:pPr marL="285750" indent="-285750">
              <a:buFont typeface="Arial" panose="020B0604020202020204" pitchFamily="34" charset="0"/>
              <a:buChar char="•"/>
            </a:pPr>
            <a:r>
              <a:rPr lang="en-US" sz="2000" b="1" dirty="0"/>
              <a:t>Nice work with preparations and the unexpected situation. Great team</a:t>
            </a:r>
            <a:r>
              <a:rPr lang="en-US" sz="2000" b="1" dirty="0" smtClean="0"/>
              <a:t>! </a:t>
            </a:r>
            <a:r>
              <a:rPr lang="en-US" sz="2000" b="1" i="1" dirty="0" smtClean="0">
                <a:solidFill>
                  <a:srgbClr val="0070C0"/>
                </a:solidFill>
              </a:rPr>
              <a:t>(Tovia and Jim </a:t>
            </a:r>
            <a:r>
              <a:rPr lang="en-US" sz="2000" b="1" i="1" dirty="0">
                <a:solidFill>
                  <a:srgbClr val="0070C0"/>
                </a:solidFill>
              </a:rPr>
              <a:t>) </a:t>
            </a:r>
            <a:r>
              <a:rPr lang="en-US" sz="2000" b="1" dirty="0"/>
              <a:t>With Mark out unexpectedly, </a:t>
            </a:r>
            <a:r>
              <a:rPr lang="en-US" sz="2000" b="1" i="1" dirty="0">
                <a:solidFill>
                  <a:srgbClr val="0070C0"/>
                </a:solidFill>
              </a:rPr>
              <a:t>Tovia</a:t>
            </a:r>
            <a:r>
              <a:rPr lang="en-US" sz="2000" b="1" dirty="0"/>
              <a:t> stepped up and revised the audit schedule quickly. Audit went very smoothly due to the efforts of the team</a:t>
            </a:r>
            <a:r>
              <a:rPr lang="en-US" sz="2000" b="1" dirty="0" smtClean="0"/>
              <a:t>.</a:t>
            </a:r>
          </a:p>
          <a:p>
            <a:pPr marL="285750" indent="-285750">
              <a:buFont typeface="Arial" panose="020B0604020202020204" pitchFamily="34" charset="0"/>
              <a:buChar char="•"/>
            </a:pPr>
            <a:r>
              <a:rPr lang="en-US" sz="2000" b="1" dirty="0" smtClean="0"/>
              <a:t>Actually</a:t>
            </a:r>
            <a:r>
              <a:rPr lang="en-US" sz="2000" b="1" dirty="0"/>
              <a:t>, auditor suggested to us many things of best practice based on his technical knowledge and experiences. I'm happy to work with him</a:t>
            </a:r>
            <a:r>
              <a:rPr lang="en-US" sz="2000" b="1" dirty="0" smtClean="0"/>
              <a:t>. </a:t>
            </a:r>
            <a:r>
              <a:rPr lang="en-US" sz="2000" b="1" i="1" dirty="0" smtClean="0">
                <a:solidFill>
                  <a:srgbClr val="0070C0"/>
                </a:solidFill>
              </a:rPr>
              <a:t>(Mel)</a:t>
            </a:r>
            <a:endParaRPr lang="en-US" b="1" i="1" dirty="0">
              <a:solidFill>
                <a:srgbClr val="0070C0"/>
              </a:solidFill>
            </a:endParaRPr>
          </a:p>
        </p:txBody>
      </p:sp>
    </p:spTree>
    <p:extLst>
      <p:ext uri="{BB962C8B-B14F-4D97-AF65-F5344CB8AC3E}">
        <p14:creationId xmlns:p14="http://schemas.microsoft.com/office/powerpoint/2010/main" val="17764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631</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Audit Survey Results 2014 Question 1</vt:lpstr>
      <vt:lpstr>Audit Survey Results 2014 Question 2</vt:lpstr>
      <vt:lpstr>Audit Survey Results 2014 Question 3</vt:lpstr>
      <vt:lpstr>Audit Survey Results 2014 Question 4</vt:lpstr>
      <vt:lpstr>Audit Survey Results 2014 Question 5</vt:lpstr>
      <vt:lpstr>Audit Survey Results 2014 Question 6</vt:lpstr>
      <vt:lpstr>Audit Survey Results 2014 Question 7</vt:lpstr>
      <vt:lpstr>Audit Survey Results 2014 Sample of Good Comments</vt:lpstr>
      <vt:lpstr>Audit Survey Results 2014 Improvement Opportunity from Survey </vt:lpstr>
      <vt:lpstr>Audit Survey Results 2014 Improvement Opportunity from Survey</vt:lpstr>
      <vt:lpstr>Audit Survey Results 2014 Improvement Opportunity from Survey</vt:lpstr>
      <vt:lpstr>Audit Survey Results 2014 Improvement Opportunity from Survey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Nicastro, Christopher J.</dc:creator>
  <cp:lastModifiedBy>Huang, Kai</cp:lastModifiedBy>
  <cp:revision>22</cp:revision>
  <dcterms:created xsi:type="dcterms:W3CDTF">2014-12-17T17:16:08Z</dcterms:created>
  <dcterms:modified xsi:type="dcterms:W3CDTF">2015-01-02T16:47:27Z</dcterms:modified>
</cp:coreProperties>
</file>