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64" r:id="rId2"/>
    <p:sldId id="365" r:id="rId3"/>
    <p:sldId id="371" r:id="rId4"/>
    <p:sldId id="329" r:id="rId5"/>
    <p:sldId id="337" r:id="rId6"/>
    <p:sldId id="338" r:id="rId7"/>
    <p:sldId id="342" r:id="rId8"/>
    <p:sldId id="343" r:id="rId9"/>
    <p:sldId id="344" r:id="rId10"/>
    <p:sldId id="361" r:id="rId11"/>
    <p:sldId id="377" r:id="rId12"/>
    <p:sldId id="378" r:id="rId13"/>
    <p:sldId id="375" r:id="rId14"/>
    <p:sldId id="256" r:id="rId15"/>
    <p:sldId id="320" r:id="rId16"/>
    <p:sldId id="381" r:id="rId17"/>
    <p:sldId id="386" r:id="rId18"/>
    <p:sldId id="321" r:id="rId19"/>
    <p:sldId id="322" r:id="rId20"/>
    <p:sldId id="323" r:id="rId21"/>
    <p:sldId id="324" r:id="rId22"/>
    <p:sldId id="325" r:id="rId23"/>
    <p:sldId id="376" r:id="rId24"/>
    <p:sldId id="396" r:id="rId25"/>
    <p:sldId id="397" r:id="rId26"/>
    <p:sldId id="398" r:id="rId27"/>
    <p:sldId id="348" r:id="rId28"/>
    <p:sldId id="362" r:id="rId29"/>
    <p:sldId id="350" r:id="rId30"/>
    <p:sldId id="351" r:id="rId31"/>
    <p:sldId id="352" r:id="rId32"/>
    <p:sldId id="354" r:id="rId33"/>
    <p:sldId id="369" r:id="rId34"/>
    <p:sldId id="385" r:id="rId35"/>
    <p:sldId id="383" r:id="rId36"/>
    <p:sldId id="384" r:id="rId37"/>
    <p:sldId id="387" r:id="rId38"/>
  </p:sldIdLst>
  <p:sldSz cx="9144000" cy="6858000" type="screen4x3"/>
  <p:notesSz cx="7010400" cy="9236075"/>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ker, Ralph J." initials="PR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3300"/>
    <a:srgbClr val="6161FF"/>
    <a:srgbClr val="F18307"/>
    <a:srgbClr val="96C547"/>
    <a:srgbClr val="C10036"/>
    <a:srgbClr val="6EC1BC"/>
    <a:srgbClr val="459D2D"/>
    <a:srgbClr val="1B808E"/>
    <a:srgbClr val="FDC8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3427" autoAdjust="0"/>
    <p:restoredTop sz="67050" autoAdjust="0"/>
  </p:normalViewPr>
  <p:slideViewPr>
    <p:cSldViewPr snapToGrid="0" snapToObjects="1">
      <p:cViewPr varScale="1">
        <p:scale>
          <a:sx n="88" d="100"/>
          <a:sy n="88" d="100"/>
        </p:scale>
        <p:origin x="-1260" y="-108"/>
      </p:cViewPr>
      <p:guideLst>
        <p:guide orient="horz" pos="2160"/>
        <p:guide pos="2880"/>
      </p:guideLst>
    </p:cSldViewPr>
  </p:slideViewPr>
  <p:notesTextViewPr>
    <p:cViewPr>
      <p:scale>
        <a:sx n="200" d="100"/>
        <a:sy n="200" d="100"/>
      </p:scale>
      <p:origin x="0" y="0"/>
    </p:cViewPr>
  </p:notesTextViewPr>
  <p:sorterViewPr>
    <p:cViewPr>
      <p:scale>
        <a:sx n="100" d="100"/>
        <a:sy n="100" d="100"/>
      </p:scale>
      <p:origin x="0" y="1956"/>
    </p:cViewPr>
  </p:sorterViewPr>
  <p:notesViewPr>
    <p:cSldViewPr snapToGrid="0" snapToObjects="1">
      <p:cViewPr varScale="1">
        <p:scale>
          <a:sx n="70" d="100"/>
          <a:sy n="70" d="100"/>
        </p:scale>
        <p:origin x="-2118" y="-96"/>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4F808C-6E83-4944-9E18-0D2569A7B9AC}" type="doc">
      <dgm:prSet loTypeId="urn:microsoft.com/office/officeart/2005/8/layout/pyramid2" loCatId="list" qsTypeId="urn:microsoft.com/office/officeart/2005/8/quickstyle/3d5" qsCatId="3D" csTypeId="urn:microsoft.com/office/officeart/2005/8/colors/accent2_4" csCatId="accent2" phldr="1"/>
      <dgm:spPr/>
    </dgm:pt>
    <dgm:pt modelId="{3426E13B-BC94-4380-B096-62EF2A13C942}">
      <dgm:prSet phldrT="[Text]"/>
      <dgm:spPr/>
      <dgm:t>
        <a:bodyPr lIns="0" rIns="0"/>
        <a:lstStyle/>
        <a:p>
          <a:r>
            <a:rPr lang="en-US" dirty="0" smtClean="0">
              <a:solidFill>
                <a:schemeClr val="tx1"/>
              </a:solidFill>
            </a:rPr>
            <a:t>CPC</a:t>
          </a:r>
          <a:endParaRPr lang="en-US" dirty="0">
            <a:solidFill>
              <a:schemeClr val="tx1"/>
            </a:solidFill>
          </a:endParaRPr>
        </a:p>
      </dgm:t>
    </dgm:pt>
    <dgm:pt modelId="{03C3CDD5-1AF7-436E-9388-3A728C0D0699}" type="parTrans" cxnId="{813D26D4-F184-4325-B6F2-60C31B3C19CC}">
      <dgm:prSet/>
      <dgm:spPr/>
      <dgm:t>
        <a:bodyPr/>
        <a:lstStyle/>
        <a:p>
          <a:endParaRPr lang="en-US">
            <a:solidFill>
              <a:schemeClr val="accent1"/>
            </a:solidFill>
          </a:endParaRPr>
        </a:p>
      </dgm:t>
    </dgm:pt>
    <dgm:pt modelId="{75564DBD-186D-450B-AC91-E14FE1A4288E}" type="sibTrans" cxnId="{813D26D4-F184-4325-B6F2-60C31B3C19CC}">
      <dgm:prSet/>
      <dgm:spPr/>
      <dgm:t>
        <a:bodyPr/>
        <a:lstStyle/>
        <a:p>
          <a:endParaRPr lang="en-US">
            <a:solidFill>
              <a:schemeClr val="accent1"/>
            </a:solidFill>
          </a:endParaRPr>
        </a:p>
      </dgm:t>
    </dgm:pt>
    <dgm:pt modelId="{11CE08A4-F529-4AA6-B534-5D93C5389248}">
      <dgm:prSet phldrT="[Text]"/>
      <dgm:spPr>
        <a:solidFill>
          <a:srgbClr val="FFFF00">
            <a:alpha val="90000"/>
          </a:srgbClr>
        </a:solidFill>
      </dgm:spPr>
      <dgm:t>
        <a:bodyPr lIns="0" rIns="0"/>
        <a:lstStyle/>
        <a:p>
          <a:r>
            <a:rPr lang="en-US" b="1" dirty="0" smtClean="0">
              <a:solidFill>
                <a:schemeClr val="tx1"/>
              </a:solidFill>
            </a:rPr>
            <a:t>BU</a:t>
          </a:r>
          <a:endParaRPr lang="en-US" b="1" dirty="0">
            <a:solidFill>
              <a:schemeClr val="tx1"/>
            </a:solidFill>
          </a:endParaRPr>
        </a:p>
      </dgm:t>
    </dgm:pt>
    <dgm:pt modelId="{AA6D1655-75AE-40F8-958F-D48ECDAD1854}" type="parTrans" cxnId="{3C2613CF-2E23-45D7-8A1D-750FF07A324D}">
      <dgm:prSet/>
      <dgm:spPr/>
      <dgm:t>
        <a:bodyPr/>
        <a:lstStyle/>
        <a:p>
          <a:endParaRPr lang="en-US">
            <a:solidFill>
              <a:schemeClr val="accent1"/>
            </a:solidFill>
          </a:endParaRPr>
        </a:p>
      </dgm:t>
    </dgm:pt>
    <dgm:pt modelId="{2125B2D2-05FE-42A8-A570-B5C78CF06FEA}" type="sibTrans" cxnId="{3C2613CF-2E23-45D7-8A1D-750FF07A324D}">
      <dgm:prSet/>
      <dgm:spPr/>
      <dgm:t>
        <a:bodyPr/>
        <a:lstStyle/>
        <a:p>
          <a:endParaRPr lang="en-US">
            <a:solidFill>
              <a:schemeClr val="accent1"/>
            </a:solidFill>
          </a:endParaRPr>
        </a:p>
      </dgm:t>
    </dgm:pt>
    <dgm:pt modelId="{3FC61108-EF13-4E0A-8E74-7E5811BB6AF3}">
      <dgm:prSet phldrT="[Text]" custT="1"/>
      <dgm:spPr/>
      <dgm:t>
        <a:bodyPr lIns="0" rIns="0"/>
        <a:lstStyle/>
        <a:p>
          <a:r>
            <a:rPr lang="en-US" sz="2000" dirty="0" smtClean="0">
              <a:solidFill>
                <a:schemeClr val="tx1"/>
              </a:solidFill>
            </a:rPr>
            <a:t>Specific</a:t>
          </a:r>
          <a:endParaRPr lang="en-US" sz="2000" dirty="0">
            <a:solidFill>
              <a:schemeClr val="tx1"/>
            </a:solidFill>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520AB2AD-02A6-4BE5-A96E-F6DDA59468A2}" type="parTrans" cxnId="{4299F74C-CDBB-4E27-9AC3-29775E37E32C}">
      <dgm:prSet/>
      <dgm:spPr/>
      <dgm:t>
        <a:bodyPr/>
        <a:lstStyle/>
        <a:p>
          <a:endParaRPr lang="en-US">
            <a:solidFill>
              <a:schemeClr val="accent1"/>
            </a:solidFill>
          </a:endParaRPr>
        </a:p>
      </dgm:t>
    </dgm:pt>
    <dgm:pt modelId="{168F6218-CA6A-45A3-9371-8C164913B9F8}" type="sibTrans" cxnId="{4299F74C-CDBB-4E27-9AC3-29775E37E32C}">
      <dgm:prSet/>
      <dgm:spPr/>
      <dgm:t>
        <a:bodyPr/>
        <a:lstStyle/>
        <a:p>
          <a:endParaRPr lang="en-US">
            <a:solidFill>
              <a:schemeClr val="accent1"/>
            </a:solidFill>
          </a:endParaRPr>
        </a:p>
      </dgm:t>
    </dgm:pt>
    <dgm:pt modelId="{60511E79-8C86-4348-BD36-9FC0F6611A13}">
      <dgm:prSet phldrT="[Text]"/>
      <dgm:spPr/>
      <dgm:t>
        <a:bodyPr lIns="0" rIns="0"/>
        <a:lstStyle/>
        <a:p>
          <a:r>
            <a:rPr lang="en-US" dirty="0" smtClean="0">
              <a:solidFill>
                <a:schemeClr val="tx1"/>
              </a:solidFill>
            </a:rPr>
            <a:t>Strategic Focus UL</a:t>
          </a:r>
          <a:endParaRPr lang="en-US" dirty="0">
            <a:solidFill>
              <a:schemeClr val="tx1"/>
            </a:solidFill>
          </a:endParaRPr>
        </a:p>
      </dgm:t>
    </dgm:pt>
    <dgm:pt modelId="{681D5B02-62A1-4B32-B624-E97E5B10672E}" type="parTrans" cxnId="{1253A5F7-149E-45B6-ADCE-D9348FB6540B}">
      <dgm:prSet/>
      <dgm:spPr/>
      <dgm:t>
        <a:bodyPr/>
        <a:lstStyle/>
        <a:p>
          <a:endParaRPr lang="en-US">
            <a:solidFill>
              <a:schemeClr val="accent1"/>
            </a:solidFill>
          </a:endParaRPr>
        </a:p>
      </dgm:t>
    </dgm:pt>
    <dgm:pt modelId="{0EA2004A-AE72-4F80-8E00-54B917D1AF14}" type="sibTrans" cxnId="{1253A5F7-149E-45B6-ADCE-D9348FB6540B}">
      <dgm:prSet/>
      <dgm:spPr/>
      <dgm:t>
        <a:bodyPr/>
        <a:lstStyle/>
        <a:p>
          <a:endParaRPr lang="en-US">
            <a:solidFill>
              <a:schemeClr val="accent1"/>
            </a:solidFill>
          </a:endParaRPr>
        </a:p>
      </dgm:t>
    </dgm:pt>
    <dgm:pt modelId="{7849F7ED-A1AF-4DE5-A6B8-34C13EF2933D}">
      <dgm:prSet phldrT="[Text]"/>
      <dgm:spPr>
        <a:solidFill>
          <a:srgbClr val="FFFF00">
            <a:alpha val="90000"/>
          </a:srgbClr>
        </a:solidFill>
      </dgm:spPr>
      <dgm:t>
        <a:bodyPr lIns="0" rIns="0"/>
        <a:lstStyle/>
        <a:p>
          <a:r>
            <a:rPr lang="en-US" b="1" dirty="0" smtClean="0">
              <a:solidFill>
                <a:schemeClr val="tx1"/>
              </a:solidFill>
            </a:rPr>
            <a:t>Strategic Focus BU</a:t>
          </a:r>
          <a:endParaRPr lang="en-US" b="1" dirty="0">
            <a:solidFill>
              <a:schemeClr val="tx1"/>
            </a:solidFill>
          </a:endParaRPr>
        </a:p>
      </dgm:t>
    </dgm:pt>
    <dgm:pt modelId="{0165FB1D-6EAB-4CF9-B71F-420600400BC5}" type="parTrans" cxnId="{7365D30E-9A48-42E2-8D1F-747782B23764}">
      <dgm:prSet/>
      <dgm:spPr/>
      <dgm:t>
        <a:bodyPr/>
        <a:lstStyle/>
        <a:p>
          <a:endParaRPr lang="en-US">
            <a:solidFill>
              <a:schemeClr val="accent1"/>
            </a:solidFill>
          </a:endParaRPr>
        </a:p>
      </dgm:t>
    </dgm:pt>
    <dgm:pt modelId="{B9AA036C-03B2-4959-A3FC-38C74C377294}" type="sibTrans" cxnId="{7365D30E-9A48-42E2-8D1F-747782B23764}">
      <dgm:prSet/>
      <dgm:spPr/>
      <dgm:t>
        <a:bodyPr/>
        <a:lstStyle/>
        <a:p>
          <a:endParaRPr lang="en-US">
            <a:solidFill>
              <a:schemeClr val="accent1"/>
            </a:solidFill>
          </a:endParaRPr>
        </a:p>
      </dgm:t>
    </dgm:pt>
    <dgm:pt modelId="{837D46C1-7EA0-41C9-AB27-2B685ECB2F9D}">
      <dgm:prSet phldrT="[Text]"/>
      <dgm:spPr/>
      <dgm:t>
        <a:bodyPr lIns="0" rIns="0"/>
        <a:lstStyle/>
        <a:p>
          <a:r>
            <a:rPr lang="en-US" dirty="0" smtClean="0">
              <a:solidFill>
                <a:schemeClr val="tx1"/>
              </a:solidFill>
            </a:rPr>
            <a:t>Inter BU</a:t>
          </a:r>
          <a:endParaRPr lang="en-US" dirty="0">
            <a:solidFill>
              <a:schemeClr val="tx1"/>
            </a:solidFill>
          </a:endParaRPr>
        </a:p>
      </dgm:t>
    </dgm:pt>
    <dgm:pt modelId="{330B65A9-1A85-4BD1-8808-B4C8C6C8835B}" type="parTrans" cxnId="{3B4D9F59-E785-4108-8EBE-C5D2720742E6}">
      <dgm:prSet/>
      <dgm:spPr/>
      <dgm:t>
        <a:bodyPr/>
        <a:lstStyle/>
        <a:p>
          <a:endParaRPr lang="en-US">
            <a:solidFill>
              <a:schemeClr val="accent1"/>
            </a:solidFill>
          </a:endParaRPr>
        </a:p>
      </dgm:t>
    </dgm:pt>
    <dgm:pt modelId="{2D456BE6-E274-4C48-A36A-E3043FA917B7}" type="sibTrans" cxnId="{3B4D9F59-E785-4108-8EBE-C5D2720742E6}">
      <dgm:prSet/>
      <dgm:spPr/>
      <dgm:t>
        <a:bodyPr/>
        <a:lstStyle/>
        <a:p>
          <a:endParaRPr lang="en-US">
            <a:solidFill>
              <a:schemeClr val="accent1"/>
            </a:solidFill>
          </a:endParaRPr>
        </a:p>
      </dgm:t>
    </dgm:pt>
    <dgm:pt modelId="{809F9F32-40A8-4FB2-A1F8-B622F83A3C94}">
      <dgm:prSet phldrT="[Text]"/>
      <dgm:spPr>
        <a:solidFill>
          <a:srgbClr val="FFFF00">
            <a:alpha val="90000"/>
          </a:srgbClr>
        </a:solidFill>
      </dgm:spPr>
      <dgm:t>
        <a:bodyPr lIns="0" rIns="0"/>
        <a:lstStyle/>
        <a:p>
          <a:r>
            <a:rPr lang="en-US" b="1" dirty="0" smtClean="0">
              <a:solidFill>
                <a:schemeClr val="tx1"/>
              </a:solidFill>
            </a:rPr>
            <a:t>New Level</a:t>
          </a:r>
          <a:endParaRPr lang="en-US" b="1" dirty="0">
            <a:solidFill>
              <a:schemeClr val="tx1"/>
            </a:solidFill>
          </a:endParaRPr>
        </a:p>
      </dgm:t>
    </dgm:pt>
    <dgm:pt modelId="{016BF6DA-F613-4B38-A36A-11EC255992E1}" type="parTrans" cxnId="{6F797684-A254-4AB1-9F3D-7D2B257A2B20}">
      <dgm:prSet/>
      <dgm:spPr/>
      <dgm:t>
        <a:bodyPr/>
        <a:lstStyle/>
        <a:p>
          <a:endParaRPr lang="en-US">
            <a:solidFill>
              <a:schemeClr val="accent1"/>
            </a:solidFill>
          </a:endParaRPr>
        </a:p>
      </dgm:t>
    </dgm:pt>
    <dgm:pt modelId="{62A22F36-3A3B-446F-A54A-6C3B8F6D852B}" type="sibTrans" cxnId="{6F797684-A254-4AB1-9F3D-7D2B257A2B20}">
      <dgm:prSet/>
      <dgm:spPr/>
      <dgm:t>
        <a:bodyPr/>
        <a:lstStyle/>
        <a:p>
          <a:endParaRPr lang="en-US">
            <a:solidFill>
              <a:schemeClr val="accent1"/>
            </a:solidFill>
          </a:endParaRPr>
        </a:p>
      </dgm:t>
    </dgm:pt>
    <dgm:pt modelId="{667A6D69-1509-48E7-999F-853C49939141}">
      <dgm:prSet phldrT="[Text]" custT="1"/>
      <dgm:spPr/>
      <dgm:t>
        <a:bodyPr lIns="0" rIns="0"/>
        <a:lstStyle/>
        <a:p>
          <a:r>
            <a:rPr lang="en-US" sz="1600" dirty="0" smtClean="0">
              <a:solidFill>
                <a:schemeClr val="tx1"/>
              </a:solidFill>
            </a:rPr>
            <a:t>Program / Location / Function</a:t>
          </a:r>
          <a:endParaRPr lang="en-US" sz="1600" dirty="0">
            <a:solidFill>
              <a:schemeClr val="tx1"/>
            </a:solidFill>
          </a:endParaRPr>
        </a:p>
      </dgm:t>
    </dgm:pt>
    <dgm:pt modelId="{F9998B4C-7F91-4E3A-969F-33235EF3653D}" type="parTrans" cxnId="{F4D9254D-6893-4F41-AE24-07F379F66C37}">
      <dgm:prSet/>
      <dgm:spPr/>
      <dgm:t>
        <a:bodyPr/>
        <a:lstStyle/>
        <a:p>
          <a:endParaRPr lang="en-US">
            <a:solidFill>
              <a:schemeClr val="accent1"/>
            </a:solidFill>
          </a:endParaRPr>
        </a:p>
      </dgm:t>
    </dgm:pt>
    <dgm:pt modelId="{C79C03F2-8999-4A74-A6A3-08F2189955FA}" type="sibTrans" cxnId="{F4D9254D-6893-4F41-AE24-07F379F66C37}">
      <dgm:prSet/>
      <dgm:spPr/>
      <dgm:t>
        <a:bodyPr/>
        <a:lstStyle/>
        <a:p>
          <a:endParaRPr lang="en-US">
            <a:solidFill>
              <a:schemeClr val="accent1"/>
            </a:solidFill>
          </a:endParaRPr>
        </a:p>
      </dgm:t>
    </dgm:pt>
    <dgm:pt modelId="{3D15230A-4919-43A3-82E2-63474A94DE9F}">
      <dgm:prSet phldrT="[Text]" custT="1"/>
      <dgm:spPr/>
      <dgm:t>
        <a:bodyPr lIns="0" rIns="0"/>
        <a:lstStyle/>
        <a:p>
          <a:r>
            <a:rPr lang="en-US" sz="1600" dirty="0" smtClean="0">
              <a:solidFill>
                <a:schemeClr val="tx1"/>
              </a:solidFill>
            </a:rPr>
            <a:t>Technical Focus</a:t>
          </a:r>
          <a:endParaRPr lang="en-US" sz="1600" dirty="0">
            <a:solidFill>
              <a:schemeClr val="tx1"/>
            </a:solidFill>
          </a:endParaRPr>
        </a:p>
      </dgm:t>
    </dgm:pt>
    <dgm:pt modelId="{DB5FF562-A218-4880-BC1B-40F6442C8B71}" type="parTrans" cxnId="{1FB4C51B-1240-4F91-99FD-363D271F5085}">
      <dgm:prSet/>
      <dgm:spPr/>
      <dgm:t>
        <a:bodyPr/>
        <a:lstStyle/>
        <a:p>
          <a:endParaRPr lang="en-US"/>
        </a:p>
      </dgm:t>
    </dgm:pt>
    <dgm:pt modelId="{B2A02188-06F1-4A45-AA33-F98C98D63543}" type="sibTrans" cxnId="{1FB4C51B-1240-4F91-99FD-363D271F5085}">
      <dgm:prSet/>
      <dgm:spPr/>
      <dgm:t>
        <a:bodyPr/>
        <a:lstStyle/>
        <a:p>
          <a:endParaRPr lang="en-US"/>
        </a:p>
      </dgm:t>
    </dgm:pt>
    <dgm:pt modelId="{2AE4758E-163E-4E65-8264-D5C9B20990C7}" type="pres">
      <dgm:prSet presAssocID="{A24F808C-6E83-4944-9E18-0D2569A7B9AC}" presName="compositeShape" presStyleCnt="0">
        <dgm:presLayoutVars>
          <dgm:dir/>
          <dgm:resizeHandles/>
        </dgm:presLayoutVars>
      </dgm:prSet>
      <dgm:spPr/>
    </dgm:pt>
    <dgm:pt modelId="{EFC48601-202A-4792-8D49-67BE44F6895D}" type="pres">
      <dgm:prSet presAssocID="{A24F808C-6E83-4944-9E18-0D2569A7B9AC}" presName="pyramid" presStyleLbl="node1" presStyleIdx="0" presStyleCnt="1"/>
      <dgm:spPr>
        <a:solidFill>
          <a:srgbClr val="C00000"/>
        </a:solidFill>
      </dgm:spPr>
    </dgm:pt>
    <dgm:pt modelId="{0730A0A7-8599-4BB4-9D63-8349822791AB}" type="pres">
      <dgm:prSet presAssocID="{A24F808C-6E83-4944-9E18-0D2569A7B9AC}" presName="theList" presStyleCnt="0"/>
      <dgm:spPr/>
    </dgm:pt>
    <dgm:pt modelId="{2D27A26D-8AA6-4ADD-A299-406EBFAC9D0E}" type="pres">
      <dgm:prSet presAssocID="{3426E13B-BC94-4380-B096-62EF2A13C942}" presName="aNode" presStyleLbl="fgAcc1" presStyleIdx="0" presStyleCnt="3">
        <dgm:presLayoutVars>
          <dgm:bulletEnabled val="1"/>
        </dgm:presLayoutVars>
      </dgm:prSet>
      <dgm:spPr/>
      <dgm:t>
        <a:bodyPr/>
        <a:lstStyle/>
        <a:p>
          <a:endParaRPr lang="en-US"/>
        </a:p>
      </dgm:t>
    </dgm:pt>
    <dgm:pt modelId="{F4A46D1A-5D6F-4242-B319-08088B41EA96}" type="pres">
      <dgm:prSet presAssocID="{3426E13B-BC94-4380-B096-62EF2A13C942}" presName="aSpace" presStyleCnt="0"/>
      <dgm:spPr/>
    </dgm:pt>
    <dgm:pt modelId="{A5C31665-57E4-4F89-BE0F-CAD1679B2CF5}" type="pres">
      <dgm:prSet presAssocID="{11CE08A4-F529-4AA6-B534-5D93C5389248}" presName="aNode" presStyleLbl="fgAcc1" presStyleIdx="1" presStyleCnt="3" custLinFactNeighborY="14082">
        <dgm:presLayoutVars>
          <dgm:bulletEnabled val="1"/>
        </dgm:presLayoutVars>
      </dgm:prSet>
      <dgm:spPr/>
      <dgm:t>
        <a:bodyPr/>
        <a:lstStyle/>
        <a:p>
          <a:endParaRPr lang="en-US"/>
        </a:p>
      </dgm:t>
    </dgm:pt>
    <dgm:pt modelId="{E8481DA3-4E19-4570-86D7-B42D0C72CC42}" type="pres">
      <dgm:prSet presAssocID="{11CE08A4-F529-4AA6-B534-5D93C5389248}" presName="aSpace" presStyleCnt="0"/>
      <dgm:spPr/>
    </dgm:pt>
    <dgm:pt modelId="{4360C882-182B-42B0-A6AE-E99054C48F03}" type="pres">
      <dgm:prSet presAssocID="{3FC61108-EF13-4E0A-8E74-7E5811BB6AF3}" presName="aNode" presStyleLbl="fgAcc1" presStyleIdx="2" presStyleCnt="3" custLinFactNeighborY="28164">
        <dgm:presLayoutVars>
          <dgm:bulletEnabled val="1"/>
        </dgm:presLayoutVars>
      </dgm:prSet>
      <dgm:spPr/>
      <dgm:t>
        <a:bodyPr/>
        <a:lstStyle/>
        <a:p>
          <a:endParaRPr lang="en-US"/>
        </a:p>
      </dgm:t>
    </dgm:pt>
    <dgm:pt modelId="{6EC349BC-2A8C-4DE1-AAAA-ACCD8F6C59AA}" type="pres">
      <dgm:prSet presAssocID="{3FC61108-EF13-4E0A-8E74-7E5811BB6AF3}" presName="aSpace" presStyleCnt="0"/>
      <dgm:spPr/>
    </dgm:pt>
  </dgm:ptLst>
  <dgm:cxnLst>
    <dgm:cxn modelId="{8D907943-4240-46A6-BB54-D618B7D923CB}" type="presOf" srcId="{11CE08A4-F529-4AA6-B534-5D93C5389248}" destId="{A5C31665-57E4-4F89-BE0F-CAD1679B2CF5}" srcOrd="0" destOrd="0" presId="urn:microsoft.com/office/officeart/2005/8/layout/pyramid2"/>
    <dgm:cxn modelId="{6F797684-A254-4AB1-9F3D-7D2B257A2B20}" srcId="{11CE08A4-F529-4AA6-B534-5D93C5389248}" destId="{809F9F32-40A8-4FB2-A1F8-B622F83A3C94}" srcOrd="1" destOrd="0" parTransId="{016BF6DA-F613-4B38-A36A-11EC255992E1}" sibTransId="{62A22F36-3A3B-446F-A54A-6C3B8F6D852B}"/>
    <dgm:cxn modelId="{4299F74C-CDBB-4E27-9AC3-29775E37E32C}" srcId="{A24F808C-6E83-4944-9E18-0D2569A7B9AC}" destId="{3FC61108-EF13-4E0A-8E74-7E5811BB6AF3}" srcOrd="2" destOrd="0" parTransId="{520AB2AD-02A6-4BE5-A96E-F6DDA59468A2}" sibTransId="{168F6218-CA6A-45A3-9371-8C164913B9F8}"/>
    <dgm:cxn modelId="{4E00A798-2F84-4471-9672-AFE25A81259A}" type="presOf" srcId="{3FC61108-EF13-4E0A-8E74-7E5811BB6AF3}" destId="{4360C882-182B-42B0-A6AE-E99054C48F03}" srcOrd="0" destOrd="0" presId="urn:microsoft.com/office/officeart/2005/8/layout/pyramid2"/>
    <dgm:cxn modelId="{20766C8D-A153-44C2-87BB-2ABF7295048F}" type="presOf" srcId="{3D15230A-4919-43A3-82E2-63474A94DE9F}" destId="{4360C882-182B-42B0-A6AE-E99054C48F03}" srcOrd="0" destOrd="2" presId="urn:microsoft.com/office/officeart/2005/8/layout/pyramid2"/>
    <dgm:cxn modelId="{3C2613CF-2E23-45D7-8A1D-750FF07A324D}" srcId="{A24F808C-6E83-4944-9E18-0D2569A7B9AC}" destId="{11CE08A4-F529-4AA6-B534-5D93C5389248}" srcOrd="1" destOrd="0" parTransId="{AA6D1655-75AE-40F8-958F-D48ECDAD1854}" sibTransId="{2125B2D2-05FE-42A8-A570-B5C78CF06FEA}"/>
    <dgm:cxn modelId="{6ED7A062-F1EC-4FCA-ABB2-46558F43F55D}" type="presOf" srcId="{667A6D69-1509-48E7-999F-853C49939141}" destId="{4360C882-182B-42B0-A6AE-E99054C48F03}" srcOrd="0" destOrd="1" presId="urn:microsoft.com/office/officeart/2005/8/layout/pyramid2"/>
    <dgm:cxn modelId="{A5F5731C-0B4C-447B-88D6-1BC437E8A2C2}" type="presOf" srcId="{837D46C1-7EA0-41C9-AB27-2B685ECB2F9D}" destId="{2D27A26D-8AA6-4ADD-A299-406EBFAC9D0E}" srcOrd="0" destOrd="2" presId="urn:microsoft.com/office/officeart/2005/8/layout/pyramid2"/>
    <dgm:cxn modelId="{1253A5F7-149E-45B6-ADCE-D9348FB6540B}" srcId="{3426E13B-BC94-4380-B096-62EF2A13C942}" destId="{60511E79-8C86-4348-BD36-9FC0F6611A13}" srcOrd="0" destOrd="0" parTransId="{681D5B02-62A1-4B32-B624-E97E5B10672E}" sibTransId="{0EA2004A-AE72-4F80-8E00-54B917D1AF14}"/>
    <dgm:cxn modelId="{1FB4C51B-1240-4F91-99FD-363D271F5085}" srcId="{3FC61108-EF13-4E0A-8E74-7E5811BB6AF3}" destId="{3D15230A-4919-43A3-82E2-63474A94DE9F}" srcOrd="1" destOrd="0" parTransId="{DB5FF562-A218-4880-BC1B-40F6442C8B71}" sibTransId="{B2A02188-06F1-4A45-AA33-F98C98D63543}"/>
    <dgm:cxn modelId="{3E011425-3243-44BE-9A2B-9E5D9095DE5C}" type="presOf" srcId="{3426E13B-BC94-4380-B096-62EF2A13C942}" destId="{2D27A26D-8AA6-4ADD-A299-406EBFAC9D0E}" srcOrd="0" destOrd="0" presId="urn:microsoft.com/office/officeart/2005/8/layout/pyramid2"/>
    <dgm:cxn modelId="{09A769C2-CA95-4DE1-A53E-716D9D432D6D}" type="presOf" srcId="{60511E79-8C86-4348-BD36-9FC0F6611A13}" destId="{2D27A26D-8AA6-4ADD-A299-406EBFAC9D0E}" srcOrd="0" destOrd="1" presId="urn:microsoft.com/office/officeart/2005/8/layout/pyramid2"/>
    <dgm:cxn modelId="{7365D30E-9A48-42E2-8D1F-747782B23764}" srcId="{11CE08A4-F529-4AA6-B534-5D93C5389248}" destId="{7849F7ED-A1AF-4DE5-A6B8-34C13EF2933D}" srcOrd="0" destOrd="0" parTransId="{0165FB1D-6EAB-4CF9-B71F-420600400BC5}" sibTransId="{B9AA036C-03B2-4959-A3FC-38C74C377294}"/>
    <dgm:cxn modelId="{933B49A6-EE0F-4B62-B593-B2EAC1CA92D9}" type="presOf" srcId="{7849F7ED-A1AF-4DE5-A6B8-34C13EF2933D}" destId="{A5C31665-57E4-4F89-BE0F-CAD1679B2CF5}" srcOrd="0" destOrd="1" presId="urn:microsoft.com/office/officeart/2005/8/layout/pyramid2"/>
    <dgm:cxn modelId="{BB071F8F-2555-4F8C-AE2D-FE0A9D0FAC72}" type="presOf" srcId="{A24F808C-6E83-4944-9E18-0D2569A7B9AC}" destId="{2AE4758E-163E-4E65-8264-D5C9B20990C7}" srcOrd="0" destOrd="0" presId="urn:microsoft.com/office/officeart/2005/8/layout/pyramid2"/>
    <dgm:cxn modelId="{813D26D4-F184-4325-B6F2-60C31B3C19CC}" srcId="{A24F808C-6E83-4944-9E18-0D2569A7B9AC}" destId="{3426E13B-BC94-4380-B096-62EF2A13C942}" srcOrd="0" destOrd="0" parTransId="{03C3CDD5-1AF7-436E-9388-3A728C0D0699}" sibTransId="{75564DBD-186D-450B-AC91-E14FE1A4288E}"/>
    <dgm:cxn modelId="{F4D9254D-6893-4F41-AE24-07F379F66C37}" srcId="{3FC61108-EF13-4E0A-8E74-7E5811BB6AF3}" destId="{667A6D69-1509-48E7-999F-853C49939141}" srcOrd="0" destOrd="0" parTransId="{F9998B4C-7F91-4E3A-969F-33235EF3653D}" sibTransId="{C79C03F2-8999-4A74-A6A3-08F2189955FA}"/>
    <dgm:cxn modelId="{3B4D9F59-E785-4108-8EBE-C5D2720742E6}" srcId="{3426E13B-BC94-4380-B096-62EF2A13C942}" destId="{837D46C1-7EA0-41C9-AB27-2B685ECB2F9D}" srcOrd="1" destOrd="0" parTransId="{330B65A9-1A85-4BD1-8808-B4C8C6C8835B}" sibTransId="{2D456BE6-E274-4C48-A36A-E3043FA917B7}"/>
    <dgm:cxn modelId="{45E1D0C3-4BB6-4233-8475-421463C565A8}" type="presOf" srcId="{809F9F32-40A8-4FB2-A1F8-B622F83A3C94}" destId="{A5C31665-57E4-4F89-BE0F-CAD1679B2CF5}" srcOrd="0" destOrd="2" presId="urn:microsoft.com/office/officeart/2005/8/layout/pyramid2"/>
    <dgm:cxn modelId="{6909BA45-E70F-4476-A33A-DB01526123FB}" type="presParOf" srcId="{2AE4758E-163E-4E65-8264-D5C9B20990C7}" destId="{EFC48601-202A-4792-8D49-67BE44F6895D}" srcOrd="0" destOrd="0" presId="urn:microsoft.com/office/officeart/2005/8/layout/pyramid2"/>
    <dgm:cxn modelId="{86B7F2DC-38B5-49AA-9D6D-160BB79EC2F8}" type="presParOf" srcId="{2AE4758E-163E-4E65-8264-D5C9B20990C7}" destId="{0730A0A7-8599-4BB4-9D63-8349822791AB}" srcOrd="1" destOrd="0" presId="urn:microsoft.com/office/officeart/2005/8/layout/pyramid2"/>
    <dgm:cxn modelId="{BF5DA2D6-25B2-4532-BD98-1ED6DD024472}" type="presParOf" srcId="{0730A0A7-8599-4BB4-9D63-8349822791AB}" destId="{2D27A26D-8AA6-4ADD-A299-406EBFAC9D0E}" srcOrd="0" destOrd="0" presId="urn:microsoft.com/office/officeart/2005/8/layout/pyramid2"/>
    <dgm:cxn modelId="{71F5CDB5-9A28-41B6-9641-302FB8E2197D}" type="presParOf" srcId="{0730A0A7-8599-4BB4-9D63-8349822791AB}" destId="{F4A46D1A-5D6F-4242-B319-08088B41EA96}" srcOrd="1" destOrd="0" presId="urn:microsoft.com/office/officeart/2005/8/layout/pyramid2"/>
    <dgm:cxn modelId="{6EE06DF6-8749-400D-BC28-92C1D14A2F7D}" type="presParOf" srcId="{0730A0A7-8599-4BB4-9D63-8349822791AB}" destId="{A5C31665-57E4-4F89-BE0F-CAD1679B2CF5}" srcOrd="2" destOrd="0" presId="urn:microsoft.com/office/officeart/2005/8/layout/pyramid2"/>
    <dgm:cxn modelId="{6E00352B-6C9A-4EF4-8465-2BA20687C645}" type="presParOf" srcId="{0730A0A7-8599-4BB4-9D63-8349822791AB}" destId="{E8481DA3-4E19-4570-86D7-B42D0C72CC42}" srcOrd="3" destOrd="0" presId="urn:microsoft.com/office/officeart/2005/8/layout/pyramid2"/>
    <dgm:cxn modelId="{8A0A20B9-CBC1-4813-B806-1B1FA527D791}" type="presParOf" srcId="{0730A0A7-8599-4BB4-9D63-8349822791AB}" destId="{4360C882-182B-42B0-A6AE-E99054C48F03}" srcOrd="4" destOrd="0" presId="urn:microsoft.com/office/officeart/2005/8/layout/pyramid2"/>
    <dgm:cxn modelId="{A8A79E87-F148-48E4-8647-D27C2A97D0D8}" type="presParOf" srcId="{0730A0A7-8599-4BB4-9D63-8349822791AB}" destId="{6EC349BC-2A8C-4DE1-AAAA-ACCD8F6C59AA}"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48601-202A-4792-8D49-67BE44F6895D}">
      <dsp:nvSpPr>
        <dsp:cNvPr id="0" name=""/>
        <dsp:cNvSpPr/>
      </dsp:nvSpPr>
      <dsp:spPr>
        <a:xfrm>
          <a:off x="800099" y="0"/>
          <a:ext cx="4572000" cy="4572000"/>
        </a:xfrm>
        <a:prstGeom prst="triangle">
          <a:avLst/>
        </a:prstGeom>
        <a:solidFill>
          <a:srgbClr val="C0000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2D27A26D-8AA6-4ADD-A299-406EBFAC9D0E}">
      <dsp:nvSpPr>
        <dsp:cNvPr id="0" name=""/>
        <dsp:cNvSpPr/>
      </dsp:nvSpPr>
      <dsp:spPr>
        <a:xfrm>
          <a:off x="3086099" y="459655"/>
          <a:ext cx="2971800" cy="1082278"/>
        </a:xfrm>
        <a:prstGeom prst="roundRect">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0" tIns="76200" rIns="0" bIns="76200" numCol="1" spcCol="1270" anchor="t" anchorCtr="0">
          <a:noAutofit/>
        </a:bodyPr>
        <a:lstStyle/>
        <a:p>
          <a:pPr lvl="0" algn="l" defTabSz="889000">
            <a:lnSpc>
              <a:spcPct val="90000"/>
            </a:lnSpc>
            <a:spcBef>
              <a:spcPct val="0"/>
            </a:spcBef>
            <a:spcAft>
              <a:spcPct val="35000"/>
            </a:spcAft>
          </a:pPr>
          <a:r>
            <a:rPr lang="en-US" sz="2000" kern="1200" dirty="0" smtClean="0">
              <a:solidFill>
                <a:schemeClr val="tx1"/>
              </a:solidFill>
            </a:rPr>
            <a:t>CPC</a:t>
          </a:r>
          <a:endParaRPr lang="en-US" sz="20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smtClean="0">
              <a:solidFill>
                <a:schemeClr val="tx1"/>
              </a:solidFill>
            </a:rPr>
            <a:t>Strategic Focus UL</a:t>
          </a:r>
          <a:endParaRPr lang="en-US" sz="16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smtClean="0">
              <a:solidFill>
                <a:schemeClr val="tx1"/>
              </a:solidFill>
            </a:rPr>
            <a:t>Inter BU</a:t>
          </a:r>
          <a:endParaRPr lang="en-US" sz="1600" kern="1200" dirty="0">
            <a:solidFill>
              <a:schemeClr val="tx1"/>
            </a:solidFill>
          </a:endParaRPr>
        </a:p>
      </dsp:txBody>
      <dsp:txXfrm>
        <a:off x="3138931" y="512487"/>
        <a:ext cx="2866136" cy="976614"/>
      </dsp:txXfrm>
    </dsp:sp>
    <dsp:sp modelId="{A5C31665-57E4-4F89-BE0F-CAD1679B2CF5}">
      <dsp:nvSpPr>
        <dsp:cNvPr id="0" name=""/>
        <dsp:cNvSpPr/>
      </dsp:nvSpPr>
      <dsp:spPr>
        <a:xfrm>
          <a:off x="3086099" y="1696269"/>
          <a:ext cx="2971800" cy="1082278"/>
        </a:xfrm>
        <a:prstGeom prst="roundRect">
          <a:avLst/>
        </a:prstGeom>
        <a:solidFill>
          <a:srgbClr val="FFFF00">
            <a:alpha val="90000"/>
          </a:srgbClr>
        </a:solidFill>
        <a:ln w="9525" cap="flat" cmpd="sng" algn="ctr">
          <a:solidFill>
            <a:schemeClr val="accent2">
              <a:shade val="50000"/>
              <a:hueOff val="-484345"/>
              <a:satOff val="457"/>
              <a:lumOff val="3079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0" tIns="76200" rIns="0" bIns="76200" numCol="1" spcCol="1270" anchor="t" anchorCtr="0">
          <a:noAutofit/>
        </a:bodyPr>
        <a:lstStyle/>
        <a:p>
          <a:pPr lvl="0" algn="l" defTabSz="889000">
            <a:lnSpc>
              <a:spcPct val="90000"/>
            </a:lnSpc>
            <a:spcBef>
              <a:spcPct val="0"/>
            </a:spcBef>
            <a:spcAft>
              <a:spcPct val="35000"/>
            </a:spcAft>
          </a:pPr>
          <a:r>
            <a:rPr lang="en-US" sz="2000" b="1" kern="1200" dirty="0" smtClean="0">
              <a:solidFill>
                <a:schemeClr val="tx1"/>
              </a:solidFill>
            </a:rPr>
            <a:t>BU</a:t>
          </a:r>
          <a:endParaRPr lang="en-US" sz="2000" b="1" kern="1200" dirty="0">
            <a:solidFill>
              <a:schemeClr val="tx1"/>
            </a:solidFill>
          </a:endParaRPr>
        </a:p>
        <a:p>
          <a:pPr marL="171450" lvl="1" indent="-171450" algn="l" defTabSz="711200">
            <a:lnSpc>
              <a:spcPct val="90000"/>
            </a:lnSpc>
            <a:spcBef>
              <a:spcPct val="0"/>
            </a:spcBef>
            <a:spcAft>
              <a:spcPct val="15000"/>
            </a:spcAft>
            <a:buChar char="••"/>
          </a:pPr>
          <a:r>
            <a:rPr lang="en-US" sz="1600" b="1" kern="1200" dirty="0" smtClean="0">
              <a:solidFill>
                <a:schemeClr val="tx1"/>
              </a:solidFill>
            </a:rPr>
            <a:t>Strategic Focus BU</a:t>
          </a:r>
          <a:endParaRPr lang="en-US" sz="1600" b="1" kern="1200" dirty="0">
            <a:solidFill>
              <a:schemeClr val="tx1"/>
            </a:solidFill>
          </a:endParaRPr>
        </a:p>
        <a:p>
          <a:pPr marL="171450" lvl="1" indent="-171450" algn="l" defTabSz="711200">
            <a:lnSpc>
              <a:spcPct val="90000"/>
            </a:lnSpc>
            <a:spcBef>
              <a:spcPct val="0"/>
            </a:spcBef>
            <a:spcAft>
              <a:spcPct val="15000"/>
            </a:spcAft>
            <a:buChar char="••"/>
          </a:pPr>
          <a:r>
            <a:rPr lang="en-US" sz="1600" b="1" kern="1200" dirty="0" smtClean="0">
              <a:solidFill>
                <a:schemeClr val="tx1"/>
              </a:solidFill>
            </a:rPr>
            <a:t>New Level</a:t>
          </a:r>
          <a:endParaRPr lang="en-US" sz="1600" b="1" kern="1200" dirty="0">
            <a:solidFill>
              <a:schemeClr val="tx1"/>
            </a:solidFill>
          </a:endParaRPr>
        </a:p>
      </dsp:txBody>
      <dsp:txXfrm>
        <a:off x="3138931" y="1749101"/>
        <a:ext cx="2866136" cy="976614"/>
      </dsp:txXfrm>
    </dsp:sp>
    <dsp:sp modelId="{4360C882-182B-42B0-A6AE-E99054C48F03}">
      <dsp:nvSpPr>
        <dsp:cNvPr id="0" name=""/>
        <dsp:cNvSpPr/>
      </dsp:nvSpPr>
      <dsp:spPr>
        <a:xfrm>
          <a:off x="3086099" y="2932883"/>
          <a:ext cx="2971800" cy="1082278"/>
        </a:xfrm>
        <a:prstGeom prst="roundRect">
          <a:avLst/>
        </a:prstGeom>
        <a:solidFill>
          <a:schemeClr val="lt1">
            <a:alpha val="90000"/>
            <a:hueOff val="0"/>
            <a:satOff val="0"/>
            <a:lumOff val="0"/>
            <a:alphaOff val="0"/>
          </a:schemeClr>
        </a:solidFill>
        <a:ln w="9525" cap="flat" cmpd="sng" algn="ctr">
          <a:solidFill>
            <a:schemeClr val="accent2">
              <a:shade val="50000"/>
              <a:hueOff val="-484345"/>
              <a:satOff val="457"/>
              <a:lumOff val="3079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0" tIns="76200" rIns="0" bIns="76200" numCol="1" spcCol="1270" anchor="t" anchorCtr="0">
          <a:noAutofit/>
        </a:bodyPr>
        <a:lstStyle/>
        <a:p>
          <a:pPr lvl="0" algn="l" defTabSz="889000">
            <a:lnSpc>
              <a:spcPct val="90000"/>
            </a:lnSpc>
            <a:spcBef>
              <a:spcPct val="0"/>
            </a:spcBef>
            <a:spcAft>
              <a:spcPct val="35000"/>
            </a:spcAft>
          </a:pPr>
          <a:r>
            <a:rPr lang="en-US" sz="2000" kern="1200" dirty="0" smtClean="0">
              <a:solidFill>
                <a:schemeClr val="tx1"/>
              </a:solidFill>
            </a:rPr>
            <a:t>Specific</a:t>
          </a:r>
          <a:endParaRPr lang="en-US" sz="20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smtClean="0">
              <a:solidFill>
                <a:schemeClr val="tx1"/>
              </a:solidFill>
            </a:rPr>
            <a:t>Program / Location / Function</a:t>
          </a:r>
          <a:endParaRPr lang="en-US" sz="16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smtClean="0">
              <a:solidFill>
                <a:schemeClr val="tx1"/>
              </a:solidFill>
            </a:rPr>
            <a:t>Technical Focus</a:t>
          </a:r>
          <a:endParaRPr lang="en-US" sz="1600" kern="1200" dirty="0">
            <a:solidFill>
              <a:schemeClr val="tx1"/>
            </a:solidFill>
          </a:endParaRPr>
        </a:p>
      </dsp:txBody>
      <dsp:txXfrm>
        <a:off x="3138931" y="2985715"/>
        <a:ext cx="2866136" cy="976614"/>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4"/>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42" y="4"/>
            <a:ext cx="3038475" cy="461963"/>
          </a:xfrm>
          <a:prstGeom prst="rect">
            <a:avLst/>
          </a:prstGeom>
        </p:spPr>
        <p:txBody>
          <a:bodyPr vert="horz" lIns="91440" tIns="45720" rIns="91440" bIns="45720" rtlCol="0"/>
          <a:lstStyle>
            <a:lvl1pPr algn="r">
              <a:defRPr sz="1200"/>
            </a:lvl1pPr>
          </a:lstStyle>
          <a:p>
            <a:fld id="{BE97E5A0-80CB-4BB5-88ED-3AB85CA3A163}" type="datetimeFigureOut">
              <a:rPr lang="en-US" smtClean="0"/>
              <a:t>10/30/2014</a:t>
            </a:fld>
            <a:endParaRPr lang="en-US"/>
          </a:p>
        </p:txBody>
      </p:sp>
      <p:sp>
        <p:nvSpPr>
          <p:cNvPr id="4" name="Footer Placeholder 3"/>
          <p:cNvSpPr>
            <a:spLocks noGrp="1"/>
          </p:cNvSpPr>
          <p:nvPr>
            <p:ph type="ftr" sz="quarter" idx="2"/>
          </p:nvPr>
        </p:nvSpPr>
        <p:spPr>
          <a:xfrm>
            <a:off x="5" y="8772527"/>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42" y="8772527"/>
            <a:ext cx="3038475" cy="461963"/>
          </a:xfrm>
          <a:prstGeom prst="rect">
            <a:avLst/>
          </a:prstGeom>
        </p:spPr>
        <p:txBody>
          <a:bodyPr vert="horz" lIns="91440" tIns="45720" rIns="91440" bIns="45720" rtlCol="0" anchor="b"/>
          <a:lstStyle>
            <a:lvl1pPr algn="r">
              <a:defRPr sz="1200"/>
            </a:lvl1pPr>
          </a:lstStyle>
          <a:p>
            <a:fld id="{5F3833E4-4D9B-4BEB-8287-C9F62BE3FA58}" type="slidenum">
              <a:rPr lang="en-US" smtClean="0"/>
              <a:t>‹#›</a:t>
            </a:fld>
            <a:endParaRPr lang="en-US"/>
          </a:p>
        </p:txBody>
      </p:sp>
    </p:spTree>
    <p:extLst>
      <p:ext uri="{BB962C8B-B14F-4D97-AF65-F5344CB8AC3E}">
        <p14:creationId xmlns:p14="http://schemas.microsoft.com/office/powerpoint/2010/main" val="2745278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4"/>
            <a:ext cx="3038475" cy="461963"/>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a:p>
        </p:txBody>
      </p:sp>
      <p:sp>
        <p:nvSpPr>
          <p:cNvPr id="3" name="Date Placeholder 2"/>
          <p:cNvSpPr>
            <a:spLocks noGrp="1"/>
          </p:cNvSpPr>
          <p:nvPr>
            <p:ph type="dt" idx="1"/>
          </p:nvPr>
        </p:nvSpPr>
        <p:spPr>
          <a:xfrm>
            <a:off x="3970342" y="4"/>
            <a:ext cx="3038475" cy="46196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037697F-C95F-4D84-985C-471F9ACF32E7}" type="datetime1">
              <a:rPr lang="en-US"/>
              <a:pPr>
                <a:defRPr/>
              </a:pPr>
              <a:t>10/30/2014</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1675" y="4387854"/>
            <a:ext cx="5607050" cy="4156075"/>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5" y="8772527"/>
            <a:ext cx="3038475" cy="461963"/>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a:p>
        </p:txBody>
      </p:sp>
      <p:sp>
        <p:nvSpPr>
          <p:cNvPr id="7" name="Slide Number Placeholder 6"/>
          <p:cNvSpPr>
            <a:spLocks noGrp="1"/>
          </p:cNvSpPr>
          <p:nvPr>
            <p:ph type="sldNum" sz="quarter" idx="5"/>
          </p:nvPr>
        </p:nvSpPr>
        <p:spPr>
          <a:xfrm>
            <a:off x="3970342" y="8772527"/>
            <a:ext cx="3038475" cy="461963"/>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87D467A-5D15-4EE7-B65C-65DC73F39F64}" type="slidenum">
              <a:rPr lang="en-US"/>
              <a:pPr>
                <a:defRPr/>
              </a:pPr>
              <a:t>‹#›</a:t>
            </a:fld>
            <a:endParaRPr lang="en-US" dirty="0"/>
          </a:p>
        </p:txBody>
      </p:sp>
    </p:spTree>
    <p:extLst>
      <p:ext uri="{BB962C8B-B14F-4D97-AF65-F5344CB8AC3E}">
        <p14:creationId xmlns:p14="http://schemas.microsoft.com/office/powerpoint/2010/main" val="1468988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a:ea typeface="ＭＳ Ｐゴシック" charset="0"/>
        <a:cs typeface="Geneva" charset="0"/>
      </a:defRPr>
    </a:lvl1pPr>
    <a:lvl2pPr marL="457200" algn="l" rtl="0" eaLnBrk="0" fontAlgn="base" hangingPunct="0">
      <a:spcBef>
        <a:spcPct val="30000"/>
      </a:spcBef>
      <a:spcAft>
        <a:spcPct val="0"/>
      </a:spcAft>
      <a:defRPr sz="10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0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0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0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de-DE"/>
              <a:t>CPC Annual Management Review</a:t>
            </a:r>
            <a:endParaRPr lang="en-US" dirty="0"/>
          </a:p>
        </p:txBody>
      </p:sp>
      <p:sp>
        <p:nvSpPr>
          <p:cNvPr id="16387" name="Rectangle 3"/>
          <p:cNvSpPr>
            <a:spLocks noGrp="1" noChangeArrowheads="1"/>
          </p:cNvSpPr>
          <p:nvPr>
            <p:ph type="dt" sz="quarter" idx="1"/>
          </p:nvPr>
        </p:nvSpPr>
        <p:spPr>
          <a:noFill/>
        </p:spPr>
        <p:txBody>
          <a:bodyPr/>
          <a:lstStyle/>
          <a:p>
            <a:pPr defTabSz="931871"/>
            <a:r>
              <a:rPr lang="en-US" dirty="0" smtClean="0">
                <a:latin typeface="Arial" charset="0"/>
                <a:cs typeface="Times New Roman" charset="0"/>
              </a:rPr>
              <a:t>2008-04-11</a:t>
            </a:r>
          </a:p>
        </p:txBody>
      </p:sp>
      <p:sp>
        <p:nvSpPr>
          <p:cNvPr id="16388" name="Rectangle 6"/>
          <p:cNvSpPr>
            <a:spLocks noGrp="1" noChangeArrowheads="1"/>
          </p:cNvSpPr>
          <p:nvPr>
            <p:ph type="ftr" sz="quarter" idx="4"/>
          </p:nvPr>
        </p:nvSpPr>
        <p:spPr>
          <a:noFill/>
        </p:spPr>
        <p:txBody>
          <a:bodyPr/>
          <a:lstStyle/>
          <a:p>
            <a:pPr defTabSz="931871"/>
            <a:r>
              <a:rPr lang="en-US" dirty="0" smtClean="0">
                <a:latin typeface="Arial" charset="0"/>
                <a:cs typeface="Times New Roman" charset="0"/>
              </a:rPr>
              <a:t>Underwriters Laboratories Inc.</a:t>
            </a:r>
          </a:p>
        </p:txBody>
      </p:sp>
      <p:sp>
        <p:nvSpPr>
          <p:cNvPr id="16389" name="Rectangle 7"/>
          <p:cNvSpPr>
            <a:spLocks noGrp="1" noChangeArrowheads="1"/>
          </p:cNvSpPr>
          <p:nvPr>
            <p:ph type="sldNum" sz="quarter" idx="5"/>
          </p:nvPr>
        </p:nvSpPr>
        <p:spPr>
          <a:noFill/>
        </p:spPr>
        <p:txBody>
          <a:bodyPr/>
          <a:lstStyle/>
          <a:p>
            <a:r>
              <a:rPr lang="en-US" dirty="0"/>
              <a:t>Page </a:t>
            </a:r>
            <a:fld id="{8D69829E-D0AE-4592-A970-D1315133E009}" type="slidenum">
              <a:rPr lang="en-US"/>
              <a:pPr/>
              <a:t>1</a:t>
            </a:fld>
            <a:endParaRPr lang="en-US" dirty="0"/>
          </a:p>
        </p:txBody>
      </p:sp>
      <p:sp>
        <p:nvSpPr>
          <p:cNvPr id="16390" name="Rectangle 2"/>
          <p:cNvSpPr>
            <a:spLocks noGrp="1" noRot="1" noChangeAspect="1" noChangeArrowheads="1" noTextEdit="1"/>
          </p:cNvSpPr>
          <p:nvPr>
            <p:ph type="sldImg"/>
          </p:nvPr>
        </p:nvSpPr>
        <p:spPr>
          <a:ln/>
        </p:spPr>
      </p:sp>
      <p:sp>
        <p:nvSpPr>
          <p:cNvPr id="16391" name="Rectangle 3"/>
          <p:cNvSpPr>
            <a:spLocks noGrp="1" noChangeArrowheads="1"/>
          </p:cNvSpPr>
          <p:nvPr>
            <p:ph type="body" idx="1"/>
          </p:nvPr>
        </p:nvSpPr>
        <p:spPr>
          <a:noFill/>
          <a:ln/>
        </p:spPr>
        <p:txBody>
          <a:bodyPr/>
          <a:lstStyle/>
          <a:p>
            <a:pPr eaLnBrk="1" hangingPunct="1"/>
            <a:endParaRPr lang="en-US" b="1" dirty="0" smtClean="0">
              <a:latin typeface="Arial" charset="0"/>
              <a:cs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10</a:t>
            </a:fld>
            <a:endParaRPr lang="en-US" dirty="0"/>
          </a:p>
        </p:txBody>
      </p:sp>
    </p:spTree>
    <p:extLst>
      <p:ext uri="{BB962C8B-B14F-4D97-AF65-F5344CB8AC3E}">
        <p14:creationId xmlns:p14="http://schemas.microsoft.com/office/powerpoint/2010/main" val="756069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11</a:t>
            </a:fld>
            <a:endParaRPr lang="en-US" dirty="0"/>
          </a:p>
        </p:txBody>
      </p:sp>
    </p:spTree>
    <p:extLst>
      <p:ext uri="{BB962C8B-B14F-4D97-AF65-F5344CB8AC3E}">
        <p14:creationId xmlns:p14="http://schemas.microsoft.com/office/powerpoint/2010/main" val="756069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12</a:t>
            </a:fld>
            <a:endParaRPr lang="en-US" dirty="0"/>
          </a:p>
        </p:txBody>
      </p:sp>
    </p:spTree>
    <p:extLst>
      <p:ext uri="{BB962C8B-B14F-4D97-AF65-F5344CB8AC3E}">
        <p14:creationId xmlns:p14="http://schemas.microsoft.com/office/powerpoint/2010/main" val="756069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13</a:t>
            </a:fld>
            <a:endParaRPr lang="en-US" dirty="0"/>
          </a:p>
        </p:txBody>
      </p:sp>
    </p:spTree>
    <p:extLst>
      <p:ext uri="{BB962C8B-B14F-4D97-AF65-F5344CB8AC3E}">
        <p14:creationId xmlns:p14="http://schemas.microsoft.com/office/powerpoint/2010/main" val="206667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14</a:t>
            </a:fld>
            <a:endParaRPr lang="en-US" dirty="0"/>
          </a:p>
        </p:txBody>
      </p:sp>
    </p:spTree>
    <p:extLst>
      <p:ext uri="{BB962C8B-B14F-4D97-AF65-F5344CB8AC3E}">
        <p14:creationId xmlns:p14="http://schemas.microsoft.com/office/powerpoint/2010/main" val="2035948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15</a:t>
            </a:fld>
            <a:endParaRPr lang="en-US" dirty="0"/>
          </a:p>
        </p:txBody>
      </p:sp>
    </p:spTree>
    <p:extLst>
      <p:ext uri="{BB962C8B-B14F-4D97-AF65-F5344CB8AC3E}">
        <p14:creationId xmlns:p14="http://schemas.microsoft.com/office/powerpoint/2010/main" val="3418890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r>
              <a:rPr lang="en-US" sz="1000" b="1" dirty="0" smtClean="0">
                <a:solidFill>
                  <a:srgbClr val="0000FF"/>
                </a:solidFill>
              </a:rPr>
              <a:t>Intent / Approach:</a:t>
            </a:r>
            <a:r>
              <a:rPr lang="en-US" sz="1000" dirty="0" smtClean="0"/>
              <a:t/>
            </a:r>
            <a:br>
              <a:rPr lang="en-US" sz="1000" dirty="0" smtClean="0"/>
            </a:br>
            <a:r>
              <a:rPr lang="en-US" sz="1000" dirty="0" smtClean="0"/>
              <a:t>Methods used to address business requirements and market needs. </a:t>
            </a:r>
          </a:p>
          <a:p>
            <a:pPr marL="688975" indent="-225425">
              <a:buFont typeface="Arial" panose="020B0604020202020204" pitchFamily="34" charset="0"/>
              <a:buChar char="•"/>
            </a:pPr>
            <a:r>
              <a:rPr lang="en-US" sz="900" dirty="0" smtClean="0"/>
              <a:t>Appropriate plans, procedures, and systems including effectiveness of their use</a:t>
            </a:r>
          </a:p>
          <a:p>
            <a:pPr marL="688975" indent="-225425">
              <a:buFont typeface="Arial" panose="020B0604020202020204" pitchFamily="34" charset="0"/>
              <a:buChar char="•"/>
            </a:pPr>
            <a:endParaRPr lang="en-US" sz="900" dirty="0" smtClean="0"/>
          </a:p>
          <a:p>
            <a:pPr marL="0" indent="0"/>
            <a:r>
              <a:rPr lang="en-US" sz="1000" b="1" dirty="0" smtClean="0">
                <a:solidFill>
                  <a:srgbClr val="0000FF"/>
                </a:solidFill>
              </a:rPr>
              <a:t>Implementation / Deployment:</a:t>
            </a:r>
            <a:r>
              <a:rPr lang="en-US" sz="1000" dirty="0" smtClean="0"/>
              <a:t/>
            </a:r>
            <a:br>
              <a:rPr lang="en-US" sz="1000" dirty="0" smtClean="0"/>
            </a:br>
            <a:r>
              <a:rPr lang="en-US" sz="1000" dirty="0" smtClean="0"/>
              <a:t>Extent to which an "Intent / Approach" is applied – evaluated on the basis of the breadth and depth of application of the approach.</a:t>
            </a:r>
          </a:p>
          <a:p>
            <a:pPr marL="688975" indent="-225425">
              <a:buFont typeface="Arial" panose="020B0604020202020204" pitchFamily="34" charset="0"/>
              <a:buChar char="•"/>
            </a:pPr>
            <a:r>
              <a:rPr lang="en-US" sz="900" dirty="0" smtClean="0"/>
              <a:t>Evidence that the plans, procedures, and systems have been implemented</a:t>
            </a:r>
          </a:p>
          <a:p>
            <a:pPr marL="688975" indent="-225425">
              <a:buFont typeface="Arial" panose="020B0604020202020204" pitchFamily="34" charset="0"/>
              <a:buChar char="•"/>
            </a:pPr>
            <a:endParaRPr lang="en-US" sz="1000" b="1" dirty="0" smtClean="0"/>
          </a:p>
          <a:p>
            <a:pPr marL="0" indent="0"/>
            <a:r>
              <a:rPr lang="en-US" sz="1000" b="1" dirty="0" smtClean="0">
                <a:solidFill>
                  <a:srgbClr val="0000FF"/>
                </a:solidFill>
              </a:rPr>
              <a:t>Effectiveness / Results:</a:t>
            </a:r>
            <a:r>
              <a:rPr lang="en-US" sz="1000" dirty="0" smtClean="0">
                <a:solidFill>
                  <a:srgbClr val="0000FF"/>
                </a:solidFill>
              </a:rPr>
              <a:t> </a:t>
            </a:r>
            <a:r>
              <a:rPr lang="en-US" sz="1000" dirty="0" smtClean="0"/>
              <a:t/>
            </a:r>
            <a:br>
              <a:rPr lang="en-US" sz="1000" dirty="0" smtClean="0"/>
            </a:br>
            <a:r>
              <a:rPr lang="en-US" sz="1000" dirty="0" smtClean="0"/>
              <a:t>How well an implemented approach achieves its purpose. "Results" refers to outputs and outcomes achieved.</a:t>
            </a:r>
          </a:p>
          <a:p>
            <a:pPr marL="688975" indent="-225425">
              <a:buFont typeface="Arial" panose="020B0604020202020204" pitchFamily="34" charset="0"/>
              <a:buChar char="•"/>
            </a:pPr>
            <a:r>
              <a:rPr lang="en-US" sz="900" dirty="0" smtClean="0"/>
              <a:t>Results are assessed based on current performance; performance relative to appropriate comparisons; the rate, breadth, and importance of performance improvements; and the relationship of results measures to key organizational performance requirements.</a:t>
            </a:r>
          </a:p>
          <a:p>
            <a:pPr marL="688975" indent="-225425">
              <a:buFont typeface="Arial" panose="020B0604020202020204" pitchFamily="34" charset="0"/>
              <a:buChar char="•"/>
            </a:pPr>
            <a:r>
              <a:rPr lang="en-US" sz="900" dirty="0" smtClean="0"/>
              <a:t>Determining effectiveness requires (1) the evaluation of how well the approach is aligned with the organization’s needs and how well the approach is deployed or (2) the evaluation of the outcome of the measure used.</a:t>
            </a:r>
          </a:p>
          <a:p>
            <a:endParaRPr lang="en-US" dirty="0"/>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16</a:t>
            </a:fld>
            <a:endParaRPr lang="en-US" dirty="0"/>
          </a:p>
        </p:txBody>
      </p:sp>
    </p:spTree>
    <p:extLst>
      <p:ext uri="{BB962C8B-B14F-4D97-AF65-F5344CB8AC3E}">
        <p14:creationId xmlns:p14="http://schemas.microsoft.com/office/powerpoint/2010/main" val="1990468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000" b="0" i="0" u="none" strike="noStrike" dirty="0" smtClean="0">
                <a:effectLst/>
                <a:latin typeface="Arial"/>
              </a:rPr>
              <a:t> </a:t>
            </a:r>
            <a:r>
              <a:rPr lang="en-US" dirty="0" smtClean="0"/>
              <a:t> </a:t>
            </a:r>
            <a:r>
              <a:rPr lang="en-US" sz="1000" b="1" i="0" u="none" strike="noStrike" dirty="0" smtClean="0">
                <a:effectLst/>
                <a:latin typeface="Arial"/>
              </a:rPr>
              <a:t>Criteria </a:t>
            </a:r>
            <a:r>
              <a:rPr lang="en-US" dirty="0" smtClean="0"/>
              <a:t> </a:t>
            </a:r>
            <a:r>
              <a:rPr lang="en-US" sz="1000" b="1" i="0" u="none" strike="noStrike" dirty="0" smtClean="0">
                <a:effectLst/>
                <a:latin typeface="Arial"/>
              </a:rPr>
              <a:t>Level 1: </a:t>
            </a:r>
            <a:br>
              <a:rPr lang="en-US" sz="1000" b="1" i="0" u="none" strike="noStrike" dirty="0" smtClean="0">
                <a:effectLst/>
                <a:latin typeface="Arial"/>
              </a:rPr>
            </a:br>
            <a:r>
              <a:rPr lang="en-US" sz="1000" b="0" i="0" u="none" strike="noStrike" dirty="0" smtClean="0">
                <a:effectLst/>
                <a:latin typeface="Arial"/>
              </a:rPr>
              <a:t>Initial, Ad-hoc</a:t>
            </a:r>
            <a:r>
              <a:rPr lang="en-US" dirty="0" smtClean="0"/>
              <a:t> </a:t>
            </a:r>
            <a:r>
              <a:rPr lang="en-US" sz="1000" b="0" i="0" u="none" strike="noStrike" dirty="0" smtClean="0">
                <a:effectLst/>
                <a:latin typeface="Arial"/>
              </a:rPr>
              <a:t>• No systematic approach is evident; information is anecdotal.</a:t>
            </a:r>
            <a:br>
              <a:rPr lang="en-US" sz="1000" b="0" i="0" u="none" strike="noStrike" dirty="0" smtClean="0">
                <a:effectLst/>
                <a:latin typeface="Arial"/>
              </a:rPr>
            </a:br>
            <a:r>
              <a:rPr lang="en-US" sz="1000" b="0" i="0" u="none" strike="noStrike" dirty="0" smtClean="0">
                <a:effectLst/>
                <a:latin typeface="Arial"/>
              </a:rPr>
              <a:t>• Little or no deployment of an approach is evident.</a:t>
            </a:r>
            <a:br>
              <a:rPr lang="en-US" sz="1000" b="0" i="0" u="none" strike="noStrike" dirty="0" smtClean="0">
                <a:effectLst/>
                <a:latin typeface="Arial"/>
              </a:rPr>
            </a:br>
            <a:r>
              <a:rPr lang="en-US" sz="1000" b="0" i="0" u="none" strike="noStrike" dirty="0" smtClean="0">
                <a:effectLst/>
                <a:latin typeface="Arial"/>
              </a:rPr>
              <a:t>• An improvement orientation is not evident; improvement is achieved through reacting to problems.</a:t>
            </a:r>
            <a:r>
              <a:rPr lang="en-US" dirty="0" smtClean="0"/>
              <a:t> </a:t>
            </a:r>
            <a:r>
              <a:rPr lang="en-US" sz="1000" b="1" i="0" u="none" strike="noStrike" dirty="0" smtClean="0">
                <a:effectLst/>
                <a:latin typeface="Arial"/>
              </a:rPr>
              <a:t>Level 2: </a:t>
            </a:r>
            <a:br>
              <a:rPr lang="en-US" sz="1000" b="1" i="0" u="none" strike="noStrike" dirty="0" smtClean="0">
                <a:effectLst/>
                <a:latin typeface="Arial"/>
              </a:rPr>
            </a:br>
            <a:r>
              <a:rPr lang="en-US" sz="1000" b="0" i="0" u="none" strike="noStrike" dirty="0" smtClean="0">
                <a:effectLst/>
                <a:latin typeface="Arial"/>
              </a:rPr>
              <a:t>Repeatable, Rudimentary</a:t>
            </a:r>
            <a:r>
              <a:rPr lang="en-US" dirty="0" smtClean="0"/>
              <a:t> </a:t>
            </a:r>
            <a:r>
              <a:rPr lang="en-US" sz="1000" b="0" i="0" u="none" strike="noStrike" dirty="0" smtClean="0">
                <a:effectLst/>
                <a:latin typeface="Arial"/>
              </a:rPr>
              <a:t>• An </a:t>
            </a:r>
            <a:r>
              <a:rPr lang="en-US" sz="1000" b="1" i="0" u="none" strike="noStrike" dirty="0" smtClean="0">
                <a:effectLst/>
                <a:latin typeface="Arial"/>
              </a:rPr>
              <a:t>effective, systematic approach</a:t>
            </a:r>
            <a:r>
              <a:rPr lang="en-US" sz="1000" b="0" i="0" u="none" strike="noStrike" dirty="0" smtClean="0">
                <a:effectLst/>
                <a:latin typeface="Arial"/>
              </a:rPr>
              <a:t>,</a:t>
            </a:r>
            <a:r>
              <a:rPr lang="en-US" sz="1000" b="1" i="0" u="none" strike="noStrike" dirty="0" smtClean="0">
                <a:effectLst/>
                <a:latin typeface="Arial"/>
              </a:rPr>
              <a:t> responsive to the basic requirements</a:t>
            </a:r>
            <a:r>
              <a:rPr lang="en-US" sz="1000" b="0" i="0" u="none" strike="noStrike" dirty="0" smtClean="0">
                <a:effectLst/>
                <a:latin typeface="Arial"/>
              </a:rPr>
              <a:t> of the process, is evident.</a:t>
            </a:r>
            <a:br>
              <a:rPr lang="en-US" sz="1000" b="0" i="0" u="none" strike="noStrike" dirty="0" smtClean="0">
                <a:effectLst/>
                <a:latin typeface="Arial"/>
              </a:rPr>
            </a:br>
            <a:r>
              <a:rPr lang="en-US" sz="1000" b="0" i="0" u="none" strike="noStrike" dirty="0" smtClean="0">
                <a:effectLst/>
                <a:latin typeface="Arial"/>
              </a:rPr>
              <a:t>• The </a:t>
            </a:r>
            <a:r>
              <a:rPr lang="en-US" sz="1000" b="1" i="0" u="none" strike="noStrike" dirty="0" smtClean="0">
                <a:effectLst/>
                <a:latin typeface="Arial"/>
              </a:rPr>
              <a:t>approach is deployed</a:t>
            </a:r>
            <a:r>
              <a:rPr lang="en-US" sz="1000" b="0" i="0" u="none" strike="noStrike" dirty="0" smtClean="0">
                <a:effectLst/>
                <a:latin typeface="Arial"/>
              </a:rPr>
              <a:t>, although some areas or work units are in </a:t>
            </a:r>
            <a:r>
              <a:rPr lang="en-US" sz="1000" b="1" i="0" u="none" strike="noStrike" dirty="0" smtClean="0">
                <a:effectLst/>
                <a:latin typeface="Arial"/>
              </a:rPr>
              <a:t>early stages of deployment</a:t>
            </a:r>
            <a:r>
              <a:rPr lang="en-US" sz="1000" b="0" i="0" u="none" strike="noStrike" dirty="0" smtClean="0">
                <a:effectLst/>
                <a:latin typeface="Arial"/>
              </a:rPr>
              <a:t/>
            </a:r>
            <a:br>
              <a:rPr lang="en-US" sz="1000" b="0" i="0" u="none" strike="noStrike" dirty="0" smtClean="0">
                <a:effectLst/>
                <a:latin typeface="Arial"/>
              </a:rPr>
            </a:br>
            <a:r>
              <a:rPr lang="en-US" sz="1000" b="0" i="0" u="none" strike="noStrike" dirty="0" smtClean="0">
                <a:effectLst/>
                <a:latin typeface="Arial"/>
              </a:rPr>
              <a:t>• The approach is in the early stages of alignment with basic organizational needs</a:t>
            </a:r>
            <a:r>
              <a:rPr lang="en-US" dirty="0" smtClean="0"/>
              <a:t> </a:t>
            </a:r>
            <a:r>
              <a:rPr lang="en-US" sz="1000" b="1" i="0" u="none" strike="noStrike" dirty="0" smtClean="0">
                <a:effectLst/>
                <a:latin typeface="Arial"/>
              </a:rPr>
              <a:t>Level 3: </a:t>
            </a:r>
            <a:br>
              <a:rPr lang="en-US" sz="1000" b="1" i="0" u="none" strike="noStrike" dirty="0" smtClean="0">
                <a:effectLst/>
                <a:latin typeface="Arial"/>
              </a:rPr>
            </a:br>
            <a:r>
              <a:rPr lang="en-US" sz="1000" b="0" i="0" u="none" strike="noStrike" dirty="0" smtClean="0">
                <a:effectLst/>
                <a:latin typeface="Arial"/>
              </a:rPr>
              <a:t>Defined, Organized, and Repeatable</a:t>
            </a:r>
            <a:r>
              <a:rPr lang="en-US" dirty="0" smtClean="0"/>
              <a:t> </a:t>
            </a:r>
            <a:r>
              <a:rPr lang="en-US" sz="1000" b="0" i="0" u="none" strike="noStrike" dirty="0" smtClean="0">
                <a:effectLst/>
                <a:latin typeface="Arial"/>
              </a:rPr>
              <a:t>• An effective, systematic approach,</a:t>
            </a:r>
            <a:r>
              <a:rPr lang="en-US" sz="1000" b="1" i="0" u="none" strike="noStrike" kern="1200" dirty="0" smtClean="0">
                <a:solidFill>
                  <a:schemeClr val="tx1"/>
                </a:solidFill>
                <a:effectLst/>
                <a:latin typeface="Arial"/>
                <a:ea typeface="ＭＳ Ｐゴシック" charset="0"/>
                <a:cs typeface="Geneva" charset="0"/>
              </a:rPr>
              <a:t> responsive to overall requirements</a:t>
            </a:r>
            <a:r>
              <a:rPr lang="en-US" sz="1000" b="0" i="0" u="none" strike="noStrike" dirty="0" smtClean="0">
                <a:effectLst/>
                <a:latin typeface="Arial"/>
              </a:rPr>
              <a:t> of the process, is evident.</a:t>
            </a:r>
            <a:br>
              <a:rPr lang="en-US" sz="1000" b="0" i="0" u="none" strike="noStrike" dirty="0" smtClean="0">
                <a:effectLst/>
                <a:latin typeface="Arial"/>
              </a:rPr>
            </a:br>
            <a:r>
              <a:rPr lang="en-US" sz="1000" b="0" i="0" u="none" strike="noStrike" dirty="0" smtClean="0">
                <a:effectLst/>
                <a:latin typeface="Arial"/>
              </a:rPr>
              <a:t>• The approach is </a:t>
            </a:r>
            <a:r>
              <a:rPr lang="en-US" sz="1000" b="1" i="0" u="none" strike="noStrike" kern="1200" dirty="0" smtClean="0">
                <a:solidFill>
                  <a:schemeClr val="tx1"/>
                </a:solidFill>
                <a:effectLst/>
                <a:latin typeface="Arial"/>
                <a:ea typeface="ＭＳ Ｐゴシック" charset="0"/>
                <a:cs typeface="Geneva" charset="0"/>
              </a:rPr>
              <a:t>fully</a:t>
            </a:r>
            <a:r>
              <a:rPr lang="en-US" sz="1000" b="1" i="0" u="none" strike="noStrike" dirty="0" smtClean="0">
                <a:effectLst/>
                <a:latin typeface="Arial"/>
              </a:rPr>
              <a:t> </a:t>
            </a:r>
            <a:r>
              <a:rPr lang="en-US" sz="1000" b="1" i="0" u="none" strike="noStrike" kern="1200" dirty="0" smtClean="0">
                <a:solidFill>
                  <a:schemeClr val="tx1"/>
                </a:solidFill>
                <a:effectLst/>
                <a:latin typeface="Arial"/>
                <a:ea typeface="ＭＳ Ｐゴシック" charset="0"/>
                <a:cs typeface="Geneva" charset="0"/>
              </a:rPr>
              <a:t>deployed</a:t>
            </a:r>
            <a:r>
              <a:rPr lang="en-US" sz="1000" b="1" i="0" u="none" strike="noStrike" dirty="0" smtClean="0">
                <a:effectLst/>
                <a:latin typeface="Arial"/>
              </a:rPr>
              <a:t> </a:t>
            </a:r>
            <a:r>
              <a:rPr lang="en-US" sz="1000" b="1" i="0" u="none" strike="noStrike" kern="1200" dirty="0" smtClean="0">
                <a:solidFill>
                  <a:schemeClr val="tx1"/>
                </a:solidFill>
                <a:effectLst/>
                <a:latin typeface="Arial"/>
                <a:ea typeface="ＭＳ Ｐゴシック" charset="0"/>
                <a:cs typeface="Geneva" charset="0"/>
              </a:rPr>
              <a:t>with minimal weaknesses or gaps</a:t>
            </a:r>
            <a:r>
              <a:rPr lang="en-US" sz="1000" b="1" i="0" u="none" strike="noStrike" dirty="0" smtClean="0">
                <a:effectLst/>
                <a:latin typeface="Arial"/>
              </a:rPr>
              <a:t> </a:t>
            </a:r>
            <a:r>
              <a:rPr lang="en-US" sz="1000" b="0" i="0" u="none" strike="noStrike" dirty="0" smtClean="0">
                <a:effectLst/>
                <a:latin typeface="Arial"/>
              </a:rPr>
              <a:t>in any areas or work units.</a:t>
            </a:r>
            <a:br>
              <a:rPr lang="en-US" sz="1000" b="0" i="0" u="none" strike="noStrike" dirty="0" smtClean="0">
                <a:effectLst/>
                <a:latin typeface="Arial"/>
              </a:rPr>
            </a:br>
            <a:r>
              <a:rPr lang="en-US" sz="1000" b="0" i="0" u="none" strike="noStrike" dirty="0" smtClean="0">
                <a:effectLst/>
                <a:latin typeface="Arial"/>
              </a:rPr>
              <a:t>• A</a:t>
            </a:r>
            <a:r>
              <a:rPr lang="en-US" sz="1000" b="1" i="0" u="none" strike="noStrike" dirty="0" smtClean="0">
                <a:effectLst/>
                <a:latin typeface="Arial"/>
              </a:rPr>
              <a:t> </a:t>
            </a:r>
            <a:r>
              <a:rPr lang="en-US" sz="1000" b="1" i="0" u="none" strike="noStrike" kern="1200" dirty="0" smtClean="0">
                <a:solidFill>
                  <a:schemeClr val="tx1"/>
                </a:solidFill>
                <a:effectLst/>
                <a:latin typeface="Arial"/>
                <a:ea typeface="ＭＳ Ｐゴシック" charset="0"/>
                <a:cs typeface="Geneva" charset="0"/>
              </a:rPr>
              <a:t>fact-based, evaluation process is in place</a:t>
            </a:r>
            <a:r>
              <a:rPr lang="en-US" sz="1000" b="0" i="0" u="none" strike="noStrike" dirty="0" smtClean="0">
                <a:effectLst/>
                <a:latin typeface="Arial"/>
              </a:rPr>
              <a:t> for measuring the efficiency and effectiveness of the process. </a:t>
            </a:r>
            <a:r>
              <a:rPr lang="en-US" sz="1000" b="1" i="0" u="none" strike="noStrike" kern="1200" dirty="0" smtClean="0">
                <a:solidFill>
                  <a:schemeClr val="tx1"/>
                </a:solidFill>
                <a:effectLst/>
                <a:latin typeface="Arial"/>
                <a:ea typeface="ＭＳ Ｐゴシック" charset="0"/>
                <a:cs typeface="Geneva" charset="0"/>
              </a:rPr>
              <a:t>Performance objectives with targets are established</a:t>
            </a:r>
            <a:r>
              <a:rPr lang="en-US" sz="1000" b="0" i="0" u="none" strike="noStrike" dirty="0" smtClean="0">
                <a:effectLst/>
                <a:latin typeface="Arial"/>
              </a:rPr>
              <a:t>.</a:t>
            </a:r>
            <a:br>
              <a:rPr lang="en-US" sz="1000" b="0" i="0" u="none" strike="noStrike" dirty="0" smtClean="0">
                <a:effectLst/>
                <a:latin typeface="Arial"/>
              </a:rPr>
            </a:br>
            <a:r>
              <a:rPr lang="en-US" sz="1000" b="0" i="0" u="none" strike="noStrike" dirty="0" smtClean="0">
                <a:effectLst/>
                <a:latin typeface="Arial"/>
              </a:rPr>
              <a:t>• The approach is </a:t>
            </a:r>
            <a:r>
              <a:rPr lang="en-US" sz="1000" b="1" i="0" u="none" strike="noStrike" kern="1200" dirty="0" smtClean="0">
                <a:solidFill>
                  <a:schemeClr val="tx1"/>
                </a:solidFill>
                <a:effectLst/>
                <a:latin typeface="Arial"/>
                <a:ea typeface="ＭＳ Ｐゴシック" charset="0"/>
                <a:cs typeface="Geneva" charset="0"/>
              </a:rPr>
              <a:t>aligned</a:t>
            </a:r>
            <a:r>
              <a:rPr lang="en-US" sz="1000" b="1" i="0" u="none" strike="noStrike" dirty="0" smtClean="0">
                <a:effectLst/>
                <a:latin typeface="Arial"/>
              </a:rPr>
              <a:t> </a:t>
            </a:r>
            <a:r>
              <a:rPr lang="en-US" sz="1000" b="0" i="0" u="none" strike="noStrike" dirty="0" smtClean="0">
                <a:effectLst/>
                <a:latin typeface="Arial"/>
              </a:rPr>
              <a:t>with the organizational and customer needs.</a:t>
            </a:r>
            <a:r>
              <a:rPr lang="en-US" dirty="0" smtClean="0"/>
              <a:t> </a:t>
            </a:r>
            <a:r>
              <a:rPr lang="en-US" sz="1000" b="1" i="0" u="none" strike="noStrike" dirty="0" smtClean="0">
                <a:effectLst/>
                <a:latin typeface="Arial"/>
              </a:rPr>
              <a:t>Level 4: </a:t>
            </a:r>
            <a:br>
              <a:rPr lang="en-US" sz="1000" b="1" i="0" u="none" strike="noStrike" dirty="0" smtClean="0">
                <a:effectLst/>
                <a:latin typeface="Arial"/>
              </a:rPr>
            </a:br>
            <a:r>
              <a:rPr lang="en-US" sz="1000" b="0" i="0" u="none" strike="noStrike" dirty="0" smtClean="0">
                <a:effectLst/>
                <a:latin typeface="Arial"/>
              </a:rPr>
              <a:t>Quantitatively Managed and Sustainable</a:t>
            </a:r>
            <a:r>
              <a:rPr lang="en-US" dirty="0" smtClean="0"/>
              <a:t> </a:t>
            </a:r>
            <a:r>
              <a:rPr lang="en-US" sz="1000" b="0" i="0" u="none" strike="noStrike" dirty="0" smtClean="0">
                <a:effectLst/>
                <a:latin typeface="Arial"/>
              </a:rPr>
              <a:t>• An effective, systematic approach, fully responsive to the requirements of the process is evident.</a:t>
            </a:r>
            <a:br>
              <a:rPr lang="en-US" sz="1000" b="0" i="0" u="none" strike="noStrike" dirty="0" smtClean="0">
                <a:effectLst/>
                <a:latin typeface="Arial"/>
              </a:rPr>
            </a:br>
            <a:r>
              <a:rPr lang="en-US" sz="1000" b="0" i="0" u="none" strike="noStrike" dirty="0" smtClean="0">
                <a:effectLst/>
                <a:latin typeface="Arial"/>
              </a:rPr>
              <a:t>• The approach is fully deployed without weaknesses or gaps in any areas or work units.</a:t>
            </a:r>
            <a:br>
              <a:rPr lang="en-US" sz="1000" b="0" i="0" u="none" strike="noStrike" dirty="0" smtClean="0">
                <a:effectLst/>
                <a:latin typeface="Arial"/>
              </a:rPr>
            </a:br>
            <a:r>
              <a:rPr lang="en-US" sz="1000" b="0" i="0" u="none" strike="noStrike" dirty="0" smtClean="0">
                <a:effectLst/>
                <a:latin typeface="Arial"/>
              </a:rPr>
              <a:t>• A fact-based, systematic evaluation and improvement process is in place for improving the efficiency and effectiveness of the process. </a:t>
            </a:r>
            <a:r>
              <a:rPr lang="en-US" sz="1000" b="1" i="0" u="none" strike="noStrike" kern="1200" dirty="0" smtClean="0">
                <a:solidFill>
                  <a:schemeClr val="tx1"/>
                </a:solidFill>
                <a:effectLst/>
                <a:latin typeface="Arial"/>
                <a:ea typeface="ＭＳ Ｐゴシック" charset="0"/>
                <a:cs typeface="Geneva" charset="0"/>
              </a:rPr>
              <a:t>Performance against established objectives and targets is monitored to identify opportunities for improvement.</a:t>
            </a:r>
            <a:r>
              <a:rPr lang="en-US" sz="1000" b="0" i="0" u="none" strike="noStrike" dirty="0" smtClean="0">
                <a:effectLst/>
                <a:latin typeface="Arial"/>
              </a:rPr>
              <a:t/>
            </a:r>
            <a:br>
              <a:rPr lang="en-US" sz="1000" b="0" i="0" u="none" strike="noStrike" dirty="0" smtClean="0">
                <a:effectLst/>
                <a:latin typeface="Arial"/>
              </a:rPr>
            </a:br>
            <a:r>
              <a:rPr lang="en-US" sz="1000" b="0" i="0" u="none" strike="noStrike" dirty="0" smtClean="0">
                <a:effectLst/>
                <a:latin typeface="Arial"/>
              </a:rPr>
              <a:t>• The approach is </a:t>
            </a:r>
            <a:r>
              <a:rPr lang="en-US" sz="1000" b="1" i="0" u="none" strike="noStrike" kern="1200" dirty="0" smtClean="0">
                <a:solidFill>
                  <a:schemeClr val="tx1"/>
                </a:solidFill>
                <a:effectLst/>
                <a:latin typeface="Arial"/>
                <a:ea typeface="ＭＳ Ｐゴシック" charset="0"/>
                <a:cs typeface="Geneva" charset="0"/>
              </a:rPr>
              <a:t>fully aligned </a:t>
            </a:r>
            <a:r>
              <a:rPr lang="en-US" sz="1000" b="0" i="0" u="none" strike="noStrike" dirty="0" smtClean="0">
                <a:effectLst/>
                <a:latin typeface="Arial"/>
              </a:rPr>
              <a:t>with the organizational and customer needs.</a:t>
            </a:r>
            <a:r>
              <a:rPr lang="en-US" dirty="0" smtClean="0"/>
              <a:t> </a:t>
            </a:r>
            <a:r>
              <a:rPr lang="en-US" sz="1000" b="1" i="0" u="none" strike="noStrike" dirty="0" smtClean="0">
                <a:effectLst/>
                <a:latin typeface="Arial"/>
              </a:rPr>
              <a:t>Level 5:</a:t>
            </a:r>
            <a:br>
              <a:rPr lang="en-US" sz="1000" b="1" i="0" u="none" strike="noStrike" dirty="0" smtClean="0">
                <a:effectLst/>
                <a:latin typeface="Arial"/>
              </a:rPr>
            </a:br>
            <a:r>
              <a:rPr lang="en-US" sz="1000" b="0" i="0" u="none" strike="noStrike" dirty="0" smtClean="0">
                <a:effectLst/>
                <a:latin typeface="Arial"/>
              </a:rPr>
              <a:t>Optimizing</a:t>
            </a:r>
            <a:r>
              <a:rPr lang="en-US" dirty="0" smtClean="0"/>
              <a:t> </a:t>
            </a:r>
            <a:r>
              <a:rPr lang="en-US" sz="1000" b="0" i="0" u="none" strike="noStrike" dirty="0" smtClean="0">
                <a:effectLst/>
                <a:latin typeface="Arial"/>
              </a:rPr>
              <a:t>• An effective, systematic approach, fully responsive to the requirements of the process is evident.</a:t>
            </a:r>
            <a:br>
              <a:rPr lang="en-US" sz="1000" b="0" i="0" u="none" strike="noStrike" dirty="0" smtClean="0">
                <a:effectLst/>
                <a:latin typeface="Arial"/>
              </a:rPr>
            </a:br>
            <a:r>
              <a:rPr lang="en-US" sz="1000" b="0" i="0" u="none" strike="noStrike" dirty="0" smtClean="0">
                <a:effectLst/>
                <a:latin typeface="Arial"/>
              </a:rPr>
              <a:t>• The approach is fully deployed without weaknesses or gaps in any areas or work units.</a:t>
            </a:r>
            <a:br>
              <a:rPr lang="en-US" sz="1000" b="0" i="0" u="none" strike="noStrike" dirty="0" smtClean="0">
                <a:effectLst/>
                <a:latin typeface="Arial"/>
              </a:rPr>
            </a:br>
            <a:r>
              <a:rPr lang="en-US" sz="1000" b="0" i="0" u="none" strike="noStrike" dirty="0" smtClean="0">
                <a:effectLst/>
                <a:latin typeface="Arial"/>
              </a:rPr>
              <a:t>• A fact-based, systematic evaluation and improvement process </a:t>
            </a:r>
            <a:r>
              <a:rPr lang="en-US" sz="1000" b="1" i="0" u="none" strike="noStrike" kern="1200" dirty="0" smtClean="0">
                <a:solidFill>
                  <a:schemeClr val="tx1"/>
                </a:solidFill>
                <a:effectLst/>
                <a:latin typeface="Arial"/>
                <a:ea typeface="ＭＳ Ｐゴシック" charset="0"/>
                <a:cs typeface="Geneva" charset="0"/>
              </a:rPr>
              <a:t>with organizational learning are integrated into the process for improving efficiency and effectiveness. Cycles of improvement have been completed resulting in sustained trends of improved performance for the critical process characteristics that is supported by data.</a:t>
            </a:r>
            <a:r>
              <a:rPr lang="en-US" sz="1000" b="0" i="0" u="none" strike="noStrike" dirty="0" smtClean="0">
                <a:effectLst/>
                <a:latin typeface="Arial"/>
              </a:rPr>
              <a:t/>
            </a:r>
            <a:br>
              <a:rPr lang="en-US" sz="1000" b="0" i="0" u="none" strike="noStrike" dirty="0" smtClean="0">
                <a:effectLst/>
                <a:latin typeface="Arial"/>
              </a:rPr>
            </a:br>
            <a:r>
              <a:rPr lang="en-US" sz="1000" b="0" i="0" u="none" strike="noStrike" dirty="0" smtClean="0">
                <a:effectLst/>
                <a:latin typeface="Arial"/>
              </a:rPr>
              <a:t>• The approach is </a:t>
            </a:r>
            <a:r>
              <a:rPr lang="en-US" sz="1000" b="1" i="0" u="none" strike="noStrike" kern="1200" dirty="0" smtClean="0">
                <a:solidFill>
                  <a:schemeClr val="tx1"/>
                </a:solidFill>
                <a:effectLst/>
                <a:latin typeface="Arial"/>
                <a:ea typeface="ＭＳ Ｐゴシック" charset="0"/>
                <a:cs typeface="Geneva" charset="0"/>
              </a:rPr>
              <a:t>well integrated </a:t>
            </a:r>
            <a:r>
              <a:rPr lang="en-US" sz="1000" b="0" i="0" u="none" strike="noStrike" dirty="0" smtClean="0">
                <a:effectLst/>
                <a:latin typeface="Arial"/>
              </a:rPr>
              <a:t>with the organizational and customer needs.</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17</a:t>
            </a:fld>
            <a:endParaRPr lang="en-US" dirty="0"/>
          </a:p>
        </p:txBody>
      </p:sp>
    </p:spTree>
    <p:extLst>
      <p:ext uri="{BB962C8B-B14F-4D97-AF65-F5344CB8AC3E}">
        <p14:creationId xmlns:p14="http://schemas.microsoft.com/office/powerpoint/2010/main" val="865970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18</a:t>
            </a:fld>
            <a:endParaRPr lang="en-US" dirty="0"/>
          </a:p>
        </p:txBody>
      </p:sp>
    </p:spTree>
    <p:extLst>
      <p:ext uri="{BB962C8B-B14F-4D97-AF65-F5344CB8AC3E}">
        <p14:creationId xmlns:p14="http://schemas.microsoft.com/office/powerpoint/2010/main" val="1807695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19</a:t>
            </a:fld>
            <a:endParaRPr lang="en-US" dirty="0"/>
          </a:p>
        </p:txBody>
      </p:sp>
    </p:spTree>
    <p:extLst>
      <p:ext uri="{BB962C8B-B14F-4D97-AF65-F5344CB8AC3E}">
        <p14:creationId xmlns:p14="http://schemas.microsoft.com/office/powerpoint/2010/main" val="3604178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a:noFill/>
        </p:spPr>
        <p:txBody>
          <a:bodyPr/>
          <a:lstStyle/>
          <a:p>
            <a:r>
              <a:rPr lang="de-DE"/>
              <a:t>CPC Annual Management Review</a:t>
            </a:r>
            <a:endParaRPr lang="en-US" dirty="0"/>
          </a:p>
        </p:txBody>
      </p:sp>
      <p:sp>
        <p:nvSpPr>
          <p:cNvPr id="18435" name="Rectangle 3"/>
          <p:cNvSpPr>
            <a:spLocks noGrp="1" noChangeArrowheads="1"/>
          </p:cNvSpPr>
          <p:nvPr>
            <p:ph type="dt" sz="quarter" idx="1"/>
          </p:nvPr>
        </p:nvSpPr>
        <p:spPr>
          <a:noFill/>
        </p:spPr>
        <p:txBody>
          <a:bodyPr/>
          <a:lstStyle/>
          <a:p>
            <a:pPr defTabSz="931871"/>
            <a:r>
              <a:rPr lang="en-US" dirty="0" smtClean="0">
                <a:latin typeface="Arial" charset="0"/>
                <a:cs typeface="Times New Roman" charset="0"/>
              </a:rPr>
              <a:t>2008-04-11</a:t>
            </a:r>
          </a:p>
        </p:txBody>
      </p:sp>
      <p:sp>
        <p:nvSpPr>
          <p:cNvPr id="18436" name="Rectangle 6"/>
          <p:cNvSpPr>
            <a:spLocks noGrp="1" noChangeArrowheads="1"/>
          </p:cNvSpPr>
          <p:nvPr>
            <p:ph type="ftr" sz="quarter" idx="4"/>
          </p:nvPr>
        </p:nvSpPr>
        <p:spPr>
          <a:noFill/>
        </p:spPr>
        <p:txBody>
          <a:bodyPr/>
          <a:lstStyle/>
          <a:p>
            <a:pPr defTabSz="931871"/>
            <a:r>
              <a:rPr lang="en-US" dirty="0" smtClean="0">
                <a:latin typeface="Arial" charset="0"/>
                <a:cs typeface="Times New Roman" charset="0"/>
              </a:rPr>
              <a:t>Underwriters Laboratories Inc.</a:t>
            </a:r>
          </a:p>
        </p:txBody>
      </p:sp>
      <p:sp>
        <p:nvSpPr>
          <p:cNvPr id="18437" name="Rectangle 7"/>
          <p:cNvSpPr>
            <a:spLocks noGrp="1" noChangeArrowheads="1"/>
          </p:cNvSpPr>
          <p:nvPr>
            <p:ph type="sldNum" sz="quarter" idx="5"/>
          </p:nvPr>
        </p:nvSpPr>
        <p:spPr>
          <a:noFill/>
        </p:spPr>
        <p:txBody>
          <a:bodyPr/>
          <a:lstStyle/>
          <a:p>
            <a:r>
              <a:rPr lang="en-US" dirty="0"/>
              <a:t>Page </a:t>
            </a:r>
            <a:fld id="{F3C4D5B4-FB89-471F-86B6-23E828EDED97}" type="slidenum">
              <a:rPr lang="en-US"/>
              <a:pPr/>
              <a:t>2</a:t>
            </a:fld>
            <a:endParaRPr lang="en-US" dirty="0"/>
          </a:p>
        </p:txBody>
      </p:sp>
      <p:sp>
        <p:nvSpPr>
          <p:cNvPr id="18438" name="Rectangle 2"/>
          <p:cNvSpPr>
            <a:spLocks noGrp="1" noRot="1" noChangeAspect="1" noChangeArrowheads="1" noTextEdit="1"/>
          </p:cNvSpPr>
          <p:nvPr>
            <p:ph type="sldImg"/>
          </p:nvPr>
        </p:nvSpPr>
        <p:spPr>
          <a:ln/>
        </p:spPr>
      </p:sp>
      <p:sp>
        <p:nvSpPr>
          <p:cNvPr id="18439" name="Rectangle 3"/>
          <p:cNvSpPr>
            <a:spLocks noGrp="1" noChangeArrowheads="1"/>
          </p:cNvSpPr>
          <p:nvPr>
            <p:ph type="body" idx="1"/>
          </p:nvPr>
        </p:nvSpPr>
        <p:spPr>
          <a:noFill/>
          <a:ln/>
        </p:spPr>
        <p:txBody>
          <a:bodyPr>
            <a:normAutofit fontScale="85000" lnSpcReduction="20000"/>
          </a:bodyPr>
          <a:lstStyle/>
          <a:p>
            <a:pPr eaLnBrk="1" hangingPunct="1"/>
            <a:endParaRPr lang="en-US" dirty="0" smtClean="0">
              <a:latin typeface="Arial" charset="0"/>
              <a:cs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p:spPr>
        <p:txBody>
          <a:bodyPr/>
          <a:lstStyle/>
          <a:p>
            <a:r>
              <a:rPr lang="de-DE" altLang="de-DE" dirty="0" smtClean="0"/>
              <a:t>CPC Annual Management Review</a:t>
            </a:r>
            <a:endParaRPr lang="en-US" altLang="de-DE" dirty="0" smtClean="0"/>
          </a:p>
        </p:txBody>
      </p:sp>
      <p:sp>
        <p:nvSpPr>
          <p:cNvPr id="184323" name="Rectangle 3"/>
          <p:cNvSpPr>
            <a:spLocks noGrp="1" noChangeArrowheads="1"/>
          </p:cNvSpPr>
          <p:nvPr>
            <p:ph type="dt" sz="quarter" idx="1"/>
          </p:nvPr>
        </p:nvSpPr>
        <p:spPr>
          <a:noFill/>
        </p:spPr>
        <p:txBody>
          <a:bodyPr/>
          <a:lstStyle/>
          <a:p>
            <a:pPr defTabSz="931871"/>
            <a:r>
              <a:rPr lang="en-US" altLang="de-DE" dirty="0" smtClean="0"/>
              <a:t>2008-04-11</a:t>
            </a:r>
          </a:p>
        </p:txBody>
      </p:sp>
      <p:sp>
        <p:nvSpPr>
          <p:cNvPr id="184324" name="Rectangle 6"/>
          <p:cNvSpPr>
            <a:spLocks noGrp="1" noChangeArrowheads="1"/>
          </p:cNvSpPr>
          <p:nvPr>
            <p:ph type="ftr" sz="quarter" idx="4"/>
          </p:nvPr>
        </p:nvSpPr>
        <p:spPr>
          <a:noFill/>
        </p:spPr>
        <p:txBody>
          <a:bodyPr/>
          <a:lstStyle/>
          <a:p>
            <a:pPr defTabSz="931871"/>
            <a:r>
              <a:rPr lang="en-US" altLang="de-DE" dirty="0" smtClean="0"/>
              <a:t>Underwriters Laboratories Inc.</a:t>
            </a:r>
          </a:p>
        </p:txBody>
      </p:sp>
      <p:sp>
        <p:nvSpPr>
          <p:cNvPr id="184325" name="Rectangle 7"/>
          <p:cNvSpPr>
            <a:spLocks noGrp="1" noChangeArrowheads="1"/>
          </p:cNvSpPr>
          <p:nvPr>
            <p:ph type="sldNum" sz="quarter" idx="5"/>
          </p:nvPr>
        </p:nvSpPr>
        <p:spPr>
          <a:noFill/>
        </p:spPr>
        <p:txBody>
          <a:bodyPr/>
          <a:lstStyle/>
          <a:p>
            <a:r>
              <a:rPr lang="en-US" altLang="de-DE" dirty="0" smtClean="0"/>
              <a:t>Page </a:t>
            </a:r>
            <a:fld id="{63538061-69C1-451F-943E-C24F1EB83E2A}" type="slidenum">
              <a:rPr lang="en-US" altLang="de-DE" smtClean="0"/>
              <a:pPr/>
              <a:t>23</a:t>
            </a:fld>
            <a:endParaRPr lang="en-US" altLang="de-DE" dirty="0" smtClean="0"/>
          </a:p>
        </p:txBody>
      </p:sp>
      <p:sp>
        <p:nvSpPr>
          <p:cNvPr id="184326" name="Rectangle 2"/>
          <p:cNvSpPr>
            <a:spLocks noGrp="1" noRot="1" noChangeAspect="1" noChangeArrowheads="1" noTextEdit="1"/>
          </p:cNvSpPr>
          <p:nvPr>
            <p:ph type="sldImg"/>
          </p:nvPr>
        </p:nvSpPr>
        <p:spPr>
          <a:ln/>
        </p:spPr>
      </p:sp>
      <p:sp>
        <p:nvSpPr>
          <p:cNvPr id="184327" name="Rectangle 3"/>
          <p:cNvSpPr>
            <a:spLocks noGrp="1" noChangeArrowheads="1"/>
          </p:cNvSpPr>
          <p:nvPr>
            <p:ph type="body" idx="1"/>
          </p:nvPr>
        </p:nvSpPr>
        <p:spPr>
          <a:noFill/>
          <a:ln/>
        </p:spPr>
        <p:txBody>
          <a:bodyPr/>
          <a:lstStyle/>
          <a:p>
            <a:pPr eaLnBrk="1" hangingPunct="1"/>
            <a:endParaRPr lang="da-DK" dirty="0" smtClean="0"/>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Completed Interviews: </a:t>
            </a:r>
            <a:r>
              <a:rPr lang="en-US" dirty="0" smtClean="0"/>
              <a:t>Jeff Smidt, Lisa Salley, Todd Denison, </a:t>
            </a:r>
            <a:r>
              <a:rPr lang="en-US" dirty="0" err="1" smtClean="0"/>
              <a:t>JooHong</a:t>
            </a:r>
            <a:r>
              <a:rPr lang="en-US" dirty="0" smtClean="0"/>
              <a:t> Song, Stephanie Lane (for Chris Hasbrook)</a:t>
            </a:r>
          </a:p>
          <a:p>
            <a:endParaRPr lang="en-US" dirty="0" smtClean="0"/>
          </a:p>
          <a:p>
            <a:r>
              <a:rPr lang="en-US" b="1" dirty="0" smtClean="0"/>
              <a:t>Themes</a:t>
            </a:r>
            <a:endParaRPr lang="en-US" dirty="0" smtClean="0"/>
          </a:p>
          <a:p>
            <a:pPr lvl="1"/>
            <a:r>
              <a:rPr lang="en-US" dirty="0" smtClean="0"/>
              <a:t>Reduce SOPs</a:t>
            </a:r>
          </a:p>
          <a:p>
            <a:pPr lvl="1"/>
            <a:r>
              <a:rPr lang="en-US" dirty="0" smtClean="0"/>
              <a:t>KPIs would be useful</a:t>
            </a:r>
          </a:p>
          <a:p>
            <a:pPr lvl="1"/>
            <a:r>
              <a:rPr lang="en-US" dirty="0" smtClean="0"/>
              <a:t>Not requested to STOP what we are doing</a:t>
            </a:r>
          </a:p>
          <a:p>
            <a:r>
              <a:rPr lang="en-US" dirty="0" smtClean="0"/>
              <a:t>=======================================</a:t>
            </a:r>
          </a:p>
          <a:p>
            <a:pPr lvl="1">
              <a:spcBef>
                <a:spcPts val="300"/>
              </a:spcBef>
              <a:spcAft>
                <a:spcPts val="300"/>
              </a:spcAft>
            </a:pPr>
            <a:r>
              <a:rPr lang="en-US" sz="1600" dirty="0" smtClean="0"/>
              <a:t>SOP Reduction – Minimize documents</a:t>
            </a:r>
          </a:p>
          <a:p>
            <a:pPr lvl="1">
              <a:spcBef>
                <a:spcPts val="300"/>
              </a:spcBef>
              <a:spcAft>
                <a:spcPts val="300"/>
              </a:spcAft>
            </a:pPr>
            <a:r>
              <a:rPr lang="en-US" sz="1600" dirty="0" smtClean="0"/>
              <a:t>Empower quality</a:t>
            </a:r>
          </a:p>
          <a:p>
            <a:pPr lvl="1">
              <a:spcBef>
                <a:spcPts val="300"/>
              </a:spcBef>
              <a:spcAft>
                <a:spcPts val="300"/>
              </a:spcAft>
            </a:pPr>
            <a:r>
              <a:rPr lang="en-US" sz="1600" dirty="0" smtClean="0"/>
              <a:t>Support </a:t>
            </a:r>
            <a:r>
              <a:rPr lang="en-US" sz="1600" dirty="0" err="1" smtClean="0"/>
              <a:t>Labware</a:t>
            </a:r>
            <a:r>
              <a:rPr lang="en-US" sz="1600" dirty="0" smtClean="0"/>
              <a:t> rollout (John Resing / Skip)</a:t>
            </a:r>
          </a:p>
          <a:p>
            <a:pPr lvl="1">
              <a:spcBef>
                <a:spcPts val="300"/>
              </a:spcBef>
              <a:spcAft>
                <a:spcPts val="300"/>
              </a:spcAft>
            </a:pPr>
            <a:r>
              <a:rPr lang="en-US" sz="1600" b="1" dirty="0" smtClean="0"/>
              <a:t>Priority:</a:t>
            </a:r>
            <a:r>
              <a:rPr lang="en-US" sz="1600" dirty="0" smtClean="0"/>
              <a:t> Lab consistency – contracts (SPC, round robin testing)</a:t>
            </a:r>
          </a:p>
          <a:p>
            <a:pPr lvl="1">
              <a:spcBef>
                <a:spcPts val="300"/>
              </a:spcBef>
              <a:spcAft>
                <a:spcPts val="300"/>
              </a:spcAft>
            </a:pPr>
            <a:r>
              <a:rPr lang="en-US" sz="1600" b="1" dirty="0" smtClean="0"/>
              <a:t>Priority:</a:t>
            </a:r>
            <a:r>
              <a:rPr lang="en-US" sz="1600" dirty="0" smtClean="0"/>
              <a:t> Suzhou Plastics Lab 4Q 2014</a:t>
            </a:r>
          </a:p>
          <a:p>
            <a:pPr lvl="1">
              <a:spcBef>
                <a:spcPts val="300"/>
              </a:spcBef>
              <a:spcAft>
                <a:spcPts val="300"/>
              </a:spcAft>
            </a:pPr>
            <a:r>
              <a:rPr lang="en-US" sz="1600" b="1" dirty="0" smtClean="0"/>
              <a:t>Priority:</a:t>
            </a:r>
            <a:r>
              <a:rPr lang="en-US" sz="1600" dirty="0" smtClean="0"/>
              <a:t> FUS sample management </a:t>
            </a:r>
            <a:r>
              <a:rPr lang="en-US" sz="1400" dirty="0" smtClean="0"/>
              <a:t>(critical) </a:t>
            </a:r>
          </a:p>
          <a:p>
            <a:pPr lvl="2">
              <a:spcBef>
                <a:spcPts val="300"/>
              </a:spcBef>
              <a:spcAft>
                <a:spcPts val="300"/>
              </a:spcAft>
            </a:pPr>
            <a:r>
              <a:rPr lang="en-US" sz="1200" dirty="0" smtClean="0"/>
              <a:t>Interested in KPIs for FUS samples (expected vs actual, cycle time)</a:t>
            </a:r>
          </a:p>
          <a:p>
            <a:pPr lvl="1">
              <a:spcBef>
                <a:spcPts val="300"/>
              </a:spcBef>
              <a:spcAft>
                <a:spcPts val="300"/>
              </a:spcAft>
            </a:pPr>
            <a:r>
              <a:rPr lang="en-US" sz="1600" dirty="0" smtClean="0"/>
              <a:t>CAR system – Consumer BU needs “very quick feedback”</a:t>
            </a:r>
          </a:p>
          <a:p>
            <a:pPr lvl="2">
              <a:spcBef>
                <a:spcPts val="300"/>
              </a:spcBef>
              <a:spcAft>
                <a:spcPts val="300"/>
              </a:spcAft>
            </a:pPr>
            <a:r>
              <a:rPr lang="en-US" sz="1200" dirty="0" smtClean="0"/>
              <a:t>CAR open-to-close cycle time is too long (could be a KPI)</a:t>
            </a:r>
          </a:p>
          <a:p>
            <a:pPr lvl="2">
              <a:spcBef>
                <a:spcPts val="300"/>
              </a:spcBef>
              <a:spcAft>
                <a:spcPts val="300"/>
              </a:spcAft>
            </a:pPr>
            <a:r>
              <a:rPr lang="en-US" sz="1200" dirty="0" smtClean="0"/>
              <a:t>[unsure if it is a process,  tool, or resource issue] </a:t>
            </a:r>
          </a:p>
          <a:p>
            <a:pPr lvl="1">
              <a:spcBef>
                <a:spcPts val="300"/>
              </a:spcBef>
              <a:spcAft>
                <a:spcPts val="300"/>
              </a:spcAft>
            </a:pPr>
            <a:r>
              <a:rPr lang="en-US" sz="1600" dirty="0" smtClean="0"/>
              <a:t>Global Communication needs to be continual – driving consistency and flexibility needs across the BUs</a:t>
            </a:r>
          </a:p>
          <a:p>
            <a:pPr lvl="1">
              <a:spcBef>
                <a:spcPts val="300"/>
              </a:spcBef>
              <a:spcAft>
                <a:spcPts val="300"/>
              </a:spcAft>
            </a:pPr>
            <a:r>
              <a:rPr lang="en-US" sz="1600" dirty="0" smtClean="0"/>
              <a:t>Build Quality into the process</a:t>
            </a:r>
          </a:p>
          <a:p>
            <a:pPr lvl="1">
              <a:spcBef>
                <a:spcPts val="300"/>
              </a:spcBef>
              <a:spcAft>
                <a:spcPts val="300"/>
              </a:spcAft>
            </a:pPr>
            <a:r>
              <a:rPr lang="en-US" sz="1600" dirty="0" smtClean="0"/>
              <a:t>Since IT tools are difficult to change – build only key critical quality requirements into the tool (Quality &amp; Process Engineering)</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24</a:t>
            </a:fld>
            <a:endParaRPr lang="en-US" dirty="0"/>
          </a:p>
        </p:txBody>
      </p:sp>
    </p:spTree>
    <p:extLst>
      <p:ext uri="{BB962C8B-B14F-4D97-AF65-F5344CB8AC3E}">
        <p14:creationId xmlns:p14="http://schemas.microsoft.com/office/powerpoint/2010/main" val="1890759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0000FF"/>
                </a:solidFill>
              </a:rPr>
              <a:t>Current</a:t>
            </a:r>
            <a:r>
              <a:rPr lang="en-US" dirty="0" smtClean="0">
                <a:solidFill>
                  <a:srgbClr val="0000FF"/>
                </a:solidFill>
              </a:rPr>
              <a:t>:</a:t>
            </a:r>
            <a:r>
              <a:rPr lang="en-US" baseline="0" dirty="0" smtClean="0">
                <a:solidFill>
                  <a:srgbClr val="0000FF"/>
                </a:solidFill>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Reactive fire-fighting</a:t>
            </a:r>
          </a:p>
          <a:p>
            <a:r>
              <a:rPr lang="en-US" dirty="0" smtClean="0"/>
              <a:t>Ineffective / not</a:t>
            </a:r>
            <a:r>
              <a:rPr lang="en-US" baseline="0" dirty="0" smtClean="0"/>
              <a:t> cost efficient </a:t>
            </a:r>
          </a:p>
          <a:p>
            <a:r>
              <a:rPr lang="en-US" baseline="0" dirty="0" smtClean="0"/>
              <a:t>Many repeat defects……</a:t>
            </a:r>
          </a:p>
          <a:p>
            <a:endParaRPr lang="en-US" dirty="0" smtClean="0"/>
          </a:p>
          <a:p>
            <a:r>
              <a:rPr lang="en-US" sz="1200" b="1" dirty="0" smtClean="0">
                <a:solidFill>
                  <a:srgbClr val="0000FF"/>
                </a:solidFill>
                <a:ea typeface="ＭＳ Ｐゴシック" charset="0"/>
                <a:cs typeface="Geneva" charset="0"/>
              </a:rPr>
              <a:t>Future:</a:t>
            </a:r>
          </a:p>
          <a:p>
            <a:r>
              <a:rPr lang="en-US" b="1" dirty="0" smtClean="0"/>
              <a:t>Strategic</a:t>
            </a:r>
            <a:r>
              <a:rPr lang="en-US" b="1" baseline="0" dirty="0" smtClean="0"/>
              <a:t> and competitive</a:t>
            </a:r>
          </a:p>
          <a:p>
            <a:r>
              <a:rPr lang="en-US" baseline="0" dirty="0" smtClean="0"/>
              <a:t>Process designed to meet requirements, fulfilling requirements embedded into the process without added steps (human intervention) </a:t>
            </a:r>
          </a:p>
          <a:p>
            <a:endParaRPr lang="en-US" dirty="0"/>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25</a:t>
            </a:fld>
            <a:endParaRPr lang="en-US" dirty="0"/>
          </a:p>
        </p:txBody>
      </p:sp>
    </p:spTree>
    <p:extLst>
      <p:ext uri="{BB962C8B-B14F-4D97-AF65-F5344CB8AC3E}">
        <p14:creationId xmlns:p14="http://schemas.microsoft.com/office/powerpoint/2010/main" val="1455891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27</a:t>
            </a:fld>
            <a:endParaRPr lang="en-US" dirty="0"/>
          </a:p>
        </p:txBody>
      </p:sp>
    </p:spTree>
    <p:extLst>
      <p:ext uri="{BB962C8B-B14F-4D97-AF65-F5344CB8AC3E}">
        <p14:creationId xmlns:p14="http://schemas.microsoft.com/office/powerpoint/2010/main" val="924862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000" b="0" i="0" u="none" strike="noStrike" dirty="0" smtClean="0">
                <a:effectLst/>
                <a:latin typeface="Arial"/>
              </a:rPr>
              <a:t> </a:t>
            </a:r>
            <a:r>
              <a:rPr lang="en-US" dirty="0" smtClean="0"/>
              <a:t> </a:t>
            </a:r>
            <a:r>
              <a:rPr lang="en-US" sz="1000" b="1" i="0" u="none" strike="noStrike" dirty="0" smtClean="0">
                <a:effectLst/>
                <a:latin typeface="Arial"/>
              </a:rPr>
              <a:t>Criteria </a:t>
            </a:r>
            <a:r>
              <a:rPr lang="en-US" dirty="0" smtClean="0"/>
              <a:t> </a:t>
            </a:r>
            <a:r>
              <a:rPr lang="en-US" sz="1000" b="1" i="0" u="none" strike="noStrike" dirty="0" smtClean="0">
                <a:effectLst/>
                <a:latin typeface="Arial"/>
              </a:rPr>
              <a:t>Level 1: </a:t>
            </a:r>
            <a:br>
              <a:rPr lang="en-US" sz="1000" b="1" i="0" u="none" strike="noStrike" dirty="0" smtClean="0">
                <a:effectLst/>
                <a:latin typeface="Arial"/>
              </a:rPr>
            </a:br>
            <a:r>
              <a:rPr lang="en-US" sz="1000" b="0" i="0" u="none" strike="noStrike" dirty="0" smtClean="0">
                <a:effectLst/>
                <a:latin typeface="Arial"/>
              </a:rPr>
              <a:t>Initial, Ad-hoc</a:t>
            </a:r>
            <a:r>
              <a:rPr lang="en-US" dirty="0" smtClean="0"/>
              <a:t> </a:t>
            </a:r>
            <a:r>
              <a:rPr lang="en-US" sz="1000" b="0" i="0" u="none" strike="noStrike" dirty="0" smtClean="0">
                <a:effectLst/>
                <a:latin typeface="Arial"/>
              </a:rPr>
              <a:t>• No systematic approach is evident; information is anecdotal.</a:t>
            </a:r>
            <a:br>
              <a:rPr lang="en-US" sz="1000" b="0" i="0" u="none" strike="noStrike" dirty="0" smtClean="0">
                <a:effectLst/>
                <a:latin typeface="Arial"/>
              </a:rPr>
            </a:br>
            <a:r>
              <a:rPr lang="en-US" sz="1000" b="0" i="0" u="none" strike="noStrike" dirty="0" smtClean="0">
                <a:effectLst/>
                <a:latin typeface="Arial"/>
              </a:rPr>
              <a:t>• Little or no deployment of an approach is evident.</a:t>
            </a:r>
            <a:br>
              <a:rPr lang="en-US" sz="1000" b="0" i="0" u="none" strike="noStrike" dirty="0" smtClean="0">
                <a:effectLst/>
                <a:latin typeface="Arial"/>
              </a:rPr>
            </a:br>
            <a:r>
              <a:rPr lang="en-US" sz="1000" b="0" i="0" u="none" strike="noStrike" dirty="0" smtClean="0">
                <a:effectLst/>
                <a:latin typeface="Arial"/>
              </a:rPr>
              <a:t>• An improvement orientation is not evident; improvement is achieved through reacting to problems.</a:t>
            </a:r>
            <a:r>
              <a:rPr lang="en-US" dirty="0" smtClean="0"/>
              <a:t> </a:t>
            </a:r>
            <a:r>
              <a:rPr lang="en-US" sz="1000" b="1" i="0" u="none" strike="noStrike" dirty="0" smtClean="0">
                <a:effectLst/>
                <a:latin typeface="Arial"/>
              </a:rPr>
              <a:t>Level 2: </a:t>
            </a:r>
            <a:br>
              <a:rPr lang="en-US" sz="1000" b="1" i="0" u="none" strike="noStrike" dirty="0" smtClean="0">
                <a:effectLst/>
                <a:latin typeface="Arial"/>
              </a:rPr>
            </a:br>
            <a:r>
              <a:rPr lang="en-US" sz="1000" b="0" i="0" u="none" strike="noStrike" dirty="0" smtClean="0">
                <a:effectLst/>
                <a:latin typeface="Arial"/>
              </a:rPr>
              <a:t>Repeatable, Rudimentary</a:t>
            </a:r>
            <a:r>
              <a:rPr lang="en-US" dirty="0" smtClean="0"/>
              <a:t> </a:t>
            </a:r>
            <a:r>
              <a:rPr lang="en-US" sz="1000" b="0" i="0" u="none" strike="noStrike" dirty="0" smtClean="0">
                <a:effectLst/>
                <a:latin typeface="Arial"/>
              </a:rPr>
              <a:t>• An </a:t>
            </a:r>
            <a:r>
              <a:rPr lang="en-US" sz="1000" b="1" i="0" u="none" strike="noStrike" dirty="0" smtClean="0">
                <a:effectLst/>
                <a:latin typeface="Arial"/>
              </a:rPr>
              <a:t>effective, systematic approach</a:t>
            </a:r>
            <a:r>
              <a:rPr lang="en-US" sz="1000" b="0" i="0" u="none" strike="noStrike" dirty="0" smtClean="0">
                <a:effectLst/>
                <a:latin typeface="Arial"/>
              </a:rPr>
              <a:t>,</a:t>
            </a:r>
            <a:r>
              <a:rPr lang="en-US" sz="1000" b="1" i="0" u="none" strike="noStrike" dirty="0" smtClean="0">
                <a:effectLst/>
                <a:latin typeface="Arial"/>
              </a:rPr>
              <a:t> responsive to the basic requirements</a:t>
            </a:r>
            <a:r>
              <a:rPr lang="en-US" sz="1000" b="0" i="0" u="none" strike="noStrike" dirty="0" smtClean="0">
                <a:effectLst/>
                <a:latin typeface="Arial"/>
              </a:rPr>
              <a:t> of the process, is evident.</a:t>
            </a:r>
            <a:br>
              <a:rPr lang="en-US" sz="1000" b="0" i="0" u="none" strike="noStrike" dirty="0" smtClean="0">
                <a:effectLst/>
                <a:latin typeface="Arial"/>
              </a:rPr>
            </a:br>
            <a:r>
              <a:rPr lang="en-US" sz="1000" b="0" i="0" u="none" strike="noStrike" dirty="0" smtClean="0">
                <a:effectLst/>
                <a:latin typeface="Arial"/>
              </a:rPr>
              <a:t>• The </a:t>
            </a:r>
            <a:r>
              <a:rPr lang="en-US" sz="1000" b="1" i="0" u="none" strike="noStrike" dirty="0" smtClean="0">
                <a:effectLst/>
                <a:latin typeface="Arial"/>
              </a:rPr>
              <a:t>approach is deployed</a:t>
            </a:r>
            <a:r>
              <a:rPr lang="en-US" sz="1000" b="0" i="0" u="none" strike="noStrike" dirty="0" smtClean="0">
                <a:effectLst/>
                <a:latin typeface="Arial"/>
              </a:rPr>
              <a:t>, although some areas or work units are in </a:t>
            </a:r>
            <a:r>
              <a:rPr lang="en-US" sz="1000" b="1" i="0" u="none" strike="noStrike" dirty="0" smtClean="0">
                <a:effectLst/>
                <a:latin typeface="Arial"/>
              </a:rPr>
              <a:t>early stages of deployment</a:t>
            </a:r>
            <a:r>
              <a:rPr lang="en-US" sz="1000" b="0" i="0" u="none" strike="noStrike" dirty="0" smtClean="0">
                <a:effectLst/>
                <a:latin typeface="Arial"/>
              </a:rPr>
              <a:t/>
            </a:r>
            <a:br>
              <a:rPr lang="en-US" sz="1000" b="0" i="0" u="none" strike="noStrike" dirty="0" smtClean="0">
                <a:effectLst/>
                <a:latin typeface="Arial"/>
              </a:rPr>
            </a:br>
            <a:r>
              <a:rPr lang="en-US" sz="1000" b="0" i="0" u="none" strike="noStrike" dirty="0" smtClean="0">
                <a:effectLst/>
                <a:latin typeface="Arial"/>
              </a:rPr>
              <a:t>• The approach is in the early stages of alignment with basic organizational needs</a:t>
            </a:r>
            <a:r>
              <a:rPr lang="en-US" dirty="0" smtClean="0"/>
              <a:t> </a:t>
            </a:r>
            <a:r>
              <a:rPr lang="en-US" sz="1000" b="1" i="0" u="none" strike="noStrike" dirty="0" smtClean="0">
                <a:effectLst/>
                <a:latin typeface="Arial"/>
              </a:rPr>
              <a:t>Level 3: </a:t>
            </a:r>
            <a:br>
              <a:rPr lang="en-US" sz="1000" b="1" i="0" u="none" strike="noStrike" dirty="0" smtClean="0">
                <a:effectLst/>
                <a:latin typeface="Arial"/>
              </a:rPr>
            </a:br>
            <a:r>
              <a:rPr lang="en-US" sz="1000" b="0" i="0" u="none" strike="noStrike" dirty="0" smtClean="0">
                <a:effectLst/>
                <a:latin typeface="Arial"/>
              </a:rPr>
              <a:t>Defined, Organized, and Repeatable</a:t>
            </a:r>
            <a:r>
              <a:rPr lang="en-US" dirty="0" smtClean="0"/>
              <a:t> </a:t>
            </a:r>
            <a:r>
              <a:rPr lang="en-US" sz="1000" b="0" i="0" u="none" strike="noStrike" dirty="0" smtClean="0">
                <a:effectLst/>
                <a:latin typeface="Arial"/>
              </a:rPr>
              <a:t>• An effective, systematic approach,</a:t>
            </a:r>
            <a:r>
              <a:rPr lang="en-US" sz="1000" b="1" i="0" u="none" strike="noStrike" kern="1200" dirty="0" smtClean="0">
                <a:solidFill>
                  <a:schemeClr val="tx1"/>
                </a:solidFill>
                <a:effectLst/>
                <a:latin typeface="Arial"/>
                <a:ea typeface="ＭＳ Ｐゴシック" charset="0"/>
                <a:cs typeface="Geneva" charset="0"/>
              </a:rPr>
              <a:t> responsive to overall requirements</a:t>
            </a:r>
            <a:r>
              <a:rPr lang="en-US" sz="1000" b="0" i="0" u="none" strike="noStrike" dirty="0" smtClean="0">
                <a:effectLst/>
                <a:latin typeface="Arial"/>
              </a:rPr>
              <a:t> of the process, is evident.</a:t>
            </a:r>
            <a:br>
              <a:rPr lang="en-US" sz="1000" b="0" i="0" u="none" strike="noStrike" dirty="0" smtClean="0">
                <a:effectLst/>
                <a:latin typeface="Arial"/>
              </a:rPr>
            </a:br>
            <a:r>
              <a:rPr lang="en-US" sz="1000" b="0" i="0" u="none" strike="noStrike" dirty="0" smtClean="0">
                <a:effectLst/>
                <a:latin typeface="Arial"/>
              </a:rPr>
              <a:t>• The approach is </a:t>
            </a:r>
            <a:r>
              <a:rPr lang="en-US" sz="1000" b="1" i="0" u="none" strike="noStrike" kern="1200" dirty="0" smtClean="0">
                <a:solidFill>
                  <a:schemeClr val="tx1"/>
                </a:solidFill>
                <a:effectLst/>
                <a:latin typeface="Arial"/>
                <a:ea typeface="ＭＳ Ｐゴシック" charset="0"/>
                <a:cs typeface="Geneva" charset="0"/>
              </a:rPr>
              <a:t>fully</a:t>
            </a:r>
            <a:r>
              <a:rPr lang="en-US" sz="1000" b="1" i="0" u="none" strike="noStrike" dirty="0" smtClean="0">
                <a:effectLst/>
                <a:latin typeface="Arial"/>
              </a:rPr>
              <a:t> </a:t>
            </a:r>
            <a:r>
              <a:rPr lang="en-US" sz="1000" b="1" i="0" u="none" strike="noStrike" kern="1200" dirty="0" smtClean="0">
                <a:solidFill>
                  <a:schemeClr val="tx1"/>
                </a:solidFill>
                <a:effectLst/>
                <a:latin typeface="Arial"/>
                <a:ea typeface="ＭＳ Ｐゴシック" charset="0"/>
                <a:cs typeface="Geneva" charset="0"/>
              </a:rPr>
              <a:t>deployed</a:t>
            </a:r>
            <a:r>
              <a:rPr lang="en-US" sz="1000" b="1" i="0" u="none" strike="noStrike" dirty="0" smtClean="0">
                <a:effectLst/>
                <a:latin typeface="Arial"/>
              </a:rPr>
              <a:t> </a:t>
            </a:r>
            <a:r>
              <a:rPr lang="en-US" sz="1000" b="1" i="0" u="none" strike="noStrike" kern="1200" dirty="0" smtClean="0">
                <a:solidFill>
                  <a:schemeClr val="tx1"/>
                </a:solidFill>
                <a:effectLst/>
                <a:latin typeface="Arial"/>
                <a:ea typeface="ＭＳ Ｐゴシック" charset="0"/>
                <a:cs typeface="Geneva" charset="0"/>
              </a:rPr>
              <a:t>with minimal weaknesses or gaps</a:t>
            </a:r>
            <a:r>
              <a:rPr lang="en-US" sz="1000" b="1" i="0" u="none" strike="noStrike" dirty="0" smtClean="0">
                <a:effectLst/>
                <a:latin typeface="Arial"/>
              </a:rPr>
              <a:t> </a:t>
            </a:r>
            <a:r>
              <a:rPr lang="en-US" sz="1000" b="0" i="0" u="none" strike="noStrike" dirty="0" smtClean="0">
                <a:effectLst/>
                <a:latin typeface="Arial"/>
              </a:rPr>
              <a:t>in any areas or work units.</a:t>
            </a:r>
            <a:br>
              <a:rPr lang="en-US" sz="1000" b="0" i="0" u="none" strike="noStrike" dirty="0" smtClean="0">
                <a:effectLst/>
                <a:latin typeface="Arial"/>
              </a:rPr>
            </a:br>
            <a:r>
              <a:rPr lang="en-US" sz="1000" b="0" i="0" u="none" strike="noStrike" dirty="0" smtClean="0">
                <a:effectLst/>
                <a:latin typeface="Arial"/>
              </a:rPr>
              <a:t>• A</a:t>
            </a:r>
            <a:r>
              <a:rPr lang="en-US" sz="1000" b="1" i="0" u="none" strike="noStrike" dirty="0" smtClean="0">
                <a:effectLst/>
                <a:latin typeface="Arial"/>
              </a:rPr>
              <a:t> </a:t>
            </a:r>
            <a:r>
              <a:rPr lang="en-US" sz="1000" b="1" i="0" u="none" strike="noStrike" kern="1200" dirty="0" smtClean="0">
                <a:solidFill>
                  <a:schemeClr val="tx1"/>
                </a:solidFill>
                <a:effectLst/>
                <a:latin typeface="Arial"/>
                <a:ea typeface="ＭＳ Ｐゴシック" charset="0"/>
                <a:cs typeface="Geneva" charset="0"/>
              </a:rPr>
              <a:t>fact-based, evaluation process is in place</a:t>
            </a:r>
            <a:r>
              <a:rPr lang="en-US" sz="1000" b="0" i="0" u="none" strike="noStrike" dirty="0" smtClean="0">
                <a:effectLst/>
                <a:latin typeface="Arial"/>
              </a:rPr>
              <a:t> for measuring the efficiency and effectiveness of the process. </a:t>
            </a:r>
            <a:r>
              <a:rPr lang="en-US" sz="1000" b="1" i="0" u="none" strike="noStrike" kern="1200" dirty="0" smtClean="0">
                <a:solidFill>
                  <a:schemeClr val="tx1"/>
                </a:solidFill>
                <a:effectLst/>
                <a:latin typeface="Arial"/>
                <a:ea typeface="ＭＳ Ｐゴシック" charset="0"/>
                <a:cs typeface="Geneva" charset="0"/>
              </a:rPr>
              <a:t>Performance objectives with targets are established</a:t>
            </a:r>
            <a:r>
              <a:rPr lang="en-US" sz="1000" b="0" i="0" u="none" strike="noStrike" dirty="0" smtClean="0">
                <a:effectLst/>
                <a:latin typeface="Arial"/>
              </a:rPr>
              <a:t>.</a:t>
            </a:r>
            <a:br>
              <a:rPr lang="en-US" sz="1000" b="0" i="0" u="none" strike="noStrike" dirty="0" smtClean="0">
                <a:effectLst/>
                <a:latin typeface="Arial"/>
              </a:rPr>
            </a:br>
            <a:r>
              <a:rPr lang="en-US" sz="1000" b="0" i="0" u="none" strike="noStrike" dirty="0" smtClean="0">
                <a:effectLst/>
                <a:latin typeface="Arial"/>
              </a:rPr>
              <a:t>• The approach is </a:t>
            </a:r>
            <a:r>
              <a:rPr lang="en-US" sz="1000" b="1" i="0" u="none" strike="noStrike" kern="1200" dirty="0" smtClean="0">
                <a:solidFill>
                  <a:schemeClr val="tx1"/>
                </a:solidFill>
                <a:effectLst/>
                <a:latin typeface="Arial"/>
                <a:ea typeface="ＭＳ Ｐゴシック" charset="0"/>
                <a:cs typeface="Geneva" charset="0"/>
              </a:rPr>
              <a:t>aligned</a:t>
            </a:r>
            <a:r>
              <a:rPr lang="en-US" sz="1000" b="1" i="0" u="none" strike="noStrike" dirty="0" smtClean="0">
                <a:effectLst/>
                <a:latin typeface="Arial"/>
              </a:rPr>
              <a:t> </a:t>
            </a:r>
            <a:r>
              <a:rPr lang="en-US" sz="1000" b="0" i="0" u="none" strike="noStrike" dirty="0" smtClean="0">
                <a:effectLst/>
                <a:latin typeface="Arial"/>
              </a:rPr>
              <a:t>with the organizational and customer needs.</a:t>
            </a:r>
            <a:r>
              <a:rPr lang="en-US" dirty="0" smtClean="0"/>
              <a:t> </a:t>
            </a:r>
            <a:r>
              <a:rPr lang="en-US" sz="1000" b="1" i="0" u="none" strike="noStrike" dirty="0" smtClean="0">
                <a:effectLst/>
                <a:latin typeface="Arial"/>
              </a:rPr>
              <a:t>Level 4: </a:t>
            </a:r>
            <a:br>
              <a:rPr lang="en-US" sz="1000" b="1" i="0" u="none" strike="noStrike" dirty="0" smtClean="0">
                <a:effectLst/>
                <a:latin typeface="Arial"/>
              </a:rPr>
            </a:br>
            <a:r>
              <a:rPr lang="en-US" sz="1000" b="0" i="0" u="none" strike="noStrike" dirty="0" smtClean="0">
                <a:effectLst/>
                <a:latin typeface="Arial"/>
              </a:rPr>
              <a:t>Quantitatively Managed and Sustainable</a:t>
            </a:r>
            <a:r>
              <a:rPr lang="en-US" dirty="0" smtClean="0"/>
              <a:t> </a:t>
            </a:r>
            <a:r>
              <a:rPr lang="en-US" sz="1000" b="0" i="0" u="none" strike="noStrike" dirty="0" smtClean="0">
                <a:effectLst/>
                <a:latin typeface="Arial"/>
              </a:rPr>
              <a:t>• An effective, systematic approach, fully responsive to the requirements of the process is evident.</a:t>
            </a:r>
            <a:br>
              <a:rPr lang="en-US" sz="1000" b="0" i="0" u="none" strike="noStrike" dirty="0" smtClean="0">
                <a:effectLst/>
                <a:latin typeface="Arial"/>
              </a:rPr>
            </a:br>
            <a:r>
              <a:rPr lang="en-US" sz="1000" b="0" i="0" u="none" strike="noStrike" dirty="0" smtClean="0">
                <a:effectLst/>
                <a:latin typeface="Arial"/>
              </a:rPr>
              <a:t>• The approach is fully deployed without weaknesses or gaps in any areas or work units.</a:t>
            </a:r>
            <a:br>
              <a:rPr lang="en-US" sz="1000" b="0" i="0" u="none" strike="noStrike" dirty="0" smtClean="0">
                <a:effectLst/>
                <a:latin typeface="Arial"/>
              </a:rPr>
            </a:br>
            <a:r>
              <a:rPr lang="en-US" sz="1000" b="0" i="0" u="none" strike="noStrike" dirty="0" smtClean="0">
                <a:effectLst/>
                <a:latin typeface="Arial"/>
              </a:rPr>
              <a:t>• A fact-based, systematic evaluation and improvement process is in place for improving the efficiency and effectiveness of the process. </a:t>
            </a:r>
            <a:r>
              <a:rPr lang="en-US" sz="1000" b="1" i="0" u="none" strike="noStrike" kern="1200" dirty="0" smtClean="0">
                <a:solidFill>
                  <a:schemeClr val="tx1"/>
                </a:solidFill>
                <a:effectLst/>
                <a:latin typeface="Arial"/>
                <a:ea typeface="ＭＳ Ｐゴシック" charset="0"/>
                <a:cs typeface="Geneva" charset="0"/>
              </a:rPr>
              <a:t>Performance against established objectives and targets is monitored to identify opportunities for improvement.</a:t>
            </a:r>
            <a:r>
              <a:rPr lang="en-US" sz="1000" b="0" i="0" u="none" strike="noStrike" dirty="0" smtClean="0">
                <a:effectLst/>
                <a:latin typeface="Arial"/>
              </a:rPr>
              <a:t/>
            </a:r>
            <a:br>
              <a:rPr lang="en-US" sz="1000" b="0" i="0" u="none" strike="noStrike" dirty="0" smtClean="0">
                <a:effectLst/>
                <a:latin typeface="Arial"/>
              </a:rPr>
            </a:br>
            <a:r>
              <a:rPr lang="en-US" sz="1000" b="0" i="0" u="none" strike="noStrike" dirty="0" smtClean="0">
                <a:effectLst/>
                <a:latin typeface="Arial"/>
              </a:rPr>
              <a:t>• The approach is </a:t>
            </a:r>
            <a:r>
              <a:rPr lang="en-US" sz="1000" b="1" i="0" u="none" strike="noStrike" kern="1200" dirty="0" smtClean="0">
                <a:solidFill>
                  <a:schemeClr val="tx1"/>
                </a:solidFill>
                <a:effectLst/>
                <a:latin typeface="Arial"/>
                <a:ea typeface="ＭＳ Ｐゴシック" charset="0"/>
                <a:cs typeface="Geneva" charset="0"/>
              </a:rPr>
              <a:t>fully aligned </a:t>
            </a:r>
            <a:r>
              <a:rPr lang="en-US" sz="1000" b="0" i="0" u="none" strike="noStrike" dirty="0" smtClean="0">
                <a:effectLst/>
                <a:latin typeface="Arial"/>
              </a:rPr>
              <a:t>with the organizational and customer needs.</a:t>
            </a:r>
            <a:r>
              <a:rPr lang="en-US" dirty="0" smtClean="0"/>
              <a:t> </a:t>
            </a:r>
            <a:r>
              <a:rPr lang="en-US" sz="1000" b="1" i="0" u="none" strike="noStrike" dirty="0" smtClean="0">
                <a:effectLst/>
                <a:latin typeface="Arial"/>
              </a:rPr>
              <a:t>Level 5:</a:t>
            </a:r>
            <a:br>
              <a:rPr lang="en-US" sz="1000" b="1" i="0" u="none" strike="noStrike" dirty="0" smtClean="0">
                <a:effectLst/>
                <a:latin typeface="Arial"/>
              </a:rPr>
            </a:br>
            <a:r>
              <a:rPr lang="en-US" sz="1000" b="0" i="0" u="none" strike="noStrike" dirty="0" smtClean="0">
                <a:effectLst/>
                <a:latin typeface="Arial"/>
              </a:rPr>
              <a:t>Optimizing</a:t>
            </a:r>
            <a:r>
              <a:rPr lang="en-US" dirty="0" smtClean="0"/>
              <a:t> </a:t>
            </a:r>
            <a:r>
              <a:rPr lang="en-US" sz="1000" b="0" i="0" u="none" strike="noStrike" dirty="0" smtClean="0">
                <a:effectLst/>
                <a:latin typeface="Arial"/>
              </a:rPr>
              <a:t>• An effective, systematic approach, fully responsive to the requirements of the process is evident.</a:t>
            </a:r>
            <a:br>
              <a:rPr lang="en-US" sz="1000" b="0" i="0" u="none" strike="noStrike" dirty="0" smtClean="0">
                <a:effectLst/>
                <a:latin typeface="Arial"/>
              </a:rPr>
            </a:br>
            <a:r>
              <a:rPr lang="en-US" sz="1000" b="0" i="0" u="none" strike="noStrike" dirty="0" smtClean="0">
                <a:effectLst/>
                <a:latin typeface="Arial"/>
              </a:rPr>
              <a:t>• The approach is fully deployed without weaknesses or gaps in any areas or work units.</a:t>
            </a:r>
            <a:br>
              <a:rPr lang="en-US" sz="1000" b="0" i="0" u="none" strike="noStrike" dirty="0" smtClean="0">
                <a:effectLst/>
                <a:latin typeface="Arial"/>
              </a:rPr>
            </a:br>
            <a:r>
              <a:rPr lang="en-US" sz="1000" b="0" i="0" u="none" strike="noStrike" dirty="0" smtClean="0">
                <a:effectLst/>
                <a:latin typeface="Arial"/>
              </a:rPr>
              <a:t>• A fact-based, systematic evaluation and improvement process </a:t>
            </a:r>
            <a:r>
              <a:rPr lang="en-US" sz="1000" b="1" i="0" u="none" strike="noStrike" kern="1200" dirty="0" smtClean="0">
                <a:solidFill>
                  <a:schemeClr val="tx1"/>
                </a:solidFill>
                <a:effectLst/>
                <a:latin typeface="Arial"/>
                <a:ea typeface="ＭＳ Ｐゴシック" charset="0"/>
                <a:cs typeface="Geneva" charset="0"/>
              </a:rPr>
              <a:t>with organizational learning are integrated into the process for improving efficiency and effectiveness. Cycles of improvement have been completed resulting in sustained trends of improved performance for the critical process characteristics that is supported by data.</a:t>
            </a:r>
            <a:r>
              <a:rPr lang="en-US" sz="1000" b="0" i="0" u="none" strike="noStrike" dirty="0" smtClean="0">
                <a:effectLst/>
                <a:latin typeface="Arial"/>
              </a:rPr>
              <a:t/>
            </a:r>
            <a:br>
              <a:rPr lang="en-US" sz="1000" b="0" i="0" u="none" strike="noStrike" dirty="0" smtClean="0">
                <a:effectLst/>
                <a:latin typeface="Arial"/>
              </a:rPr>
            </a:br>
            <a:r>
              <a:rPr lang="en-US" sz="1000" b="0" i="0" u="none" strike="noStrike" dirty="0" smtClean="0">
                <a:effectLst/>
                <a:latin typeface="Arial"/>
              </a:rPr>
              <a:t>• The approach is </a:t>
            </a:r>
            <a:r>
              <a:rPr lang="en-US" sz="1000" b="1" i="0" u="none" strike="noStrike" kern="1200" dirty="0" smtClean="0">
                <a:solidFill>
                  <a:schemeClr val="tx1"/>
                </a:solidFill>
                <a:effectLst/>
                <a:latin typeface="Arial"/>
                <a:ea typeface="ＭＳ Ｐゴシック" charset="0"/>
                <a:cs typeface="Geneva" charset="0"/>
              </a:rPr>
              <a:t>well integrated </a:t>
            </a:r>
            <a:r>
              <a:rPr lang="en-US" sz="1000" b="0" i="0" u="none" strike="noStrike" dirty="0" smtClean="0">
                <a:effectLst/>
                <a:latin typeface="Arial"/>
              </a:rPr>
              <a:t>with the organizational and customer needs.</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36</a:t>
            </a:fld>
            <a:endParaRPr lang="en-US" dirty="0"/>
          </a:p>
        </p:txBody>
      </p:sp>
    </p:spTree>
    <p:extLst>
      <p:ext uri="{BB962C8B-B14F-4D97-AF65-F5344CB8AC3E}">
        <p14:creationId xmlns:p14="http://schemas.microsoft.com/office/powerpoint/2010/main" val="3464601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733D29D0-8797-7647-B384-1FF612B05431}" type="slidenum">
              <a:rPr lang="en-US" smtClean="0"/>
              <a:pPr>
                <a:defRPr/>
              </a:pPr>
              <a:t>3</a:t>
            </a:fld>
            <a:endParaRPr lang="en-US" dirty="0"/>
          </a:p>
        </p:txBody>
      </p:sp>
    </p:spTree>
    <p:extLst>
      <p:ext uri="{BB962C8B-B14F-4D97-AF65-F5344CB8AC3E}">
        <p14:creationId xmlns:p14="http://schemas.microsoft.com/office/powerpoint/2010/main" val="258671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4</a:t>
            </a:fld>
            <a:endParaRPr lang="en-US" dirty="0"/>
          </a:p>
        </p:txBody>
      </p:sp>
    </p:spTree>
    <p:extLst>
      <p:ext uri="{BB962C8B-B14F-4D97-AF65-F5344CB8AC3E}">
        <p14:creationId xmlns:p14="http://schemas.microsoft.com/office/powerpoint/2010/main" val="2972227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5</a:t>
            </a:fld>
            <a:endParaRPr lang="en-US" dirty="0"/>
          </a:p>
        </p:txBody>
      </p:sp>
    </p:spTree>
    <p:extLst>
      <p:ext uri="{BB962C8B-B14F-4D97-AF65-F5344CB8AC3E}">
        <p14:creationId xmlns:p14="http://schemas.microsoft.com/office/powerpoint/2010/main" val="3044325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6</a:t>
            </a:fld>
            <a:endParaRPr lang="en-US" dirty="0"/>
          </a:p>
        </p:txBody>
      </p:sp>
    </p:spTree>
    <p:extLst>
      <p:ext uri="{BB962C8B-B14F-4D97-AF65-F5344CB8AC3E}">
        <p14:creationId xmlns:p14="http://schemas.microsoft.com/office/powerpoint/2010/main" val="3434450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7</a:t>
            </a:fld>
            <a:endParaRPr lang="en-US" dirty="0"/>
          </a:p>
        </p:txBody>
      </p:sp>
    </p:spTree>
    <p:extLst>
      <p:ext uri="{BB962C8B-B14F-4D97-AF65-F5344CB8AC3E}">
        <p14:creationId xmlns:p14="http://schemas.microsoft.com/office/powerpoint/2010/main" val="4187714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8</a:t>
            </a:fld>
            <a:endParaRPr lang="en-US" dirty="0"/>
          </a:p>
        </p:txBody>
      </p:sp>
    </p:spTree>
    <p:extLst>
      <p:ext uri="{BB962C8B-B14F-4D97-AF65-F5344CB8AC3E}">
        <p14:creationId xmlns:p14="http://schemas.microsoft.com/office/powerpoint/2010/main" val="3080741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787D467A-5D15-4EE7-B65C-65DC73F39F64}" type="slidenum">
              <a:rPr lang="en-US" smtClean="0"/>
              <a:pPr>
                <a:defRPr/>
              </a:pPr>
              <a:t>9</a:t>
            </a:fld>
            <a:endParaRPr lang="en-US" dirty="0"/>
          </a:p>
        </p:txBody>
      </p:sp>
    </p:spTree>
    <p:extLst>
      <p:ext uri="{BB962C8B-B14F-4D97-AF65-F5344CB8AC3E}">
        <p14:creationId xmlns:p14="http://schemas.microsoft.com/office/powerpoint/2010/main" val="756069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solidFill>
                  <a:schemeClr val="bg1"/>
                </a:solidFill>
              </a:rPr>
              <a:t>UL and the UL logo are trademarks of UL LLC © 2014</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0111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2475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White">
    <p:spTree>
      <p:nvGrpSpPr>
        <p:cNvPr id="1" name=""/>
        <p:cNvGrpSpPr/>
        <p:nvPr/>
      </p:nvGrpSpPr>
      <p:grpSpPr>
        <a:xfrm>
          <a:off x="0" y="0"/>
          <a:ext cx="0" cy="0"/>
          <a:chOff x="0" y="0"/>
          <a:chExt cx="0" cy="0"/>
        </a:xfrm>
      </p:grpSpPr>
      <p:pic>
        <p:nvPicPr>
          <p:cNvPr id="4" name="Picture 4" descr="UL_Enterprise_red_rgb.gif"/>
          <p:cNvPicPr>
            <a:picLocks noChangeAspect="1"/>
          </p:cNvPicPr>
          <p:nvPr/>
        </p:nvPicPr>
        <p:blipFill>
          <a:blip r:embed="rId2" cstate="print"/>
          <a:srcRect l="16679" r="-2914"/>
          <a:stretch>
            <a:fillRect/>
          </a:stretch>
        </p:blipFill>
        <p:spPr bwMode="auto">
          <a:xfrm>
            <a:off x="0" y="338138"/>
            <a:ext cx="2917825" cy="3384550"/>
          </a:xfrm>
          <a:prstGeom prst="rect">
            <a:avLst/>
          </a:prstGeom>
          <a:noFill/>
          <a:ln w="9525">
            <a:noFill/>
            <a:miter lim="800000"/>
            <a:headEnd/>
            <a:tailEnd/>
          </a:ln>
        </p:spPr>
      </p:pic>
      <p:sp>
        <p:nvSpPr>
          <p:cNvPr id="2" name="Title 1"/>
          <p:cNvSpPr>
            <a:spLocks noGrp="1"/>
          </p:cNvSpPr>
          <p:nvPr>
            <p:ph type="ctrTitle"/>
          </p:nvPr>
        </p:nvSpPr>
        <p:spPr>
          <a:xfrm>
            <a:off x="3395306" y="2534248"/>
            <a:ext cx="5555894" cy="1399032"/>
          </a:xfrm>
        </p:spPr>
        <p:txBody>
          <a:bodyPr/>
          <a:lstStyle>
            <a:lvl1pPr algn="r">
              <a:defRPr sz="3000" b="1">
                <a:solidFill>
                  <a:srgbClr val="000000"/>
                </a:solidFill>
              </a:defRPr>
            </a:lvl1pPr>
          </a:lstStyle>
          <a:p>
            <a:r>
              <a:rPr lang="en-US" smtClean="0"/>
              <a:t>Click to edit Master title style</a:t>
            </a:r>
            <a:endParaRPr lang="en-US" dirty="0"/>
          </a:p>
        </p:txBody>
      </p:sp>
      <p:sp>
        <p:nvSpPr>
          <p:cNvPr id="6" name="TextBox 5"/>
          <p:cNvSpPr txBox="1"/>
          <p:nvPr userDrawn="1"/>
        </p:nvSpPr>
        <p:spPr>
          <a:xfrm>
            <a:off x="3276600" y="6424864"/>
            <a:ext cx="3065263" cy="246221"/>
          </a:xfrm>
          <a:prstGeom prst="rect">
            <a:avLst/>
          </a:prstGeom>
          <a:noFill/>
        </p:spPr>
        <p:txBody>
          <a:bodyPr wrap="none">
            <a:spAutoFit/>
          </a:bodyPr>
          <a:lstStyle/>
          <a:p>
            <a:pPr algn="r"/>
            <a:r>
              <a:rPr lang="en-US" sz="1000" dirty="0" smtClean="0">
                <a:solidFill>
                  <a:srgbClr val="000000"/>
                </a:solidFill>
                <a:cs typeface="Arial" charset="0"/>
              </a:rPr>
              <a:t>For Internal Use Only.  Not for External Distribution</a:t>
            </a:r>
            <a:endParaRPr lang="en-US" sz="1000" dirty="0">
              <a:solidFill>
                <a:srgbClr val="000000"/>
              </a:solidFill>
              <a:cs typeface="Arial" charset="0"/>
            </a:endParaRPr>
          </a:p>
        </p:txBody>
      </p:sp>
    </p:spTree>
    <p:extLst>
      <p:ext uri="{BB962C8B-B14F-4D97-AF65-F5344CB8AC3E}">
        <p14:creationId xmlns:p14="http://schemas.microsoft.com/office/powerpoint/2010/main" val="272873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t>UL and the UL logo are trademarks of UL LLC © 2014</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5581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B5A5A280-2F13-40C7-BF8A-2D977619700D}" type="slidenum">
              <a:rPr lang="en-US"/>
              <a:pPr>
                <a:defRPr/>
              </a:pPr>
              <a:t>‹#›</a:t>
            </a:fld>
            <a:endParaRPr lang="en-US" dirty="0"/>
          </a:p>
        </p:txBody>
      </p:sp>
    </p:spTree>
    <p:extLst>
      <p:ext uri="{BB962C8B-B14F-4D97-AF65-F5344CB8AC3E}">
        <p14:creationId xmlns:p14="http://schemas.microsoft.com/office/powerpoint/2010/main" val="3964458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CE38E634-F59D-49F2-B8F6-D93148DF4FE6}" type="slidenum">
              <a:rPr lang="en-US"/>
              <a:pPr>
                <a:defRPr/>
              </a:pPr>
              <a:t>‹#›</a:t>
            </a:fld>
            <a:endParaRPr lang="en-US" dirty="0"/>
          </a:p>
        </p:txBody>
      </p:sp>
    </p:spTree>
    <p:extLst>
      <p:ext uri="{BB962C8B-B14F-4D97-AF65-F5344CB8AC3E}">
        <p14:creationId xmlns:p14="http://schemas.microsoft.com/office/powerpoint/2010/main" val="1878725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D777D69C-192A-4F4A-9D3A-F5A45213A302}" type="slidenum">
              <a:rPr lang="en-US"/>
              <a:pPr>
                <a:defRPr/>
              </a:pPr>
              <a:t>‹#›</a:t>
            </a:fld>
            <a:endParaRPr lang="en-US" dirty="0"/>
          </a:p>
        </p:txBody>
      </p:sp>
    </p:spTree>
    <p:extLst>
      <p:ext uri="{BB962C8B-B14F-4D97-AF65-F5344CB8AC3E}">
        <p14:creationId xmlns:p14="http://schemas.microsoft.com/office/powerpoint/2010/main" val="195133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68563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0DE72183-6A42-4E40-BACB-B6FB2785244A}" type="slidenum">
              <a:rPr lang="en-US"/>
              <a:pPr>
                <a:defRPr/>
              </a:pPr>
              <a:t>‹#›</a:t>
            </a:fld>
            <a:endParaRPr lang="en-US" dirty="0"/>
          </a:p>
        </p:txBody>
      </p:sp>
    </p:spTree>
    <p:extLst>
      <p:ext uri="{BB962C8B-B14F-4D97-AF65-F5344CB8AC3E}">
        <p14:creationId xmlns:p14="http://schemas.microsoft.com/office/powerpoint/2010/main" val="75444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FC22435B-12D8-4CA3-A8A1-667C8B62ADF0}" type="slidenum">
              <a:rPr lang="en-US"/>
              <a:pPr>
                <a:defRPr/>
              </a:pPr>
              <a:t>‹#›</a:t>
            </a:fld>
            <a:endParaRPr lang="en-US" dirty="0"/>
          </a:p>
        </p:txBody>
      </p:sp>
    </p:spTree>
    <p:extLst>
      <p:ext uri="{BB962C8B-B14F-4D97-AF65-F5344CB8AC3E}">
        <p14:creationId xmlns:p14="http://schemas.microsoft.com/office/powerpoint/2010/main" val="14056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718B0FF7-7DF0-4BA2-8686-90B2046C0045}" type="slidenum">
              <a:rPr lang="en-US"/>
              <a:pPr>
                <a:defRPr/>
              </a:pPr>
              <a:t>‹#›</a:t>
            </a:fld>
            <a:endParaRPr lang="en-US" dirty="0"/>
          </a:p>
        </p:txBody>
      </p:sp>
    </p:spTree>
    <p:extLst>
      <p:ext uri="{BB962C8B-B14F-4D97-AF65-F5344CB8AC3E}">
        <p14:creationId xmlns:p14="http://schemas.microsoft.com/office/powerpoint/2010/main" val="418977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F5B8F95A-286A-4FAB-B9E8-D25D9DE1EDD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0.emf"/><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hyperlink" Target="http://intranet.ul.com/gf/cp/CPOAccred/_layouts/WordViewer.aspx?id=/gf/cp/CPOAccred/AMR/2013/2013%20FES%20Management%20Review%20Report_Final.doc&amp;Source=http://intranet.ul.com/gf/cp/CPOAccred/AMR/Forms/AllItems.aspx?RootFolder=%25" TargetMode="External"/><Relationship Id="rId13" Type="http://schemas.openxmlformats.org/officeDocument/2006/relationships/hyperlink" Target="http://intranet.ul.com/gf/cp/CPOAccred/AMR/2013/2013MR_Industry%20File%20Review_MJ.docx" TargetMode="External"/><Relationship Id="rId18" Type="http://schemas.openxmlformats.org/officeDocument/2006/relationships/hyperlink" Target="http://intranet.ul.com/gf/cp/CPOAccred/AMR/2013/2013%20NOM%20Certification%20Program%20AMR%20Report.pdf" TargetMode="External"/><Relationship Id="rId26" Type="http://schemas.openxmlformats.org/officeDocument/2006/relationships/hyperlink" Target="http://intranet.ul.com/gf/cp/CPOAccred/AMR/2013/UL_JP%20Mark%20Annual%20Management%20Review%202013.doc" TargetMode="External"/><Relationship Id="rId3" Type="http://schemas.openxmlformats.org/officeDocument/2006/relationships/hyperlink" Target="http://intranet.ul.com/gf/cp/CPOAccred/AMR/2013/2013MR_Bottled%20Water_FINAL%2013%20May2014.pdf" TargetMode="External"/><Relationship Id="rId21" Type="http://schemas.openxmlformats.org/officeDocument/2006/relationships/hyperlink" Target="http://intranet.ul.com/gf/cp/CPOAccred/AMR/2013/2013MR_Refrigerant%20Recovery_JF.docx" TargetMode="External"/><Relationship Id="rId7" Type="http://schemas.openxmlformats.org/officeDocument/2006/relationships/hyperlink" Target="http://intranet.ul.com/gf/cp/CPOAccred/AMR/2013/2013%20Field%20Evaluations%20Management%20Review%20Final.pdf" TargetMode="External"/><Relationship Id="rId12" Type="http://schemas.openxmlformats.org/officeDocument/2006/relationships/hyperlink" Target="http://intranet.ul.com/gf/cp/CPOAccred/AMR/2013/Final%20ICC%20ES%202013%20Management%20Review%20Report%20_March%202014.doc" TargetMode="External"/><Relationship Id="rId17" Type="http://schemas.openxmlformats.org/officeDocument/2006/relationships/hyperlink" Target="http://intranet.ul.com/gf/cp/CPOAccred/AMR/2013/2013MR_Global%20FUS_WB_FINAL.docx" TargetMode="External"/><Relationship Id="rId25" Type="http://schemas.openxmlformats.org/officeDocument/2006/relationships/hyperlink" Target="http://intranet.ul.com/gf/cp/CPOAccred/_layouts/WordViewer.aspx?id=/gf/cp/CPOAccred/AMR/2013/UL%20Japan%20S%20Mark%20Annual%20Management%20Review.doc&amp;Source=http://intranet.ul.com/gf/cp/CPOAccred/AMR/Forms/AllItems.aspx?RootFolder=/gf/cp/CPOAccred/AMR/2013&amp;FolderCTID=0x01200052B895D44793FD428C2CFFCA5BE3E241&amp;View=%7bFDEBADDC-39AF-4E3C-B4F2-C37BAA930CEC%7d&amp;DefaultItemOpen=1" TargetMode="External"/><Relationship Id="rId2" Type="http://schemas.openxmlformats.org/officeDocument/2006/relationships/hyperlink" Target="http://intranet.ul.com/gf/cp/CPOAccred/AMR/2013/2013MR_AECO_JF.docx" TargetMode="External"/><Relationship Id="rId16" Type="http://schemas.openxmlformats.org/officeDocument/2006/relationships/hyperlink" Target="http://intranet.ul.com/gf/cp/CPOAccred/AMR/2013/Management%20Review%20LPS%202013%20(2).doc" TargetMode="External"/><Relationship Id="rId20" Type="http://schemas.openxmlformats.org/officeDocument/2006/relationships/hyperlink" Target="http://intranet.ul.com/gf/cp/CPOAccred/AMR/2013/PSE_Annual%20Management%20Review%202013.doc" TargetMode="External"/><Relationship Id="rId29" Type="http://schemas.openxmlformats.org/officeDocument/2006/relationships/hyperlink" Target="http://intranet.ul.com/gf/cp/CPOAccred/AMR/2013/ULAR-Management%20Review%20Report%202014.pdf" TargetMode="External"/><Relationship Id="rId1" Type="http://schemas.openxmlformats.org/officeDocument/2006/relationships/slideLayout" Target="../slideLayouts/slideLayout4.xml"/><Relationship Id="rId6" Type="http://schemas.openxmlformats.org/officeDocument/2006/relationships/hyperlink" Target="http://intranet.ul.com/gf/cp/CPOAccred/AMR/2013/2013MR_EVS%20Scheme.docx" TargetMode="External"/><Relationship Id="rId11" Type="http://schemas.openxmlformats.org/officeDocument/2006/relationships/hyperlink" Target="http://intranet.ul.com/gf/cp/CPOAccred/_layouts/WordViewer.aspx?id=/gf/cp/CPOAccred/AMR/2013/2013MR_GlobalFUSSampleTesting_WB_FINAL.docx&amp;Source=http://intranet.ul.com/gf/cp/CPOAccred/AMR/Forms/AllItems.aspx?RootFolder=/gf/cp/CPOAccred/AMR/2013&amp;FolderCTID=0x01200052B895D44793FD428C2CFFCA5BE3E241&amp;View=%7bFDEBADDC-39AF-4E3C-B4F2-C37BAA930CEC%7d&amp;DefaultItemOpen=1" TargetMode="External"/><Relationship Id="rId24" Type="http://schemas.openxmlformats.org/officeDocument/2006/relationships/hyperlink" Target="http://intranet.ul.com/gf/cp/CPOAccred/AMR/2013/UL_Demko_MgmtRevReport2013.docx" TargetMode="External"/><Relationship Id="rId32" Type="http://schemas.openxmlformats.org/officeDocument/2006/relationships/hyperlink" Target="http://intranet.ul.com/gf/cp/CPOAccred/AMR/Forms/AllItems.aspx?RootFolder=/gf/cp/CPOAccred/AMR/2013&amp;FolderCTID=0x01200052B895D44793FD428C2CFFCA5BE3E241&amp;View=%7bFDEBADDC-39AF-4E3C-B4F2-C37BAA930CEC%7d" TargetMode="External"/><Relationship Id="rId5" Type="http://schemas.openxmlformats.org/officeDocument/2006/relationships/hyperlink" Target="http://intranet.ul.com/gf/cp/CPOAccred/AMR/2013/2013MR_EEC%20Scheme.docx" TargetMode="External"/><Relationship Id="rId15" Type="http://schemas.openxmlformats.org/officeDocument/2006/relationships/hyperlink" Target="http://intranet.ul.com/gf/cp/CPOAccred/AMR/2013/2013MR_LAN%20Cable_FINAL%2016%20May%202014.docx" TargetMode="External"/><Relationship Id="rId23" Type="http://schemas.openxmlformats.org/officeDocument/2006/relationships/hyperlink" Target="http://intranet.ul.com/gf/cp/CPOAccred/AMR/2013/2013%20UL%20ANZ%20AMR%20Report.pdf" TargetMode="External"/><Relationship Id="rId28" Type="http://schemas.openxmlformats.org/officeDocument/2006/relationships/hyperlink" Target="http://intranet.ul.com/gf/cp/CPOAccred/AMR/2013/UL_UK_NB_Management_Review_Report_2013.docx" TargetMode="External"/><Relationship Id="rId10" Type="http://schemas.openxmlformats.org/officeDocument/2006/relationships/hyperlink" Target="http://intranet.ul.com/gf/cp/CPOAccred/AMR/2013/2013MR_Functional%20Safety_JF.docx" TargetMode="External"/><Relationship Id="rId19" Type="http://schemas.openxmlformats.org/officeDocument/2006/relationships/hyperlink" Target="http://intranet.ul.com/gf/cp/CPOAccred/AMR/2013/PAL%20Management%20Review%202013.doc" TargetMode="External"/><Relationship Id="rId31" Type="http://schemas.openxmlformats.org/officeDocument/2006/relationships/hyperlink" Target="http://intranet.ul.com/gf/cp/CPOAccred/_layouts/WordViewer.aspx?id=/gf/cp/CPOAccred/AMR/2013/2013%20MR_ULC_MJ.docx&amp;Source=http://intranet.ul.com/gf/cp/CPOAccred/AMR/Forms/AllItems.aspx?RootFolder=/gf/cp/CPOAccred%25" TargetMode="External"/><Relationship Id="rId4" Type="http://schemas.openxmlformats.org/officeDocument/2006/relationships/hyperlink" Target="http://intranet.ul.com/gf/cp/CPOAccred/AMR/2013/2013MR_cUL%20Mark%20Scheme_MJ.docx" TargetMode="External"/><Relationship Id="rId9" Type="http://schemas.openxmlformats.org/officeDocument/2006/relationships/hyperlink" Target="http://intranet.ul.com/gf/cp/CPOAccred/AMR/2013/2013MR_FESP_FINAL%2013%20May%202014.pdf" TargetMode="External"/><Relationship Id="rId14" Type="http://schemas.openxmlformats.org/officeDocument/2006/relationships/hyperlink" Target="http://intranet.ul.com/gf/cp/CPOAccred/AMR/2013/2013%20JRL%20AMR%20Report.pdf" TargetMode="External"/><Relationship Id="rId22" Type="http://schemas.openxmlformats.org/officeDocument/2006/relationships/hyperlink" Target="http://intranet.ul.com/gf/cp/CPOAccred/AMR/2013/2013%20Singapore%20CPS%20AMR%20Report.pdf" TargetMode="External"/><Relationship Id="rId27" Type="http://schemas.openxmlformats.org/officeDocument/2006/relationships/hyperlink" Target="http://intranet.ul.com/gf/cp/CPOAccred/AMR/2013/2013MR_UL%20LLC.docx" TargetMode="External"/><Relationship Id="rId30" Type="http://schemas.openxmlformats.org/officeDocument/2006/relationships/hyperlink" Target="http://intranet.ul.com/gf/cp/CPOAccred/AMR/2013/2013MR_ULC%20Alarm%20Certificate%20Services_MJ.doc"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kms.ul.com/km/llisapi.dll/open/1660222"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kms.ul.com/km/llisapi.dll?func=ll&amp;objId=1677239&amp;objAction=browse&amp;viewType=1" TargetMode="External"/><Relationship Id="rId2" Type="http://schemas.openxmlformats.org/officeDocument/2006/relationships/hyperlink" Target="http://kms.ul.com/km/llisapi.dll?func=ll&amp;objId=1676890&amp;objAction=browse&amp;viewType=1" TargetMode="External"/><Relationship Id="rId1" Type="http://schemas.openxmlformats.org/officeDocument/2006/relationships/slideLayout" Target="../slideLayouts/slideLayout4.xml"/><Relationship Id="rId5" Type="http://schemas.openxmlformats.org/officeDocument/2006/relationships/hyperlink" Target="http://kms.ul.com/km/llisapi.dll?func=ll&amp;objId=1677379&amp;objAction=browse&amp;viewType=1" TargetMode="External"/><Relationship Id="rId4" Type="http://schemas.openxmlformats.org/officeDocument/2006/relationships/hyperlink" Target="http://kms.ul.com/km/llisapi.dll?func=ll&amp;objId=1676889&amp;objAction=browse&amp;viewType=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2743200" y="2534248"/>
            <a:ext cx="6208000" cy="1399032"/>
          </a:xfrm>
        </p:spPr>
        <p:txBody>
          <a:bodyPr/>
          <a:lstStyle/>
          <a:p>
            <a:r>
              <a:rPr lang="en-US" dirty="0" smtClean="0"/>
              <a:t>C&amp;I Management Review </a:t>
            </a:r>
            <a:endParaRPr lang="en-US" sz="2400" b="0" dirty="0" smtClean="0"/>
          </a:p>
        </p:txBody>
      </p:sp>
      <p:sp>
        <p:nvSpPr>
          <p:cNvPr id="16387" name="Rectangle 3"/>
          <p:cNvSpPr>
            <a:spLocks noGrp="1" noChangeArrowheads="1"/>
          </p:cNvSpPr>
          <p:nvPr>
            <p:ph type="subTitle" idx="4294967295"/>
          </p:nvPr>
        </p:nvSpPr>
        <p:spPr>
          <a:xfrm>
            <a:off x="3395306" y="3961120"/>
            <a:ext cx="5291494" cy="1773936"/>
          </a:xfrm>
        </p:spPr>
        <p:txBody>
          <a:bodyPr>
            <a:normAutofit/>
          </a:bodyPr>
          <a:lstStyle/>
          <a:p>
            <a:pPr algn="r">
              <a:buFontTx/>
              <a:buNone/>
            </a:pPr>
            <a:r>
              <a:rPr lang="en-US" sz="1600" dirty="0" smtClean="0">
                <a:ea typeface="ＭＳ Ｐゴシック" charset="-128"/>
              </a:rPr>
              <a:t>October 17</a:t>
            </a:r>
            <a:r>
              <a:rPr lang="en-US" sz="1600" smtClean="0">
                <a:ea typeface="ＭＳ Ｐゴシック" charset="-128"/>
              </a:rPr>
              <a:t>, 2014 </a:t>
            </a:r>
            <a:endParaRPr lang="en-US" sz="1600" dirty="0" smtClean="0">
              <a:ea typeface="ＭＳ Ｐゴシック" charset="-128"/>
            </a:endParaRPr>
          </a:p>
        </p:txBody>
      </p:sp>
    </p:spTree>
    <p:extLst>
      <p:ext uri="{BB962C8B-B14F-4D97-AF65-F5344CB8AC3E}">
        <p14:creationId xmlns:p14="http://schemas.microsoft.com/office/powerpoint/2010/main" val="3758705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AMR – </a:t>
            </a:r>
            <a:r>
              <a:rPr lang="en-US" b="0" i="1" dirty="0"/>
              <a:t>executive summary</a:t>
            </a:r>
            <a:endParaRPr lang="en-US" dirty="0"/>
          </a:p>
        </p:txBody>
      </p:sp>
      <p:sp>
        <p:nvSpPr>
          <p:cNvPr id="3" name="Content Placeholder 2"/>
          <p:cNvSpPr>
            <a:spLocks noGrp="1"/>
          </p:cNvSpPr>
          <p:nvPr>
            <p:ph idx="1"/>
          </p:nvPr>
        </p:nvSpPr>
        <p:spPr>
          <a:xfrm>
            <a:off x="374073" y="1215937"/>
            <a:ext cx="8229600" cy="5061038"/>
          </a:xfrm>
        </p:spPr>
        <p:txBody>
          <a:bodyPr/>
          <a:lstStyle/>
          <a:p>
            <a:r>
              <a:rPr lang="en-US" b="1" dirty="0" smtClean="0"/>
              <a:t>Component </a:t>
            </a:r>
            <a:r>
              <a:rPr lang="en-US" b="1" dirty="0"/>
              <a:t>Acceptance </a:t>
            </a:r>
            <a:r>
              <a:rPr lang="en-US" b="1" dirty="0" smtClean="0"/>
              <a:t>and </a:t>
            </a:r>
            <a:r>
              <a:rPr lang="en-US" b="1" dirty="0"/>
              <a:t>Substitution </a:t>
            </a:r>
            <a:r>
              <a:rPr lang="en-US" b="1" dirty="0" smtClean="0"/>
              <a:t>Program (CASP)</a:t>
            </a:r>
          </a:p>
          <a:p>
            <a:endParaRPr lang="en-US" b="1" dirty="0" smtClean="0"/>
          </a:p>
          <a:p>
            <a:pPr marL="461963" lvl="3" indent="-234950">
              <a:spcBef>
                <a:spcPts val="1200"/>
              </a:spcBef>
            </a:pPr>
            <a:r>
              <a:rPr lang="en-US" dirty="0"/>
              <a:t>The acceptance of these components is described in, and governed by, the various schemes operated by UL </a:t>
            </a:r>
            <a:r>
              <a:rPr lang="en-US" dirty="0" smtClean="0"/>
              <a:t>LLC </a:t>
            </a:r>
            <a:endParaRPr lang="en-US" dirty="0"/>
          </a:p>
          <a:p>
            <a:pPr marL="461963" indent="-234950">
              <a:spcBef>
                <a:spcPts val="1200"/>
              </a:spcBef>
              <a:buFont typeface="Arial" panose="020B0604020202020204" pitchFamily="34" charset="0"/>
              <a:buChar char="•"/>
            </a:pPr>
            <a:r>
              <a:rPr lang="en-US" sz="1600" dirty="0" smtClean="0"/>
              <a:t>Discussions with </a:t>
            </a:r>
            <a:r>
              <a:rPr lang="en-US" sz="1600" dirty="0"/>
              <a:t>ANSI </a:t>
            </a:r>
            <a:r>
              <a:rPr lang="en-US" sz="1600" dirty="0" smtClean="0"/>
              <a:t>have been positive – </a:t>
            </a:r>
            <a:r>
              <a:rPr lang="en-US" sz="1600" i="1" dirty="0" smtClean="0"/>
              <a:t>need to maintain</a:t>
            </a:r>
            <a:endParaRPr lang="en-US" sz="1600" i="1" dirty="0"/>
          </a:p>
          <a:p>
            <a:pPr marL="971551" lvl="3" indent="-285750">
              <a:spcBef>
                <a:spcPts val="200"/>
              </a:spcBef>
              <a:buFont typeface="Arial" pitchFamily="34" charset="0"/>
              <a:buChar char="−"/>
            </a:pPr>
            <a:r>
              <a:rPr lang="en-US" dirty="0"/>
              <a:t>UL Mark (Listing, Classification, &amp; Recognition): </a:t>
            </a:r>
          </a:p>
          <a:p>
            <a:pPr marL="971551" lvl="3" indent="-285750">
              <a:spcBef>
                <a:spcPts val="200"/>
              </a:spcBef>
              <a:buFont typeface="Arial" pitchFamily="34" charset="0"/>
              <a:buChar char="−"/>
            </a:pPr>
            <a:r>
              <a:rPr lang="en-US" dirty="0"/>
              <a:t>UL and c-UL Water Systems Certification Program </a:t>
            </a:r>
          </a:p>
          <a:p>
            <a:pPr marL="971551" lvl="3" indent="-285750">
              <a:spcBef>
                <a:spcPts val="200"/>
              </a:spcBef>
              <a:buFont typeface="Arial" pitchFamily="34" charset="0"/>
              <a:buChar char="−"/>
            </a:pPr>
            <a:r>
              <a:rPr lang="en-US" dirty="0"/>
              <a:t>Food Equipment Sanitation</a:t>
            </a:r>
          </a:p>
          <a:p>
            <a:pPr marL="461963" lvl="1" indent="-234950"/>
            <a:r>
              <a:rPr lang="en-US" sz="1600" dirty="0" smtClean="0"/>
              <a:t>Potential ISO 17065 risks based on </a:t>
            </a:r>
            <a:r>
              <a:rPr lang="en-US" sz="1600" dirty="0"/>
              <a:t>accreditors </a:t>
            </a:r>
            <a:r>
              <a:rPr lang="en-US" sz="1600" dirty="0" smtClean="0"/>
              <a:t>acceptance of the </a:t>
            </a:r>
            <a:r>
              <a:rPr lang="en-US" sz="1600" dirty="0"/>
              <a:t>approach taken for </a:t>
            </a:r>
            <a:r>
              <a:rPr lang="en-US" sz="1600" dirty="0" smtClean="0"/>
              <a:t>component acceptance</a:t>
            </a:r>
            <a:endParaRPr lang="en-US" sz="1600" dirty="0"/>
          </a:p>
          <a:p>
            <a:pPr marL="347663" indent="-347663"/>
            <a:endParaRPr lang="en-US" sz="1600" dirty="0" smtClean="0">
              <a:solidFill>
                <a:srgbClr val="C00000"/>
              </a:solidFill>
            </a:endParaRPr>
          </a:p>
          <a:p>
            <a:pPr marL="0" indent="0"/>
            <a:r>
              <a:rPr lang="en-US" sz="1600" b="1" dirty="0">
                <a:solidFill>
                  <a:srgbClr val="0000FF"/>
                </a:solidFill>
              </a:rPr>
              <a:t/>
            </a:r>
            <a:br>
              <a:rPr lang="en-US" sz="1600" b="1" dirty="0">
                <a:solidFill>
                  <a:srgbClr val="0000FF"/>
                </a:solidFill>
              </a:rPr>
            </a:br>
            <a:endParaRPr lang="en-US" sz="1600" b="1" dirty="0" smtClean="0">
              <a:solidFill>
                <a:srgbClr val="0000FF"/>
              </a:solidFill>
            </a:endParaRPr>
          </a:p>
          <a:p>
            <a:pPr marL="0" indent="0"/>
            <a:r>
              <a:rPr lang="en-US" sz="1600" b="1" dirty="0" smtClean="0">
                <a:solidFill>
                  <a:srgbClr val="0000FF"/>
                </a:solidFill>
              </a:rPr>
              <a:t>Recommendations </a:t>
            </a:r>
            <a:r>
              <a:rPr lang="en-US" sz="1600" b="1" dirty="0">
                <a:solidFill>
                  <a:srgbClr val="0000FF"/>
                </a:solidFill>
              </a:rPr>
              <a:t>/ Action Items:</a:t>
            </a:r>
          </a:p>
          <a:p>
            <a:pPr marL="231775" indent="0"/>
            <a:r>
              <a:rPr lang="en-US" sz="1600" dirty="0">
                <a:solidFill>
                  <a:srgbClr val="0000FF"/>
                </a:solidFill>
              </a:rPr>
              <a:t>CPO Accreditation Services working with Accreditors to manage their interpretations through completion of the ISO 17065 transition.</a:t>
            </a:r>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10</a:t>
            </a:fld>
            <a:endParaRPr lang="en-US" dirty="0"/>
          </a:p>
        </p:txBody>
      </p:sp>
    </p:spTree>
    <p:extLst>
      <p:ext uri="{BB962C8B-B14F-4D97-AF65-F5344CB8AC3E}">
        <p14:creationId xmlns:p14="http://schemas.microsoft.com/office/powerpoint/2010/main" val="3855271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AMR – </a:t>
            </a:r>
            <a:r>
              <a:rPr lang="en-US" b="0" i="1" dirty="0"/>
              <a:t>executive summary</a:t>
            </a:r>
            <a:endParaRPr lang="en-US" dirty="0"/>
          </a:p>
        </p:txBody>
      </p:sp>
      <p:sp>
        <p:nvSpPr>
          <p:cNvPr id="3" name="Content Placeholder 2"/>
          <p:cNvSpPr>
            <a:spLocks noGrp="1"/>
          </p:cNvSpPr>
          <p:nvPr>
            <p:ph idx="1"/>
          </p:nvPr>
        </p:nvSpPr>
        <p:spPr>
          <a:xfrm>
            <a:off x="374073" y="1215937"/>
            <a:ext cx="8437418" cy="5061038"/>
          </a:xfrm>
        </p:spPr>
        <p:txBody>
          <a:bodyPr/>
          <a:lstStyle/>
          <a:p>
            <a:r>
              <a:rPr lang="en-US" b="1" dirty="0" smtClean="0"/>
              <a:t>Management Reviews</a:t>
            </a:r>
          </a:p>
          <a:p>
            <a:endParaRPr lang="en-US" b="1" dirty="0" smtClean="0"/>
          </a:p>
          <a:p>
            <a:pPr marL="461963" lvl="3" indent="-234950">
              <a:spcBef>
                <a:spcPts val="1200"/>
              </a:spcBef>
            </a:pPr>
            <a:r>
              <a:rPr lang="en-US" dirty="0" smtClean="0"/>
              <a:t>Robustness of management reviews varies across the organization and need to address new requirements from ISO 17065</a:t>
            </a:r>
          </a:p>
          <a:p>
            <a:pPr marL="971551" lvl="3" indent="-285750">
              <a:spcBef>
                <a:spcPts val="200"/>
              </a:spcBef>
              <a:buFont typeface="Arial" pitchFamily="34" charset="0"/>
              <a:buChar char="−"/>
            </a:pPr>
            <a:r>
              <a:rPr lang="en-US" dirty="0" smtClean="0"/>
              <a:t>participation</a:t>
            </a:r>
            <a:endParaRPr lang="en-US" dirty="0"/>
          </a:p>
          <a:p>
            <a:pPr marL="971551" lvl="3" indent="-285750">
              <a:spcBef>
                <a:spcPts val="200"/>
              </a:spcBef>
              <a:buFont typeface="Arial" pitchFamily="34" charset="0"/>
              <a:buChar char="−"/>
            </a:pPr>
            <a:r>
              <a:rPr lang="en-US" dirty="0" smtClean="0"/>
              <a:t>inputs</a:t>
            </a:r>
          </a:p>
          <a:p>
            <a:pPr marL="971551" lvl="3" indent="-285750">
              <a:spcBef>
                <a:spcPts val="200"/>
              </a:spcBef>
              <a:buFont typeface="Arial" pitchFamily="34" charset="0"/>
              <a:buChar char="−"/>
            </a:pPr>
            <a:r>
              <a:rPr lang="en-US" dirty="0" smtClean="0"/>
              <a:t>outputs</a:t>
            </a:r>
          </a:p>
          <a:p>
            <a:pPr marL="971551" lvl="3" indent="-285750">
              <a:spcBef>
                <a:spcPts val="200"/>
              </a:spcBef>
              <a:buFont typeface="Arial" pitchFamily="34" charset="0"/>
              <a:buChar char="−"/>
            </a:pPr>
            <a:r>
              <a:rPr lang="en-US" dirty="0" smtClean="0"/>
              <a:t>impartiality</a:t>
            </a:r>
          </a:p>
          <a:p>
            <a:pPr marL="0" indent="0"/>
            <a:r>
              <a:rPr lang="en-US" sz="1600" dirty="0" smtClean="0">
                <a:solidFill>
                  <a:srgbClr val="C00000"/>
                </a:solidFill>
              </a:rPr>
              <a:t/>
            </a:r>
            <a:br>
              <a:rPr lang="en-US" sz="1600" dirty="0" smtClean="0">
                <a:solidFill>
                  <a:srgbClr val="C00000"/>
                </a:solidFill>
              </a:rPr>
            </a:br>
            <a:endParaRPr lang="en-US" sz="1600" dirty="0" smtClean="0">
              <a:solidFill>
                <a:srgbClr val="C00000"/>
              </a:solidFill>
            </a:endParaRPr>
          </a:p>
          <a:p>
            <a:pPr marL="0" indent="0"/>
            <a:endParaRPr lang="en-US" sz="1600" dirty="0" smtClean="0">
              <a:solidFill>
                <a:srgbClr val="C00000"/>
              </a:solidFill>
            </a:endParaRPr>
          </a:p>
          <a:p>
            <a:pPr marL="0" indent="0"/>
            <a:endParaRPr lang="en-US" sz="1600" b="1" dirty="0">
              <a:solidFill>
                <a:srgbClr val="C00000"/>
              </a:solidFill>
            </a:endParaRPr>
          </a:p>
          <a:p>
            <a:pPr marL="0" indent="0"/>
            <a:endParaRPr lang="en-US" sz="1600" b="1" dirty="0" smtClean="0">
              <a:solidFill>
                <a:srgbClr val="C00000"/>
              </a:solidFill>
            </a:endParaRPr>
          </a:p>
          <a:p>
            <a:pPr marL="0" indent="0"/>
            <a:endParaRPr lang="en-US" sz="1600" b="1" dirty="0" smtClean="0">
              <a:solidFill>
                <a:srgbClr val="0000FF"/>
              </a:solidFill>
            </a:endParaRPr>
          </a:p>
          <a:p>
            <a:pPr marL="0" indent="0"/>
            <a:r>
              <a:rPr lang="en-US" sz="1600" b="1" dirty="0" smtClean="0">
                <a:solidFill>
                  <a:srgbClr val="0000FF"/>
                </a:solidFill>
              </a:rPr>
              <a:t>Recommendations </a:t>
            </a:r>
            <a:r>
              <a:rPr lang="en-US" sz="1600" b="1" dirty="0">
                <a:solidFill>
                  <a:srgbClr val="0000FF"/>
                </a:solidFill>
              </a:rPr>
              <a:t>/ Action Items:</a:t>
            </a:r>
          </a:p>
          <a:p>
            <a:pPr marL="231775" indent="0"/>
            <a:r>
              <a:rPr lang="en-US" sz="1600" dirty="0">
                <a:solidFill>
                  <a:srgbClr val="0000FF"/>
                </a:solidFill>
              </a:rPr>
              <a:t>Quality Engineering raising the bar on management review </a:t>
            </a:r>
            <a:r>
              <a:rPr lang="en-US" sz="1600" dirty="0" smtClean="0">
                <a:solidFill>
                  <a:srgbClr val="0000FF"/>
                </a:solidFill>
              </a:rPr>
              <a:t>effectiveness assessments</a:t>
            </a:r>
            <a:r>
              <a:rPr lang="en-US" sz="1600" dirty="0">
                <a:solidFill>
                  <a:srgbClr val="0000FF"/>
                </a:solidFill>
              </a:rPr>
              <a:t>.</a:t>
            </a:r>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11</a:t>
            </a:fld>
            <a:endParaRPr lang="en-US" dirty="0"/>
          </a:p>
        </p:txBody>
      </p:sp>
    </p:spTree>
    <p:extLst>
      <p:ext uri="{BB962C8B-B14F-4D97-AF65-F5344CB8AC3E}">
        <p14:creationId xmlns:p14="http://schemas.microsoft.com/office/powerpoint/2010/main" val="1444251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AMR – </a:t>
            </a:r>
            <a:r>
              <a:rPr lang="en-US" b="0" i="1" dirty="0"/>
              <a:t>executive summary</a:t>
            </a:r>
            <a:endParaRPr lang="en-US" dirty="0"/>
          </a:p>
        </p:txBody>
      </p:sp>
      <p:sp>
        <p:nvSpPr>
          <p:cNvPr id="3" name="Content Placeholder 2"/>
          <p:cNvSpPr>
            <a:spLocks noGrp="1"/>
          </p:cNvSpPr>
          <p:nvPr>
            <p:ph idx="1"/>
          </p:nvPr>
        </p:nvSpPr>
        <p:spPr>
          <a:xfrm>
            <a:off x="374073" y="1215937"/>
            <a:ext cx="8437418" cy="5061038"/>
          </a:xfrm>
        </p:spPr>
        <p:txBody>
          <a:bodyPr/>
          <a:lstStyle/>
          <a:p>
            <a:r>
              <a:rPr lang="en-US" b="1" dirty="0" smtClean="0"/>
              <a:t>UL Global Quality Manual </a:t>
            </a:r>
            <a:r>
              <a:rPr lang="en-US" dirty="0" smtClean="0"/>
              <a:t>00-QA-P0001</a:t>
            </a:r>
          </a:p>
          <a:p>
            <a:endParaRPr lang="en-US" dirty="0" smtClean="0"/>
          </a:p>
          <a:p>
            <a:pPr marL="461963" lvl="3" indent="-234950">
              <a:spcBef>
                <a:spcPts val="1200"/>
              </a:spcBef>
            </a:pPr>
            <a:r>
              <a:rPr lang="en-US" dirty="0" smtClean="0"/>
              <a:t>Quality manual revision in-process to </a:t>
            </a:r>
            <a:r>
              <a:rPr lang="en-US" dirty="0"/>
              <a:t>clarify ISO 17025 laboratory accreditation requirement </a:t>
            </a:r>
            <a:r>
              <a:rPr lang="en-US" dirty="0" smtClean="0"/>
              <a:t>for conducting specific types of work</a:t>
            </a:r>
            <a:endParaRPr lang="en-US" dirty="0"/>
          </a:p>
          <a:p>
            <a:pPr marL="971551" lvl="3" indent="-285750">
              <a:spcBef>
                <a:spcPts val="200"/>
              </a:spcBef>
              <a:buFont typeface="Arial" pitchFamily="34" charset="0"/>
              <a:buChar char="−"/>
            </a:pPr>
            <a:r>
              <a:rPr lang="en-US" dirty="0" smtClean="0"/>
              <a:t>not required by all client project requests</a:t>
            </a:r>
          </a:p>
          <a:p>
            <a:pPr marL="971551" lvl="3" indent="-285750">
              <a:spcBef>
                <a:spcPts val="200"/>
              </a:spcBef>
              <a:buFont typeface="Arial" pitchFamily="34" charset="0"/>
              <a:buChar char="−"/>
            </a:pPr>
            <a:r>
              <a:rPr lang="en-US" dirty="0"/>
              <a:t>r</a:t>
            </a:r>
            <a:r>
              <a:rPr lang="en-US" sz="1600" dirty="0" smtClean="0"/>
              <a:t>educes cost and turn around time</a:t>
            </a:r>
          </a:p>
          <a:p>
            <a:pPr marL="971551" lvl="3" indent="-285750">
              <a:spcBef>
                <a:spcPts val="200"/>
              </a:spcBef>
              <a:buFont typeface="Arial" pitchFamily="34" charset="0"/>
              <a:buChar char="−"/>
            </a:pPr>
            <a:r>
              <a:rPr lang="en-US" dirty="0"/>
              <a:t>r</a:t>
            </a:r>
            <a:r>
              <a:rPr lang="en-US" dirty="0" smtClean="0"/>
              <a:t>emains in effect per program/scheme or accreditation requirements </a:t>
            </a:r>
            <a:r>
              <a:rPr lang="en-US" sz="1600" dirty="0" smtClean="0"/>
              <a:t/>
            </a:r>
            <a:br>
              <a:rPr lang="en-US" sz="1600" dirty="0" smtClean="0"/>
            </a:br>
            <a:endParaRPr lang="en-US" sz="1600" dirty="0" smtClean="0"/>
          </a:p>
          <a:p>
            <a:pPr marL="0" indent="0"/>
            <a:endParaRPr lang="en-US" sz="1600" dirty="0" smtClean="0">
              <a:solidFill>
                <a:srgbClr val="C00000"/>
              </a:solidFill>
            </a:endParaRPr>
          </a:p>
          <a:p>
            <a:pPr marL="0" indent="0"/>
            <a:endParaRPr lang="en-US" sz="1600" b="1" dirty="0">
              <a:solidFill>
                <a:srgbClr val="C00000"/>
              </a:solidFill>
            </a:endParaRPr>
          </a:p>
          <a:p>
            <a:pPr marL="0" indent="0"/>
            <a:endParaRPr lang="en-US" sz="1600" b="1" dirty="0">
              <a:solidFill>
                <a:srgbClr val="C00000"/>
              </a:solidFill>
            </a:endParaRPr>
          </a:p>
          <a:p>
            <a:pPr marL="0" indent="0"/>
            <a:endParaRPr lang="en-US" sz="1600" b="1" dirty="0" smtClean="0">
              <a:solidFill>
                <a:srgbClr val="C00000"/>
              </a:solidFill>
            </a:endParaRPr>
          </a:p>
          <a:p>
            <a:pPr marL="0" indent="0"/>
            <a:endParaRPr lang="en-US" sz="1600" b="1" dirty="0">
              <a:solidFill>
                <a:srgbClr val="C00000"/>
              </a:solidFill>
            </a:endParaRPr>
          </a:p>
          <a:p>
            <a:pPr marL="0" indent="0"/>
            <a:endParaRPr lang="en-US" sz="1600" b="1" dirty="0" smtClean="0">
              <a:solidFill>
                <a:srgbClr val="0000FF"/>
              </a:solidFill>
            </a:endParaRPr>
          </a:p>
          <a:p>
            <a:pPr marL="0" indent="0"/>
            <a:r>
              <a:rPr lang="en-US" sz="1600" b="1" dirty="0" smtClean="0">
                <a:solidFill>
                  <a:srgbClr val="0000FF"/>
                </a:solidFill>
              </a:rPr>
              <a:t>Recommendations </a:t>
            </a:r>
            <a:r>
              <a:rPr lang="en-US" sz="1600" b="1" dirty="0">
                <a:solidFill>
                  <a:srgbClr val="0000FF"/>
                </a:solidFill>
              </a:rPr>
              <a:t>/ Action Items:</a:t>
            </a:r>
          </a:p>
          <a:p>
            <a:pPr marL="231775" indent="0"/>
            <a:r>
              <a:rPr lang="en-US" sz="1600" dirty="0" smtClean="0">
                <a:solidFill>
                  <a:srgbClr val="0000FF"/>
                </a:solidFill>
              </a:rPr>
              <a:t>Review and approval of Quality Manual revisions when submitted for release.</a:t>
            </a:r>
            <a:endParaRPr lang="en-US" sz="1600" dirty="0">
              <a:solidFill>
                <a:srgbClr val="0000FF"/>
              </a:solidFill>
            </a:endParaRPr>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12</a:t>
            </a:fld>
            <a:endParaRPr lang="en-US" dirty="0"/>
          </a:p>
        </p:txBody>
      </p:sp>
    </p:spTree>
    <p:extLst>
      <p:ext uri="{BB962C8B-B14F-4D97-AF65-F5344CB8AC3E}">
        <p14:creationId xmlns:p14="http://schemas.microsoft.com/office/powerpoint/2010/main" val="351597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AMR – </a:t>
            </a:r>
            <a:r>
              <a:rPr lang="en-US" b="0" i="1" dirty="0"/>
              <a:t>executive summary</a:t>
            </a:r>
            <a:endParaRPr lang="en-US" dirty="0"/>
          </a:p>
        </p:txBody>
      </p:sp>
      <p:sp>
        <p:nvSpPr>
          <p:cNvPr id="3" name="Content Placeholder 2"/>
          <p:cNvSpPr>
            <a:spLocks noGrp="1"/>
          </p:cNvSpPr>
          <p:nvPr>
            <p:ph idx="1"/>
          </p:nvPr>
        </p:nvSpPr>
        <p:spPr/>
        <p:txBody>
          <a:bodyPr/>
          <a:lstStyle/>
          <a:p>
            <a:r>
              <a:rPr lang="en-US" dirty="0" smtClean="0"/>
              <a:t>Questions?</a:t>
            </a:r>
          </a:p>
          <a:p>
            <a:endParaRPr lang="en-US" dirty="0"/>
          </a:p>
          <a:p>
            <a:r>
              <a:rPr lang="en-US" dirty="0" smtClean="0"/>
              <a:t>Any additional recommendations or action Items?</a:t>
            </a:r>
            <a:endParaRPr lang="en-US" dirty="0"/>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13</a:t>
            </a:fld>
            <a:endParaRPr lang="en-US" dirty="0"/>
          </a:p>
        </p:txBody>
      </p:sp>
    </p:spTree>
    <p:extLst>
      <p:ext uri="{BB962C8B-B14F-4D97-AF65-F5344CB8AC3E}">
        <p14:creationId xmlns:p14="http://schemas.microsoft.com/office/powerpoint/2010/main" val="508796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p:txBody>
          <a:bodyPr/>
          <a:lstStyle/>
          <a:p>
            <a:pPr eaLnBrk="1" hangingPunct="1"/>
            <a:r>
              <a:rPr lang="en-US" dirty="0" smtClean="0">
                <a:latin typeface="Arial" pitchFamily="34" charset="0"/>
                <a:ea typeface="ＭＳ Ｐゴシック" pitchFamily="34" charset="-128"/>
                <a:cs typeface="Geneva"/>
              </a:rPr>
              <a:t>C&amp;I AMR – </a:t>
            </a:r>
            <a:r>
              <a:rPr lang="en-US" b="0" i="1" dirty="0" smtClean="0">
                <a:latin typeface="Arial" pitchFamily="34" charset="0"/>
                <a:ea typeface="ＭＳ Ｐゴシック" pitchFamily="34" charset="-128"/>
                <a:cs typeface="Geneva"/>
              </a:rPr>
              <a:t>Scorecard</a:t>
            </a:r>
          </a:p>
        </p:txBody>
      </p:sp>
      <p:sp>
        <p:nvSpPr>
          <p:cNvPr id="12291" name="Subtitle 2"/>
          <p:cNvSpPr>
            <a:spLocks noGrp="1"/>
          </p:cNvSpPr>
          <p:nvPr>
            <p:ph type="subTitle" idx="1"/>
          </p:nvPr>
        </p:nvSpPr>
        <p:spPr/>
        <p:txBody>
          <a:bodyPr/>
          <a:lstStyle/>
          <a:p>
            <a:pPr eaLnBrk="1" hangingPunct="1">
              <a:defRPr/>
            </a:pPr>
            <a:r>
              <a:rPr lang="en-US" i="1" dirty="0" smtClean="0">
                <a:ea typeface="ＭＳ Ｐゴシック" pitchFamily="34" charset="-128"/>
              </a:rPr>
              <a:t>October, 2014</a:t>
            </a:r>
          </a:p>
          <a:p>
            <a:pPr lvl="1" eaLnBrk="1" hangingPunct="1">
              <a:defRPr/>
            </a:pPr>
            <a:endParaRPr lang="en-US" i="1" dirty="0" smtClean="0">
              <a:ea typeface="ＭＳ Ｐゴシック" pitchFamily="34" charset="-128"/>
            </a:endParaRPr>
          </a:p>
        </p:txBody>
      </p:sp>
      <p:sp>
        <p:nvSpPr>
          <p:cNvPr id="4" name="Slide Number Placeholder 3"/>
          <p:cNvSpPr txBox="1">
            <a:spLocks/>
          </p:cNvSpPr>
          <p:nvPr/>
        </p:nvSpPr>
        <p:spPr>
          <a:xfrm>
            <a:off x="8045450" y="6276975"/>
            <a:ext cx="641350" cy="365125"/>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defRPr/>
            </a:pPr>
            <a:fld id="{CE38E634-F59D-49F2-B8F6-D93148DF4FE6}"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QMS Category Items / Factors</a:t>
            </a:r>
            <a:endParaRPr lang="en-US" sz="3200" b="1" dirty="0"/>
          </a:p>
        </p:txBody>
      </p:sp>
      <p:sp>
        <p:nvSpPr>
          <p:cNvPr id="3" name="Content Placeholder 2"/>
          <p:cNvSpPr>
            <a:spLocks noGrp="1"/>
          </p:cNvSpPr>
          <p:nvPr>
            <p:ph idx="1"/>
          </p:nvPr>
        </p:nvSpPr>
        <p:spPr>
          <a:xfrm>
            <a:off x="381000" y="1600200"/>
            <a:ext cx="4419600" cy="4876800"/>
          </a:xfrm>
        </p:spPr>
        <p:txBody>
          <a:bodyPr>
            <a:normAutofit lnSpcReduction="10000"/>
          </a:bodyPr>
          <a:lstStyle/>
          <a:p>
            <a:pPr marL="0" indent="0">
              <a:buNone/>
            </a:pPr>
            <a:r>
              <a:rPr lang="en-US" sz="2000" b="1" u="sng" dirty="0" smtClean="0"/>
              <a:t>INFRASTRUCTURE</a:t>
            </a:r>
            <a:endParaRPr lang="en-US" sz="2400" b="1" u="sng" dirty="0" smtClean="0"/>
          </a:p>
          <a:p>
            <a:pPr marL="460375" lvl="2"/>
            <a:r>
              <a:rPr lang="en-US" sz="1800" dirty="0" smtClean="0"/>
              <a:t>Document Control</a:t>
            </a:r>
            <a:br>
              <a:rPr lang="en-US" sz="1800" dirty="0" smtClean="0"/>
            </a:br>
            <a:r>
              <a:rPr lang="en-US" sz="1800" i="1" dirty="0" smtClean="0"/>
              <a:t>(records </a:t>
            </a:r>
            <a:r>
              <a:rPr lang="en-US" sz="1800" i="1" dirty="0"/>
              <a:t>management</a:t>
            </a:r>
            <a:r>
              <a:rPr lang="en-US" sz="1800" i="1" dirty="0" smtClean="0"/>
              <a:t>) </a:t>
            </a:r>
            <a:endParaRPr lang="en-US" sz="1800" i="1" dirty="0"/>
          </a:p>
          <a:p>
            <a:pPr marL="460375" lvl="2"/>
            <a:r>
              <a:rPr lang="en-US" sz="1800" dirty="0"/>
              <a:t>Program Knowledge / </a:t>
            </a:r>
            <a:r>
              <a:rPr lang="en-US" sz="1800" dirty="0" smtClean="0"/>
              <a:t>Requirements</a:t>
            </a:r>
          </a:p>
          <a:p>
            <a:pPr marL="0" lvl="2" indent="0">
              <a:buNone/>
            </a:pPr>
            <a:endParaRPr lang="en-US" sz="2000" dirty="0" smtClean="0"/>
          </a:p>
          <a:p>
            <a:pPr marL="0" lvl="2" indent="0">
              <a:buNone/>
            </a:pPr>
            <a:r>
              <a:rPr lang="en-US" sz="2000" b="1" u="sng" dirty="0" smtClean="0">
                <a:solidFill>
                  <a:srgbClr val="663300"/>
                </a:solidFill>
              </a:rPr>
              <a:t>ASSESSMENT</a:t>
            </a:r>
          </a:p>
          <a:p>
            <a:pPr marL="460375" lvl="2"/>
            <a:r>
              <a:rPr lang="en-US" sz="1800" dirty="0" smtClean="0"/>
              <a:t>Internal / External </a:t>
            </a:r>
            <a:r>
              <a:rPr lang="en-US" sz="1800" dirty="0"/>
              <a:t>Audits</a:t>
            </a:r>
          </a:p>
          <a:p>
            <a:pPr marL="460375" lvl="2"/>
            <a:r>
              <a:rPr lang="en-US" sz="1800" dirty="0"/>
              <a:t>Corrective Action Requests (Car System)</a:t>
            </a:r>
          </a:p>
          <a:p>
            <a:pPr marL="460375" lvl="2"/>
            <a:r>
              <a:rPr lang="en-US" sz="1800" dirty="0"/>
              <a:t>Preventative and Corrective Action </a:t>
            </a:r>
            <a:r>
              <a:rPr lang="en-US" sz="1800" dirty="0" smtClean="0"/>
              <a:t>Analysis</a:t>
            </a:r>
          </a:p>
          <a:p>
            <a:pPr marL="460375" lvl="2"/>
            <a:r>
              <a:rPr lang="en-US" sz="1800" dirty="0" smtClean="0"/>
              <a:t>Customer </a:t>
            </a:r>
            <a:r>
              <a:rPr lang="en-US" sz="1800" dirty="0"/>
              <a:t>Satisfaction</a:t>
            </a:r>
          </a:p>
          <a:p>
            <a:pPr marL="460375" lvl="2"/>
            <a:r>
              <a:rPr lang="en-US" sz="1800" dirty="0"/>
              <a:t>Complaints and Appeals</a:t>
            </a:r>
          </a:p>
          <a:p>
            <a:pPr marL="460375" lvl="2"/>
            <a:r>
              <a:rPr lang="en-US" sz="1800" dirty="0"/>
              <a:t>Inter-Laboratory Comparisons </a:t>
            </a:r>
            <a:r>
              <a:rPr lang="en-US" sz="1800" dirty="0" smtClean="0"/>
              <a:t>/ Proficiency Tests</a:t>
            </a:r>
          </a:p>
        </p:txBody>
      </p:sp>
      <p:sp>
        <p:nvSpPr>
          <p:cNvPr id="8" name="Rectangle 7"/>
          <p:cNvSpPr/>
          <p:nvPr/>
        </p:nvSpPr>
        <p:spPr>
          <a:xfrm>
            <a:off x="4724400" y="1505198"/>
            <a:ext cx="4114800" cy="4315027"/>
          </a:xfrm>
          <a:prstGeom prst="rect">
            <a:avLst/>
          </a:prstGeom>
        </p:spPr>
        <p:txBody>
          <a:bodyPr wrap="square">
            <a:spAutoFit/>
          </a:bodyPr>
          <a:lstStyle/>
          <a:p>
            <a:pPr marL="0" lvl="1" indent="-168275">
              <a:spcBef>
                <a:spcPct val="20000"/>
              </a:spcBef>
            </a:pPr>
            <a:r>
              <a:rPr lang="en-US" sz="2000" b="1" u="sng" dirty="0">
                <a:solidFill>
                  <a:srgbClr val="C00000"/>
                </a:solidFill>
              </a:rPr>
              <a:t>MANAGEMENT OVERSIGHT</a:t>
            </a:r>
          </a:p>
          <a:p>
            <a:pPr marL="460375" lvl="2" indent="-228600">
              <a:spcBef>
                <a:spcPct val="20000"/>
              </a:spcBef>
              <a:buFont typeface="Arial" pitchFamily="34" charset="0"/>
              <a:buChar char="•"/>
            </a:pPr>
            <a:r>
              <a:rPr lang="en-US" dirty="0">
                <a:solidFill>
                  <a:prstClr val="black"/>
                </a:solidFill>
              </a:rPr>
              <a:t>Management Reviews (Scheme, Lab, Function)</a:t>
            </a:r>
          </a:p>
          <a:p>
            <a:pPr marL="460375" lvl="2" indent="-228600">
              <a:spcBef>
                <a:spcPct val="20000"/>
              </a:spcBef>
              <a:buFont typeface="Arial" pitchFamily="34" charset="0"/>
              <a:buChar char="•"/>
            </a:pPr>
            <a:r>
              <a:rPr lang="en-US" dirty="0">
                <a:solidFill>
                  <a:prstClr val="black"/>
                </a:solidFill>
              </a:rPr>
              <a:t>Impartiality Management</a:t>
            </a:r>
          </a:p>
          <a:p>
            <a:pPr marL="460375" lvl="2" indent="-228600">
              <a:spcBef>
                <a:spcPct val="20000"/>
              </a:spcBef>
              <a:buFont typeface="Arial" pitchFamily="34" charset="0"/>
              <a:buChar char="•"/>
            </a:pPr>
            <a:r>
              <a:rPr lang="en-US" dirty="0">
                <a:solidFill>
                  <a:prstClr val="black"/>
                </a:solidFill>
              </a:rPr>
              <a:t>Follow-Up On Previous Management Reviews</a:t>
            </a:r>
          </a:p>
          <a:p>
            <a:pPr marL="460375" lvl="2" indent="-228600">
              <a:spcBef>
                <a:spcPct val="20000"/>
              </a:spcBef>
              <a:buFont typeface="Arial" pitchFamily="34" charset="0"/>
              <a:buChar char="•"/>
            </a:pPr>
            <a:r>
              <a:rPr lang="en-US" dirty="0">
                <a:solidFill>
                  <a:prstClr val="black"/>
                </a:solidFill>
              </a:rPr>
              <a:t>Changes That Could Effect The Management System</a:t>
            </a:r>
          </a:p>
          <a:p>
            <a:pPr marL="0" lvl="1" indent="-168275">
              <a:spcBef>
                <a:spcPct val="20000"/>
              </a:spcBef>
            </a:pPr>
            <a:endParaRPr lang="en-US" sz="2400" dirty="0" smtClean="0">
              <a:solidFill>
                <a:prstClr val="black"/>
              </a:solidFill>
            </a:endParaRPr>
          </a:p>
          <a:p>
            <a:pPr marL="0" lvl="1" indent="-168275">
              <a:spcBef>
                <a:spcPct val="20000"/>
              </a:spcBef>
            </a:pPr>
            <a:r>
              <a:rPr lang="en-US" sz="2000" b="1" u="sng" dirty="0">
                <a:solidFill>
                  <a:srgbClr val="0000FF"/>
                </a:solidFill>
              </a:rPr>
              <a:t>RESOURCES</a:t>
            </a:r>
          </a:p>
          <a:p>
            <a:pPr marL="460375" lvl="2" indent="-228600">
              <a:spcBef>
                <a:spcPct val="20000"/>
              </a:spcBef>
              <a:buFont typeface="Arial" pitchFamily="34" charset="0"/>
              <a:buChar char="•"/>
            </a:pPr>
            <a:r>
              <a:rPr lang="en-US" dirty="0">
                <a:solidFill>
                  <a:prstClr val="black"/>
                </a:solidFill>
              </a:rPr>
              <a:t>Changes in Volume and Type of Work</a:t>
            </a:r>
          </a:p>
          <a:p>
            <a:pPr marL="460375" lvl="2" indent="-228600">
              <a:spcBef>
                <a:spcPct val="20000"/>
              </a:spcBef>
              <a:buFont typeface="Arial" pitchFamily="34" charset="0"/>
              <a:buChar char="•"/>
            </a:pPr>
            <a:r>
              <a:rPr lang="en-US" dirty="0">
                <a:solidFill>
                  <a:prstClr val="black"/>
                </a:solidFill>
              </a:rPr>
              <a:t>Resource </a:t>
            </a:r>
            <a:r>
              <a:rPr lang="en-US" dirty="0" smtClean="0">
                <a:solidFill>
                  <a:prstClr val="black"/>
                </a:solidFill>
              </a:rPr>
              <a:t>Competency</a:t>
            </a:r>
            <a:endParaRPr lang="en-US" dirty="0">
              <a:solidFill>
                <a:prstClr val="black"/>
              </a:solidFill>
            </a:endParaRPr>
          </a:p>
        </p:txBody>
      </p:sp>
      <p:sp>
        <p:nvSpPr>
          <p:cNvPr id="5" name="Slide Number Placeholder 3"/>
          <p:cNvSpPr>
            <a:spLocks noGrp="1"/>
          </p:cNvSpPr>
          <p:nvPr>
            <p:ph type="sldNum" sz="quarter" idx="10"/>
          </p:nvPr>
        </p:nvSpPr>
        <p:spPr>
          <a:xfrm>
            <a:off x="8045450" y="6276975"/>
            <a:ext cx="641350" cy="365125"/>
          </a:xfrm>
        </p:spPr>
        <p:txBody>
          <a:bodyPr/>
          <a:lstStyle/>
          <a:p>
            <a:pPr>
              <a:defRPr/>
            </a:pPr>
            <a:fld id="{CE38E634-F59D-49F2-B8F6-D93148DF4FE6}" type="slidenum">
              <a:rPr lang="en-US" smtClean="0"/>
              <a:pPr>
                <a:defRPr/>
              </a:pPr>
              <a:t>15</a:t>
            </a:fld>
            <a:endParaRPr lang="en-US" dirty="0"/>
          </a:p>
        </p:txBody>
      </p:sp>
    </p:spTree>
    <p:extLst>
      <p:ext uri="{BB962C8B-B14F-4D97-AF65-F5344CB8AC3E}">
        <p14:creationId xmlns:p14="http://schemas.microsoft.com/office/powerpoint/2010/main" val="2295615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AMR Scorecard </a:t>
            </a:r>
            <a:r>
              <a:rPr lang="en-US" sz="2400" b="0" i="1" dirty="0"/>
              <a:t>– </a:t>
            </a:r>
            <a:r>
              <a:rPr lang="en-US" sz="2400" b="0" i="1" dirty="0" smtClean="0"/>
              <a:t>definitions</a:t>
            </a:r>
            <a:endParaRPr lang="en-US" sz="2400" dirty="0"/>
          </a:p>
        </p:txBody>
      </p:sp>
      <p:sp>
        <p:nvSpPr>
          <p:cNvPr id="3" name="Content Placeholder 2"/>
          <p:cNvSpPr>
            <a:spLocks noGrp="1"/>
          </p:cNvSpPr>
          <p:nvPr>
            <p:ph idx="1"/>
          </p:nvPr>
        </p:nvSpPr>
        <p:spPr>
          <a:xfrm>
            <a:off x="605642" y="1626918"/>
            <a:ext cx="7766462" cy="4499245"/>
          </a:xfrm>
        </p:spPr>
        <p:txBody>
          <a:bodyPr/>
          <a:lstStyle/>
          <a:p>
            <a:pPr marL="0" indent="0">
              <a:spcBef>
                <a:spcPts val="1200"/>
              </a:spcBef>
            </a:pPr>
            <a:r>
              <a:rPr lang="en-US" b="1" u="sng" dirty="0">
                <a:solidFill>
                  <a:srgbClr val="0000FF"/>
                </a:solidFill>
              </a:rPr>
              <a:t>Intent / </a:t>
            </a:r>
            <a:r>
              <a:rPr lang="en-US" b="1" u="sng" dirty="0" smtClean="0">
                <a:solidFill>
                  <a:srgbClr val="0000FF"/>
                </a:solidFill>
              </a:rPr>
              <a:t>Approach:</a:t>
            </a:r>
          </a:p>
          <a:p>
            <a:pPr marL="0" indent="0">
              <a:spcBef>
                <a:spcPts val="600"/>
              </a:spcBef>
            </a:pPr>
            <a:r>
              <a:rPr lang="en-US" sz="1800" dirty="0" smtClean="0"/>
              <a:t>Methods </a:t>
            </a:r>
            <a:r>
              <a:rPr lang="en-US" sz="1800" dirty="0"/>
              <a:t>used </a:t>
            </a:r>
            <a:r>
              <a:rPr lang="en-US" sz="1800" dirty="0" smtClean="0"/>
              <a:t>to address business requirements </a:t>
            </a:r>
            <a:r>
              <a:rPr lang="en-US" sz="1800" dirty="0"/>
              <a:t>and market needs. </a:t>
            </a:r>
          </a:p>
          <a:p>
            <a:pPr marL="0" indent="0"/>
            <a:endParaRPr lang="en-US" sz="1600" dirty="0" smtClean="0"/>
          </a:p>
          <a:p>
            <a:pPr marL="0" indent="0"/>
            <a:endParaRPr lang="en-US" sz="1600" dirty="0" smtClean="0"/>
          </a:p>
          <a:p>
            <a:pPr marL="0" indent="0"/>
            <a:r>
              <a:rPr lang="en-US" b="1" u="sng" dirty="0" smtClean="0">
                <a:solidFill>
                  <a:srgbClr val="0000FF"/>
                </a:solidFill>
              </a:rPr>
              <a:t>Implementation </a:t>
            </a:r>
            <a:r>
              <a:rPr lang="en-US" b="1" u="sng" dirty="0">
                <a:solidFill>
                  <a:srgbClr val="0000FF"/>
                </a:solidFill>
              </a:rPr>
              <a:t>/ </a:t>
            </a:r>
            <a:r>
              <a:rPr lang="en-US" b="1" u="sng" dirty="0" smtClean="0">
                <a:solidFill>
                  <a:srgbClr val="0000FF"/>
                </a:solidFill>
              </a:rPr>
              <a:t>Deployment:</a:t>
            </a:r>
          </a:p>
          <a:p>
            <a:pPr marL="0" indent="0">
              <a:spcBef>
                <a:spcPts val="600"/>
              </a:spcBef>
            </a:pPr>
            <a:r>
              <a:rPr lang="en-US" sz="1800" dirty="0"/>
              <a:t>Extent to which an "Intent / Approach" is applied – evaluated on the basis of the breadth and depth of application of the approach.</a:t>
            </a:r>
          </a:p>
          <a:p>
            <a:pPr marL="0" indent="0"/>
            <a:endParaRPr lang="en-US" sz="1800" b="1" dirty="0" smtClean="0"/>
          </a:p>
          <a:p>
            <a:pPr marL="0" indent="0"/>
            <a:endParaRPr lang="en-US" sz="1800" b="1" dirty="0" smtClean="0"/>
          </a:p>
          <a:p>
            <a:pPr marL="0" indent="0"/>
            <a:r>
              <a:rPr lang="en-US" b="1" u="sng" dirty="0" smtClean="0">
                <a:solidFill>
                  <a:srgbClr val="0000FF"/>
                </a:solidFill>
              </a:rPr>
              <a:t>Effectiveness </a:t>
            </a:r>
            <a:r>
              <a:rPr lang="en-US" b="1" u="sng" dirty="0">
                <a:solidFill>
                  <a:srgbClr val="0000FF"/>
                </a:solidFill>
              </a:rPr>
              <a:t>/ </a:t>
            </a:r>
            <a:r>
              <a:rPr lang="en-US" b="1" u="sng" dirty="0" smtClean="0">
                <a:solidFill>
                  <a:srgbClr val="0000FF"/>
                </a:solidFill>
              </a:rPr>
              <a:t>Results:</a:t>
            </a:r>
            <a:endParaRPr lang="en-US" u="sng" dirty="0">
              <a:solidFill>
                <a:srgbClr val="0000FF"/>
              </a:solidFill>
            </a:endParaRPr>
          </a:p>
          <a:p>
            <a:pPr marL="0" indent="0">
              <a:spcBef>
                <a:spcPts val="600"/>
              </a:spcBef>
            </a:pPr>
            <a:r>
              <a:rPr lang="en-US" sz="1800" dirty="0"/>
              <a:t>How well an implemented approach achieves its purpose</a:t>
            </a:r>
            <a:r>
              <a:rPr lang="en-US" sz="1800" dirty="0" smtClean="0"/>
              <a:t>.</a:t>
            </a:r>
            <a:br>
              <a:rPr lang="en-US" sz="1800" dirty="0" smtClean="0"/>
            </a:br>
            <a:r>
              <a:rPr lang="en-US" sz="1800" dirty="0" smtClean="0"/>
              <a:t>"</a:t>
            </a:r>
            <a:r>
              <a:rPr lang="en-US" sz="1800" dirty="0"/>
              <a:t>Results" refers to outputs and outcomes achieved.</a:t>
            </a:r>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16</a:t>
            </a:fld>
            <a:endParaRPr lang="en-US" dirty="0"/>
          </a:p>
        </p:txBody>
      </p:sp>
      <p:sp>
        <p:nvSpPr>
          <p:cNvPr id="10" name="Action Button: Information 9">
            <a:hlinkClick r:id="rId3" action="ppaction://hlinksldjump" highlightClick="1"/>
          </p:cNvPr>
          <p:cNvSpPr/>
          <p:nvPr/>
        </p:nvSpPr>
        <p:spPr>
          <a:xfrm>
            <a:off x="7774802" y="6172286"/>
            <a:ext cx="420130" cy="469814"/>
          </a:xfrm>
          <a:prstGeom prst="actionButtonInformation">
            <a:avLst/>
          </a:prstGeom>
          <a:gradFill flip="none" rotWithShape="1">
            <a:gsLst>
              <a:gs pos="0">
                <a:srgbClr val="6161FF">
                  <a:tint val="66000"/>
                  <a:satMod val="160000"/>
                </a:srgbClr>
              </a:gs>
              <a:gs pos="50000">
                <a:srgbClr val="6161FF">
                  <a:tint val="44500"/>
                  <a:satMod val="160000"/>
                </a:srgbClr>
              </a:gs>
              <a:gs pos="100000">
                <a:srgbClr val="6161FF">
                  <a:tint val="23500"/>
                  <a:satMod val="160000"/>
                </a:srgb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3800188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AMR Scorecard </a:t>
            </a:r>
            <a:r>
              <a:rPr lang="en-US" b="0" i="1" dirty="0"/>
              <a:t>– criteria guide</a:t>
            </a:r>
            <a:endParaRPr lang="en-US" dirty="0"/>
          </a:p>
        </p:txBody>
      </p:sp>
      <p:sp>
        <p:nvSpPr>
          <p:cNvPr id="3" name="Content Placeholder 2"/>
          <p:cNvSpPr>
            <a:spLocks noGrp="1"/>
          </p:cNvSpPr>
          <p:nvPr>
            <p:ph idx="1"/>
          </p:nvPr>
        </p:nvSpPr>
        <p:spPr>
          <a:xfrm>
            <a:off x="457200" y="1417638"/>
            <a:ext cx="8229600" cy="4708525"/>
          </a:xfrm>
        </p:spPr>
        <p:txBody>
          <a:bodyPr/>
          <a:lstStyle/>
          <a:p>
            <a:pPr eaLnBrk="1" fontAlgn="t" hangingPunct="1">
              <a:spcBef>
                <a:spcPts val="1200"/>
              </a:spcBef>
              <a:spcAft>
                <a:spcPts val="600"/>
              </a:spcAft>
            </a:pPr>
            <a:r>
              <a:rPr lang="en-US" sz="2400" b="1" dirty="0">
                <a:solidFill>
                  <a:srgbClr val="0000FF"/>
                </a:solidFill>
              </a:rPr>
              <a:t>Level</a:t>
            </a:r>
            <a:endParaRPr lang="en-US" sz="2400" dirty="0">
              <a:solidFill>
                <a:srgbClr val="0000FF"/>
              </a:solidFill>
            </a:endParaRPr>
          </a:p>
          <a:p>
            <a:pPr marL="911225" eaLnBrk="1" fontAlgn="t" hangingPunct="1">
              <a:spcBef>
                <a:spcPts val="1200"/>
              </a:spcBef>
              <a:spcAft>
                <a:spcPts val="600"/>
              </a:spcAft>
            </a:pPr>
            <a:r>
              <a:rPr lang="en-US" sz="2400" b="1" dirty="0">
                <a:solidFill>
                  <a:srgbClr val="0000FF"/>
                </a:solidFill>
              </a:rPr>
              <a:t>1</a:t>
            </a:r>
            <a:r>
              <a:rPr lang="en-US" sz="2400" b="1" dirty="0" smtClean="0">
                <a:solidFill>
                  <a:srgbClr val="0000FF"/>
                </a:solidFill>
              </a:rPr>
              <a:t>: </a:t>
            </a:r>
            <a:r>
              <a:rPr lang="en-US" sz="2400" dirty="0" smtClean="0"/>
              <a:t>Initial</a:t>
            </a:r>
            <a:r>
              <a:rPr lang="en-US" sz="2400" dirty="0"/>
              <a:t>, Ad-hoc</a:t>
            </a:r>
          </a:p>
          <a:p>
            <a:pPr marL="911225" eaLnBrk="1" fontAlgn="t" hangingPunct="1">
              <a:spcBef>
                <a:spcPts val="1200"/>
              </a:spcBef>
              <a:spcAft>
                <a:spcPts val="600"/>
              </a:spcAft>
            </a:pPr>
            <a:r>
              <a:rPr lang="en-US" sz="2400" b="1" dirty="0">
                <a:solidFill>
                  <a:srgbClr val="0000FF"/>
                </a:solidFill>
              </a:rPr>
              <a:t>2: </a:t>
            </a:r>
            <a:r>
              <a:rPr lang="en-US" sz="2400" dirty="0" smtClean="0"/>
              <a:t>Repeatable</a:t>
            </a:r>
            <a:r>
              <a:rPr lang="en-US" sz="2400" dirty="0"/>
              <a:t>, Rudimentary</a:t>
            </a:r>
          </a:p>
          <a:p>
            <a:pPr marL="911225" eaLnBrk="1" fontAlgn="t" hangingPunct="1">
              <a:spcBef>
                <a:spcPts val="1200"/>
              </a:spcBef>
              <a:spcAft>
                <a:spcPts val="600"/>
              </a:spcAft>
            </a:pPr>
            <a:r>
              <a:rPr lang="en-US" sz="2400" b="1" dirty="0">
                <a:solidFill>
                  <a:srgbClr val="0000FF"/>
                </a:solidFill>
              </a:rPr>
              <a:t>3: </a:t>
            </a:r>
            <a:r>
              <a:rPr lang="en-US" sz="2400" dirty="0" smtClean="0"/>
              <a:t>Defined</a:t>
            </a:r>
            <a:r>
              <a:rPr lang="en-US" sz="2400" dirty="0"/>
              <a:t>, Organized, and Repeatable</a:t>
            </a:r>
          </a:p>
          <a:p>
            <a:pPr marL="911225" eaLnBrk="1" fontAlgn="t" hangingPunct="1">
              <a:spcBef>
                <a:spcPts val="1200"/>
              </a:spcBef>
              <a:spcAft>
                <a:spcPts val="600"/>
              </a:spcAft>
            </a:pPr>
            <a:r>
              <a:rPr lang="en-US" sz="2400" b="1" dirty="0">
                <a:solidFill>
                  <a:srgbClr val="0000FF"/>
                </a:solidFill>
              </a:rPr>
              <a:t>4: </a:t>
            </a:r>
            <a:r>
              <a:rPr lang="en-US" sz="2400" dirty="0" smtClean="0"/>
              <a:t>Quantitatively </a:t>
            </a:r>
            <a:r>
              <a:rPr lang="en-US" sz="2400" dirty="0"/>
              <a:t>Managed and Sustainable</a:t>
            </a:r>
          </a:p>
          <a:p>
            <a:pPr marL="911225" eaLnBrk="1" fontAlgn="t" hangingPunct="1">
              <a:spcBef>
                <a:spcPts val="1200"/>
              </a:spcBef>
              <a:spcAft>
                <a:spcPts val="600"/>
              </a:spcAft>
            </a:pPr>
            <a:r>
              <a:rPr lang="en-US" sz="2400" b="1" dirty="0">
                <a:solidFill>
                  <a:srgbClr val="0000FF"/>
                </a:solidFill>
              </a:rPr>
              <a:t>5</a:t>
            </a:r>
            <a:r>
              <a:rPr lang="en-US" sz="2400" b="1" dirty="0" smtClean="0">
                <a:solidFill>
                  <a:srgbClr val="0000FF"/>
                </a:solidFill>
              </a:rPr>
              <a:t>: </a:t>
            </a:r>
            <a:r>
              <a:rPr lang="en-US" sz="2400" dirty="0" smtClean="0"/>
              <a:t>Optimizing</a:t>
            </a:r>
            <a:endParaRPr lang="en-US" sz="2400" dirty="0"/>
          </a:p>
          <a:p>
            <a:pPr marL="911225"/>
            <a:endParaRPr lang="en-US" sz="2400" dirty="0"/>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17</a:t>
            </a:fld>
            <a:endParaRPr lang="en-US" dirty="0"/>
          </a:p>
        </p:txBody>
      </p:sp>
      <p:sp>
        <p:nvSpPr>
          <p:cNvPr id="5" name="Action Button: Information 4">
            <a:hlinkClick r:id="rId3" action="ppaction://hlinksldjump" highlightClick="1"/>
          </p:cNvPr>
          <p:cNvSpPr/>
          <p:nvPr/>
        </p:nvSpPr>
        <p:spPr>
          <a:xfrm>
            <a:off x="7841563" y="6138261"/>
            <a:ext cx="407773" cy="503839"/>
          </a:xfrm>
          <a:prstGeom prst="actionButtonInformation">
            <a:avLst/>
          </a:prstGeom>
          <a:gradFill flip="none" rotWithShape="1">
            <a:gsLst>
              <a:gs pos="0">
                <a:srgbClr val="6161FF">
                  <a:tint val="66000"/>
                  <a:satMod val="160000"/>
                </a:srgbClr>
              </a:gs>
              <a:gs pos="50000">
                <a:srgbClr val="6161FF">
                  <a:tint val="44500"/>
                  <a:satMod val="160000"/>
                </a:srgbClr>
              </a:gs>
              <a:gs pos="100000">
                <a:srgbClr val="6161FF">
                  <a:tint val="23500"/>
                  <a:satMod val="160000"/>
                </a:srgb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2894742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800" dirty="0" smtClean="0"/>
              <a:t>Intent / Implementation / Effectiveness</a:t>
            </a:r>
            <a:endParaRPr lang="en-US" sz="2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294" y="748148"/>
            <a:ext cx="2790514" cy="355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674" y="890650"/>
            <a:ext cx="3628089" cy="357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4082" r="11573"/>
          <a:stretch/>
        </p:blipFill>
        <p:spPr bwMode="auto">
          <a:xfrm>
            <a:off x="1925805" y="4572001"/>
            <a:ext cx="5769540" cy="2028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a:spLocks noGrp="1"/>
          </p:cNvSpPr>
          <p:nvPr>
            <p:ph type="sldNum" sz="quarter" idx="10"/>
          </p:nvPr>
        </p:nvSpPr>
        <p:spPr>
          <a:xfrm>
            <a:off x="8045450" y="6276975"/>
            <a:ext cx="641350" cy="365125"/>
          </a:xfrm>
        </p:spPr>
        <p:txBody>
          <a:bodyPr/>
          <a:lstStyle/>
          <a:p>
            <a:pPr>
              <a:defRPr/>
            </a:pPr>
            <a:fld id="{CE38E634-F59D-49F2-B8F6-D93148DF4FE6}" type="slidenum">
              <a:rPr lang="en-US" smtClean="0"/>
              <a:pPr>
                <a:defRPr/>
              </a:pPr>
              <a:t>18</a:t>
            </a:fld>
            <a:endParaRPr lang="en-US" dirty="0"/>
          </a:p>
        </p:txBody>
      </p:sp>
    </p:spTree>
    <p:extLst>
      <p:ext uri="{BB962C8B-B14F-4D97-AF65-F5344CB8AC3E}">
        <p14:creationId xmlns:p14="http://schemas.microsoft.com/office/powerpoint/2010/main" val="3075241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1136"/>
          </a:xfrm>
        </p:spPr>
        <p:txBody>
          <a:bodyPr/>
          <a:lstStyle/>
          <a:p>
            <a:r>
              <a:rPr lang="en-US" dirty="0" smtClean="0"/>
              <a:t>Infrastructure</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805" y="679739"/>
            <a:ext cx="237172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520" y="858085"/>
            <a:ext cx="353377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7110" r="5972"/>
          <a:stretch/>
        </p:blipFill>
        <p:spPr bwMode="auto">
          <a:xfrm>
            <a:off x="2135023" y="4358243"/>
            <a:ext cx="5711847" cy="217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a:spLocks noGrp="1"/>
          </p:cNvSpPr>
          <p:nvPr>
            <p:ph type="sldNum" sz="quarter" idx="10"/>
          </p:nvPr>
        </p:nvSpPr>
        <p:spPr>
          <a:xfrm>
            <a:off x="8045450" y="6276975"/>
            <a:ext cx="641350" cy="365125"/>
          </a:xfrm>
        </p:spPr>
        <p:txBody>
          <a:bodyPr/>
          <a:lstStyle/>
          <a:p>
            <a:pPr>
              <a:defRPr/>
            </a:pPr>
            <a:fld id="{CE38E634-F59D-49F2-B8F6-D93148DF4FE6}" type="slidenum">
              <a:rPr lang="en-US" smtClean="0"/>
              <a:pPr>
                <a:defRPr/>
              </a:pPr>
              <a:t>19</a:t>
            </a:fld>
            <a:endParaRPr lang="en-US" dirty="0"/>
          </a:p>
        </p:txBody>
      </p:sp>
    </p:spTree>
    <p:extLst>
      <p:ext uri="{BB962C8B-B14F-4D97-AF65-F5344CB8AC3E}">
        <p14:creationId xmlns:p14="http://schemas.microsoft.com/office/powerpoint/2010/main" val="3947726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381000" y="1905000"/>
            <a:ext cx="8382000" cy="4343400"/>
          </a:xfrm>
          <a:prstGeom prst="rect">
            <a:avLst/>
          </a:prstGeom>
          <a:noFill/>
          <a:ln w="9525">
            <a:noFill/>
            <a:miter lim="800000"/>
            <a:headEnd/>
            <a:tailEnd/>
          </a:ln>
        </p:spPr>
        <p:txBody>
          <a:bodyPr/>
          <a:lstStyle/>
          <a:p>
            <a:pPr marL="173038" indent="-173038">
              <a:spcBef>
                <a:spcPct val="20000"/>
              </a:spcBef>
            </a:pPr>
            <a:endParaRPr lang="en-US" sz="1200" b="1" dirty="0">
              <a:solidFill>
                <a:srgbClr val="FF0000"/>
              </a:solidFill>
            </a:endParaRPr>
          </a:p>
        </p:txBody>
      </p:sp>
      <p:sp>
        <p:nvSpPr>
          <p:cNvPr id="17411" name="Rectangle 8"/>
          <p:cNvSpPr>
            <a:spLocks noGrp="1" noChangeArrowheads="1"/>
          </p:cNvSpPr>
          <p:nvPr>
            <p:ph type="title"/>
          </p:nvPr>
        </p:nvSpPr>
        <p:spPr/>
        <p:txBody>
          <a:bodyPr/>
          <a:lstStyle/>
          <a:p>
            <a:r>
              <a:rPr lang="en-US" dirty="0" smtClean="0"/>
              <a:t>Agenda </a:t>
            </a:r>
          </a:p>
        </p:txBody>
      </p:sp>
      <p:sp>
        <p:nvSpPr>
          <p:cNvPr id="22532" name="Rectangle 9"/>
          <p:cNvSpPr>
            <a:spLocks noGrp="1" noChangeArrowheads="1"/>
          </p:cNvSpPr>
          <p:nvPr>
            <p:ph sz="half" idx="1"/>
          </p:nvPr>
        </p:nvSpPr>
        <p:spPr>
          <a:xfrm>
            <a:off x="457200" y="1618174"/>
            <a:ext cx="4038600" cy="4525963"/>
          </a:xfrm>
        </p:spPr>
        <p:txBody>
          <a:bodyPr/>
          <a:lstStyle/>
          <a:p>
            <a:r>
              <a:rPr lang="en-US" sz="2000" dirty="0" smtClean="0"/>
              <a:t>Meeting Expectations</a:t>
            </a:r>
          </a:p>
          <a:p>
            <a:r>
              <a:rPr lang="en-US" sz="2000" dirty="0" smtClean="0"/>
              <a:t>Key Topics</a:t>
            </a:r>
          </a:p>
          <a:p>
            <a:pPr marL="0" lvl="1" indent="0">
              <a:buNone/>
            </a:pPr>
            <a:r>
              <a:rPr lang="en-US" sz="2000" dirty="0" smtClean="0"/>
              <a:t>AMR Scorecard</a:t>
            </a:r>
          </a:p>
          <a:p>
            <a:pPr marL="0" lvl="1" indent="0">
              <a:buNone/>
            </a:pPr>
            <a:r>
              <a:rPr lang="en-US" sz="2000" dirty="0" smtClean="0"/>
              <a:t>Conclusion</a:t>
            </a:r>
            <a:endParaRPr lang="en-US" sz="2000" dirty="0"/>
          </a:p>
          <a:p>
            <a:pPr marL="0" lvl="1" indent="0">
              <a:buNone/>
            </a:pPr>
            <a:r>
              <a:rPr lang="en-US" sz="2000" dirty="0"/>
              <a:t>Other </a:t>
            </a:r>
            <a:r>
              <a:rPr lang="en-US" sz="2000" dirty="0" smtClean="0"/>
              <a:t>Business</a:t>
            </a:r>
            <a:endParaRPr lang="en-US" sz="2000" dirty="0"/>
          </a:p>
          <a:p>
            <a:endParaRPr lang="en-US" dirty="0" smtClean="0"/>
          </a:p>
        </p:txBody>
      </p:sp>
      <p:sp>
        <p:nvSpPr>
          <p:cNvPr id="7" name="Content Placeholder 6"/>
          <p:cNvSpPr>
            <a:spLocks noGrp="1"/>
          </p:cNvSpPr>
          <p:nvPr>
            <p:ph sz="half" idx="2"/>
          </p:nvPr>
        </p:nvSpPr>
        <p:spPr>
          <a:xfrm>
            <a:off x="3895726" y="1049677"/>
            <a:ext cx="4981576" cy="4525963"/>
          </a:xfrm>
        </p:spPr>
        <p:txBody>
          <a:bodyPr/>
          <a:lstStyle/>
          <a:p>
            <a:r>
              <a:rPr lang="en-US" sz="2400" dirty="0" smtClean="0">
                <a:solidFill>
                  <a:srgbClr val="C00000"/>
                </a:solidFill>
              </a:rPr>
              <a:t>Key Topics</a:t>
            </a:r>
          </a:p>
          <a:p>
            <a:pPr marL="171450" indent="-171450">
              <a:buFont typeface="Arial" pitchFamily="34" charset="0"/>
              <a:buChar char="•"/>
            </a:pPr>
            <a:r>
              <a:rPr lang="en-US" dirty="0" smtClean="0">
                <a:solidFill>
                  <a:srgbClr val="C00000"/>
                </a:solidFill>
              </a:rPr>
              <a:t>Management Review Refresh</a:t>
            </a:r>
          </a:p>
          <a:p>
            <a:pPr marL="171450" indent="-171450">
              <a:buFont typeface="Arial" pitchFamily="34" charset="0"/>
              <a:buChar char="•"/>
            </a:pPr>
            <a:r>
              <a:rPr lang="en-US" dirty="0" smtClean="0">
                <a:solidFill>
                  <a:srgbClr val="C00000"/>
                </a:solidFill>
              </a:rPr>
              <a:t>AMR Executive Summary</a:t>
            </a:r>
          </a:p>
          <a:p>
            <a:pPr marL="342900" lvl="2" indent="-171450"/>
            <a:r>
              <a:rPr lang="en-US" dirty="0"/>
              <a:t>Operating GMA in Multiple BUs</a:t>
            </a:r>
          </a:p>
          <a:p>
            <a:pPr marL="342900" lvl="2" indent="-171450"/>
            <a:r>
              <a:rPr lang="en-US" dirty="0"/>
              <a:t>External UL CBTLs</a:t>
            </a:r>
          </a:p>
          <a:p>
            <a:pPr marL="342900" lvl="2" indent="-171450"/>
            <a:r>
              <a:rPr lang="en-US" dirty="0"/>
              <a:t>Consistent ISO 17065 </a:t>
            </a:r>
            <a:r>
              <a:rPr lang="en-US" dirty="0" smtClean="0"/>
              <a:t>Accreditor Interpretations </a:t>
            </a:r>
          </a:p>
          <a:p>
            <a:pPr marL="342900" lvl="2" indent="-171450"/>
            <a:r>
              <a:rPr lang="en-US" dirty="0" smtClean="0"/>
              <a:t>FUS </a:t>
            </a:r>
            <a:r>
              <a:rPr lang="en-US" dirty="0"/>
              <a:t>Sample Testing</a:t>
            </a:r>
          </a:p>
          <a:p>
            <a:pPr marL="342900" lvl="2" indent="-171450"/>
            <a:r>
              <a:rPr lang="en-US" dirty="0" smtClean="0"/>
              <a:t>CARs – significant nonconformances</a:t>
            </a:r>
            <a:endParaRPr lang="en-US" dirty="0"/>
          </a:p>
          <a:p>
            <a:pPr marL="342900" lvl="2" indent="-171450"/>
            <a:r>
              <a:rPr lang="en-US" dirty="0"/>
              <a:t>Component Acceptance </a:t>
            </a:r>
            <a:r>
              <a:rPr lang="en-US" dirty="0" smtClean="0"/>
              <a:t>&amp; Substitution Program (CASP)</a:t>
            </a:r>
          </a:p>
          <a:p>
            <a:pPr marL="342900" lvl="2" indent="-171450"/>
            <a:r>
              <a:rPr lang="en-US" dirty="0" smtClean="0"/>
              <a:t>Management Reviews</a:t>
            </a:r>
          </a:p>
          <a:p>
            <a:pPr marL="342900" lvl="2" indent="-171450"/>
            <a:r>
              <a:rPr lang="en-US" dirty="0" smtClean="0"/>
              <a:t>UL Global Quality Manual</a:t>
            </a:r>
            <a:endParaRPr lang="en-US" dirty="0"/>
          </a:p>
          <a:p>
            <a:pPr marL="398463" lvl="2"/>
            <a:endParaRPr lang="en-US" sz="1400" dirty="0" smtClean="0">
              <a:solidFill>
                <a:srgbClr val="C00000"/>
              </a:solidFill>
            </a:endParaRPr>
          </a:p>
          <a:p>
            <a:endParaRPr lang="en-US" dirty="0"/>
          </a:p>
        </p:txBody>
      </p:sp>
      <p:sp>
        <p:nvSpPr>
          <p:cNvPr id="2" name="Slide Number Placeholder 1"/>
          <p:cNvSpPr>
            <a:spLocks noGrp="1"/>
          </p:cNvSpPr>
          <p:nvPr>
            <p:ph type="sldNum" sz="quarter" idx="10"/>
          </p:nvPr>
        </p:nvSpPr>
        <p:spPr/>
        <p:txBody>
          <a:bodyPr/>
          <a:lstStyle/>
          <a:p>
            <a:fld id="{AF7EDAAF-C418-4DE9-928E-28A0099A84AF}" type="slidenum">
              <a:rPr lang="en-US" smtClean="0"/>
              <a:pPr/>
              <a:t>2</a:t>
            </a:fld>
            <a:endParaRPr lang="en-US" dirty="0"/>
          </a:p>
        </p:txBody>
      </p:sp>
      <p:sp>
        <p:nvSpPr>
          <p:cNvPr id="9" name="Rectangle 9"/>
          <p:cNvSpPr txBox="1">
            <a:spLocks noChangeArrowheads="1"/>
          </p:cNvSpPr>
          <p:nvPr/>
        </p:nvSpPr>
        <p:spPr bwMode="auto">
          <a:xfrm>
            <a:off x="849631" y="5540325"/>
            <a:ext cx="7439024" cy="111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0" fontAlgn="base" hangingPunct="0">
              <a:lnSpc>
                <a:spcPct val="100000"/>
              </a:lnSpc>
              <a:spcBef>
                <a:spcPts val="1200"/>
              </a:spcBef>
              <a:spcAft>
                <a:spcPct val="0"/>
              </a:spcAft>
              <a:defRPr sz="1800" kern="1200">
                <a:solidFill>
                  <a:schemeClr val="tx1"/>
                </a:solidFill>
                <a:latin typeface="Arial"/>
                <a:ea typeface="ＭＳ Ｐゴシック" charset="0"/>
                <a:cs typeface="Geneva" charset="0"/>
              </a:defRPr>
            </a:lvl1pPr>
            <a:lvl2pPr marL="344488" indent="-171450" algn="l" defTabSz="457200" rtl="0" eaLnBrk="0" fontAlgn="base" hangingPunct="0">
              <a:lnSpc>
                <a:spcPct val="100000"/>
              </a:lnSpc>
              <a:spcBef>
                <a:spcPts val="12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lnSpc>
                <a:spcPct val="100000"/>
              </a:lnSpc>
              <a:spcBef>
                <a:spcPts val="1200"/>
              </a:spcBef>
              <a:spcAft>
                <a:spcPct val="0"/>
              </a:spcAft>
              <a:buFont typeface="Arial" pitchFamily="34" charset="0"/>
              <a:buChar char="−"/>
              <a:defRPr sz="14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lnSpc>
                <a:spcPct val="100000"/>
              </a:lnSpc>
              <a:spcBef>
                <a:spcPts val="1200"/>
              </a:spcBef>
              <a:spcAft>
                <a:spcPct val="0"/>
              </a:spcAft>
              <a:buFont typeface="Arial" pitchFamily="34" charset="0"/>
              <a:buChar char="−"/>
              <a:defRPr sz="14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lnSpc>
                <a:spcPct val="100000"/>
              </a:lnSpc>
              <a:spcBef>
                <a:spcPts val="1200"/>
              </a:spcBef>
              <a:spcAft>
                <a:spcPct val="0"/>
              </a:spcAft>
              <a:buFont typeface="Arial" pitchFamily="34" charset="0"/>
              <a:buChar char="−"/>
              <a:defRPr sz="14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1201738" indent="-1201738"/>
            <a:r>
              <a:rPr lang="en-US" sz="2000" dirty="0" smtClean="0">
                <a:solidFill>
                  <a:srgbClr val="0000FF"/>
                </a:solidFill>
              </a:rPr>
              <a:t>Purpose:	provide </a:t>
            </a:r>
            <a:r>
              <a:rPr lang="en-US" sz="2000" dirty="0">
                <a:solidFill>
                  <a:srgbClr val="0000FF"/>
                </a:solidFill>
              </a:rPr>
              <a:t>oversight </a:t>
            </a:r>
            <a:r>
              <a:rPr lang="en-US" sz="2000" dirty="0" smtClean="0">
                <a:solidFill>
                  <a:srgbClr val="0000FF"/>
                </a:solidFill>
              </a:rPr>
              <a:t>and assess the effectiveness of the C&amp;I quality management system.</a:t>
            </a:r>
            <a:endParaRPr lang="en-US" dirty="0" smtClean="0">
              <a:solidFill>
                <a:srgbClr val="0000FF"/>
              </a:solidFill>
            </a:endParaRPr>
          </a:p>
        </p:txBody>
      </p:sp>
    </p:spTree>
    <p:extLst>
      <p:ext uri="{BB962C8B-B14F-4D97-AF65-F5344CB8AC3E}">
        <p14:creationId xmlns:p14="http://schemas.microsoft.com/office/powerpoint/2010/main" val="4125185301"/>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9406" y="763778"/>
            <a:ext cx="2381421" cy="337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229600" cy="622509"/>
          </a:xfrm>
        </p:spPr>
        <p:txBody>
          <a:bodyPr/>
          <a:lstStyle/>
          <a:p>
            <a:r>
              <a:rPr lang="en-US" dirty="0" smtClean="0"/>
              <a:t>Assessment</a:t>
            </a:r>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211" r="7049"/>
          <a:stretch/>
        </p:blipFill>
        <p:spPr bwMode="auto">
          <a:xfrm>
            <a:off x="2401576" y="4137458"/>
            <a:ext cx="4854248" cy="272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85" y="978877"/>
            <a:ext cx="3559785" cy="3188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a:spLocks noGrp="1"/>
          </p:cNvSpPr>
          <p:nvPr>
            <p:ph type="sldNum" sz="quarter" idx="10"/>
          </p:nvPr>
        </p:nvSpPr>
        <p:spPr>
          <a:xfrm>
            <a:off x="8045450" y="6276975"/>
            <a:ext cx="641350" cy="365125"/>
          </a:xfrm>
        </p:spPr>
        <p:txBody>
          <a:bodyPr/>
          <a:lstStyle/>
          <a:p>
            <a:pPr>
              <a:defRPr/>
            </a:pPr>
            <a:fld id="{CE38E634-F59D-49F2-B8F6-D93148DF4FE6}" type="slidenum">
              <a:rPr lang="en-US" smtClean="0"/>
              <a:pPr>
                <a:defRPr/>
              </a:pPr>
              <a:t>20</a:t>
            </a:fld>
            <a:endParaRPr lang="en-US" dirty="0"/>
          </a:p>
        </p:txBody>
      </p:sp>
    </p:spTree>
    <p:extLst>
      <p:ext uri="{BB962C8B-B14F-4D97-AF65-F5344CB8AC3E}">
        <p14:creationId xmlns:p14="http://schemas.microsoft.com/office/powerpoint/2010/main" val="785823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138"/>
          </a:xfrm>
        </p:spPr>
        <p:txBody>
          <a:bodyPr/>
          <a:lstStyle/>
          <a:p>
            <a:r>
              <a:rPr lang="en-US" dirty="0" smtClean="0"/>
              <a:t>Management Oversight</a:t>
            </a:r>
            <a:endParaRPr lang="en-US"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856" y="882777"/>
            <a:ext cx="3142384" cy="311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707" y="624197"/>
            <a:ext cx="2309379" cy="3329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5118" r="7160"/>
          <a:stretch/>
        </p:blipFill>
        <p:spPr bwMode="auto">
          <a:xfrm>
            <a:off x="1807029" y="4001475"/>
            <a:ext cx="5900057" cy="266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a:spLocks noGrp="1"/>
          </p:cNvSpPr>
          <p:nvPr>
            <p:ph type="sldNum" sz="quarter" idx="10"/>
          </p:nvPr>
        </p:nvSpPr>
        <p:spPr>
          <a:xfrm>
            <a:off x="8045450" y="6276975"/>
            <a:ext cx="641350" cy="365125"/>
          </a:xfrm>
        </p:spPr>
        <p:txBody>
          <a:bodyPr/>
          <a:lstStyle/>
          <a:p>
            <a:pPr>
              <a:defRPr/>
            </a:pPr>
            <a:fld id="{CE38E634-F59D-49F2-B8F6-D93148DF4FE6}" type="slidenum">
              <a:rPr lang="en-US" smtClean="0"/>
              <a:pPr>
                <a:defRPr/>
              </a:pPr>
              <a:t>21</a:t>
            </a:fld>
            <a:endParaRPr lang="en-US" dirty="0"/>
          </a:p>
        </p:txBody>
      </p:sp>
    </p:spTree>
    <p:extLst>
      <p:ext uri="{BB962C8B-B14F-4D97-AF65-F5344CB8AC3E}">
        <p14:creationId xmlns:p14="http://schemas.microsoft.com/office/powerpoint/2010/main" val="2760386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Resources</a:t>
            </a:r>
            <a:endParaRPr lang="en-US" sz="3600"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134" y="1054799"/>
            <a:ext cx="2969298" cy="3128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513" y="902400"/>
            <a:ext cx="2411309" cy="328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4434" r="9447"/>
          <a:stretch/>
        </p:blipFill>
        <p:spPr bwMode="auto">
          <a:xfrm>
            <a:off x="2015402" y="4358244"/>
            <a:ext cx="5658222" cy="20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a:spLocks noGrp="1"/>
          </p:cNvSpPr>
          <p:nvPr>
            <p:ph type="sldNum" sz="quarter" idx="10"/>
          </p:nvPr>
        </p:nvSpPr>
        <p:spPr>
          <a:xfrm>
            <a:off x="8045450" y="6276975"/>
            <a:ext cx="641350" cy="365125"/>
          </a:xfrm>
        </p:spPr>
        <p:txBody>
          <a:bodyPr/>
          <a:lstStyle/>
          <a:p>
            <a:pPr>
              <a:defRPr/>
            </a:pPr>
            <a:fld id="{CE38E634-F59D-49F2-B8F6-D93148DF4FE6}" type="slidenum">
              <a:rPr lang="en-US" smtClean="0"/>
              <a:pPr>
                <a:defRPr/>
              </a:pPr>
              <a:t>22</a:t>
            </a:fld>
            <a:endParaRPr lang="en-US" dirty="0"/>
          </a:p>
        </p:txBody>
      </p:sp>
    </p:spTree>
    <p:extLst>
      <p:ext uri="{BB962C8B-B14F-4D97-AF65-F5344CB8AC3E}">
        <p14:creationId xmlns:p14="http://schemas.microsoft.com/office/powerpoint/2010/main" val="3496535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81000" y="990600"/>
            <a:ext cx="8382000" cy="762000"/>
          </a:xfrm>
          <a:prstGeom prst="rect">
            <a:avLst/>
          </a:prstGeom>
          <a:noFill/>
          <a:ln w="9525">
            <a:noFill/>
            <a:miter lim="800000"/>
            <a:headEnd/>
            <a:tailEnd/>
          </a:ln>
        </p:spPr>
        <p:txBody>
          <a:bodyPr anchor="ctr"/>
          <a:lstStyle/>
          <a:p>
            <a:endParaRPr lang="en-US" altLang="de-DE" sz="3000" dirty="0"/>
          </a:p>
        </p:txBody>
      </p:sp>
      <p:sp>
        <p:nvSpPr>
          <p:cNvPr id="73731" name="Rectangle 3"/>
          <p:cNvSpPr>
            <a:spLocks noChangeArrowheads="1"/>
          </p:cNvSpPr>
          <p:nvPr/>
        </p:nvSpPr>
        <p:spPr bwMode="auto">
          <a:xfrm>
            <a:off x="381000" y="1905000"/>
            <a:ext cx="8382000" cy="4343400"/>
          </a:xfrm>
          <a:prstGeom prst="rect">
            <a:avLst/>
          </a:prstGeom>
          <a:noFill/>
          <a:ln w="9525">
            <a:noFill/>
            <a:miter lim="800000"/>
            <a:headEnd/>
            <a:tailEnd/>
          </a:ln>
        </p:spPr>
        <p:txBody>
          <a:bodyPr/>
          <a:lstStyle/>
          <a:p>
            <a:pPr marL="173038" indent="-173038">
              <a:spcBef>
                <a:spcPct val="20000"/>
              </a:spcBef>
              <a:buFontTx/>
              <a:buChar char="•"/>
            </a:pPr>
            <a:endParaRPr lang="en-US" altLang="de-DE" b="1" dirty="0">
              <a:solidFill>
                <a:schemeClr val="bg1"/>
              </a:solidFill>
            </a:endParaRPr>
          </a:p>
        </p:txBody>
      </p:sp>
      <p:sp>
        <p:nvSpPr>
          <p:cNvPr id="73732" name="Rectangle 4"/>
          <p:cNvSpPr>
            <a:spLocks noGrp="1" noChangeArrowheads="1"/>
          </p:cNvSpPr>
          <p:nvPr>
            <p:ph type="title"/>
          </p:nvPr>
        </p:nvSpPr>
        <p:spPr/>
        <p:txBody>
          <a:bodyPr/>
          <a:lstStyle/>
          <a:p>
            <a:pPr eaLnBrk="1" hangingPunct="1"/>
            <a:r>
              <a:rPr lang="en-US" altLang="de-DE" sz="2000" b="0" dirty="0" smtClean="0"/>
              <a:t>Conclusions</a:t>
            </a:r>
            <a:r>
              <a:rPr lang="en-US" altLang="de-DE" sz="1400" dirty="0" smtClean="0"/>
              <a:t/>
            </a:r>
            <a:br>
              <a:rPr lang="en-US" altLang="de-DE" sz="1400" dirty="0" smtClean="0"/>
            </a:br>
            <a:r>
              <a:rPr lang="en-US" altLang="de-DE" dirty="0" smtClean="0"/>
              <a:t>Suitability and Effectiveness of Quality System</a:t>
            </a:r>
            <a:endParaRPr lang="en-US" dirty="0" smtClean="0"/>
          </a:p>
        </p:txBody>
      </p:sp>
      <p:sp>
        <p:nvSpPr>
          <p:cNvPr id="73733" name="Rectangle 5"/>
          <p:cNvSpPr>
            <a:spLocks noGrp="1" noChangeArrowheads="1"/>
          </p:cNvSpPr>
          <p:nvPr>
            <p:ph idx="1"/>
          </p:nvPr>
        </p:nvSpPr>
        <p:spPr/>
        <p:txBody>
          <a:bodyPr/>
          <a:lstStyle/>
          <a:p>
            <a:pPr eaLnBrk="1" hangingPunct="1"/>
            <a:r>
              <a:rPr lang="en-US" altLang="de-DE" dirty="0" smtClean="0"/>
              <a:t>Feedback</a:t>
            </a:r>
          </a:p>
          <a:p>
            <a:pPr eaLnBrk="1" hangingPunct="1"/>
            <a:endParaRPr lang="en-US" altLang="de-DE" dirty="0"/>
          </a:p>
          <a:p>
            <a:pPr eaLnBrk="1" hangingPunct="1"/>
            <a:r>
              <a:rPr lang="da-DK" dirty="0" smtClean="0"/>
              <a:t>Is the quality system considered to be suitable </a:t>
            </a:r>
            <a:r>
              <a:rPr lang="da-DK" dirty="0"/>
              <a:t>and </a:t>
            </a:r>
            <a:r>
              <a:rPr lang="da-DK" dirty="0" smtClean="0"/>
              <a:t>effective?</a:t>
            </a:r>
            <a:endParaRPr lang="en-US" altLang="de-DE" dirty="0" smtClean="0"/>
          </a:p>
        </p:txBody>
      </p:sp>
      <p:sp>
        <p:nvSpPr>
          <p:cNvPr id="2" name="Slide Number Placeholder 1"/>
          <p:cNvSpPr>
            <a:spLocks noGrp="1"/>
          </p:cNvSpPr>
          <p:nvPr>
            <p:ph type="sldNum" sz="quarter" idx="10"/>
          </p:nvPr>
        </p:nvSpPr>
        <p:spPr/>
        <p:txBody>
          <a:bodyPr/>
          <a:lstStyle/>
          <a:p>
            <a:fld id="{4AD9F5AA-A384-4EDE-964E-B3E14D40EAE6}" type="slidenum">
              <a:rPr lang="en-US" smtClean="0"/>
              <a:pPr/>
              <a:t>23</a:t>
            </a:fld>
            <a:endParaRPr lang="en-US" dirty="0"/>
          </a:p>
        </p:txBody>
      </p:sp>
      <p:sp>
        <p:nvSpPr>
          <p:cNvPr id="4" name="Rectangle 3"/>
          <p:cNvSpPr/>
          <p:nvPr/>
        </p:nvSpPr>
        <p:spPr>
          <a:xfrm>
            <a:off x="648585" y="5408580"/>
            <a:ext cx="6741043" cy="646331"/>
          </a:xfrm>
          <a:prstGeom prst="rect">
            <a:avLst/>
          </a:prstGeom>
        </p:spPr>
        <p:txBody>
          <a:bodyPr wrap="square">
            <a:spAutoFit/>
          </a:bodyPr>
          <a:lstStyle/>
          <a:p>
            <a:pPr marL="1085850" indent="-1085850"/>
            <a:r>
              <a:rPr lang="en-US" dirty="0" smtClean="0">
                <a:solidFill>
                  <a:srgbClr val="0000FF"/>
                </a:solidFill>
              </a:rPr>
              <a:t>Purpose:	provide </a:t>
            </a:r>
            <a:r>
              <a:rPr lang="en-US" dirty="0">
                <a:solidFill>
                  <a:srgbClr val="0000FF"/>
                </a:solidFill>
              </a:rPr>
              <a:t>oversight and assess the effectiveness of </a:t>
            </a:r>
            <a:r>
              <a:rPr lang="en-US" dirty="0" smtClean="0">
                <a:solidFill>
                  <a:srgbClr val="0000FF"/>
                </a:solidFill>
              </a:rPr>
              <a:t>the</a:t>
            </a:r>
            <a:br>
              <a:rPr lang="en-US" dirty="0" smtClean="0">
                <a:solidFill>
                  <a:srgbClr val="0000FF"/>
                </a:solidFill>
              </a:rPr>
            </a:br>
            <a:r>
              <a:rPr lang="en-US" dirty="0" smtClean="0">
                <a:solidFill>
                  <a:srgbClr val="0000FF"/>
                </a:solidFill>
              </a:rPr>
              <a:t>C&amp;I </a:t>
            </a:r>
            <a:r>
              <a:rPr lang="en-US" dirty="0">
                <a:solidFill>
                  <a:srgbClr val="0000FF"/>
                </a:solidFill>
              </a:rPr>
              <a:t>quality management system.</a:t>
            </a:r>
          </a:p>
        </p:txBody>
      </p:sp>
    </p:spTree>
    <p:extLst>
      <p:ext uri="{BB962C8B-B14F-4D97-AF65-F5344CB8AC3E}">
        <p14:creationId xmlns:p14="http://schemas.microsoft.com/office/powerpoint/2010/main" val="616639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6308"/>
          </a:xfrm>
        </p:spPr>
        <p:txBody>
          <a:bodyPr/>
          <a:lstStyle/>
          <a:p>
            <a:r>
              <a:rPr lang="en-US" altLang="de-DE" sz="2400" b="0" dirty="0"/>
              <a:t>Other Business</a:t>
            </a:r>
            <a:r>
              <a:rPr lang="en-US" altLang="de-DE" sz="1600" dirty="0"/>
              <a:t/>
            </a:r>
            <a:br>
              <a:rPr lang="en-US" altLang="de-DE" sz="1600" dirty="0"/>
            </a:br>
            <a:r>
              <a:rPr lang="en-US" dirty="0"/>
              <a:t>Quality </a:t>
            </a:r>
            <a:r>
              <a:rPr lang="en-US" b="0" i="1" dirty="0"/>
              <a:t>– future direction</a:t>
            </a:r>
            <a:endParaRPr lang="en-US" dirty="0"/>
          </a:p>
        </p:txBody>
      </p:sp>
      <p:sp>
        <p:nvSpPr>
          <p:cNvPr id="3" name="Content Placeholder 2"/>
          <p:cNvSpPr>
            <a:spLocks noGrp="1"/>
          </p:cNvSpPr>
          <p:nvPr>
            <p:ph idx="1"/>
          </p:nvPr>
        </p:nvSpPr>
        <p:spPr>
          <a:xfrm>
            <a:off x="457200" y="1308846"/>
            <a:ext cx="8229600" cy="4817317"/>
          </a:xfrm>
        </p:spPr>
        <p:txBody>
          <a:bodyPr/>
          <a:lstStyle/>
          <a:p>
            <a:pPr marL="0" indent="0">
              <a:lnSpc>
                <a:spcPts val="3000"/>
              </a:lnSpc>
              <a:spcBef>
                <a:spcPts val="600"/>
              </a:spcBef>
              <a:spcAft>
                <a:spcPts val="600"/>
              </a:spcAft>
            </a:pPr>
            <a:r>
              <a:rPr lang="en-US" dirty="0" smtClean="0"/>
              <a:t>The </a:t>
            </a:r>
            <a:r>
              <a:rPr lang="en-US" dirty="0"/>
              <a:t>Global </a:t>
            </a:r>
            <a:r>
              <a:rPr lang="en-US" dirty="0" smtClean="0"/>
              <a:t>Quality </a:t>
            </a:r>
            <a:r>
              <a:rPr lang="en-US" dirty="0"/>
              <a:t>Organization provides enterprise-wide and local level support for Business Units and UL's Quality Management System to drive performance improvement of quality services that conform to established standards and accreditation requirements</a:t>
            </a:r>
            <a:r>
              <a:rPr lang="en-US" dirty="0" smtClean="0"/>
              <a:t>:</a:t>
            </a:r>
          </a:p>
          <a:p>
            <a:pPr marL="1147763" indent="-234950">
              <a:spcBef>
                <a:spcPts val="600"/>
              </a:spcBef>
              <a:spcAft>
                <a:spcPts val="600"/>
              </a:spcAft>
              <a:buFont typeface="Arial" panose="020B0604020202020204" pitchFamily="34" charset="0"/>
              <a:buChar char="•"/>
            </a:pPr>
            <a:r>
              <a:rPr lang="en-US" dirty="0" smtClean="0"/>
              <a:t>Documentation </a:t>
            </a:r>
            <a:r>
              <a:rPr lang="en-US" dirty="0"/>
              <a:t>Control</a:t>
            </a:r>
          </a:p>
          <a:p>
            <a:pPr marL="1147763" indent="-234950">
              <a:spcBef>
                <a:spcPts val="600"/>
              </a:spcBef>
              <a:spcAft>
                <a:spcPts val="600"/>
              </a:spcAft>
              <a:buFont typeface="Arial" panose="020B0604020202020204" pitchFamily="34" charset="0"/>
              <a:buChar char="•"/>
            </a:pPr>
            <a:r>
              <a:rPr lang="en-US" dirty="0"/>
              <a:t>Internal Quality Audits (process and technical)</a:t>
            </a:r>
          </a:p>
          <a:p>
            <a:pPr marL="1147763" indent="-234950">
              <a:spcBef>
                <a:spcPts val="600"/>
              </a:spcBef>
              <a:spcAft>
                <a:spcPts val="600"/>
              </a:spcAft>
              <a:buFont typeface="Arial" panose="020B0604020202020204" pitchFamily="34" charset="0"/>
              <a:buChar char="•"/>
            </a:pPr>
            <a:r>
              <a:rPr lang="en-US" dirty="0"/>
              <a:t>Corrective Action Requests</a:t>
            </a:r>
          </a:p>
          <a:p>
            <a:pPr marL="1147763" lvl="3" indent="-234950">
              <a:spcAft>
                <a:spcPts val="600"/>
              </a:spcAft>
            </a:pPr>
            <a:r>
              <a:rPr lang="en-US" sz="2000" dirty="0">
                <a:ea typeface="ＭＳ Ｐゴシック" charset="0"/>
                <a:cs typeface="Geneva" charset="0"/>
              </a:rPr>
              <a:t>Local Site Support</a:t>
            </a:r>
          </a:p>
          <a:p>
            <a:pPr marL="1147763" indent="-234950">
              <a:spcBef>
                <a:spcPts val="600"/>
              </a:spcBef>
              <a:spcAft>
                <a:spcPts val="600"/>
              </a:spcAft>
              <a:buFont typeface="Arial" panose="020B0604020202020204" pitchFamily="34" charset="0"/>
              <a:buChar char="•"/>
            </a:pPr>
            <a:r>
              <a:rPr lang="en-US" dirty="0" smtClean="0"/>
              <a:t>Accreditation </a:t>
            </a:r>
            <a:r>
              <a:rPr lang="en-US" dirty="0"/>
              <a:t>and audit support</a:t>
            </a:r>
          </a:p>
          <a:p>
            <a:pPr marL="1147763" lvl="3" indent="-234950">
              <a:spcAft>
                <a:spcPts val="600"/>
              </a:spcAft>
            </a:pPr>
            <a:r>
              <a:rPr lang="en-US" sz="2000" dirty="0"/>
              <a:t>Process development and refinements</a:t>
            </a:r>
          </a:p>
          <a:p>
            <a:pPr marL="1147763" lvl="3" indent="-234950">
              <a:spcAft>
                <a:spcPts val="600"/>
              </a:spcAft>
            </a:pPr>
            <a:r>
              <a:rPr lang="en-US" sz="2000" dirty="0" smtClean="0"/>
              <a:t>Lean </a:t>
            </a:r>
            <a:r>
              <a:rPr lang="en-US" sz="2000" dirty="0"/>
              <a:t>Sigma – Green Belt, Kaizan, Kata</a:t>
            </a:r>
          </a:p>
          <a:p>
            <a:pPr marL="914400" indent="-234950">
              <a:spcBef>
                <a:spcPts val="600"/>
              </a:spcBef>
              <a:spcAft>
                <a:spcPts val="600"/>
              </a:spcAft>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24</a:t>
            </a:fld>
            <a:endParaRPr lang="en-US" dirty="0"/>
          </a:p>
        </p:txBody>
      </p:sp>
    </p:spTree>
    <p:extLst>
      <p:ext uri="{BB962C8B-B14F-4D97-AF65-F5344CB8AC3E}">
        <p14:creationId xmlns:p14="http://schemas.microsoft.com/office/powerpoint/2010/main" val="2482176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de-DE" sz="2000" b="0" dirty="0"/>
              <a:t>Other Business</a:t>
            </a:r>
            <a:r>
              <a:rPr lang="en-US" altLang="de-DE" sz="1400" dirty="0"/>
              <a:t/>
            </a:r>
            <a:br>
              <a:rPr lang="en-US" altLang="de-DE" sz="1400" dirty="0"/>
            </a:br>
            <a:r>
              <a:rPr lang="en-US" dirty="0"/>
              <a:t>Quality </a:t>
            </a:r>
            <a:r>
              <a:rPr lang="en-US" sz="2400" b="0" i="1" dirty="0"/>
              <a:t>– future </a:t>
            </a:r>
            <a:r>
              <a:rPr lang="en-US" sz="2400" b="0" i="1" dirty="0" smtClean="0"/>
              <a:t>direction</a:t>
            </a:r>
            <a:endParaRPr lang="en-US" dirty="0"/>
          </a:p>
        </p:txBody>
      </p:sp>
      <p:sp>
        <p:nvSpPr>
          <p:cNvPr id="3" name="Content Placeholder 2"/>
          <p:cNvSpPr>
            <a:spLocks noGrp="1"/>
          </p:cNvSpPr>
          <p:nvPr>
            <p:ph idx="1"/>
          </p:nvPr>
        </p:nvSpPr>
        <p:spPr>
          <a:xfrm>
            <a:off x="457200" y="1417638"/>
            <a:ext cx="8465736" cy="4708525"/>
          </a:xfrm>
        </p:spPr>
        <p:txBody>
          <a:bodyPr/>
          <a:lstStyle/>
          <a:p>
            <a:r>
              <a:rPr lang="en-US" b="1" dirty="0" smtClean="0"/>
              <a:t>Current Situation: </a:t>
            </a:r>
          </a:p>
          <a:p>
            <a:r>
              <a:rPr lang="en-US" dirty="0" smtClean="0"/>
              <a:t>Auditing / inspecting compliance into our quality system and processes</a:t>
            </a:r>
          </a:p>
          <a:p>
            <a:pPr lvl="1"/>
            <a:endParaRPr lang="en-US" sz="2000" dirty="0" smtClean="0"/>
          </a:p>
          <a:p>
            <a:pPr marL="342900" lvl="1" indent="-342900">
              <a:spcBef>
                <a:spcPct val="20000"/>
              </a:spcBef>
              <a:buNone/>
            </a:pPr>
            <a:r>
              <a:rPr lang="en-US" sz="2000" b="1" dirty="0" smtClean="0">
                <a:ea typeface="ＭＳ Ｐゴシック" charset="0"/>
                <a:cs typeface="Geneva" charset="0"/>
              </a:rPr>
              <a:t>Desired State: </a:t>
            </a:r>
          </a:p>
          <a:p>
            <a:pPr marL="342900" lvl="1" indent="-342900">
              <a:spcBef>
                <a:spcPct val="20000"/>
              </a:spcBef>
              <a:buNone/>
            </a:pPr>
            <a:r>
              <a:rPr lang="en-US" sz="2000" dirty="0" smtClean="0">
                <a:ea typeface="ＭＳ Ｐゴシック" charset="0"/>
                <a:cs typeface="Geneva" charset="0"/>
              </a:rPr>
              <a:t>Designing quality, efficiency, and compliance into systems and processes</a:t>
            </a:r>
            <a:endParaRPr lang="en-US" sz="2000" dirty="0">
              <a:ea typeface="ＭＳ Ｐゴシック" charset="0"/>
              <a:cs typeface="Geneva" charset="0"/>
            </a:endParaRPr>
          </a:p>
          <a:p>
            <a:pPr marL="0" lvl="1" indent="0">
              <a:buNone/>
            </a:pPr>
            <a:r>
              <a:rPr lang="en-US" sz="2000" dirty="0" smtClean="0"/>
              <a:t> </a:t>
            </a:r>
          </a:p>
          <a:p>
            <a:pPr marL="0" lvl="1" indent="0">
              <a:buNone/>
            </a:pPr>
            <a:endParaRPr lang="en-US" sz="1600" dirty="0" smtClean="0"/>
          </a:p>
          <a:p>
            <a:r>
              <a:rPr lang="en-US" b="1" dirty="0">
                <a:solidFill>
                  <a:srgbClr val="0000FF"/>
                </a:solidFill>
              </a:rPr>
              <a:t>Recommendation: </a:t>
            </a:r>
          </a:p>
          <a:p>
            <a:pPr marL="231775" indent="0"/>
            <a:r>
              <a:rPr lang="en-US" dirty="0" smtClean="0">
                <a:solidFill>
                  <a:srgbClr val="0000FF"/>
                </a:solidFill>
              </a:rPr>
              <a:t>Quality Organization working in closer alignment with Process Engineering and Business Transformation functions </a:t>
            </a:r>
            <a:r>
              <a:rPr lang="en-US" sz="1600" dirty="0">
                <a:solidFill>
                  <a:srgbClr val="0000FF"/>
                </a:solidFill>
              </a:rPr>
              <a:t>– </a:t>
            </a:r>
            <a:r>
              <a:rPr lang="en-US" sz="1600" i="1" dirty="0">
                <a:solidFill>
                  <a:srgbClr val="0000FF"/>
                </a:solidFill>
              </a:rPr>
              <a:t>potentially evolving into an enterprise-wide </a:t>
            </a:r>
            <a:r>
              <a:rPr lang="en-US" sz="1600" b="1" i="1" dirty="0">
                <a:solidFill>
                  <a:srgbClr val="0000FF"/>
                </a:solidFill>
              </a:rPr>
              <a:t>Quality &amp; Process Engineering </a:t>
            </a:r>
            <a:r>
              <a:rPr lang="en-US" sz="1600" i="1" dirty="0">
                <a:solidFill>
                  <a:srgbClr val="0000FF"/>
                </a:solidFill>
              </a:rPr>
              <a:t>support function.</a:t>
            </a:r>
          </a:p>
          <a:p>
            <a:pPr marL="231775" indent="0"/>
            <a:endParaRPr lang="en-US" sz="1600" dirty="0"/>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25</a:t>
            </a:fld>
            <a:endParaRPr lang="en-US" dirty="0"/>
          </a:p>
        </p:txBody>
      </p:sp>
    </p:spTree>
    <p:extLst>
      <p:ext uri="{BB962C8B-B14F-4D97-AF65-F5344CB8AC3E}">
        <p14:creationId xmlns:p14="http://schemas.microsoft.com/office/powerpoint/2010/main" val="13398214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Tree>
    <p:extLst>
      <p:ext uri="{BB962C8B-B14F-4D97-AF65-F5344CB8AC3E}">
        <p14:creationId xmlns:p14="http://schemas.microsoft.com/office/powerpoint/2010/main" val="1668898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675638"/>
            <a:ext cx="5570525" cy="1399032"/>
          </a:xfrm>
        </p:spPr>
        <p:txBody>
          <a:bodyPr/>
          <a:lstStyle/>
          <a:p>
            <a:pPr>
              <a:lnSpc>
                <a:spcPct val="150000"/>
              </a:lnSpc>
              <a:spcBef>
                <a:spcPts val="300"/>
              </a:spcBef>
            </a:pPr>
            <a:r>
              <a:rPr lang="en-US" dirty="0" smtClean="0"/>
              <a:t>Reference Information:</a:t>
            </a:r>
            <a:br>
              <a:rPr lang="en-US" dirty="0" smtClean="0"/>
            </a:br>
            <a:r>
              <a:rPr lang="en-US" sz="2400" b="0" dirty="0"/>
              <a:t/>
            </a:r>
            <a:br>
              <a:rPr lang="en-US" sz="2400" b="0" dirty="0"/>
            </a:br>
            <a:endParaRPr lang="en-US" b="0" dirty="0"/>
          </a:p>
        </p:txBody>
      </p:sp>
      <p:sp>
        <p:nvSpPr>
          <p:cNvPr id="3" name="Subtitle 2"/>
          <p:cNvSpPr>
            <a:spLocks noGrp="1"/>
          </p:cNvSpPr>
          <p:nvPr>
            <p:ph type="subTitle" idx="1"/>
          </p:nvPr>
        </p:nvSpPr>
        <p:spPr>
          <a:xfrm>
            <a:off x="676274" y="3959352"/>
            <a:ext cx="5570525" cy="1773936"/>
          </a:xfrm>
        </p:spPr>
        <p:txBody>
          <a:bodyPr>
            <a:normAutofit/>
          </a:bodyPr>
          <a:lstStyle/>
          <a:p>
            <a:r>
              <a:rPr lang="en-US" sz="1800" b="0" dirty="0"/>
              <a:t>Program / Scheme AMRs</a:t>
            </a:r>
            <a:br>
              <a:rPr lang="en-US" sz="1800" b="0" dirty="0"/>
            </a:br>
            <a:r>
              <a:rPr lang="en-US" sz="1800" b="0" dirty="0"/>
              <a:t>Laboratory AMRs</a:t>
            </a:r>
            <a:br>
              <a:rPr lang="en-US" sz="1800" b="0" dirty="0"/>
            </a:br>
            <a:r>
              <a:rPr lang="en-US" sz="1800" b="0" dirty="0"/>
              <a:t>Quality Audits</a:t>
            </a:r>
            <a:endParaRPr lang="en-US" sz="1800" dirty="0"/>
          </a:p>
        </p:txBody>
      </p:sp>
      <p:sp>
        <p:nvSpPr>
          <p:cNvPr id="4" name="Slide Number Placeholder 3"/>
          <p:cNvSpPr txBox="1">
            <a:spLocks/>
          </p:cNvSpPr>
          <p:nvPr/>
        </p:nvSpPr>
        <p:spPr>
          <a:xfrm>
            <a:off x="8045450" y="6276975"/>
            <a:ext cx="641350" cy="365125"/>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defRPr/>
            </a:pPr>
            <a:fld id="{CE38E634-F59D-49F2-B8F6-D93148DF4FE6}" type="slidenum">
              <a:rPr lang="en-US" smtClean="0"/>
              <a:pPr>
                <a:defRPr/>
              </a:pPr>
              <a:t>27</a:t>
            </a:fld>
            <a:endParaRPr lang="en-US" dirty="0"/>
          </a:p>
        </p:txBody>
      </p:sp>
    </p:spTree>
    <p:extLst>
      <p:ext uri="{BB962C8B-B14F-4D97-AF65-F5344CB8AC3E}">
        <p14:creationId xmlns:p14="http://schemas.microsoft.com/office/powerpoint/2010/main" val="4034806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 Scheme </a:t>
            </a:r>
            <a:r>
              <a:rPr lang="en-US" dirty="0" smtClean="0"/>
              <a:t>AMR </a:t>
            </a:r>
            <a:r>
              <a:rPr lang="en-US" sz="2000" b="0" i="1" dirty="0" smtClean="0"/>
              <a:t>– Guide 65</a:t>
            </a:r>
            <a:endParaRPr lang="en-US" b="0" i="1" dirty="0"/>
          </a:p>
        </p:txBody>
      </p:sp>
      <p:sp>
        <p:nvSpPr>
          <p:cNvPr id="3" name="Content Placeholder 2"/>
          <p:cNvSpPr>
            <a:spLocks noGrp="1"/>
          </p:cNvSpPr>
          <p:nvPr>
            <p:ph idx="1"/>
          </p:nvPr>
        </p:nvSpPr>
        <p:spPr/>
        <p:txBody>
          <a:bodyPr/>
          <a:lstStyle/>
          <a:p>
            <a:r>
              <a:rPr lang="en-US" sz="1800" b="1" dirty="0"/>
              <a:t>Requirements </a:t>
            </a:r>
            <a:r>
              <a:rPr lang="en-US" sz="1600" dirty="0" smtClean="0"/>
              <a:t>(Guide </a:t>
            </a:r>
            <a:r>
              <a:rPr lang="en-US" sz="1600" dirty="0"/>
              <a:t>65, </a:t>
            </a:r>
            <a:r>
              <a:rPr lang="en-US" sz="1600" dirty="0" smtClean="0"/>
              <a:t>clause 4.7.2):</a:t>
            </a:r>
          </a:p>
          <a:p>
            <a:endParaRPr lang="en-US" sz="1800" b="1" dirty="0"/>
          </a:p>
          <a:p>
            <a:pPr>
              <a:lnSpc>
                <a:spcPct val="150000"/>
              </a:lnSpc>
            </a:pPr>
            <a:r>
              <a:rPr lang="en-US" sz="1800" dirty="0" smtClean="0"/>
              <a:t>The </a:t>
            </a:r>
            <a:r>
              <a:rPr lang="en-US" sz="1800" dirty="0"/>
              <a:t>body's management with executive </a:t>
            </a:r>
            <a:r>
              <a:rPr lang="en-US" sz="1800" dirty="0" smtClean="0"/>
              <a:t>responsibility shall </a:t>
            </a:r>
            <a:r>
              <a:rPr lang="en-US" sz="1800" dirty="0"/>
              <a:t>review its quality system at </a:t>
            </a:r>
            <a:r>
              <a:rPr lang="en-US" sz="1800" dirty="0" smtClean="0"/>
              <a:t>defined intervals </a:t>
            </a:r>
            <a:r>
              <a:rPr lang="en-US" sz="1800" dirty="0"/>
              <a:t>which are sufficiently short to ensure </a:t>
            </a:r>
            <a:r>
              <a:rPr lang="en-US" sz="1800" dirty="0" smtClean="0"/>
              <a:t>its continuing </a:t>
            </a:r>
            <a:r>
              <a:rPr lang="en-US" sz="1800" dirty="0"/>
              <a:t>suitability and effectiveness in </a:t>
            </a:r>
            <a:r>
              <a:rPr lang="en-US" sz="1800" dirty="0" smtClean="0"/>
              <a:t>satisfying the </a:t>
            </a:r>
            <a:r>
              <a:rPr lang="en-US" sz="1800" dirty="0"/>
              <a:t>requirements of this Guide and the stated </a:t>
            </a:r>
            <a:r>
              <a:rPr lang="en-US" sz="1800" dirty="0" smtClean="0"/>
              <a:t>quality policy </a:t>
            </a:r>
            <a:r>
              <a:rPr lang="en-US" sz="1800" dirty="0"/>
              <a:t>and objectives. Records of such reviews </a:t>
            </a:r>
            <a:r>
              <a:rPr lang="en-US" sz="1800" dirty="0" smtClean="0"/>
              <a:t>shall be </a:t>
            </a:r>
            <a:r>
              <a:rPr lang="en-US" sz="1800" dirty="0"/>
              <a:t>maintained.</a:t>
            </a:r>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28</a:t>
            </a:fld>
            <a:endParaRPr lang="en-US" dirty="0"/>
          </a:p>
        </p:txBody>
      </p:sp>
    </p:spTree>
    <p:extLst>
      <p:ext uri="{BB962C8B-B14F-4D97-AF65-F5344CB8AC3E}">
        <p14:creationId xmlns:p14="http://schemas.microsoft.com/office/powerpoint/2010/main" val="4075192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Scheme / Function AMR Records </a:t>
            </a:r>
            <a:endParaRPr lang="en-US" sz="4000" dirty="0"/>
          </a:p>
        </p:txBody>
      </p:sp>
      <p:sp>
        <p:nvSpPr>
          <p:cNvPr id="4" name="Slide Number Placeholder 3"/>
          <p:cNvSpPr>
            <a:spLocks noGrp="1"/>
          </p:cNvSpPr>
          <p:nvPr>
            <p:ph type="sldNum" sz="quarter" idx="10"/>
          </p:nvPr>
        </p:nvSpPr>
        <p:spPr>
          <a:xfrm>
            <a:off x="8045450" y="6268508"/>
            <a:ext cx="641350" cy="365125"/>
          </a:xfrm>
        </p:spPr>
        <p:txBody>
          <a:bodyPr/>
          <a:lstStyle/>
          <a:p>
            <a:pPr>
              <a:defRPr/>
            </a:pPr>
            <a:fld id="{CE38E634-F59D-49F2-B8F6-D93148DF4FE6}" type="slidenum">
              <a:rPr lang="en-US" smtClean="0"/>
              <a:pPr>
                <a:defRPr/>
              </a:pPr>
              <a:t>29</a:t>
            </a:fld>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36772170"/>
              </p:ext>
            </p:extLst>
          </p:nvPr>
        </p:nvGraphicFramePr>
        <p:xfrm>
          <a:off x="567267" y="1071290"/>
          <a:ext cx="3623733" cy="5059914"/>
        </p:xfrm>
        <a:graphic>
          <a:graphicData uri="http://schemas.openxmlformats.org/drawingml/2006/table">
            <a:tbl>
              <a:tblPr>
                <a:tableStyleId>{5C22544A-7EE6-4342-B048-85BDC9FD1C3A}</a:tableStyleId>
              </a:tblPr>
              <a:tblGrid>
                <a:gridCol w="2537423"/>
                <a:gridCol w="1086310"/>
              </a:tblGrid>
              <a:tr h="297642">
                <a:tc>
                  <a:txBody>
                    <a:bodyPr/>
                    <a:lstStyle/>
                    <a:p>
                      <a:pPr algn="l" fontAlgn="b"/>
                      <a:r>
                        <a:rPr lang="en-US" sz="1400" b="1" u="none" strike="noStrike" dirty="0">
                          <a:effectLst/>
                        </a:rPr>
                        <a:t>Scheme / Function </a:t>
                      </a:r>
                      <a:endParaRPr lang="en-US" sz="1400" b="1" i="0" u="none" strike="noStrike" dirty="0">
                        <a:solidFill>
                          <a:srgbClr val="000000"/>
                        </a:solidFill>
                        <a:effectLst/>
                        <a:latin typeface="Calibri"/>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1" u="none" strike="noStrike" dirty="0" smtClean="0">
                          <a:effectLst/>
                        </a:rPr>
                        <a:t>date</a:t>
                      </a:r>
                      <a:endParaRPr lang="en-US" sz="1400" b="1" i="0" u="none" strike="noStrike" dirty="0">
                        <a:solidFill>
                          <a:srgbClr val="000000"/>
                        </a:solidFill>
                        <a:effectLst/>
                        <a:latin typeface="Calibri"/>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7642">
                <a:tc>
                  <a:txBody>
                    <a:bodyPr/>
                    <a:lstStyle/>
                    <a:p>
                      <a:pPr algn="l" rtl="0" fontAlgn="b"/>
                      <a:r>
                        <a:rPr lang="en-US" sz="1400" b="0" i="0" u="sng" strike="noStrike" dirty="0" smtClean="0">
                          <a:solidFill>
                            <a:srgbClr val="0000FF"/>
                          </a:solidFill>
                          <a:effectLst/>
                          <a:latin typeface="Arial" panose="020B0604020202020204" pitchFamily="34" charset="0"/>
                          <a:cs typeface="Arial" panose="020B0604020202020204" pitchFamily="34" charset="0"/>
                          <a:hlinkClick r:id="rId2"/>
                        </a:rPr>
                        <a:t>AECO</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5/ /2014</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7642">
                <a:tc>
                  <a:txBody>
                    <a:bodyPr/>
                    <a:lstStyle/>
                    <a:p>
                      <a:pPr algn="l" rtl="0" fontAlgn="b"/>
                      <a:r>
                        <a:rPr lang="en-US" sz="1400" b="0" i="0" u="sng" strike="noStrike" dirty="0" smtClean="0">
                          <a:solidFill>
                            <a:srgbClr val="000000"/>
                          </a:solidFill>
                          <a:effectLst/>
                          <a:latin typeface="Arial" panose="020B0604020202020204" pitchFamily="34" charset="0"/>
                          <a:cs typeface="Arial" panose="020B0604020202020204" pitchFamily="34" charset="0"/>
                          <a:hlinkClick r:id="rId3"/>
                        </a:rPr>
                        <a:t>Bottled Water MR</a:t>
                      </a:r>
                      <a:endParaRPr lang="en-US" sz="14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5/13/2014</a:t>
                      </a:r>
                    </a:p>
                  </a:txBody>
                  <a:tcPr marL="9525" marR="9525" marT="9525"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7642">
                <a:tc>
                  <a:txBody>
                    <a:bodyPr/>
                    <a:lstStyle/>
                    <a:p>
                      <a:pPr algn="l" rtl="0" fontAlgn="b"/>
                      <a:r>
                        <a:rPr lang="en-US" sz="1400" b="0" i="0" u="sng" strike="noStrike" dirty="0">
                          <a:solidFill>
                            <a:srgbClr val="000000"/>
                          </a:solidFill>
                          <a:effectLst/>
                          <a:latin typeface="Arial" panose="020B0604020202020204" pitchFamily="34" charset="0"/>
                          <a:cs typeface="Arial" panose="020B0604020202020204" pitchFamily="34" charset="0"/>
                          <a:hlinkClick r:id="rId4"/>
                        </a:rPr>
                        <a:t>cUL Mark Scheme</a:t>
                      </a:r>
                      <a:endParaRPr lang="en-US" sz="14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5/14/2014</a:t>
                      </a: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97642">
                <a:tc>
                  <a:txBody>
                    <a:bodyPr/>
                    <a:lstStyle/>
                    <a:p>
                      <a:pPr algn="l" rtl="0" fontAlgn="b"/>
                      <a:r>
                        <a:rPr lang="en-US" sz="1400" b="0" i="0" u="sng" strike="noStrike" dirty="0" smtClean="0">
                          <a:solidFill>
                            <a:srgbClr val="0000FF"/>
                          </a:solidFill>
                          <a:effectLst/>
                          <a:latin typeface="Arial" panose="020B0604020202020204" pitchFamily="34" charset="0"/>
                          <a:cs typeface="Arial" panose="020B0604020202020204" pitchFamily="34" charset="0"/>
                          <a:hlinkClick r:id="rId5"/>
                        </a:rPr>
                        <a:t>Energy Efficiency Cert Scheme</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4/21/2014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7642">
                <a:tc>
                  <a:txBody>
                    <a:bodyPr/>
                    <a:lstStyle/>
                    <a:p>
                      <a:pPr algn="l" rtl="0" fontAlgn="b"/>
                      <a:r>
                        <a:rPr lang="en-US" sz="1400" b="0" i="0" u="sng" strike="noStrike" dirty="0">
                          <a:solidFill>
                            <a:srgbClr val="0000FF"/>
                          </a:solidFill>
                          <a:effectLst/>
                          <a:latin typeface="Arial" panose="020B0604020202020204" pitchFamily="34" charset="0"/>
                          <a:cs typeface="Arial" panose="020B0604020202020204" pitchFamily="34" charset="0"/>
                          <a:hlinkClick r:id="rId6"/>
                        </a:rPr>
                        <a:t>EVS Scheme</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4/21/2014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7642">
                <a:tc>
                  <a:txBody>
                    <a:bodyPr/>
                    <a:lstStyle/>
                    <a:p>
                      <a:pPr algn="l" rtl="0" fontAlgn="b"/>
                      <a:r>
                        <a:rPr lang="en-US" sz="1400" b="0" i="0" u="sng" strike="noStrike" dirty="0">
                          <a:solidFill>
                            <a:srgbClr val="0000FF"/>
                          </a:solidFill>
                          <a:effectLst/>
                          <a:latin typeface="Arial" panose="020B0604020202020204" pitchFamily="34" charset="0"/>
                          <a:cs typeface="Arial" panose="020B0604020202020204" pitchFamily="34" charset="0"/>
                          <a:hlinkClick r:id="rId7"/>
                        </a:rPr>
                        <a:t>Field Evaluations</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2/7/2014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7642">
                <a:tc>
                  <a:txBody>
                    <a:bodyPr/>
                    <a:lstStyle/>
                    <a:p>
                      <a:pPr algn="l" rtl="0" fontAlgn="b"/>
                      <a:r>
                        <a:rPr lang="en-US" sz="1400" b="0" i="0" u="sng" strike="noStrike" dirty="0">
                          <a:solidFill>
                            <a:srgbClr val="0000FF"/>
                          </a:solidFill>
                          <a:effectLst/>
                          <a:latin typeface="Arial" panose="020B0604020202020204" pitchFamily="34" charset="0"/>
                          <a:cs typeface="Arial" panose="020B0604020202020204" pitchFamily="34" charset="0"/>
                          <a:hlinkClick r:id="rId8"/>
                        </a:rPr>
                        <a:t>Fire Equipment Services</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3/20/2014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7642">
                <a:tc>
                  <a:txBody>
                    <a:bodyPr/>
                    <a:lstStyle/>
                    <a:p>
                      <a:pPr algn="l" rtl="0" fontAlgn="b"/>
                      <a:r>
                        <a:rPr lang="en-US" sz="1400" b="0" i="0" u="sng" strike="noStrike" dirty="0">
                          <a:solidFill>
                            <a:srgbClr val="0000FF"/>
                          </a:solidFill>
                          <a:effectLst/>
                          <a:latin typeface="Arial" panose="020B0604020202020204" pitchFamily="34" charset="0"/>
                          <a:cs typeface="Arial" panose="020B0604020202020204" pitchFamily="34" charset="0"/>
                          <a:hlinkClick r:id="rId9"/>
                        </a:rPr>
                        <a:t>Food Equipment Sanitation</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4/24/2014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7642">
                <a:tc>
                  <a:txBody>
                    <a:bodyPr/>
                    <a:lstStyle/>
                    <a:p>
                      <a:pPr algn="l" rtl="0" fontAlgn="b"/>
                      <a:r>
                        <a:rPr lang="en-US" sz="1400" b="0" i="0" u="sng" strike="noStrike" dirty="0" smtClean="0">
                          <a:solidFill>
                            <a:srgbClr val="000000"/>
                          </a:solidFill>
                          <a:effectLst/>
                          <a:latin typeface="Arial" panose="020B0604020202020204" pitchFamily="34" charset="0"/>
                          <a:cs typeface="Arial" panose="020B0604020202020204" pitchFamily="34" charset="0"/>
                          <a:hlinkClick r:id="rId10"/>
                        </a:rPr>
                        <a:t>Functional Safety MR</a:t>
                      </a:r>
                      <a:endParaRPr lang="en-US" sz="14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5/ /2014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7642">
                <a:tc>
                  <a:txBody>
                    <a:bodyPr/>
                    <a:lstStyle/>
                    <a:p>
                      <a:pPr algn="l" rtl="0" fontAlgn="b"/>
                      <a:r>
                        <a:rPr lang="en-US" sz="1400" b="0" i="0" u="sng" strike="noStrike" dirty="0">
                          <a:solidFill>
                            <a:srgbClr val="0000FF"/>
                          </a:solidFill>
                          <a:effectLst/>
                          <a:latin typeface="Arial" panose="020B0604020202020204" pitchFamily="34" charset="0"/>
                          <a:cs typeface="Arial" panose="020B0604020202020204" pitchFamily="34" charset="0"/>
                          <a:hlinkClick r:id="rId11"/>
                        </a:rPr>
                        <a:t>Global FUS Sample Testing</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5/28/2014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7642">
                <a:tc>
                  <a:txBody>
                    <a:bodyPr/>
                    <a:lstStyle/>
                    <a:p>
                      <a:pPr algn="l" rtl="0" fontAlgn="b"/>
                      <a:r>
                        <a:rPr lang="en-US" sz="1400" b="0" i="0" u="sng" strike="noStrike" dirty="0">
                          <a:solidFill>
                            <a:srgbClr val="0000FF"/>
                          </a:solidFill>
                          <a:effectLst/>
                          <a:latin typeface="Arial" panose="020B0604020202020204" pitchFamily="34" charset="0"/>
                          <a:cs typeface="Arial" panose="020B0604020202020204" pitchFamily="34" charset="0"/>
                          <a:hlinkClick r:id="rId12"/>
                        </a:rPr>
                        <a:t>ICC-ES </a:t>
                      </a:r>
                      <a:r>
                        <a:rPr lang="en-US" sz="1400" b="0" i="0" u="sng" strike="noStrike" dirty="0" smtClean="0">
                          <a:solidFill>
                            <a:srgbClr val="0000FF"/>
                          </a:solidFill>
                          <a:effectLst/>
                          <a:latin typeface="Arial" panose="020B0604020202020204" pitchFamily="34" charset="0"/>
                          <a:cs typeface="Arial" panose="020B0604020202020204" pitchFamily="34" charset="0"/>
                          <a:hlinkClick r:id="rId12"/>
                        </a:rPr>
                        <a:t>MR Report</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3/4/2014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7642">
                <a:tc>
                  <a:txBody>
                    <a:bodyPr/>
                    <a:lstStyle/>
                    <a:p>
                      <a:pPr algn="l" rtl="0" fontAlgn="b"/>
                      <a:r>
                        <a:rPr lang="en-US" sz="1400" b="0" i="0" u="sng" strike="noStrike" dirty="0">
                          <a:solidFill>
                            <a:srgbClr val="0000FF"/>
                          </a:solidFill>
                          <a:effectLst/>
                          <a:latin typeface="Arial" panose="020B0604020202020204" pitchFamily="34" charset="0"/>
                          <a:cs typeface="Arial" panose="020B0604020202020204" pitchFamily="34" charset="0"/>
                          <a:hlinkClick r:id="rId13"/>
                        </a:rPr>
                        <a:t>Industry File Review</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5/15/2014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7642">
                <a:tc>
                  <a:txBody>
                    <a:bodyPr/>
                    <a:lstStyle/>
                    <a:p>
                      <a:pPr algn="l" rtl="0" fontAlgn="b"/>
                      <a:r>
                        <a:rPr lang="en-US" sz="1400" b="0" i="0" u="sng" strike="noStrike" dirty="0">
                          <a:solidFill>
                            <a:srgbClr val="0000FF"/>
                          </a:solidFill>
                          <a:effectLst/>
                          <a:latin typeface="Arial" panose="020B0604020202020204" pitchFamily="34" charset="0"/>
                          <a:cs typeface="Arial" panose="020B0604020202020204" pitchFamily="34" charset="0"/>
                          <a:hlinkClick r:id="rId14"/>
                        </a:rPr>
                        <a:t>Japanese Radio Law</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4/3/2014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7642">
                <a:tc>
                  <a:txBody>
                    <a:bodyPr/>
                    <a:lstStyle/>
                    <a:p>
                      <a:pPr algn="l" rtl="0" fontAlgn="b"/>
                      <a:r>
                        <a:rPr lang="en-US" sz="1400" b="0" i="0" u="sng" strike="noStrike">
                          <a:solidFill>
                            <a:srgbClr val="0000FF"/>
                          </a:solidFill>
                          <a:effectLst/>
                          <a:latin typeface="Arial" panose="020B0604020202020204" pitchFamily="34" charset="0"/>
                          <a:cs typeface="Arial" panose="020B0604020202020204" pitchFamily="34" charset="0"/>
                          <a:hlinkClick r:id="rId15"/>
                        </a:rPr>
                        <a:t>LAN Cable FINAL</a:t>
                      </a:r>
                      <a:endParaRPr lang="en-US" sz="1400" b="0" i="0" u="sng" strike="noStrike">
                        <a:solidFill>
                          <a:srgbClr val="0000FF"/>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5/16/2014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7642">
                <a:tc>
                  <a:txBody>
                    <a:bodyPr/>
                    <a:lstStyle/>
                    <a:p>
                      <a:pPr algn="l" rtl="0" fontAlgn="b"/>
                      <a:r>
                        <a:rPr lang="en-US" sz="1400" kern="1200" dirty="0" smtClean="0">
                          <a:solidFill>
                            <a:schemeClr val="dk1"/>
                          </a:solidFill>
                          <a:effectLst/>
                          <a:latin typeface="Arial" panose="020B0604020202020204" pitchFamily="34" charset="0"/>
                          <a:ea typeface="+mn-ea"/>
                          <a:cs typeface="Arial" panose="020B0604020202020204" pitchFamily="34" charset="0"/>
                          <a:hlinkClick r:id="rId16"/>
                        </a:rPr>
                        <a:t>Lightning Protection System </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b"/>
                      <a:r>
                        <a:rPr lang="en-US" sz="1200" b="0" i="0" u="none" strike="noStrike" dirty="0" smtClean="0">
                          <a:solidFill>
                            <a:srgbClr val="000000"/>
                          </a:solidFill>
                          <a:effectLst/>
                          <a:latin typeface="Arial"/>
                        </a:rPr>
                        <a:t>2/14/2014</a:t>
                      </a:r>
                      <a:endParaRPr lang="en-US" sz="1200" b="0" i="0" u="none" strike="noStrike" dirty="0">
                        <a:solidFill>
                          <a:srgbClr val="000000"/>
                        </a:solidFill>
                        <a:effectLst/>
                        <a:latin typeface="Arial"/>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7642">
                <a:tc>
                  <a:txBody>
                    <a:bodyPr/>
                    <a:lstStyle/>
                    <a:p>
                      <a:pPr algn="l" rtl="0" fontAlgn="b"/>
                      <a:r>
                        <a:rPr lang="en-US" sz="1400" b="0" i="0" u="sng" strike="noStrike" dirty="0">
                          <a:solidFill>
                            <a:srgbClr val="0000FF"/>
                          </a:solidFill>
                          <a:effectLst/>
                          <a:latin typeface="Arial" panose="020B0604020202020204" pitchFamily="34" charset="0"/>
                          <a:cs typeface="Arial" panose="020B0604020202020204" pitchFamily="34" charset="0"/>
                          <a:hlinkClick r:id="rId16"/>
                        </a:rPr>
                        <a:t>Management Review LPS</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b"/>
                      <a:r>
                        <a:rPr lang="en-US" sz="1200" b="0" i="0" u="none" strike="noStrike" dirty="0">
                          <a:solidFill>
                            <a:srgbClr val="000000"/>
                          </a:solidFill>
                          <a:effectLst/>
                          <a:latin typeface="Arial"/>
                        </a:rPr>
                        <a:t>2/14/2014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33497384"/>
              </p:ext>
            </p:extLst>
          </p:nvPr>
        </p:nvGraphicFramePr>
        <p:xfrm>
          <a:off x="4673599" y="1071298"/>
          <a:ext cx="3725333" cy="5059914"/>
        </p:xfrm>
        <a:graphic>
          <a:graphicData uri="http://schemas.openxmlformats.org/drawingml/2006/table">
            <a:tbl>
              <a:tblPr>
                <a:tableStyleId>{5C22544A-7EE6-4342-B048-85BDC9FD1C3A}</a:tableStyleId>
              </a:tblPr>
              <a:tblGrid>
                <a:gridCol w="2696579"/>
                <a:gridCol w="1028754"/>
              </a:tblGrid>
              <a:tr h="297642">
                <a:tc>
                  <a:txBody>
                    <a:bodyPr/>
                    <a:lstStyle/>
                    <a:p>
                      <a:pPr marL="0" algn="l" defTabSz="457200" rtl="0" eaLnBrk="1" fontAlgn="b" latinLnBrk="0" hangingPunct="1"/>
                      <a:r>
                        <a:rPr lang="en-US" sz="1400" b="1" u="none" strike="noStrike" kern="1200" dirty="0">
                          <a:solidFill>
                            <a:schemeClr val="dk1"/>
                          </a:solidFill>
                          <a:effectLst/>
                          <a:latin typeface="+mn-lt"/>
                          <a:ea typeface="+mn-ea"/>
                          <a:cs typeface="+mn-cs"/>
                        </a:rPr>
                        <a:t>Scheme / Function </a:t>
                      </a: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marL="0" algn="ctr" defTabSz="457200" rtl="0" eaLnBrk="1" fontAlgn="b" latinLnBrk="0" hangingPunct="1"/>
                      <a:r>
                        <a:rPr lang="en-US" sz="1400" b="1" u="none" strike="noStrike" kern="1200" dirty="0" smtClean="0">
                          <a:solidFill>
                            <a:schemeClr val="dk1"/>
                          </a:solidFill>
                          <a:effectLst/>
                          <a:latin typeface="+mn-lt"/>
                          <a:ea typeface="+mn-ea"/>
                          <a:cs typeface="+mn-cs"/>
                        </a:rPr>
                        <a:t>date</a:t>
                      </a:r>
                      <a:endParaRPr lang="en-US" sz="1400" b="1" u="none" strike="noStrike" kern="1200" dirty="0">
                        <a:solidFill>
                          <a:schemeClr val="dk1"/>
                        </a:solidFill>
                        <a:effectLst/>
                        <a:latin typeface="+mn-lt"/>
                        <a:ea typeface="+mn-ea"/>
                        <a:cs typeface="+mn-cs"/>
                      </a:endParaRPr>
                    </a:p>
                  </a:txBody>
                  <a:tcPr marL="9525" marR="9525" marT="9525" marB="0" anchor="ctr">
                    <a:lnB w="12700" cap="flat" cmpd="sng" algn="ctr">
                      <a:solidFill>
                        <a:schemeClr val="tx1"/>
                      </a:solidFill>
                      <a:prstDash val="solid"/>
                      <a:round/>
                      <a:headEnd type="none" w="med" len="med"/>
                      <a:tailEnd type="none" w="med" len="med"/>
                    </a:lnB>
                    <a:noFill/>
                  </a:tcPr>
                </a:tc>
              </a:tr>
              <a:tr h="297642">
                <a:tc>
                  <a:txBody>
                    <a:bodyPr/>
                    <a:lstStyle/>
                    <a:p>
                      <a:pPr algn="l" rtl="0" fontAlgn="b"/>
                      <a:r>
                        <a:rPr lang="en-US" sz="1400" b="0" i="0" u="sng" strike="noStrike" dirty="0">
                          <a:solidFill>
                            <a:srgbClr val="000000"/>
                          </a:solidFill>
                          <a:effectLst/>
                          <a:latin typeface="Arial" panose="020B0604020202020204" pitchFamily="34" charset="0"/>
                          <a:cs typeface="Arial" panose="020B0604020202020204" pitchFamily="34" charset="0"/>
                          <a:hlinkClick r:id="rId17"/>
                        </a:rPr>
                        <a:t>MR Global FUS FINAL</a:t>
                      </a:r>
                      <a:endParaRPr lang="en-US" sz="14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rtl="0" fontAlgn="b"/>
                      <a:r>
                        <a:rPr lang="en-US" sz="1200" b="0" i="0" u="none" strike="noStrike">
                          <a:solidFill>
                            <a:srgbClr val="000000"/>
                          </a:solidFill>
                          <a:effectLst/>
                          <a:latin typeface="Arial"/>
                        </a:rPr>
                        <a:t>2/14/2014</a:t>
                      </a:r>
                    </a:p>
                  </a:txBody>
                  <a:tcPr marL="9525" marR="9525" marT="9525" marB="0" anchor="b">
                    <a:lnT w="12700" cap="flat" cmpd="sng" algn="ctr">
                      <a:solidFill>
                        <a:schemeClr val="tx1"/>
                      </a:solidFill>
                      <a:prstDash val="solid"/>
                      <a:round/>
                      <a:headEnd type="none" w="med" len="med"/>
                      <a:tailEnd type="none" w="med" len="med"/>
                    </a:lnT>
                    <a:noFill/>
                  </a:tcPr>
                </a:tc>
              </a:tr>
              <a:tr h="297642">
                <a:tc>
                  <a:txBody>
                    <a:bodyPr/>
                    <a:lstStyle/>
                    <a:p>
                      <a:pPr algn="l" rtl="0" fontAlgn="b"/>
                      <a:r>
                        <a:rPr lang="en-US" sz="1400" b="0" i="0" u="sng" strike="noStrike" dirty="0">
                          <a:solidFill>
                            <a:srgbClr val="0000FF"/>
                          </a:solidFill>
                          <a:effectLst/>
                          <a:latin typeface="Arial" panose="020B0604020202020204" pitchFamily="34" charset="0"/>
                          <a:cs typeface="Arial" panose="020B0604020202020204" pitchFamily="34" charset="0"/>
                          <a:hlinkClick r:id="rId18"/>
                        </a:rPr>
                        <a:t>NOM Certification Program</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a:solidFill>
                            <a:srgbClr val="000000"/>
                          </a:solidFill>
                          <a:effectLst/>
                          <a:latin typeface="Arial"/>
                        </a:rPr>
                        <a:t>3/13/2014</a:t>
                      </a:r>
                    </a:p>
                  </a:txBody>
                  <a:tcPr marL="9525" marR="9525" marT="9525" marB="0" anchor="b">
                    <a:noFill/>
                  </a:tcPr>
                </a:tc>
              </a:tr>
              <a:tr h="297642">
                <a:tc>
                  <a:txBody>
                    <a:bodyPr/>
                    <a:lstStyle/>
                    <a:p>
                      <a:pPr algn="l" rtl="0" fontAlgn="b"/>
                      <a:r>
                        <a:rPr lang="en-US" sz="1400" b="0" i="0" u="sng" strike="noStrike">
                          <a:solidFill>
                            <a:srgbClr val="0000FF"/>
                          </a:solidFill>
                          <a:effectLst/>
                          <a:latin typeface="Arial" panose="020B0604020202020204" pitchFamily="34" charset="0"/>
                          <a:cs typeface="Arial" panose="020B0604020202020204" pitchFamily="34" charset="0"/>
                          <a:hlinkClick r:id="rId19"/>
                        </a:rPr>
                        <a:t>PAL Management Review</a:t>
                      </a:r>
                      <a:endParaRPr lang="en-US" sz="1400" b="0" i="0" u="sng" strike="noStrike">
                        <a:solidFill>
                          <a:srgbClr val="0000FF"/>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a:solidFill>
                            <a:srgbClr val="000000"/>
                          </a:solidFill>
                          <a:effectLst/>
                          <a:latin typeface="Arial"/>
                        </a:rPr>
                        <a:t>4/21/2014</a:t>
                      </a:r>
                    </a:p>
                  </a:txBody>
                  <a:tcPr marL="9525" marR="9525" marT="9525" marB="0" anchor="b">
                    <a:noFill/>
                  </a:tcPr>
                </a:tc>
              </a:tr>
              <a:tr h="297642">
                <a:tc>
                  <a:txBody>
                    <a:bodyPr/>
                    <a:lstStyle/>
                    <a:p>
                      <a:pPr algn="l" rtl="0" fontAlgn="b"/>
                      <a:r>
                        <a:rPr lang="en-US" sz="1400" b="0" i="0" u="sng" strike="noStrike" dirty="0" smtClean="0">
                          <a:solidFill>
                            <a:srgbClr val="000000"/>
                          </a:solidFill>
                          <a:effectLst/>
                          <a:latin typeface="Arial" panose="020B0604020202020204" pitchFamily="34" charset="0"/>
                          <a:cs typeface="Arial" panose="020B0604020202020204" pitchFamily="34" charset="0"/>
                          <a:hlinkClick r:id="rId20"/>
                        </a:rPr>
                        <a:t>PSE Annual MR</a:t>
                      </a:r>
                      <a:endParaRPr lang="en-US" sz="14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a:solidFill>
                            <a:srgbClr val="000000"/>
                          </a:solidFill>
                          <a:effectLst/>
                          <a:latin typeface="Arial"/>
                        </a:rPr>
                        <a:t>5/13/2014</a:t>
                      </a:r>
                    </a:p>
                  </a:txBody>
                  <a:tcPr marL="9525" marR="9525" marT="9525" marB="0" anchor="b">
                    <a:noFill/>
                  </a:tcPr>
                </a:tc>
              </a:tr>
              <a:tr h="297642">
                <a:tc>
                  <a:txBody>
                    <a:bodyPr/>
                    <a:lstStyle/>
                    <a:p>
                      <a:pPr algn="l" rtl="0" fontAlgn="b"/>
                      <a:r>
                        <a:rPr lang="en-US" sz="1400" b="0" i="0" u="sng" strike="noStrike" dirty="0">
                          <a:solidFill>
                            <a:srgbClr val="0000FF"/>
                          </a:solidFill>
                          <a:effectLst/>
                          <a:latin typeface="Arial" panose="020B0604020202020204" pitchFamily="34" charset="0"/>
                          <a:cs typeface="Arial" panose="020B0604020202020204" pitchFamily="34" charset="0"/>
                          <a:hlinkClick r:id="rId21"/>
                        </a:rPr>
                        <a:t>Refrigerant Recovery</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dirty="0">
                          <a:solidFill>
                            <a:srgbClr val="000000"/>
                          </a:solidFill>
                          <a:effectLst/>
                          <a:latin typeface="Arial"/>
                        </a:rPr>
                        <a:t>5</a:t>
                      </a:r>
                      <a:r>
                        <a:rPr lang="en-US" sz="1200" b="0" i="0" u="none" strike="noStrike" dirty="0" smtClean="0">
                          <a:solidFill>
                            <a:srgbClr val="000000"/>
                          </a:solidFill>
                          <a:effectLst/>
                          <a:latin typeface="Arial"/>
                        </a:rPr>
                        <a:t>//</a:t>
                      </a:r>
                      <a:r>
                        <a:rPr lang="en-US" sz="1200" b="0" i="0" u="none" strike="noStrike" dirty="0">
                          <a:solidFill>
                            <a:srgbClr val="000000"/>
                          </a:solidFill>
                          <a:effectLst/>
                          <a:latin typeface="Arial"/>
                        </a:rPr>
                        <a:t>2014</a:t>
                      </a:r>
                    </a:p>
                  </a:txBody>
                  <a:tcPr marL="9525" marR="9525" marT="9525" marB="0" anchor="b">
                    <a:noFill/>
                  </a:tcPr>
                </a:tc>
              </a:tr>
              <a:tr h="297642">
                <a:tc>
                  <a:txBody>
                    <a:bodyPr/>
                    <a:lstStyle/>
                    <a:p>
                      <a:pPr algn="l" rtl="0" fontAlgn="b"/>
                      <a:r>
                        <a:rPr lang="en-US" sz="1400" b="0" i="0" u="sng" strike="noStrike" dirty="0">
                          <a:solidFill>
                            <a:srgbClr val="0000FF"/>
                          </a:solidFill>
                          <a:effectLst/>
                          <a:latin typeface="Arial" panose="020B0604020202020204" pitchFamily="34" charset="0"/>
                          <a:cs typeface="Arial" panose="020B0604020202020204" pitchFamily="34" charset="0"/>
                          <a:hlinkClick r:id="rId22"/>
                        </a:rPr>
                        <a:t>Singapore CPS Scheme</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dirty="0">
                          <a:solidFill>
                            <a:srgbClr val="000000"/>
                          </a:solidFill>
                          <a:effectLst/>
                          <a:latin typeface="Arial"/>
                        </a:rPr>
                        <a:t>1/17/2014</a:t>
                      </a:r>
                    </a:p>
                  </a:txBody>
                  <a:tcPr marL="9525" marR="9525" marT="9525" marB="0" anchor="b">
                    <a:noFill/>
                  </a:tcPr>
                </a:tc>
              </a:tr>
              <a:tr h="297642">
                <a:tc>
                  <a:txBody>
                    <a:bodyPr/>
                    <a:lstStyle/>
                    <a:p>
                      <a:pPr algn="l" rtl="0" fontAlgn="b"/>
                      <a:r>
                        <a:rPr lang="en-US" sz="1400" b="0" i="0" u="sng" strike="noStrike" dirty="0">
                          <a:solidFill>
                            <a:srgbClr val="0000FF"/>
                          </a:solidFill>
                          <a:effectLst/>
                          <a:latin typeface="Arial" panose="020B0604020202020204" pitchFamily="34" charset="0"/>
                          <a:cs typeface="Arial" panose="020B0604020202020204" pitchFamily="34" charset="0"/>
                          <a:hlinkClick r:id="rId23"/>
                        </a:rPr>
                        <a:t>UL ANZ AMR Report</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a:solidFill>
                            <a:srgbClr val="000000"/>
                          </a:solidFill>
                          <a:effectLst/>
                          <a:latin typeface="Arial"/>
                        </a:rPr>
                        <a:t>12/18/2013</a:t>
                      </a:r>
                    </a:p>
                  </a:txBody>
                  <a:tcPr marL="9525" marR="9525" marT="9525" marB="0" anchor="b">
                    <a:noFill/>
                  </a:tcPr>
                </a:tc>
              </a:tr>
              <a:tr h="297642">
                <a:tc>
                  <a:txBody>
                    <a:bodyPr/>
                    <a:lstStyle/>
                    <a:p>
                      <a:pPr algn="l" rtl="0" fontAlgn="b"/>
                      <a:r>
                        <a:rPr lang="sv-SE" sz="1400" b="0" i="0" u="sng" strike="noStrike" dirty="0">
                          <a:solidFill>
                            <a:srgbClr val="000000"/>
                          </a:solidFill>
                          <a:effectLst/>
                          <a:latin typeface="Arial" panose="020B0604020202020204" pitchFamily="34" charset="0"/>
                          <a:cs typeface="Arial" panose="020B0604020202020204" pitchFamily="34" charset="0"/>
                          <a:hlinkClick r:id="rId24"/>
                        </a:rPr>
                        <a:t>UL Demko Mgmt Rev Report</a:t>
                      </a:r>
                      <a:endParaRPr lang="sv-SE" sz="14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a:solidFill>
                            <a:srgbClr val="000000"/>
                          </a:solidFill>
                          <a:effectLst/>
                          <a:latin typeface="Arial"/>
                        </a:rPr>
                        <a:t>5/26/2014</a:t>
                      </a:r>
                    </a:p>
                  </a:txBody>
                  <a:tcPr marL="9525" marR="9525" marT="9525" marB="0" anchor="b">
                    <a:noFill/>
                  </a:tcPr>
                </a:tc>
              </a:tr>
              <a:tr h="297642">
                <a:tc>
                  <a:txBody>
                    <a:bodyPr/>
                    <a:lstStyle/>
                    <a:p>
                      <a:pPr algn="l" rtl="0" fontAlgn="b"/>
                      <a:r>
                        <a:rPr lang="pl-PL" sz="1400" b="0" i="0" u="sng" strike="noStrike" dirty="0">
                          <a:solidFill>
                            <a:srgbClr val="000000"/>
                          </a:solidFill>
                          <a:effectLst/>
                          <a:latin typeface="Arial" panose="020B0604020202020204" pitchFamily="34" charset="0"/>
                          <a:cs typeface="Arial" panose="020B0604020202020204" pitchFamily="34" charset="0"/>
                          <a:hlinkClick r:id="rId25"/>
                        </a:rPr>
                        <a:t>UL Japan S Mark AMR</a:t>
                      </a:r>
                      <a:endParaRPr lang="pl-PL" sz="14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dirty="0">
                          <a:solidFill>
                            <a:srgbClr val="000000"/>
                          </a:solidFill>
                          <a:effectLst/>
                          <a:latin typeface="Arial"/>
                        </a:rPr>
                        <a:t>4/ /2014</a:t>
                      </a:r>
                    </a:p>
                  </a:txBody>
                  <a:tcPr marL="9525" marR="9525" marT="9525" marB="0" anchor="b">
                    <a:noFill/>
                  </a:tcPr>
                </a:tc>
              </a:tr>
              <a:tr h="297642">
                <a:tc>
                  <a:txBody>
                    <a:bodyPr/>
                    <a:lstStyle/>
                    <a:p>
                      <a:pPr algn="l" rtl="0" fontAlgn="b"/>
                      <a:r>
                        <a:rPr lang="en-US" sz="1400" b="0" i="0" u="sng" strike="noStrike" dirty="0">
                          <a:solidFill>
                            <a:srgbClr val="000000"/>
                          </a:solidFill>
                          <a:effectLst/>
                          <a:latin typeface="Arial" panose="020B0604020202020204" pitchFamily="34" charset="0"/>
                          <a:cs typeface="Arial" panose="020B0604020202020204" pitchFamily="34" charset="0"/>
                          <a:hlinkClick r:id="rId26"/>
                        </a:rPr>
                        <a:t>UL JP Mark Annual </a:t>
                      </a:r>
                      <a:r>
                        <a:rPr lang="en-US" sz="1400" b="0" i="0" u="sng" strike="noStrike" dirty="0" smtClean="0">
                          <a:solidFill>
                            <a:srgbClr val="000000"/>
                          </a:solidFill>
                          <a:effectLst/>
                          <a:latin typeface="Arial" panose="020B0604020202020204" pitchFamily="34" charset="0"/>
                          <a:cs typeface="Arial" panose="020B0604020202020204" pitchFamily="34" charset="0"/>
                          <a:hlinkClick r:id="rId26"/>
                        </a:rPr>
                        <a:t>MR</a:t>
                      </a:r>
                      <a:endParaRPr lang="en-US" sz="14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a:solidFill>
                            <a:srgbClr val="000000"/>
                          </a:solidFill>
                          <a:effectLst/>
                          <a:latin typeface="Arial"/>
                        </a:rPr>
                        <a:t>4/ /2014</a:t>
                      </a:r>
                    </a:p>
                  </a:txBody>
                  <a:tcPr marL="9525" marR="9525" marT="9525" marB="0" anchor="b">
                    <a:noFill/>
                  </a:tcPr>
                </a:tc>
              </a:tr>
              <a:tr h="297642">
                <a:tc>
                  <a:txBody>
                    <a:bodyPr/>
                    <a:lstStyle/>
                    <a:p>
                      <a:pPr algn="l" rtl="0" fontAlgn="b"/>
                      <a:r>
                        <a:rPr lang="en-US" sz="1400" b="0" i="0" u="sng" strike="noStrike" dirty="0" smtClean="0">
                          <a:solidFill>
                            <a:srgbClr val="000000"/>
                          </a:solidFill>
                          <a:effectLst/>
                          <a:latin typeface="Arial" panose="020B0604020202020204" pitchFamily="34" charset="0"/>
                          <a:cs typeface="Arial" panose="020B0604020202020204" pitchFamily="34" charset="0"/>
                          <a:hlinkClick r:id="rId27"/>
                        </a:rPr>
                        <a:t>UL LLC MR</a:t>
                      </a:r>
                      <a:endParaRPr lang="en-US" sz="14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dirty="0" smtClean="0">
                          <a:solidFill>
                            <a:srgbClr val="000000"/>
                          </a:solidFill>
                          <a:effectLst/>
                          <a:latin typeface="Arial"/>
                        </a:rPr>
                        <a:t>2Q/2014</a:t>
                      </a:r>
                      <a:endParaRPr lang="en-US" sz="1200" b="0" i="0" u="none" strike="noStrike" dirty="0">
                        <a:solidFill>
                          <a:srgbClr val="000000"/>
                        </a:solidFill>
                        <a:effectLst/>
                        <a:latin typeface="Arial"/>
                      </a:endParaRPr>
                    </a:p>
                  </a:txBody>
                  <a:tcPr marL="9525" marR="9525" marT="9525" marB="0" anchor="b">
                    <a:noFill/>
                  </a:tcPr>
                </a:tc>
              </a:tr>
              <a:tr h="297642">
                <a:tc>
                  <a:txBody>
                    <a:bodyPr/>
                    <a:lstStyle/>
                    <a:p>
                      <a:pPr algn="l" rtl="0" fontAlgn="b"/>
                      <a:r>
                        <a:rPr lang="en-US" sz="1400" b="0" i="0" u="sng" strike="noStrike" dirty="0">
                          <a:solidFill>
                            <a:srgbClr val="000000"/>
                          </a:solidFill>
                          <a:effectLst/>
                          <a:latin typeface="Arial" panose="020B0604020202020204" pitchFamily="34" charset="0"/>
                          <a:cs typeface="Arial" panose="020B0604020202020204" pitchFamily="34" charset="0"/>
                          <a:hlinkClick r:id="rId28"/>
                        </a:rPr>
                        <a:t>UL UK </a:t>
                      </a:r>
                      <a:r>
                        <a:rPr lang="en-US" sz="1400" b="0" i="0" u="sng" strike="noStrike" dirty="0" smtClean="0">
                          <a:solidFill>
                            <a:srgbClr val="000000"/>
                          </a:solidFill>
                          <a:effectLst/>
                          <a:latin typeface="Arial" panose="020B0604020202020204" pitchFamily="34" charset="0"/>
                          <a:cs typeface="Arial" panose="020B0604020202020204" pitchFamily="34" charset="0"/>
                          <a:hlinkClick r:id="rId28"/>
                        </a:rPr>
                        <a:t>Notified Body MR </a:t>
                      </a:r>
                      <a:r>
                        <a:rPr lang="en-US" sz="1400" b="0" i="0" u="sng" strike="noStrike" dirty="0">
                          <a:solidFill>
                            <a:srgbClr val="000000"/>
                          </a:solidFill>
                          <a:effectLst/>
                          <a:latin typeface="Arial" panose="020B0604020202020204" pitchFamily="34" charset="0"/>
                          <a:cs typeface="Arial" panose="020B0604020202020204" pitchFamily="34" charset="0"/>
                          <a:hlinkClick r:id="rId28"/>
                        </a:rPr>
                        <a:t>Report</a:t>
                      </a:r>
                      <a:endParaRPr lang="en-US" sz="14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a:solidFill>
                            <a:srgbClr val="000000"/>
                          </a:solidFill>
                          <a:effectLst/>
                          <a:latin typeface="Arial"/>
                        </a:rPr>
                        <a:t>4/14/2014</a:t>
                      </a:r>
                    </a:p>
                  </a:txBody>
                  <a:tcPr marL="9525" marR="9525" marT="9525" marB="0" anchor="b">
                    <a:noFill/>
                  </a:tcPr>
                </a:tc>
              </a:tr>
              <a:tr h="297642">
                <a:tc>
                  <a:txBody>
                    <a:bodyPr/>
                    <a:lstStyle/>
                    <a:p>
                      <a:pPr algn="l" rtl="0" fontAlgn="b"/>
                      <a:r>
                        <a:rPr lang="en-US" sz="1400" b="0" i="0" u="sng" strike="noStrike" dirty="0" smtClean="0">
                          <a:solidFill>
                            <a:srgbClr val="0000FF"/>
                          </a:solidFill>
                          <a:effectLst/>
                          <a:latin typeface="Arial" panose="020B0604020202020204" pitchFamily="34" charset="0"/>
                          <a:cs typeface="Arial" panose="020B0604020202020204" pitchFamily="34" charset="0"/>
                          <a:hlinkClick r:id="rId29"/>
                        </a:rPr>
                        <a:t>UL AR-S Mark MR </a:t>
                      </a:r>
                      <a:r>
                        <a:rPr lang="en-US" sz="1400" b="0" i="0" u="sng" strike="noStrike" dirty="0">
                          <a:solidFill>
                            <a:srgbClr val="0000FF"/>
                          </a:solidFill>
                          <a:effectLst/>
                          <a:latin typeface="Arial" panose="020B0604020202020204" pitchFamily="34" charset="0"/>
                          <a:cs typeface="Arial" panose="020B0604020202020204" pitchFamily="34" charset="0"/>
                          <a:hlinkClick r:id="rId29"/>
                        </a:rPr>
                        <a:t>Report</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a:solidFill>
                            <a:srgbClr val="000000"/>
                          </a:solidFill>
                          <a:effectLst/>
                          <a:latin typeface="Arial"/>
                        </a:rPr>
                        <a:t>4/29/2014</a:t>
                      </a:r>
                    </a:p>
                  </a:txBody>
                  <a:tcPr marL="9525" marR="9525" marT="9525" marB="0" anchor="b">
                    <a:noFill/>
                  </a:tcPr>
                </a:tc>
              </a:tr>
              <a:tr h="297642">
                <a:tc>
                  <a:txBody>
                    <a:bodyPr/>
                    <a:lstStyle/>
                    <a:p>
                      <a:pPr algn="l" rtl="0" fontAlgn="b"/>
                      <a:r>
                        <a:rPr lang="en-US" sz="1400" b="0" i="0" u="sng" strike="noStrike">
                          <a:solidFill>
                            <a:srgbClr val="0000FF"/>
                          </a:solidFill>
                          <a:effectLst/>
                          <a:latin typeface="Arial" panose="020B0604020202020204" pitchFamily="34" charset="0"/>
                          <a:cs typeface="Arial" panose="020B0604020202020204" pitchFamily="34" charset="0"/>
                          <a:hlinkClick r:id="rId30"/>
                        </a:rPr>
                        <a:t>ULC Alarm Certificate Services</a:t>
                      </a:r>
                      <a:endParaRPr lang="en-US" sz="1400" b="0" i="0" u="sng" strike="noStrike">
                        <a:solidFill>
                          <a:srgbClr val="0000FF"/>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a:solidFill>
                            <a:srgbClr val="000000"/>
                          </a:solidFill>
                          <a:effectLst/>
                          <a:latin typeface="Arial"/>
                        </a:rPr>
                        <a:t>5/6/2014</a:t>
                      </a:r>
                    </a:p>
                  </a:txBody>
                  <a:tcPr marL="9525" marR="9525" marT="9525" marB="0" anchor="b">
                    <a:noFill/>
                  </a:tcPr>
                </a:tc>
              </a:tr>
              <a:tr h="297642">
                <a:tc>
                  <a:txBody>
                    <a:bodyPr/>
                    <a:lstStyle/>
                    <a:p>
                      <a:pPr algn="l" rtl="0" fontAlgn="b"/>
                      <a:r>
                        <a:rPr lang="en-US" sz="1400" b="0" i="0" u="sng" strike="noStrike">
                          <a:solidFill>
                            <a:srgbClr val="0000FF"/>
                          </a:solidFill>
                          <a:effectLst/>
                          <a:latin typeface="Arial" panose="020B0604020202020204" pitchFamily="34" charset="0"/>
                          <a:cs typeface="Arial" panose="020B0604020202020204" pitchFamily="34" charset="0"/>
                          <a:hlinkClick r:id="rId31"/>
                        </a:rPr>
                        <a:t>ULC Management Review</a:t>
                      </a:r>
                      <a:endParaRPr lang="en-US" sz="1400" b="0" i="0" u="sng" strike="noStrike">
                        <a:solidFill>
                          <a:srgbClr val="0000FF"/>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dirty="0">
                          <a:solidFill>
                            <a:srgbClr val="000000"/>
                          </a:solidFill>
                          <a:effectLst/>
                          <a:latin typeface="Arial"/>
                        </a:rPr>
                        <a:t>2/9/2014</a:t>
                      </a:r>
                    </a:p>
                  </a:txBody>
                  <a:tcPr marL="9525" marR="9525" marT="9525" marB="0" anchor="b">
                    <a:noFill/>
                  </a:tcPr>
                </a:tc>
              </a:tr>
              <a:tr h="297642">
                <a:tc>
                  <a:txBody>
                    <a:bodyPr/>
                    <a:lstStyle/>
                    <a:p>
                      <a:pPr algn="l" rtl="0" fontAlgn="b"/>
                      <a:r>
                        <a:rPr lang="en-US" sz="1400" b="0" i="0" u="sng" strike="noStrike" dirty="0">
                          <a:solidFill>
                            <a:srgbClr val="0000FF"/>
                          </a:solidFill>
                          <a:effectLst/>
                          <a:latin typeface="Arial" panose="020B0604020202020204" pitchFamily="34" charset="0"/>
                          <a:cs typeface="Arial" panose="020B0604020202020204" pitchFamily="34" charset="0"/>
                          <a:hlinkClick r:id="rId11"/>
                        </a:rPr>
                        <a:t>Water  Systems</a:t>
                      </a:r>
                      <a:endParaRPr lang="en-US" sz="1400" b="0" i="0" u="sng" strike="noStrike" dirty="0">
                        <a:solidFill>
                          <a:srgbClr val="0000FF"/>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rtl="0" fontAlgn="b"/>
                      <a:r>
                        <a:rPr lang="en-US" sz="1200" b="0" i="0" u="none" strike="noStrike" dirty="0">
                          <a:solidFill>
                            <a:srgbClr val="000000"/>
                          </a:solidFill>
                          <a:effectLst/>
                          <a:latin typeface="Arial"/>
                        </a:rPr>
                        <a:t>5/27/2014</a:t>
                      </a:r>
                    </a:p>
                  </a:txBody>
                  <a:tcPr marL="9525" marR="9525" marT="9525" marB="0" anchor="b">
                    <a:noFill/>
                  </a:tcPr>
                </a:tc>
              </a:tr>
            </a:tbl>
          </a:graphicData>
        </a:graphic>
      </p:graphicFrame>
      <p:sp>
        <p:nvSpPr>
          <p:cNvPr id="6" name="Action Button: Document 5">
            <a:hlinkClick r:id="rId32" highlightClick="1"/>
          </p:cNvPr>
          <p:cNvSpPr/>
          <p:nvPr/>
        </p:nvSpPr>
        <p:spPr>
          <a:xfrm>
            <a:off x="8526454" y="327831"/>
            <a:ext cx="495182" cy="552702"/>
          </a:xfrm>
          <a:prstGeom prst="actionButtonDocument">
            <a:avLst/>
          </a:prstGeom>
          <a:solidFill>
            <a:srgbClr val="0000FF">
              <a:alpha val="40000"/>
            </a:srgbClr>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1290199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0" dirty="0" smtClean="0"/>
              <a:t>Management Review Refresh</a:t>
            </a:r>
            <a:r>
              <a:rPr lang="en-US" dirty="0" smtClean="0"/>
              <a:t/>
            </a:r>
            <a:br>
              <a:rPr lang="en-US" dirty="0" smtClean="0"/>
            </a:br>
            <a:r>
              <a:rPr lang="en-US" dirty="0" smtClean="0"/>
              <a:t>New Structure</a:t>
            </a:r>
            <a:endParaRPr lang="en-US"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3</a:t>
            </a:fld>
            <a:endParaRPr lang="en-US" dirty="0"/>
          </a:p>
        </p:txBody>
      </p:sp>
      <p:graphicFrame>
        <p:nvGraphicFramePr>
          <p:cNvPr id="7" name="Diagram 6"/>
          <p:cNvGraphicFramePr/>
          <p:nvPr>
            <p:extLst>
              <p:ext uri="{D42A27DB-BD31-4B8C-83A1-F6EECF244321}">
                <p14:modId xmlns:p14="http://schemas.microsoft.com/office/powerpoint/2010/main" val="1846023744"/>
              </p:ext>
            </p:extLst>
          </p:nvPr>
        </p:nvGraphicFramePr>
        <p:xfrm>
          <a:off x="914400" y="1447800"/>
          <a:ext cx="6858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triped Right Arrow 7"/>
          <p:cNvSpPr/>
          <p:nvPr/>
        </p:nvSpPr>
        <p:spPr>
          <a:xfrm rot="17777545">
            <a:off x="1113845" y="3279276"/>
            <a:ext cx="3274489" cy="609600"/>
          </a:xfrm>
          <a:prstGeom prst="striped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Roll Up</a:t>
            </a:r>
          </a:p>
        </p:txBody>
      </p:sp>
      <p:sp>
        <p:nvSpPr>
          <p:cNvPr id="3" name="Action Button: Information 2">
            <a:hlinkClick r:id="rId8" action="ppaction://hlinksldjump" highlightClick="1"/>
          </p:cNvPr>
          <p:cNvSpPr/>
          <p:nvPr/>
        </p:nvSpPr>
        <p:spPr>
          <a:xfrm>
            <a:off x="6062352" y="4723340"/>
            <a:ext cx="391886" cy="341820"/>
          </a:xfrm>
          <a:prstGeom prst="actionButtonInformation">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l="50000" t="50000" r="50000" b="50000"/>
            </a:path>
            <a:tileRect/>
          </a:gradFill>
          <a:ln>
            <a:noFill/>
          </a:ln>
          <a:effectLst/>
          <a:scene3d>
            <a:camera prst="orthographicFront">
              <a:rot lat="1920000" lon="84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3785222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Laboratory AMR</a:t>
            </a:r>
            <a:endParaRPr lang="en-US" dirty="0"/>
          </a:p>
        </p:txBody>
      </p:sp>
      <p:sp>
        <p:nvSpPr>
          <p:cNvPr id="3" name="Content Placeholder 2"/>
          <p:cNvSpPr>
            <a:spLocks noGrp="1"/>
          </p:cNvSpPr>
          <p:nvPr>
            <p:ph idx="1"/>
          </p:nvPr>
        </p:nvSpPr>
        <p:spPr>
          <a:xfrm>
            <a:off x="401445" y="785192"/>
            <a:ext cx="8486078" cy="5340972"/>
          </a:xfrm>
        </p:spPr>
        <p:txBody>
          <a:bodyPr/>
          <a:lstStyle/>
          <a:p>
            <a:pPr>
              <a:spcBef>
                <a:spcPts val="600"/>
              </a:spcBef>
            </a:pPr>
            <a:r>
              <a:rPr lang="en-US" sz="1800" b="1" dirty="0"/>
              <a:t>Requirements </a:t>
            </a:r>
            <a:r>
              <a:rPr lang="en-US" sz="1600" dirty="0"/>
              <a:t> </a:t>
            </a:r>
            <a:r>
              <a:rPr lang="en-US" sz="1600" dirty="0" smtClean="0"/>
              <a:t>(ISO/IEC 17025</a:t>
            </a:r>
            <a:r>
              <a:rPr lang="en-US" sz="1600" b="1" dirty="0"/>
              <a:t>,</a:t>
            </a:r>
            <a:r>
              <a:rPr lang="en-US" sz="1600" b="1" dirty="0" smtClean="0"/>
              <a:t> </a:t>
            </a:r>
            <a:r>
              <a:rPr lang="en-US" sz="1600" dirty="0"/>
              <a:t>Clause </a:t>
            </a:r>
            <a:r>
              <a:rPr lang="en-US" sz="1600" dirty="0" smtClean="0"/>
              <a:t>4.15) </a:t>
            </a:r>
            <a:endParaRPr lang="en-US" sz="1600" b="1" dirty="0"/>
          </a:p>
          <a:p>
            <a:pPr marL="0" indent="0">
              <a:spcBef>
                <a:spcPts val="600"/>
              </a:spcBef>
            </a:pPr>
            <a:r>
              <a:rPr lang="en-US" sz="1600" dirty="0" smtClean="0"/>
              <a:t>The </a:t>
            </a:r>
            <a:r>
              <a:rPr lang="en-US" sz="1600" dirty="0"/>
              <a:t>laboratory’s top management </a:t>
            </a:r>
            <a:r>
              <a:rPr lang="en-US" sz="1600" dirty="0" smtClean="0"/>
              <a:t>shall periodically </a:t>
            </a:r>
            <a:r>
              <a:rPr lang="en-US" sz="1600" dirty="0"/>
              <a:t>conduct a review of the laboratory's management system and testing and/or calibration </a:t>
            </a:r>
            <a:r>
              <a:rPr lang="en-US" sz="1600" dirty="0" smtClean="0"/>
              <a:t>activities to </a:t>
            </a:r>
            <a:r>
              <a:rPr lang="en-US" sz="1600" dirty="0"/>
              <a:t>ensure their continuing suitability and effectiveness, and to introduce necessary changes or improvements.</a:t>
            </a:r>
          </a:p>
          <a:p>
            <a:pPr marL="0" indent="0">
              <a:spcBef>
                <a:spcPts val="600"/>
              </a:spcBef>
            </a:pPr>
            <a:r>
              <a:rPr lang="en-US" sz="1600" dirty="0"/>
              <a:t>The review shall take account of</a:t>
            </a:r>
            <a:r>
              <a:rPr lang="en-US" sz="1600" dirty="0" smtClean="0"/>
              <a:t>:</a:t>
            </a:r>
          </a:p>
          <a:p>
            <a:pPr marL="623888" indent="-166688">
              <a:spcBef>
                <a:spcPts val="600"/>
              </a:spcBef>
              <a:buFont typeface="Arial" panose="020B0604020202020204" pitchFamily="34" charset="0"/>
              <a:buChar char="•"/>
            </a:pPr>
            <a:r>
              <a:rPr lang="en-US" sz="1600" dirty="0"/>
              <a:t>The suitability of policies and procedures</a:t>
            </a:r>
          </a:p>
          <a:p>
            <a:pPr marL="623888" indent="-166688">
              <a:spcBef>
                <a:spcPts val="600"/>
              </a:spcBef>
              <a:buFont typeface="Arial" panose="020B0604020202020204" pitchFamily="34" charset="0"/>
              <a:buChar char="•"/>
            </a:pPr>
            <a:r>
              <a:rPr lang="en-US" sz="1600" dirty="0" smtClean="0"/>
              <a:t>Reports </a:t>
            </a:r>
            <a:r>
              <a:rPr lang="en-US" sz="1600" dirty="0"/>
              <a:t>from managerial and supervisory personnel</a:t>
            </a:r>
          </a:p>
          <a:p>
            <a:pPr marL="623888" indent="-166688">
              <a:spcBef>
                <a:spcPts val="600"/>
              </a:spcBef>
              <a:buFont typeface="Arial" panose="020B0604020202020204" pitchFamily="34" charset="0"/>
              <a:buChar char="•"/>
            </a:pPr>
            <a:r>
              <a:rPr lang="en-US" sz="1600" dirty="0" smtClean="0"/>
              <a:t>The </a:t>
            </a:r>
            <a:r>
              <a:rPr lang="en-US" sz="1600" dirty="0"/>
              <a:t>outcome of recent internal audits</a:t>
            </a:r>
          </a:p>
          <a:p>
            <a:pPr marL="623888" indent="-166688">
              <a:spcBef>
                <a:spcPts val="600"/>
              </a:spcBef>
              <a:buFont typeface="Arial" panose="020B0604020202020204" pitchFamily="34" charset="0"/>
              <a:buChar char="•"/>
            </a:pPr>
            <a:r>
              <a:rPr lang="en-US" sz="1600" dirty="0" smtClean="0"/>
              <a:t>Corrective </a:t>
            </a:r>
            <a:r>
              <a:rPr lang="en-US" sz="1600" dirty="0"/>
              <a:t>and preventative actions</a:t>
            </a:r>
          </a:p>
          <a:p>
            <a:pPr marL="623888" indent="-166688">
              <a:spcBef>
                <a:spcPts val="600"/>
              </a:spcBef>
              <a:buFont typeface="Arial" panose="020B0604020202020204" pitchFamily="34" charset="0"/>
              <a:buChar char="•"/>
            </a:pPr>
            <a:r>
              <a:rPr lang="en-US" sz="1600" dirty="0" smtClean="0"/>
              <a:t>Assessments </a:t>
            </a:r>
            <a:r>
              <a:rPr lang="en-US" sz="1600" dirty="0"/>
              <a:t>by external bodies</a:t>
            </a:r>
          </a:p>
          <a:p>
            <a:pPr marL="623888" indent="-166688">
              <a:spcBef>
                <a:spcPts val="600"/>
              </a:spcBef>
              <a:buFont typeface="Arial" panose="020B0604020202020204" pitchFamily="34" charset="0"/>
              <a:buChar char="•"/>
            </a:pPr>
            <a:r>
              <a:rPr lang="en-US" sz="1600" dirty="0" smtClean="0"/>
              <a:t>The </a:t>
            </a:r>
            <a:r>
              <a:rPr lang="en-US" sz="1600" dirty="0"/>
              <a:t>results of </a:t>
            </a:r>
            <a:r>
              <a:rPr lang="en-US" sz="1600" dirty="0" smtClean="0"/>
              <a:t>inter-laboratory comparisons </a:t>
            </a:r>
            <a:r>
              <a:rPr lang="en-US" sz="1600" dirty="0"/>
              <a:t>or proficiency tests</a:t>
            </a:r>
          </a:p>
          <a:p>
            <a:pPr marL="623888" indent="-166688">
              <a:spcBef>
                <a:spcPts val="600"/>
              </a:spcBef>
              <a:buFont typeface="Arial" panose="020B0604020202020204" pitchFamily="34" charset="0"/>
              <a:buChar char="•"/>
            </a:pPr>
            <a:r>
              <a:rPr lang="en-US" sz="1600" dirty="0" smtClean="0"/>
              <a:t>Changes </a:t>
            </a:r>
            <a:r>
              <a:rPr lang="en-US" sz="1600" dirty="0"/>
              <a:t>in the volume and type of work</a:t>
            </a:r>
          </a:p>
          <a:p>
            <a:pPr marL="623888" indent="-166688">
              <a:spcBef>
                <a:spcPts val="600"/>
              </a:spcBef>
              <a:buFont typeface="Arial" panose="020B0604020202020204" pitchFamily="34" charset="0"/>
              <a:buChar char="•"/>
            </a:pPr>
            <a:r>
              <a:rPr lang="en-US" sz="1600" dirty="0" smtClean="0"/>
              <a:t>Customer </a:t>
            </a:r>
            <a:r>
              <a:rPr lang="en-US" sz="1600" dirty="0"/>
              <a:t>feedback</a:t>
            </a:r>
          </a:p>
          <a:p>
            <a:pPr marL="623888" indent="-166688">
              <a:spcBef>
                <a:spcPts val="600"/>
              </a:spcBef>
              <a:buFont typeface="Arial" panose="020B0604020202020204" pitchFamily="34" charset="0"/>
              <a:buChar char="•"/>
            </a:pPr>
            <a:r>
              <a:rPr lang="en-US" sz="1600" dirty="0" smtClean="0"/>
              <a:t>Complaints</a:t>
            </a:r>
            <a:endParaRPr lang="en-US" sz="1600" dirty="0"/>
          </a:p>
          <a:p>
            <a:pPr marL="623888" indent="-166688">
              <a:spcBef>
                <a:spcPts val="600"/>
              </a:spcBef>
              <a:buFont typeface="Arial" panose="020B0604020202020204" pitchFamily="34" charset="0"/>
              <a:buChar char="•"/>
            </a:pPr>
            <a:r>
              <a:rPr lang="en-US" sz="1600" dirty="0" smtClean="0"/>
              <a:t>Recommendation </a:t>
            </a:r>
            <a:r>
              <a:rPr lang="en-US" sz="1600" dirty="0"/>
              <a:t>for improvement</a:t>
            </a:r>
          </a:p>
          <a:p>
            <a:pPr marL="623888" indent="-166688">
              <a:spcBef>
                <a:spcPts val="600"/>
              </a:spcBef>
              <a:buFont typeface="Arial" panose="020B0604020202020204" pitchFamily="34" charset="0"/>
              <a:buChar char="•"/>
            </a:pPr>
            <a:r>
              <a:rPr lang="en-US" sz="1600" dirty="0" smtClean="0"/>
              <a:t>Other </a:t>
            </a:r>
            <a:r>
              <a:rPr lang="en-US" sz="1600" dirty="0"/>
              <a:t>relevant factors such as quality control activities, resources and staff </a:t>
            </a:r>
            <a:r>
              <a:rPr lang="en-US" sz="1600" dirty="0" smtClean="0"/>
              <a:t>training</a:t>
            </a:r>
            <a:endParaRPr lang="en-US" sz="1600" dirty="0"/>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30</a:t>
            </a:fld>
            <a:endParaRPr lang="en-US" dirty="0"/>
          </a:p>
        </p:txBody>
      </p:sp>
      <p:sp>
        <p:nvSpPr>
          <p:cNvPr id="6" name="TextBox 5"/>
          <p:cNvSpPr txBox="1"/>
          <p:nvPr/>
        </p:nvSpPr>
        <p:spPr>
          <a:xfrm>
            <a:off x="919732" y="6224034"/>
            <a:ext cx="7370929" cy="338554"/>
          </a:xfrm>
          <a:prstGeom prst="rect">
            <a:avLst/>
          </a:prstGeom>
          <a:noFill/>
        </p:spPr>
        <p:txBody>
          <a:bodyPr wrap="none" rtlCol="0">
            <a:spAutoFit/>
          </a:bodyPr>
          <a:lstStyle/>
          <a:p>
            <a:r>
              <a:rPr lang="en-US" sz="1600" i="1" dirty="0"/>
              <a:t>management review reports are </a:t>
            </a:r>
            <a:r>
              <a:rPr lang="en-US" sz="1600" i="1" dirty="0" smtClean="0"/>
              <a:t>available at </a:t>
            </a:r>
            <a:r>
              <a:rPr lang="en-US" sz="1600" i="1" dirty="0" smtClean="0">
                <a:hlinkClick r:id="rId2"/>
              </a:rPr>
              <a:t>Laboratory </a:t>
            </a:r>
            <a:r>
              <a:rPr lang="en-US" sz="1600" i="1" dirty="0">
                <a:hlinkClick r:id="rId2"/>
              </a:rPr>
              <a:t>Operations </a:t>
            </a:r>
            <a:r>
              <a:rPr lang="en-US" sz="1600" i="1" dirty="0" smtClean="0">
                <a:hlinkClick r:id="rId2"/>
              </a:rPr>
              <a:t>Community</a:t>
            </a:r>
            <a:endParaRPr lang="en-US" sz="1600" i="1" dirty="0" smtClean="0">
              <a:cs typeface="Arial" pitchFamily="34" charset="0"/>
            </a:endParaRPr>
          </a:p>
        </p:txBody>
      </p:sp>
    </p:spTree>
    <p:extLst>
      <p:ext uri="{BB962C8B-B14F-4D97-AF65-F5344CB8AC3E}">
        <p14:creationId xmlns:p14="http://schemas.microsoft.com/office/powerpoint/2010/main" val="20094132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4000" dirty="0" smtClean="0"/>
              <a:t>Laboratory AMRs Records</a:t>
            </a:r>
            <a:endParaRPr lang="en-US" sz="4000" dirty="0"/>
          </a:p>
        </p:txBody>
      </p:sp>
      <p:sp>
        <p:nvSpPr>
          <p:cNvPr id="3" name="Content Placeholder 2"/>
          <p:cNvSpPr>
            <a:spLocks noGrp="1"/>
          </p:cNvSpPr>
          <p:nvPr>
            <p:ph idx="1"/>
          </p:nvPr>
        </p:nvSpPr>
        <p:spPr>
          <a:xfrm>
            <a:off x="491068" y="1284310"/>
            <a:ext cx="2328333" cy="4983163"/>
          </a:xfrm>
        </p:spPr>
        <p:txBody>
          <a:bodyPr/>
          <a:lstStyle/>
          <a:p>
            <a:r>
              <a:rPr lang="en-US" sz="1800" b="1" dirty="0" smtClean="0">
                <a:hlinkClick r:id="rId2"/>
              </a:rPr>
              <a:t>Asia Pacific</a:t>
            </a:r>
            <a:endParaRPr lang="en-US" sz="1800" b="1" dirty="0" smtClean="0"/>
          </a:p>
          <a:p>
            <a:pPr marL="228600" indent="-119063">
              <a:buFontTx/>
              <a:buChar char="-"/>
            </a:pPr>
            <a:r>
              <a:rPr lang="en-US" sz="1800" dirty="0" smtClean="0"/>
              <a:t>India</a:t>
            </a:r>
          </a:p>
          <a:p>
            <a:pPr marL="228600" indent="-119063">
              <a:buFontTx/>
              <a:buChar char="-"/>
            </a:pPr>
            <a:r>
              <a:rPr lang="en-US" sz="1800" dirty="0" smtClean="0"/>
              <a:t>Japan</a:t>
            </a:r>
          </a:p>
          <a:p>
            <a:pPr marL="228600" indent="-119063">
              <a:buFontTx/>
              <a:buChar char="-"/>
            </a:pPr>
            <a:r>
              <a:rPr lang="en-US" sz="1800" dirty="0" smtClean="0"/>
              <a:t>Korea</a:t>
            </a:r>
          </a:p>
          <a:p>
            <a:pPr marL="228600" indent="-119063">
              <a:buFontTx/>
              <a:buChar char="-"/>
            </a:pPr>
            <a:r>
              <a:rPr lang="en-US" sz="1800" dirty="0" smtClean="0"/>
              <a:t>New Zealand</a:t>
            </a:r>
          </a:p>
          <a:p>
            <a:pPr marL="228600" indent="-119063">
              <a:buFontTx/>
              <a:buChar char="-"/>
            </a:pPr>
            <a:r>
              <a:rPr lang="en-US" sz="1800" dirty="0" smtClean="0"/>
              <a:t>Singapore</a:t>
            </a:r>
          </a:p>
          <a:p>
            <a:pPr>
              <a:buFontTx/>
              <a:buChar char="-"/>
            </a:pPr>
            <a:endParaRPr lang="en-US" sz="1800" dirty="0" smtClean="0"/>
          </a:p>
          <a:p>
            <a:r>
              <a:rPr lang="en-US" sz="1800" b="1" dirty="0">
                <a:hlinkClick r:id="rId3"/>
              </a:rPr>
              <a:t>Greater China</a:t>
            </a:r>
            <a:endParaRPr lang="en-US" sz="1800" b="1" dirty="0"/>
          </a:p>
          <a:p>
            <a:pPr marL="228600" indent="-119063">
              <a:buFontTx/>
              <a:buChar char="-"/>
            </a:pPr>
            <a:r>
              <a:rPr lang="en-US" sz="1800" dirty="0"/>
              <a:t>Guangzhou</a:t>
            </a:r>
          </a:p>
          <a:p>
            <a:pPr marL="228600" indent="-119063">
              <a:buFontTx/>
              <a:buChar char="-"/>
            </a:pPr>
            <a:r>
              <a:rPr lang="en-US" sz="1800" dirty="0"/>
              <a:t>Hong Kong</a:t>
            </a:r>
          </a:p>
          <a:p>
            <a:pPr marL="228600" indent="-119063">
              <a:buFontTx/>
              <a:buChar char="-"/>
            </a:pPr>
            <a:r>
              <a:rPr lang="en-US" sz="1800" dirty="0"/>
              <a:t>Suzhou</a:t>
            </a:r>
          </a:p>
          <a:p>
            <a:pPr marL="228600" indent="-119063">
              <a:buFontTx/>
              <a:buChar char="-"/>
            </a:pPr>
            <a:r>
              <a:rPr lang="en-US" sz="1800" dirty="0"/>
              <a:t>Taiwan</a:t>
            </a:r>
          </a:p>
          <a:p>
            <a:pPr>
              <a:buFontTx/>
              <a:buChar char="-"/>
            </a:pPr>
            <a:endParaRPr lang="en-US" sz="1800" dirty="0"/>
          </a:p>
          <a:p>
            <a:pPr marL="0" indent="0"/>
            <a:endParaRPr lang="en-US" sz="1800" dirty="0" smtClean="0"/>
          </a:p>
        </p:txBody>
      </p:sp>
      <p:sp>
        <p:nvSpPr>
          <p:cNvPr id="4" name="Slide Number Placeholder 3"/>
          <p:cNvSpPr>
            <a:spLocks noGrp="1"/>
          </p:cNvSpPr>
          <p:nvPr>
            <p:ph type="sldNum" sz="quarter" idx="10"/>
          </p:nvPr>
        </p:nvSpPr>
        <p:spPr>
          <a:xfrm>
            <a:off x="8045450" y="6250081"/>
            <a:ext cx="641350" cy="365125"/>
          </a:xfrm>
        </p:spPr>
        <p:txBody>
          <a:bodyPr/>
          <a:lstStyle/>
          <a:p>
            <a:pPr>
              <a:defRPr/>
            </a:pPr>
            <a:fld id="{CE38E634-F59D-49F2-B8F6-D93148DF4FE6}" type="slidenum">
              <a:rPr lang="en-US" smtClean="0"/>
              <a:pPr>
                <a:defRPr/>
              </a:pPr>
              <a:t>31</a:t>
            </a:fld>
            <a:endParaRPr lang="en-US" dirty="0"/>
          </a:p>
        </p:txBody>
      </p:sp>
      <p:sp>
        <p:nvSpPr>
          <p:cNvPr id="5" name="Content Placeholder 2"/>
          <p:cNvSpPr txBox="1">
            <a:spLocks/>
          </p:cNvSpPr>
          <p:nvPr/>
        </p:nvSpPr>
        <p:spPr bwMode="auto">
          <a:xfrm>
            <a:off x="2937731" y="1284310"/>
            <a:ext cx="2115014" cy="4983163"/>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US" sz="1800" b="1" dirty="0" smtClean="0">
                <a:hlinkClick r:id="rId4"/>
              </a:rPr>
              <a:t>EULA</a:t>
            </a:r>
            <a:endParaRPr lang="en-US" sz="1800" b="1" dirty="0"/>
          </a:p>
          <a:p>
            <a:pPr marL="228600" indent="-119063">
              <a:buFontTx/>
              <a:buChar char="-"/>
            </a:pPr>
            <a:r>
              <a:rPr lang="en-US" sz="1800" dirty="0"/>
              <a:t>Denmark</a:t>
            </a:r>
          </a:p>
          <a:p>
            <a:pPr marL="228600" indent="-119063">
              <a:buFontTx/>
              <a:buChar char="-"/>
            </a:pPr>
            <a:r>
              <a:rPr lang="en-US" sz="1800" dirty="0"/>
              <a:t>Germany</a:t>
            </a:r>
          </a:p>
          <a:p>
            <a:pPr marL="228600" indent="-119063">
              <a:buFontTx/>
              <a:buChar char="-"/>
            </a:pPr>
            <a:r>
              <a:rPr lang="en-US" sz="1800" dirty="0"/>
              <a:t>Italy </a:t>
            </a:r>
            <a:r>
              <a:rPr lang="en-US" sz="1800" dirty="0" err="1"/>
              <a:t>Burago</a:t>
            </a:r>
            <a:endParaRPr lang="en-US" sz="1800" dirty="0"/>
          </a:p>
          <a:p>
            <a:pPr marL="228600" indent="-119063">
              <a:buFontTx/>
              <a:buChar char="-"/>
            </a:pPr>
            <a:r>
              <a:rPr lang="en-US" sz="1800" dirty="0"/>
              <a:t>Italy </a:t>
            </a:r>
            <a:r>
              <a:rPr lang="en-US" sz="1800" dirty="0" err="1"/>
              <a:t>Carugate</a:t>
            </a:r>
            <a:endParaRPr lang="en-US" sz="1800" dirty="0"/>
          </a:p>
          <a:p>
            <a:pPr marL="228600" indent="-119063">
              <a:buFontTx/>
              <a:buChar char="-"/>
            </a:pPr>
            <a:r>
              <a:rPr lang="en-US" sz="1800" dirty="0"/>
              <a:t>Netherlands</a:t>
            </a:r>
          </a:p>
          <a:p>
            <a:pPr marL="228600" indent="-119063">
              <a:buFontTx/>
              <a:buChar char="-"/>
            </a:pPr>
            <a:r>
              <a:rPr lang="en-US" sz="1800" dirty="0"/>
              <a:t>Poland</a:t>
            </a:r>
          </a:p>
          <a:p>
            <a:pPr marL="228600" indent="-119063">
              <a:buFontTx/>
              <a:buChar char="-"/>
            </a:pPr>
            <a:r>
              <a:rPr lang="en-US" sz="1800" dirty="0" smtClean="0"/>
              <a:t>TTC</a:t>
            </a:r>
            <a:endParaRPr lang="en-US" sz="1800" dirty="0"/>
          </a:p>
          <a:p>
            <a:pPr marL="228600" indent="-119063">
              <a:buFontTx/>
              <a:buChar char="-"/>
            </a:pPr>
            <a:r>
              <a:rPr lang="en-US" sz="1800" dirty="0"/>
              <a:t>UK</a:t>
            </a:r>
          </a:p>
          <a:p>
            <a:pPr>
              <a:buFontTx/>
              <a:buChar char="-"/>
            </a:pPr>
            <a:endParaRPr lang="en-US" sz="1800" dirty="0" smtClean="0"/>
          </a:p>
        </p:txBody>
      </p:sp>
      <p:sp>
        <p:nvSpPr>
          <p:cNvPr id="6" name="Content Placeholder 2"/>
          <p:cNvSpPr txBox="1">
            <a:spLocks/>
          </p:cNvSpPr>
          <p:nvPr/>
        </p:nvSpPr>
        <p:spPr bwMode="auto">
          <a:xfrm>
            <a:off x="5449228" y="1284310"/>
            <a:ext cx="3237571" cy="53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1" dirty="0" smtClean="0">
                <a:hlinkClick r:id="rId5"/>
              </a:rPr>
              <a:t>North America</a:t>
            </a:r>
            <a:endParaRPr lang="en-US" sz="1800" b="1" dirty="0" smtClean="0"/>
          </a:p>
          <a:p>
            <a:pPr marL="228600" indent="-119063">
              <a:buFontTx/>
              <a:buChar char="-"/>
            </a:pPr>
            <a:r>
              <a:rPr lang="en-US" sz="1800" dirty="0"/>
              <a:t>Allentown PA / Scottsdale</a:t>
            </a:r>
          </a:p>
          <a:p>
            <a:pPr marL="228600" indent="-119063">
              <a:buFontTx/>
              <a:buChar char="-"/>
            </a:pPr>
            <a:r>
              <a:rPr lang="en-US" sz="1800" dirty="0"/>
              <a:t>LES Dallas</a:t>
            </a:r>
          </a:p>
          <a:p>
            <a:pPr marL="228600" indent="-119063">
              <a:buFontTx/>
              <a:buChar char="-"/>
            </a:pPr>
            <a:r>
              <a:rPr lang="en-US" sz="1800" dirty="0"/>
              <a:t>LES Minneapolis</a:t>
            </a:r>
          </a:p>
          <a:p>
            <a:pPr marL="228600" indent="-119063">
              <a:buFontTx/>
              <a:buChar char="-"/>
            </a:pPr>
            <a:r>
              <a:rPr lang="en-US" sz="1800" dirty="0"/>
              <a:t>Melville</a:t>
            </a:r>
          </a:p>
          <a:p>
            <a:pPr marL="228600" indent="-119063">
              <a:buFontTx/>
              <a:buChar char="-"/>
            </a:pPr>
            <a:r>
              <a:rPr lang="en-US" sz="1800" dirty="0" smtClean="0"/>
              <a:t>Newton</a:t>
            </a:r>
          </a:p>
          <a:p>
            <a:pPr marL="228600" indent="-119063">
              <a:buFontTx/>
              <a:buChar char="-"/>
            </a:pPr>
            <a:r>
              <a:rPr lang="en-US" sz="1800" dirty="0" smtClean="0"/>
              <a:t>Northbrook</a:t>
            </a:r>
          </a:p>
          <a:p>
            <a:pPr marL="228600" indent="-119063">
              <a:buFontTx/>
              <a:buChar char="-"/>
            </a:pPr>
            <a:r>
              <a:rPr lang="en-US" sz="1800" dirty="0" smtClean="0"/>
              <a:t>Northbrook </a:t>
            </a:r>
            <a:r>
              <a:rPr lang="en-US" sz="1800" dirty="0"/>
              <a:t>FPD</a:t>
            </a:r>
          </a:p>
          <a:p>
            <a:pPr marL="228600" indent="-119063">
              <a:buFontTx/>
              <a:buChar char="-"/>
            </a:pPr>
            <a:r>
              <a:rPr lang="en-US" sz="1800" dirty="0"/>
              <a:t>RTP</a:t>
            </a:r>
          </a:p>
          <a:p>
            <a:pPr marL="228600" indent="-119063">
              <a:buFontTx/>
              <a:buChar char="-"/>
            </a:pPr>
            <a:r>
              <a:rPr lang="en-US" sz="1800" dirty="0"/>
              <a:t>Toronto Canada – ULC</a:t>
            </a:r>
          </a:p>
          <a:p>
            <a:pPr marL="228600" indent="-119063">
              <a:buFontTx/>
              <a:buChar char="-"/>
            </a:pPr>
            <a:r>
              <a:rPr lang="en-US" sz="1800" dirty="0"/>
              <a:t>Brea</a:t>
            </a:r>
          </a:p>
          <a:p>
            <a:pPr marL="228600" indent="-119063">
              <a:buFontTx/>
              <a:buChar char="-"/>
            </a:pPr>
            <a:r>
              <a:rPr lang="en-US" sz="1800" dirty="0"/>
              <a:t>Camas</a:t>
            </a:r>
          </a:p>
          <a:p>
            <a:pPr marL="228600" indent="-119063">
              <a:buFontTx/>
              <a:buChar char="-"/>
            </a:pPr>
            <a:r>
              <a:rPr lang="en-US" sz="1800" dirty="0"/>
              <a:t>Colorado</a:t>
            </a:r>
          </a:p>
          <a:p>
            <a:pPr marL="228600" indent="-119063">
              <a:buFontTx/>
              <a:buChar char="-"/>
            </a:pPr>
            <a:r>
              <a:rPr lang="en-US" sz="1800" dirty="0"/>
              <a:t>San Jose</a:t>
            </a:r>
          </a:p>
          <a:p>
            <a:pPr marL="228600" indent="-119063">
              <a:buFontTx/>
              <a:buChar char="-"/>
            </a:pPr>
            <a:r>
              <a:rPr lang="en-US" sz="1800" dirty="0"/>
              <a:t>San Jose PV</a:t>
            </a:r>
          </a:p>
          <a:p>
            <a:pPr>
              <a:buFontTx/>
              <a:buChar char="-"/>
            </a:pPr>
            <a:endParaRPr lang="en-US" sz="1800" dirty="0" smtClean="0"/>
          </a:p>
          <a:p>
            <a:pPr>
              <a:buFontTx/>
              <a:buChar char="-"/>
            </a:pPr>
            <a:endParaRPr lang="en-US" sz="1800" dirty="0" smtClean="0"/>
          </a:p>
        </p:txBody>
      </p:sp>
      <p:sp>
        <p:nvSpPr>
          <p:cNvPr id="10" name="Action Button: Document 9">
            <a:hlinkClick r:id="rId4" highlightClick="1"/>
          </p:cNvPr>
          <p:cNvSpPr/>
          <p:nvPr/>
        </p:nvSpPr>
        <p:spPr>
          <a:xfrm>
            <a:off x="3721216" y="1187725"/>
            <a:ext cx="364067" cy="392090"/>
          </a:xfrm>
          <a:prstGeom prst="actionButtonDocument">
            <a:avLst/>
          </a:prstGeom>
          <a:solidFill>
            <a:srgbClr val="0000FF">
              <a:alpha val="40000"/>
            </a:srgbClr>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1" name="Action Button: Document 10">
            <a:hlinkClick r:id="rId2" highlightClick="1"/>
          </p:cNvPr>
          <p:cNvSpPr/>
          <p:nvPr/>
        </p:nvSpPr>
        <p:spPr>
          <a:xfrm>
            <a:off x="1926285" y="1177948"/>
            <a:ext cx="364067" cy="392090"/>
          </a:xfrm>
          <a:prstGeom prst="actionButtonDocument">
            <a:avLst/>
          </a:prstGeom>
          <a:solidFill>
            <a:srgbClr val="0000FF">
              <a:alpha val="40000"/>
            </a:srgbClr>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2" name="Action Button: Document 11">
            <a:hlinkClick r:id="rId3" highlightClick="1"/>
          </p:cNvPr>
          <p:cNvSpPr/>
          <p:nvPr/>
        </p:nvSpPr>
        <p:spPr>
          <a:xfrm>
            <a:off x="2154883" y="3482193"/>
            <a:ext cx="364067" cy="392090"/>
          </a:xfrm>
          <a:prstGeom prst="actionButtonDocument">
            <a:avLst/>
          </a:prstGeom>
          <a:solidFill>
            <a:srgbClr val="0000FF">
              <a:alpha val="40000"/>
            </a:srgbClr>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3" name="Action Button: Document 12">
            <a:hlinkClick r:id="rId5" highlightClick="1"/>
          </p:cNvPr>
          <p:cNvSpPr/>
          <p:nvPr/>
        </p:nvSpPr>
        <p:spPr>
          <a:xfrm>
            <a:off x="7158683" y="1196192"/>
            <a:ext cx="364067" cy="392090"/>
          </a:xfrm>
          <a:prstGeom prst="actionButtonDocument">
            <a:avLst/>
          </a:prstGeom>
          <a:solidFill>
            <a:srgbClr val="0000FF">
              <a:alpha val="40000"/>
            </a:srgbClr>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5605209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821"/>
          </a:xfrm>
        </p:spPr>
        <p:txBody>
          <a:bodyPr/>
          <a:lstStyle/>
          <a:p>
            <a:r>
              <a:rPr lang="en-US" dirty="0" smtClean="0"/>
              <a:t>Internal Quality Audits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29102565"/>
              </p:ext>
            </p:extLst>
          </p:nvPr>
        </p:nvGraphicFramePr>
        <p:xfrm>
          <a:off x="743648" y="1796340"/>
          <a:ext cx="7640324" cy="1929741"/>
        </p:xfrm>
        <a:graphic>
          <a:graphicData uri="http://schemas.openxmlformats.org/drawingml/2006/table">
            <a:tbl>
              <a:tblPr/>
              <a:tblGrid>
                <a:gridCol w="2118298"/>
                <a:gridCol w="1073049"/>
                <a:gridCol w="1103876"/>
                <a:gridCol w="1028215"/>
                <a:gridCol w="990330"/>
                <a:gridCol w="1326556"/>
              </a:tblGrid>
              <a:tr h="1987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FF"/>
                          </a:solidFill>
                          <a:latin typeface="Arial" pitchFamily="34" charset="0"/>
                          <a:cs typeface="Arial" pitchFamily="34" charset="0"/>
                        </a:rPr>
                        <a:t>2013 </a:t>
                      </a:r>
                      <a:endParaRPr lang="en-US" sz="1400" b="1" dirty="0" smtClean="0">
                        <a:solidFill>
                          <a:srgbClr val="0000FF"/>
                        </a:solidFill>
                        <a:latin typeface="Arial" pitchFamily="34" charset="0"/>
                        <a:cs typeface="Arial" pitchFamily="34" charset="0"/>
                      </a:endParaRPr>
                    </a:p>
                  </a:txBody>
                  <a:tcPr marL="55876" marR="55876" marT="27938" marB="27938" anchor="ctr">
                    <a:lnL>
                      <a:noFill/>
                    </a:lnL>
                    <a:lnR>
                      <a:noFill/>
                    </a:lnR>
                    <a:lnT>
                      <a:noFill/>
                    </a:lnT>
                    <a:lnB>
                      <a:noFill/>
                    </a:lnB>
                  </a:tcPr>
                </a:tc>
                <a:tc>
                  <a:txBody>
                    <a:bodyPr/>
                    <a:lstStyle/>
                    <a:p>
                      <a:pPr algn="ctr"/>
                      <a:endParaRPr lang="en-US" sz="1400" b="1" dirty="0"/>
                    </a:p>
                  </a:txBody>
                  <a:tcPr marL="55876" marR="55876" marT="27938" marB="27938" anchor="ctr">
                    <a:lnL>
                      <a:noFill/>
                    </a:lnL>
                    <a:lnR>
                      <a:noFill/>
                    </a:lnR>
                    <a:lnT>
                      <a:noFill/>
                    </a:lnT>
                    <a:lnB>
                      <a:noFill/>
                    </a:lnB>
                  </a:tcPr>
                </a:tc>
                <a:tc>
                  <a:txBody>
                    <a:bodyPr/>
                    <a:lstStyle/>
                    <a:p>
                      <a:pPr algn="ctr"/>
                      <a:endParaRPr lang="en-US" sz="1400" b="1" dirty="0"/>
                    </a:p>
                  </a:txBody>
                  <a:tcPr marL="55876" marR="55876" marT="27938" marB="27938" anchor="ctr">
                    <a:lnL>
                      <a:noFill/>
                    </a:lnL>
                    <a:lnR>
                      <a:noFill/>
                    </a:lnR>
                    <a:lnT>
                      <a:noFill/>
                    </a:lnT>
                    <a:lnB>
                      <a:noFill/>
                    </a:lnB>
                  </a:tcPr>
                </a:tc>
                <a:tc>
                  <a:txBody>
                    <a:bodyPr/>
                    <a:lstStyle/>
                    <a:p>
                      <a:pPr algn="ctr"/>
                      <a:endParaRPr lang="en-US" sz="1400" b="1" dirty="0"/>
                    </a:p>
                  </a:txBody>
                  <a:tcPr marL="55876" marR="55876" marT="27938" marB="27938" anchor="ctr">
                    <a:lnL>
                      <a:noFill/>
                    </a:lnL>
                    <a:lnR>
                      <a:noFill/>
                    </a:lnR>
                    <a:lnT>
                      <a:noFill/>
                    </a:lnT>
                    <a:lnB>
                      <a:noFill/>
                    </a:lnB>
                  </a:tcPr>
                </a:tc>
                <a:tc>
                  <a:txBody>
                    <a:bodyPr/>
                    <a:lstStyle/>
                    <a:p>
                      <a:pPr algn="ctr"/>
                      <a:endParaRPr lang="en-US" sz="1400" b="1" dirty="0"/>
                    </a:p>
                  </a:txBody>
                  <a:tcPr marL="55876" marR="55876" marT="27938" marB="27938" anchor="ctr">
                    <a:lnL>
                      <a:noFill/>
                    </a:lnL>
                    <a:lnR>
                      <a:noFill/>
                    </a:lnR>
                    <a:lnT>
                      <a:noFill/>
                    </a:lnT>
                    <a:lnB>
                      <a:noFill/>
                    </a:lnB>
                  </a:tcPr>
                </a:tc>
                <a:tc>
                  <a:txBody>
                    <a:bodyPr/>
                    <a:lstStyle/>
                    <a:p>
                      <a:pPr algn="ctr"/>
                      <a:endParaRPr lang="en-US" sz="1200" b="0" dirty="0"/>
                    </a:p>
                  </a:txBody>
                  <a:tcPr marL="55876" marR="55876" marT="27938" marB="27938" anchor="ctr">
                    <a:lnL>
                      <a:noFill/>
                    </a:lnL>
                    <a:lnR>
                      <a:noFill/>
                    </a:lnR>
                    <a:lnT>
                      <a:noFill/>
                    </a:lnT>
                    <a:lnB>
                      <a:noFill/>
                    </a:lnB>
                  </a:tcPr>
                </a:tc>
              </a:tr>
              <a:tr h="233367">
                <a:tc>
                  <a:txBody>
                    <a:bodyPr/>
                    <a:lstStyle/>
                    <a:p>
                      <a:pPr algn="l"/>
                      <a:r>
                        <a:rPr lang="en-US" sz="1400" dirty="0"/>
                        <a:t>Program</a:t>
                      </a:r>
                    </a:p>
                  </a:txBody>
                  <a:tcPr marL="55876" marR="55876" marT="27938" marB="27938" anchor="ctr">
                    <a:lnL>
                      <a:noFill/>
                    </a:lnL>
                    <a:lnR>
                      <a:noFill/>
                    </a:lnR>
                    <a:lnT>
                      <a:noFill/>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a:t>44 </a:t>
                      </a:r>
                    </a:p>
                  </a:txBody>
                  <a:tcPr marL="55876" marR="55876" marT="27938" marB="27938" anchor="ctr">
                    <a:lnL>
                      <a:noFill/>
                    </a:lnL>
                    <a:lnR>
                      <a:noFill/>
                    </a:lnR>
                    <a:lnT>
                      <a:noFill/>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a:t>40 </a:t>
                      </a:r>
                    </a:p>
                  </a:txBody>
                  <a:tcPr marL="55876" marR="55876" marT="27938" marB="27938" anchor="ctr">
                    <a:lnL>
                      <a:noFill/>
                    </a:lnL>
                    <a:lnR>
                      <a:noFill/>
                    </a:lnR>
                    <a:lnT>
                      <a:noFill/>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a:t>0 </a:t>
                      </a:r>
                    </a:p>
                  </a:txBody>
                  <a:tcPr marL="55876" marR="55876" marT="27938" marB="27938" anchor="ctr">
                    <a:lnL>
                      <a:noFill/>
                    </a:lnL>
                    <a:lnR>
                      <a:noFill/>
                    </a:lnR>
                    <a:lnT>
                      <a:noFill/>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smtClean="0"/>
                        <a:t>3</a:t>
                      </a:r>
                      <a:endParaRPr lang="en-US" sz="1400" dirty="0"/>
                    </a:p>
                  </a:txBody>
                  <a:tcPr marL="55876" marR="55876" marT="27938" marB="27938" anchor="ctr">
                    <a:lnL>
                      <a:noFill/>
                    </a:lnL>
                    <a:lnR>
                      <a:noFill/>
                    </a:lnR>
                    <a:lnT>
                      <a:noFill/>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smtClean="0"/>
                        <a:t>1 </a:t>
                      </a:r>
                      <a:endParaRPr lang="en-US" sz="1400" dirty="0"/>
                    </a:p>
                  </a:txBody>
                  <a:tcPr marL="55876" marR="55876" marT="27938" marB="27938" anchor="ctr">
                    <a:lnL>
                      <a:noFill/>
                    </a:lnL>
                    <a:lnR>
                      <a:noFill/>
                    </a:lnR>
                    <a:lnT>
                      <a:noFill/>
                    </a:lnT>
                    <a:lnB w="9525" cap="flat" cmpd="sng" algn="ctr">
                      <a:solidFill>
                        <a:schemeClr val="bg1">
                          <a:lumMod val="65000"/>
                        </a:schemeClr>
                      </a:solidFill>
                      <a:prstDash val="solid"/>
                      <a:round/>
                      <a:headEnd type="none" w="med" len="med"/>
                      <a:tailEnd type="none" w="med" len="med"/>
                    </a:lnB>
                  </a:tcPr>
                </a:tc>
              </a:tr>
              <a:tr h="233367">
                <a:tc>
                  <a:txBody>
                    <a:bodyPr/>
                    <a:lstStyle/>
                    <a:p>
                      <a:pPr algn="l"/>
                      <a:r>
                        <a:rPr lang="en-US" sz="1400" dirty="0" smtClean="0"/>
                        <a:t>Lab / Local </a:t>
                      </a:r>
                      <a:r>
                        <a:rPr lang="en-US" sz="1400" dirty="0"/>
                        <a:t>Function</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a:t>64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a:t>62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a:t>0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smtClean="0"/>
                        <a:t>2</a:t>
                      </a:r>
                      <a:endParaRPr lang="en-US" sz="1400" dirty="0"/>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a:t>0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r>
              <a:tr h="233367">
                <a:tc>
                  <a:txBody>
                    <a:bodyPr/>
                    <a:lstStyle/>
                    <a:p>
                      <a:pPr algn="l"/>
                      <a:r>
                        <a:rPr lang="en-US" sz="1400" dirty="0"/>
                        <a:t>Global Function/Process</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a:t>21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a:t>13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a:t>0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smtClean="0"/>
                        <a:t>6</a:t>
                      </a:r>
                      <a:endParaRPr lang="en-US" sz="1400" dirty="0"/>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smtClean="0"/>
                        <a:t>2</a:t>
                      </a:r>
                      <a:endParaRPr lang="en-US" sz="1400" dirty="0"/>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r>
              <a:tr h="233367">
                <a:tc>
                  <a:txBody>
                    <a:bodyPr/>
                    <a:lstStyle/>
                    <a:p>
                      <a:pPr algn="l"/>
                      <a:r>
                        <a:rPr lang="en-US" sz="1400" dirty="0"/>
                        <a:t>Corporate</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a:t>2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a:t>1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a:t>0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smtClean="0"/>
                        <a:t>1</a:t>
                      </a:r>
                      <a:endParaRPr lang="en-US" sz="1400" dirty="0"/>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400" dirty="0"/>
                        <a:t>0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r>
              <a:tr h="157633">
                <a:tc>
                  <a:txBody>
                    <a:bodyPr/>
                    <a:lstStyle/>
                    <a:p>
                      <a:pPr algn="l"/>
                      <a:r>
                        <a:rPr lang="en-US" sz="1400" dirty="0"/>
                        <a:t>MMS - Medical </a:t>
                      </a:r>
                      <a:r>
                        <a:rPr lang="en-US" sz="1400" dirty="0" smtClean="0"/>
                        <a:t>Mgt. Sys.</a:t>
                      </a:r>
                      <a:endParaRPr lang="en-US" sz="1400" dirty="0"/>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806">
                <a:tc>
                  <a:txBody>
                    <a:bodyPr/>
                    <a:lstStyle/>
                    <a:p>
                      <a:pPr algn="l" rtl="0" fontAlgn="ctr"/>
                      <a:r>
                        <a:rPr lang="en-US" sz="1600" b="1" i="0" u="none" strike="noStrike" dirty="0">
                          <a:solidFill>
                            <a:srgbClr val="0000FF"/>
                          </a:solidFill>
                          <a:effectLst/>
                          <a:latin typeface="Arial"/>
                        </a:rPr>
                        <a:t>Total</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rtl="0" fontAlgn="ctr"/>
                      <a:r>
                        <a:rPr lang="en-US" sz="1600" b="1" i="0" u="none" strike="noStrike" dirty="0">
                          <a:solidFill>
                            <a:srgbClr val="0000FF"/>
                          </a:solidFill>
                          <a:effectLst/>
                          <a:latin typeface="Arial"/>
                        </a:rPr>
                        <a:t>133</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rtl="0" fontAlgn="ctr"/>
                      <a:r>
                        <a:rPr lang="en-US" sz="1600" b="1" i="0" u="none" strike="noStrike" dirty="0">
                          <a:solidFill>
                            <a:srgbClr val="0000FF"/>
                          </a:solidFill>
                          <a:effectLst/>
                          <a:latin typeface="Arial"/>
                        </a:rPr>
                        <a:t>118</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rtl="0" fontAlgn="ctr"/>
                      <a:r>
                        <a:rPr lang="en-US" sz="1600" b="1" i="0" u="none" strike="noStrike" dirty="0">
                          <a:solidFill>
                            <a:srgbClr val="0000FF"/>
                          </a:solidFill>
                          <a:effectLst/>
                          <a:latin typeface="Arial"/>
                        </a:rPr>
                        <a:t>0</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rtl="0" fontAlgn="ctr"/>
                      <a:r>
                        <a:rPr lang="en-US" sz="1600" b="1" i="0" u="none" strike="noStrike" dirty="0">
                          <a:solidFill>
                            <a:srgbClr val="0000FF"/>
                          </a:solidFill>
                          <a:effectLst/>
                          <a:latin typeface="Arial"/>
                        </a:rPr>
                        <a:t>12</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rtl="0" fontAlgn="ctr"/>
                      <a:r>
                        <a:rPr lang="en-US" sz="1600" b="1" i="0" u="none" strike="noStrike" dirty="0">
                          <a:solidFill>
                            <a:srgbClr val="0000FF"/>
                          </a:solidFill>
                          <a:effectLst/>
                          <a:latin typeface="Arial"/>
                        </a:rPr>
                        <a:t>3</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r>
            </a:tbl>
          </a:graphicData>
        </a:graphic>
      </p:graphicFrame>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32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76532409"/>
              </p:ext>
            </p:extLst>
          </p:nvPr>
        </p:nvGraphicFramePr>
        <p:xfrm>
          <a:off x="755526" y="4000077"/>
          <a:ext cx="7730834" cy="1929741"/>
        </p:xfrm>
        <a:graphic>
          <a:graphicData uri="http://schemas.openxmlformats.org/drawingml/2006/table">
            <a:tbl>
              <a:tblPr/>
              <a:tblGrid>
                <a:gridCol w="2113808"/>
                <a:gridCol w="1061398"/>
                <a:gridCol w="1119831"/>
                <a:gridCol w="1064907"/>
                <a:gridCol w="950348"/>
                <a:gridCol w="1420542"/>
              </a:tblGrid>
              <a:tr h="23941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FF"/>
                          </a:solidFill>
                          <a:latin typeface="Arial" pitchFamily="34" charset="0"/>
                          <a:cs typeface="Arial" pitchFamily="34" charset="0"/>
                        </a:rPr>
                        <a:t>2014</a:t>
                      </a:r>
                      <a:endParaRPr lang="en-US" sz="1400" b="1" dirty="0" smtClean="0">
                        <a:solidFill>
                          <a:srgbClr val="0000FF"/>
                        </a:solidFill>
                        <a:latin typeface="Arial" pitchFamily="34" charset="0"/>
                        <a:cs typeface="Arial" pitchFamily="34" charset="0"/>
                      </a:endParaRPr>
                    </a:p>
                  </a:txBody>
                  <a:tcPr marL="55876" marR="55876" marT="27938" marB="27938" anchor="ctr">
                    <a:lnL>
                      <a:noFill/>
                    </a:lnL>
                    <a:lnR>
                      <a:noFill/>
                    </a:lnR>
                    <a:lnT>
                      <a:noFill/>
                    </a:lnT>
                    <a:lnB>
                      <a:noFill/>
                    </a:lnB>
                    <a:solidFill>
                      <a:schemeClr val="bg1"/>
                    </a:solidFill>
                  </a:tcPr>
                </a:tc>
                <a:tc>
                  <a:txBody>
                    <a:bodyPr/>
                    <a:lstStyle/>
                    <a:p>
                      <a:pPr algn="ctr"/>
                      <a:endParaRPr lang="en-US" sz="1400" b="1" dirty="0"/>
                    </a:p>
                  </a:txBody>
                  <a:tcPr marL="55876" marR="55876" marT="27938" marB="27938" anchor="ctr">
                    <a:lnL>
                      <a:noFill/>
                    </a:lnL>
                    <a:lnR>
                      <a:noFill/>
                    </a:lnR>
                    <a:lnT>
                      <a:noFill/>
                    </a:lnT>
                    <a:lnB>
                      <a:noFill/>
                    </a:lnB>
                    <a:solidFill>
                      <a:schemeClr val="bg1"/>
                    </a:solidFill>
                  </a:tcPr>
                </a:tc>
                <a:tc>
                  <a:txBody>
                    <a:bodyPr/>
                    <a:lstStyle/>
                    <a:p>
                      <a:pPr algn="ctr"/>
                      <a:endParaRPr lang="en-US" sz="1400" b="1" dirty="0"/>
                    </a:p>
                  </a:txBody>
                  <a:tcPr marL="55876" marR="55876" marT="27938" marB="27938" anchor="ctr">
                    <a:lnL>
                      <a:noFill/>
                    </a:lnL>
                    <a:lnR>
                      <a:noFill/>
                    </a:lnR>
                    <a:lnT>
                      <a:noFill/>
                    </a:lnT>
                    <a:lnB>
                      <a:noFill/>
                    </a:lnB>
                    <a:solidFill>
                      <a:schemeClr val="bg1"/>
                    </a:solidFill>
                  </a:tcPr>
                </a:tc>
                <a:tc>
                  <a:txBody>
                    <a:bodyPr/>
                    <a:lstStyle/>
                    <a:p>
                      <a:pPr algn="ctr"/>
                      <a:endParaRPr lang="en-US" sz="1400" b="1" dirty="0"/>
                    </a:p>
                  </a:txBody>
                  <a:tcPr marL="55876" marR="55876" marT="27938" marB="27938" anchor="ctr">
                    <a:lnL>
                      <a:noFill/>
                    </a:lnL>
                    <a:lnR>
                      <a:noFill/>
                    </a:lnR>
                    <a:lnT>
                      <a:noFill/>
                    </a:lnT>
                    <a:lnB>
                      <a:noFill/>
                    </a:lnB>
                    <a:solidFill>
                      <a:schemeClr val="bg1"/>
                    </a:solidFill>
                  </a:tcPr>
                </a:tc>
                <a:tc>
                  <a:txBody>
                    <a:bodyPr/>
                    <a:lstStyle/>
                    <a:p>
                      <a:pPr algn="ctr"/>
                      <a:endParaRPr lang="en-US" sz="1400" b="1" dirty="0"/>
                    </a:p>
                  </a:txBody>
                  <a:tcPr marL="55876" marR="55876" marT="27938" marB="27938" anchor="ctr">
                    <a:lnL>
                      <a:noFill/>
                    </a:lnL>
                    <a:lnR>
                      <a:noFill/>
                    </a:lnR>
                    <a:lnT>
                      <a:noFill/>
                    </a:lnT>
                    <a:lnB>
                      <a:noFill/>
                    </a:lnB>
                    <a:solidFill>
                      <a:schemeClr val="bg1"/>
                    </a:solidFill>
                  </a:tcPr>
                </a:tc>
                <a:tc>
                  <a:txBody>
                    <a:bodyPr/>
                    <a:lstStyle/>
                    <a:p>
                      <a:pPr algn="ctr"/>
                      <a:endParaRPr lang="en-US" sz="1400" b="0" dirty="0"/>
                    </a:p>
                  </a:txBody>
                  <a:tcPr marL="55876" marR="55876" marT="27938" marB="27938" anchor="ctr">
                    <a:lnL>
                      <a:noFill/>
                    </a:lnL>
                    <a:lnR>
                      <a:noFill/>
                    </a:lnR>
                    <a:lnT>
                      <a:noFill/>
                    </a:lnT>
                    <a:lnB>
                      <a:noFill/>
                    </a:lnB>
                    <a:solidFill>
                      <a:schemeClr val="bg1"/>
                    </a:solidFill>
                  </a:tcPr>
                </a:tc>
              </a:tr>
              <a:tr h="239946">
                <a:tc>
                  <a:txBody>
                    <a:bodyPr/>
                    <a:lstStyle/>
                    <a:p>
                      <a:pPr algn="l"/>
                      <a:r>
                        <a:rPr lang="en-US" sz="1400" dirty="0"/>
                        <a:t>Program</a:t>
                      </a:r>
                    </a:p>
                  </a:txBody>
                  <a:tcPr marL="55876" marR="55876" marT="27938" marB="27938" anchor="ctr">
                    <a:lnL>
                      <a:noFill/>
                    </a:lnL>
                    <a:lnR>
                      <a:noFill/>
                    </a:lnR>
                    <a:lnT>
                      <a:noFill/>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45 </a:t>
                      </a:r>
                    </a:p>
                  </a:txBody>
                  <a:tcPr marL="55876" marR="55876" marT="27938" marB="27938" anchor="ctr">
                    <a:lnL>
                      <a:noFill/>
                    </a:lnL>
                    <a:lnR>
                      <a:noFill/>
                    </a:lnR>
                    <a:lnT>
                      <a:noFill/>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26 </a:t>
                      </a:r>
                    </a:p>
                  </a:txBody>
                  <a:tcPr marL="55876" marR="55876" marT="27938" marB="27938" anchor="ctr">
                    <a:lnL>
                      <a:noFill/>
                    </a:lnL>
                    <a:lnR>
                      <a:noFill/>
                    </a:lnR>
                    <a:lnT>
                      <a:noFill/>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18 </a:t>
                      </a:r>
                    </a:p>
                  </a:txBody>
                  <a:tcPr marL="55876" marR="55876" marT="27938" marB="27938" anchor="ctr">
                    <a:lnL>
                      <a:noFill/>
                    </a:lnL>
                    <a:lnR>
                      <a:noFill/>
                    </a:lnR>
                    <a:lnT>
                      <a:noFill/>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smtClean="0"/>
                        <a:t>1</a:t>
                      </a:r>
                      <a:endParaRPr lang="en-US" sz="1400" dirty="0"/>
                    </a:p>
                  </a:txBody>
                  <a:tcPr marL="55876" marR="55876" marT="27938" marB="27938" anchor="ctr">
                    <a:lnL>
                      <a:noFill/>
                    </a:lnL>
                    <a:lnR>
                      <a:noFill/>
                    </a:lnR>
                    <a:lnT>
                      <a:noFill/>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0 </a:t>
                      </a:r>
                    </a:p>
                  </a:txBody>
                  <a:tcPr marL="55876" marR="55876" marT="27938" marB="27938" anchor="ctr">
                    <a:lnL>
                      <a:noFill/>
                    </a:lnL>
                    <a:lnR>
                      <a:noFill/>
                    </a:lnR>
                    <a:lnT>
                      <a:noFill/>
                    </a:lnT>
                    <a:lnB w="9525" cap="flat" cmpd="sng" algn="ctr">
                      <a:solidFill>
                        <a:schemeClr val="bg1">
                          <a:lumMod val="65000"/>
                        </a:schemeClr>
                      </a:solidFill>
                      <a:prstDash val="solid"/>
                      <a:round/>
                      <a:headEnd type="none" w="med" len="med"/>
                      <a:tailEnd type="none" w="med" len="med"/>
                    </a:lnB>
                    <a:solidFill>
                      <a:schemeClr val="bg1"/>
                    </a:solidFill>
                  </a:tcPr>
                </a:tc>
              </a:tr>
              <a:tr h="239946">
                <a:tc>
                  <a:txBody>
                    <a:bodyPr/>
                    <a:lstStyle/>
                    <a:p>
                      <a:pPr algn="l"/>
                      <a:r>
                        <a:rPr lang="en-US" sz="1400" dirty="0" smtClean="0"/>
                        <a:t>Lab / Local </a:t>
                      </a:r>
                      <a:r>
                        <a:rPr lang="en-US" sz="1400" dirty="0"/>
                        <a:t>Function</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66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53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12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smtClean="0"/>
                        <a:t>1 </a:t>
                      </a:r>
                      <a:endParaRPr lang="en-US" sz="1400" dirty="0"/>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0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r>
              <a:tr h="239946">
                <a:tc>
                  <a:txBody>
                    <a:bodyPr/>
                    <a:lstStyle/>
                    <a:p>
                      <a:pPr algn="l"/>
                      <a:r>
                        <a:rPr lang="en-US" sz="1400" dirty="0"/>
                        <a:t>Global Function/Process</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24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9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7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smtClean="0"/>
                        <a:t>7</a:t>
                      </a:r>
                      <a:endParaRPr lang="en-US" sz="1400" dirty="0"/>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smtClean="0"/>
                        <a:t>1</a:t>
                      </a:r>
                      <a:endParaRPr lang="en-US" sz="1400" dirty="0"/>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r>
              <a:tr h="239946">
                <a:tc>
                  <a:txBody>
                    <a:bodyPr/>
                    <a:lstStyle/>
                    <a:p>
                      <a:pPr algn="l"/>
                      <a:r>
                        <a:rPr lang="en-US" sz="1400" dirty="0"/>
                        <a:t>Corporate</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a:t>2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2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0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0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a:t>0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r>
              <a:tr h="162704">
                <a:tc>
                  <a:txBody>
                    <a:bodyPr/>
                    <a:lstStyle/>
                    <a:p>
                      <a:pPr algn="l"/>
                      <a:r>
                        <a:rPr lang="en-US" sz="1400" dirty="0" smtClean="0"/>
                        <a:t>MMS - Medical Mgt. Sys.</a:t>
                      </a:r>
                      <a:endParaRPr lang="en-US" sz="1400" dirty="0"/>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t>2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t>1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t>0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1 </a:t>
                      </a:r>
                      <a:endParaRPr lang="en-US" sz="1400" dirty="0"/>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t>0 </a:t>
                      </a:r>
                    </a:p>
                  </a:txBody>
                  <a:tcPr marL="55876" marR="55876" marT="27938" marB="27938" anchor="ctr">
                    <a:lnL>
                      <a:noFill/>
                    </a:lnL>
                    <a:lnR>
                      <a:noFill/>
                    </a:lnR>
                    <a:lnT w="9525"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4960">
                <a:tc>
                  <a:txBody>
                    <a:bodyPr/>
                    <a:lstStyle/>
                    <a:p>
                      <a:pPr algn="l" rtl="0" fontAlgn="ctr"/>
                      <a:r>
                        <a:rPr lang="en-US" sz="1600" b="1" i="0" u="none" strike="noStrike" dirty="0">
                          <a:solidFill>
                            <a:srgbClr val="0000FF"/>
                          </a:solidFill>
                          <a:effectLst/>
                          <a:latin typeface="Arial"/>
                        </a:rPr>
                        <a:t>Total</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rtl="0" fontAlgn="ctr"/>
                      <a:r>
                        <a:rPr lang="en-US" sz="1600" b="1" i="0" u="none" strike="noStrike" dirty="0">
                          <a:solidFill>
                            <a:srgbClr val="0000FF"/>
                          </a:solidFill>
                          <a:effectLst/>
                          <a:latin typeface="Arial"/>
                        </a:rPr>
                        <a:t>139</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rtl="0" fontAlgn="ctr"/>
                      <a:r>
                        <a:rPr lang="en-US" sz="1600" b="1" i="0" u="none" strike="noStrike" dirty="0">
                          <a:solidFill>
                            <a:srgbClr val="0000FF"/>
                          </a:solidFill>
                          <a:effectLst/>
                          <a:latin typeface="Arial"/>
                        </a:rPr>
                        <a:t>91</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rtl="0" fontAlgn="ctr"/>
                      <a:r>
                        <a:rPr lang="en-US" sz="1600" b="1" i="0" u="none" strike="noStrike" dirty="0">
                          <a:solidFill>
                            <a:srgbClr val="0000FF"/>
                          </a:solidFill>
                          <a:effectLst/>
                          <a:latin typeface="Arial"/>
                        </a:rPr>
                        <a:t>37</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rtl="0" fontAlgn="ctr"/>
                      <a:r>
                        <a:rPr lang="en-US" sz="1600" b="1" i="0" u="none" strike="noStrike" dirty="0">
                          <a:solidFill>
                            <a:srgbClr val="0000FF"/>
                          </a:solidFill>
                          <a:effectLst/>
                          <a:latin typeface="Arial"/>
                        </a:rPr>
                        <a:t>10</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rtl="0" fontAlgn="ctr"/>
                      <a:r>
                        <a:rPr lang="en-US" sz="1600" b="1" i="0" u="none" strike="noStrike" dirty="0">
                          <a:solidFill>
                            <a:srgbClr val="0000FF"/>
                          </a:solidFill>
                          <a:effectLst/>
                          <a:latin typeface="Arial"/>
                        </a:rPr>
                        <a:t>1</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r>
            </a:tbl>
          </a:graphicData>
        </a:graphic>
      </p:graphicFrame>
      <p:sp>
        <p:nvSpPr>
          <p:cNvPr id="3" name="Rectangle 2"/>
          <p:cNvSpPr/>
          <p:nvPr/>
        </p:nvSpPr>
        <p:spPr>
          <a:xfrm>
            <a:off x="468164" y="926331"/>
            <a:ext cx="3394904" cy="369332"/>
          </a:xfrm>
          <a:prstGeom prst="rect">
            <a:avLst/>
          </a:prstGeom>
        </p:spPr>
        <p:txBody>
          <a:bodyPr wrap="none">
            <a:spAutoFit/>
          </a:bodyPr>
          <a:lstStyle/>
          <a:p>
            <a:r>
              <a:rPr lang="en-US" b="1" dirty="0" smtClean="0"/>
              <a:t>Audits - Schedule </a:t>
            </a:r>
            <a:r>
              <a:rPr lang="en-US" b="1" dirty="0"/>
              <a:t>Attainment</a:t>
            </a:r>
          </a:p>
        </p:txBody>
      </p:sp>
      <p:graphicFrame>
        <p:nvGraphicFramePr>
          <p:cNvPr id="7" name="Table 6"/>
          <p:cNvGraphicFramePr>
            <a:graphicFrameLocks noGrp="1"/>
          </p:cNvGraphicFramePr>
          <p:nvPr>
            <p:extLst>
              <p:ext uri="{D42A27DB-BD31-4B8C-83A1-F6EECF244321}">
                <p14:modId xmlns:p14="http://schemas.microsoft.com/office/powerpoint/2010/main" val="1589258564"/>
              </p:ext>
            </p:extLst>
          </p:nvPr>
        </p:nvGraphicFramePr>
        <p:xfrm>
          <a:off x="765954" y="1350494"/>
          <a:ext cx="7640324" cy="452116"/>
        </p:xfrm>
        <a:graphic>
          <a:graphicData uri="http://schemas.openxmlformats.org/drawingml/2006/table">
            <a:tbl>
              <a:tblPr/>
              <a:tblGrid>
                <a:gridCol w="2118298"/>
                <a:gridCol w="1073049"/>
                <a:gridCol w="1103876"/>
                <a:gridCol w="1028215"/>
                <a:gridCol w="990330"/>
                <a:gridCol w="1326556"/>
              </a:tblGrid>
              <a:tr h="44339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rgbClr val="0000FF"/>
                          </a:solidFill>
                        </a:rPr>
                        <a:t>Year / </a:t>
                      </a:r>
                      <a:r>
                        <a:rPr lang="en-US" sz="1400" b="1" dirty="0" smtClean="0"/>
                        <a:t>Type</a:t>
                      </a:r>
                      <a:endParaRPr lang="en-US" sz="1400" b="1" dirty="0"/>
                    </a:p>
                  </a:txBody>
                  <a:tcPr marL="55876" marR="55876" marT="27938" marB="27938" anchor="ctr">
                    <a:lnL>
                      <a:noFill/>
                    </a:lnL>
                    <a:lnR>
                      <a:noFill/>
                    </a:lnR>
                    <a:lnT>
                      <a:noFill/>
                    </a:lnT>
                    <a:lnB>
                      <a:noFill/>
                    </a:lnB>
                  </a:tcPr>
                </a:tc>
                <a:tc>
                  <a:txBody>
                    <a:bodyPr/>
                    <a:lstStyle/>
                    <a:p>
                      <a:pPr algn="ctr"/>
                      <a:r>
                        <a:rPr lang="en-US" sz="1400" b="1" dirty="0" smtClean="0"/>
                        <a:t>Scheduled</a:t>
                      </a:r>
                      <a:endParaRPr lang="en-US" sz="1400" b="1" dirty="0"/>
                    </a:p>
                  </a:txBody>
                  <a:tcPr marL="55876" marR="55876" marT="27938" marB="27938" anchor="ctr">
                    <a:lnL>
                      <a:noFill/>
                    </a:lnL>
                    <a:lnR>
                      <a:noFill/>
                    </a:lnR>
                    <a:lnT>
                      <a:noFill/>
                    </a:lnT>
                    <a:lnB>
                      <a:noFill/>
                    </a:lnB>
                  </a:tcPr>
                </a:tc>
                <a:tc>
                  <a:txBody>
                    <a:bodyPr/>
                    <a:lstStyle/>
                    <a:p>
                      <a:pPr algn="ctr"/>
                      <a:r>
                        <a:rPr lang="en-US" sz="1400" b="1" dirty="0" smtClean="0"/>
                        <a:t>Completed</a:t>
                      </a:r>
                      <a:endParaRPr lang="en-US" sz="1400" b="1" dirty="0"/>
                    </a:p>
                  </a:txBody>
                  <a:tcPr marL="55876" marR="55876" marT="27938" marB="27938" anchor="ctr">
                    <a:lnL>
                      <a:noFill/>
                    </a:lnL>
                    <a:lnR>
                      <a:noFill/>
                    </a:lnR>
                    <a:lnT>
                      <a:noFill/>
                    </a:lnT>
                    <a:lnB>
                      <a:noFill/>
                    </a:lnB>
                  </a:tcPr>
                </a:tc>
                <a:tc>
                  <a:txBody>
                    <a:bodyPr/>
                    <a:lstStyle/>
                    <a:p>
                      <a:pPr algn="ctr"/>
                      <a:r>
                        <a:rPr lang="en-US" sz="1400" b="1" dirty="0" smtClean="0"/>
                        <a:t>Remaining</a:t>
                      </a:r>
                      <a:endParaRPr lang="en-US" sz="1400" b="1" dirty="0"/>
                    </a:p>
                  </a:txBody>
                  <a:tcPr marL="55876" marR="55876" marT="27938" marB="27938" anchor="ctr">
                    <a:lnL>
                      <a:noFill/>
                    </a:lnL>
                    <a:lnR>
                      <a:noFill/>
                    </a:lnR>
                    <a:lnT>
                      <a:noFill/>
                    </a:lnT>
                    <a:lnB>
                      <a:noFill/>
                    </a:lnB>
                  </a:tcPr>
                </a:tc>
                <a:tc>
                  <a:txBody>
                    <a:bodyPr/>
                    <a:lstStyle/>
                    <a:p>
                      <a:pPr algn="ctr"/>
                      <a:r>
                        <a:rPr lang="en-US" sz="1400" b="1" dirty="0" smtClean="0"/>
                        <a:t>Cancelled</a:t>
                      </a:r>
                      <a:endParaRPr lang="en-US" sz="1400" b="1" dirty="0"/>
                    </a:p>
                  </a:txBody>
                  <a:tcPr marL="55876" marR="55876" marT="27938" marB="27938" anchor="ctr">
                    <a:lnL>
                      <a:noFill/>
                    </a:lnL>
                    <a:lnR>
                      <a:noFill/>
                    </a:lnR>
                    <a:lnT>
                      <a:noFill/>
                    </a:lnT>
                    <a:lnB>
                      <a:noFill/>
                    </a:lnB>
                  </a:tcPr>
                </a:tc>
                <a:tc>
                  <a:txBody>
                    <a:bodyPr/>
                    <a:lstStyle/>
                    <a:p>
                      <a:pPr algn="ctr"/>
                      <a:r>
                        <a:rPr lang="en-US" sz="1400" b="1" dirty="0" smtClean="0"/>
                        <a:t>Rescheduled</a:t>
                      </a:r>
                    </a:p>
                    <a:p>
                      <a:pPr algn="ctr"/>
                      <a:r>
                        <a:rPr lang="en-US" sz="1200" b="0" dirty="0" smtClean="0"/>
                        <a:t>next year</a:t>
                      </a:r>
                      <a:endParaRPr lang="en-US" sz="1200" b="0" dirty="0"/>
                    </a:p>
                  </a:txBody>
                  <a:tcPr marL="55876" marR="55876" marT="27938" marB="27938" anchor="ctr">
                    <a:lnL>
                      <a:noFill/>
                    </a:lnL>
                    <a:lnR>
                      <a:noFill/>
                    </a:lnR>
                    <a:lnT>
                      <a:noFill/>
                    </a:lnT>
                    <a:lnB>
                      <a:noFill/>
                    </a:lnB>
                  </a:tcPr>
                </a:tc>
              </a:tr>
            </a:tbl>
          </a:graphicData>
        </a:graphic>
      </p:graphicFrame>
    </p:spTree>
    <p:extLst>
      <p:ext uri="{BB962C8B-B14F-4D97-AF65-F5344CB8AC3E}">
        <p14:creationId xmlns:p14="http://schemas.microsoft.com/office/powerpoint/2010/main" val="4235267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AMR new structure </a:t>
            </a:r>
            <a:endParaRPr lang="en-US" dirty="0"/>
          </a:p>
        </p:txBody>
      </p:sp>
      <p:sp>
        <p:nvSpPr>
          <p:cNvPr id="3" name="Action Button: Return 2">
            <a:hlinkClick r:id="rId2" action="ppaction://hlinksldjump" highlightClick="1"/>
          </p:cNvPr>
          <p:cNvSpPr/>
          <p:nvPr/>
        </p:nvSpPr>
        <p:spPr>
          <a:xfrm>
            <a:off x="5973287" y="2422566"/>
            <a:ext cx="570018" cy="573459"/>
          </a:xfrm>
          <a:prstGeom prst="actionButtonReturn">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2273113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Reference</a:t>
            </a:r>
            <a:endParaRPr lang="en-US" dirty="0"/>
          </a:p>
        </p:txBody>
      </p:sp>
    </p:spTree>
    <p:extLst>
      <p:ext uri="{BB962C8B-B14F-4D97-AF65-F5344CB8AC3E}">
        <p14:creationId xmlns:p14="http://schemas.microsoft.com/office/powerpoint/2010/main" val="12447676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AMR Scorecard </a:t>
            </a:r>
            <a:r>
              <a:rPr lang="en-US" sz="2400" b="0" i="1" dirty="0"/>
              <a:t>– </a:t>
            </a:r>
            <a:r>
              <a:rPr lang="en-US" sz="2400" b="0" i="1" dirty="0" smtClean="0"/>
              <a:t>definitions</a:t>
            </a:r>
            <a:endParaRPr lang="en-US" dirty="0"/>
          </a:p>
        </p:txBody>
      </p:sp>
      <p:sp>
        <p:nvSpPr>
          <p:cNvPr id="3" name="Content Placeholder 2"/>
          <p:cNvSpPr>
            <a:spLocks noGrp="1"/>
          </p:cNvSpPr>
          <p:nvPr>
            <p:ph idx="1"/>
          </p:nvPr>
        </p:nvSpPr>
        <p:spPr>
          <a:xfrm>
            <a:off x="457200" y="1045030"/>
            <a:ext cx="8229600" cy="5081134"/>
          </a:xfrm>
        </p:spPr>
        <p:txBody>
          <a:bodyPr/>
          <a:lstStyle/>
          <a:p>
            <a:pPr marL="0" indent="0"/>
            <a:r>
              <a:rPr lang="en-US" sz="1800" b="1" dirty="0">
                <a:solidFill>
                  <a:srgbClr val="0000FF"/>
                </a:solidFill>
              </a:rPr>
              <a:t>Intent / </a:t>
            </a:r>
            <a:r>
              <a:rPr lang="en-US" sz="1800" b="1" dirty="0" smtClean="0">
                <a:solidFill>
                  <a:srgbClr val="0000FF"/>
                </a:solidFill>
              </a:rPr>
              <a:t>Approach:</a:t>
            </a:r>
            <a:r>
              <a:rPr lang="en-US" sz="1800" dirty="0" smtClean="0"/>
              <a:t/>
            </a:r>
            <a:br>
              <a:rPr lang="en-US" sz="1800" dirty="0" smtClean="0"/>
            </a:br>
            <a:r>
              <a:rPr lang="en-US" sz="1800" dirty="0" smtClean="0"/>
              <a:t>Methods </a:t>
            </a:r>
            <a:r>
              <a:rPr lang="en-US" sz="1800" dirty="0"/>
              <a:t>used to address </a:t>
            </a:r>
            <a:r>
              <a:rPr lang="en-US" sz="1800" dirty="0" smtClean="0"/>
              <a:t>business requirements </a:t>
            </a:r>
            <a:r>
              <a:rPr lang="en-US" sz="1800" dirty="0"/>
              <a:t>and market needs. </a:t>
            </a:r>
            <a:endParaRPr lang="en-US" sz="1800" dirty="0" smtClean="0"/>
          </a:p>
          <a:p>
            <a:pPr marL="688975" indent="-225425">
              <a:buFont typeface="Arial" panose="020B0604020202020204" pitchFamily="34" charset="0"/>
              <a:buChar char="•"/>
            </a:pPr>
            <a:r>
              <a:rPr lang="en-US" sz="1600" dirty="0" smtClean="0"/>
              <a:t>Appropriate </a:t>
            </a:r>
            <a:r>
              <a:rPr lang="en-US" sz="1600" dirty="0"/>
              <a:t>plans, procedures, and </a:t>
            </a:r>
            <a:r>
              <a:rPr lang="en-US" sz="1600" dirty="0" smtClean="0"/>
              <a:t>systems including effectiveness </a:t>
            </a:r>
            <a:r>
              <a:rPr lang="en-US" sz="1600" dirty="0"/>
              <a:t>of their </a:t>
            </a:r>
            <a:r>
              <a:rPr lang="en-US" sz="1600" dirty="0" smtClean="0"/>
              <a:t>use</a:t>
            </a:r>
          </a:p>
          <a:p>
            <a:pPr marL="688975" indent="-225425">
              <a:buFont typeface="Arial" panose="020B0604020202020204" pitchFamily="34" charset="0"/>
              <a:buChar char="•"/>
            </a:pPr>
            <a:endParaRPr lang="en-US" sz="1600" dirty="0" smtClean="0"/>
          </a:p>
          <a:p>
            <a:pPr marL="0" indent="0"/>
            <a:r>
              <a:rPr lang="en-US" sz="1800" b="1" dirty="0" smtClean="0">
                <a:solidFill>
                  <a:srgbClr val="0000FF"/>
                </a:solidFill>
              </a:rPr>
              <a:t>Implementation </a:t>
            </a:r>
            <a:r>
              <a:rPr lang="en-US" sz="1800" b="1" dirty="0">
                <a:solidFill>
                  <a:srgbClr val="0000FF"/>
                </a:solidFill>
              </a:rPr>
              <a:t>/ </a:t>
            </a:r>
            <a:r>
              <a:rPr lang="en-US" sz="1800" b="1" dirty="0" smtClean="0">
                <a:solidFill>
                  <a:srgbClr val="0000FF"/>
                </a:solidFill>
              </a:rPr>
              <a:t>Deployment</a:t>
            </a:r>
            <a:r>
              <a:rPr lang="en-US" sz="1800" b="1" dirty="0">
                <a:solidFill>
                  <a:srgbClr val="0000FF"/>
                </a:solidFill>
              </a:rPr>
              <a:t>:</a:t>
            </a:r>
            <a:r>
              <a:rPr lang="en-US" sz="1800" dirty="0" smtClean="0"/>
              <a:t/>
            </a:r>
            <a:br>
              <a:rPr lang="en-US" sz="1800" dirty="0" smtClean="0"/>
            </a:br>
            <a:r>
              <a:rPr lang="en-US" sz="1800" dirty="0" smtClean="0"/>
              <a:t>Extent </a:t>
            </a:r>
            <a:r>
              <a:rPr lang="en-US" sz="1800" dirty="0"/>
              <a:t>to which an "Intent / Approach" is </a:t>
            </a:r>
            <a:r>
              <a:rPr lang="en-US" sz="1800" dirty="0" smtClean="0"/>
              <a:t>applied – evaluated </a:t>
            </a:r>
            <a:r>
              <a:rPr lang="en-US" sz="1800" dirty="0"/>
              <a:t>on the basis of the breadth and depth of application of the </a:t>
            </a:r>
            <a:r>
              <a:rPr lang="en-US" sz="1800" dirty="0" smtClean="0"/>
              <a:t>approach.</a:t>
            </a:r>
          </a:p>
          <a:p>
            <a:pPr marL="688975" indent="-225425">
              <a:buFont typeface="Arial" panose="020B0604020202020204" pitchFamily="34" charset="0"/>
              <a:buChar char="•"/>
            </a:pPr>
            <a:r>
              <a:rPr lang="en-US" sz="1600" dirty="0" smtClean="0"/>
              <a:t>Evidence </a:t>
            </a:r>
            <a:r>
              <a:rPr lang="en-US" sz="1600" dirty="0"/>
              <a:t>that the </a:t>
            </a:r>
            <a:r>
              <a:rPr lang="en-US" sz="1600" dirty="0" smtClean="0"/>
              <a:t>plans, procedures, </a:t>
            </a:r>
            <a:r>
              <a:rPr lang="en-US" sz="1600" dirty="0"/>
              <a:t>and systems have been </a:t>
            </a:r>
            <a:r>
              <a:rPr lang="en-US" sz="1600" dirty="0" smtClean="0"/>
              <a:t>implemented</a:t>
            </a:r>
          </a:p>
          <a:p>
            <a:pPr marL="688975" indent="-225425">
              <a:buFont typeface="Arial" panose="020B0604020202020204" pitchFamily="34" charset="0"/>
              <a:buChar char="•"/>
            </a:pPr>
            <a:endParaRPr lang="en-US" sz="1800" b="1" dirty="0" smtClean="0"/>
          </a:p>
          <a:p>
            <a:pPr marL="0" indent="0"/>
            <a:r>
              <a:rPr lang="en-US" sz="1800" b="1" dirty="0" smtClean="0">
                <a:solidFill>
                  <a:srgbClr val="0000FF"/>
                </a:solidFill>
              </a:rPr>
              <a:t>Effectiveness </a:t>
            </a:r>
            <a:r>
              <a:rPr lang="en-US" sz="1800" b="1" dirty="0">
                <a:solidFill>
                  <a:srgbClr val="0000FF"/>
                </a:solidFill>
              </a:rPr>
              <a:t>/ </a:t>
            </a:r>
            <a:r>
              <a:rPr lang="en-US" sz="1800" b="1" dirty="0" smtClean="0">
                <a:solidFill>
                  <a:srgbClr val="0000FF"/>
                </a:solidFill>
              </a:rPr>
              <a:t>Results:</a:t>
            </a:r>
            <a:r>
              <a:rPr lang="en-US" sz="1800" dirty="0" smtClean="0">
                <a:solidFill>
                  <a:srgbClr val="0000FF"/>
                </a:solidFill>
              </a:rPr>
              <a:t> </a:t>
            </a:r>
            <a:r>
              <a:rPr lang="en-US" sz="1800" dirty="0" smtClean="0"/>
              <a:t/>
            </a:r>
            <a:br>
              <a:rPr lang="en-US" sz="1800" dirty="0" smtClean="0"/>
            </a:br>
            <a:r>
              <a:rPr lang="en-US" sz="1800" dirty="0" smtClean="0"/>
              <a:t>How </a:t>
            </a:r>
            <a:r>
              <a:rPr lang="en-US" sz="1800" dirty="0"/>
              <a:t>well an implemented approach achieves its purpose. </a:t>
            </a:r>
            <a:r>
              <a:rPr lang="en-US" sz="1800" dirty="0" smtClean="0"/>
              <a:t>"</a:t>
            </a:r>
            <a:r>
              <a:rPr lang="en-US" sz="1800" dirty="0"/>
              <a:t>Results" refers to outputs and outcomes achieved</a:t>
            </a:r>
            <a:r>
              <a:rPr lang="en-US" sz="1800" dirty="0" smtClean="0"/>
              <a:t>.</a:t>
            </a:r>
          </a:p>
          <a:p>
            <a:pPr marL="688975" indent="-225425">
              <a:buFont typeface="Arial" panose="020B0604020202020204" pitchFamily="34" charset="0"/>
              <a:buChar char="•"/>
            </a:pPr>
            <a:r>
              <a:rPr lang="en-US" sz="1600" dirty="0" smtClean="0"/>
              <a:t>Results </a:t>
            </a:r>
            <a:r>
              <a:rPr lang="en-US" sz="1600" dirty="0"/>
              <a:t>are assessed based on current performance; performance relative to appropriate comparisons; the rate, breadth, and importance of performance improvements; and the relationship of results measures to key organizational performance requirements</a:t>
            </a:r>
            <a:r>
              <a:rPr lang="en-US" sz="1600" dirty="0" smtClean="0"/>
              <a:t>.</a:t>
            </a:r>
            <a:endParaRPr lang="en-US" sz="1600" dirty="0"/>
          </a:p>
          <a:p>
            <a:pPr marL="688975" indent="-225425">
              <a:buFont typeface="Arial" panose="020B0604020202020204" pitchFamily="34" charset="0"/>
              <a:buChar char="•"/>
            </a:pPr>
            <a:r>
              <a:rPr lang="en-US" sz="1600" dirty="0"/>
              <a:t>Determining effectiveness requires (1) the evaluation of how well the approach is aligned with the organization’s needs and how well the approach is deployed or (2) the evaluation of the outcome of the measure used.</a:t>
            </a:r>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35</a:t>
            </a:fld>
            <a:endParaRPr lang="en-US" dirty="0"/>
          </a:p>
        </p:txBody>
      </p:sp>
      <p:sp>
        <p:nvSpPr>
          <p:cNvPr id="5" name="Action Button: Return 4">
            <a:hlinkClick r:id="rId2" action="ppaction://hlinksldjump" highlightClick="1"/>
          </p:cNvPr>
          <p:cNvSpPr/>
          <p:nvPr/>
        </p:nvSpPr>
        <p:spPr>
          <a:xfrm>
            <a:off x="7847742" y="6172286"/>
            <a:ext cx="395416" cy="469814"/>
          </a:xfrm>
          <a:prstGeom prst="actionButtonReturn">
            <a:avLst/>
          </a:prstGeom>
          <a:gradFill flip="none" rotWithShape="1">
            <a:gsLst>
              <a:gs pos="0">
                <a:srgbClr val="6161FF">
                  <a:tint val="66000"/>
                  <a:satMod val="160000"/>
                </a:srgbClr>
              </a:gs>
              <a:gs pos="50000">
                <a:srgbClr val="6161FF">
                  <a:tint val="44500"/>
                  <a:satMod val="160000"/>
                </a:srgbClr>
              </a:gs>
              <a:gs pos="100000">
                <a:srgbClr val="6161FF">
                  <a:tint val="23500"/>
                  <a:satMod val="160000"/>
                </a:srgb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41585819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AMR Scorecard </a:t>
            </a:r>
            <a:r>
              <a:rPr lang="en-US" sz="2400" b="0" i="1" dirty="0" smtClean="0"/>
              <a:t>– criteria guide</a:t>
            </a:r>
            <a:endParaRPr lang="en-US" b="0" i="1" dirty="0"/>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36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83102367"/>
              </p:ext>
            </p:extLst>
          </p:nvPr>
        </p:nvGraphicFramePr>
        <p:xfrm>
          <a:off x="694696" y="973706"/>
          <a:ext cx="8152421" cy="5223236"/>
        </p:xfrm>
        <a:graphic>
          <a:graphicData uri="http://schemas.openxmlformats.org/drawingml/2006/table">
            <a:tbl>
              <a:tblPr/>
              <a:tblGrid>
                <a:gridCol w="1134104"/>
                <a:gridCol w="7018317"/>
              </a:tblGrid>
              <a:tr h="189186">
                <a:tc>
                  <a:txBody>
                    <a:bodyPr/>
                    <a:lstStyle/>
                    <a:p>
                      <a:pPr algn="l" fontAlgn="t"/>
                      <a:r>
                        <a:rPr lang="en-US" sz="1800" b="1" i="0" u="none" strike="noStrike" dirty="0">
                          <a:solidFill>
                            <a:srgbClr val="0000FF"/>
                          </a:solidFill>
                          <a:effectLst/>
                          <a:latin typeface="Arial"/>
                        </a:rPr>
                        <a:t>Level</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1800" b="1" i="0" u="none" strike="noStrike" dirty="0">
                          <a:effectLst/>
                          <a:latin typeface="Arial"/>
                        </a:rPr>
                        <a:t>Criteria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r>
              <a:tr h="950494">
                <a:tc>
                  <a:txBody>
                    <a:bodyPr/>
                    <a:lstStyle/>
                    <a:p>
                      <a:pPr algn="l" fontAlgn="t"/>
                      <a:r>
                        <a:rPr lang="en-US" sz="1800" b="1" i="0" u="none" strike="noStrike" dirty="0">
                          <a:solidFill>
                            <a:srgbClr val="0000FF"/>
                          </a:solidFill>
                          <a:effectLst/>
                          <a:latin typeface="Arial"/>
                        </a:rPr>
                        <a:t>1: </a:t>
                      </a:r>
                      <a:r>
                        <a:rPr lang="en-US" sz="1400" b="1" i="0" u="none" strike="noStrike" dirty="0">
                          <a:effectLst/>
                          <a:latin typeface="Arial"/>
                        </a:rPr>
                        <a:t/>
                      </a:r>
                      <a:br>
                        <a:rPr lang="en-US" sz="1400" b="1" i="0" u="none" strike="noStrike" dirty="0">
                          <a:effectLst/>
                          <a:latin typeface="Arial"/>
                        </a:rPr>
                      </a:br>
                      <a:r>
                        <a:rPr lang="en-US" sz="1400" b="0" i="0" u="none" strike="noStrike" dirty="0">
                          <a:effectLst/>
                          <a:latin typeface="Arial"/>
                        </a:rPr>
                        <a:t>Initial, Ad-hoc</a:t>
                      </a:r>
                      <a:endParaRPr lang="en-US" sz="1400" b="1" i="0" u="none" strike="noStrike" dirty="0">
                        <a:effectLst/>
                        <a:latin typeface="Arial"/>
                      </a:endParaRP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9063" indent="-119063" algn="l" fontAlgn="t"/>
                      <a:r>
                        <a:rPr lang="en-US" sz="1400" b="0" i="0" u="none" strike="noStrike" dirty="0">
                          <a:effectLst/>
                          <a:latin typeface="Arial"/>
                        </a:rPr>
                        <a:t>• No systematic approach is evident; information is </a:t>
                      </a:r>
                      <a:r>
                        <a:rPr lang="en-US" sz="1400" b="0" i="0" u="none" strike="noStrike" dirty="0" smtClean="0">
                          <a:effectLst/>
                          <a:latin typeface="Arial"/>
                        </a:rPr>
                        <a:t>anecdotal</a:t>
                      </a:r>
                    </a:p>
                    <a:p>
                      <a:pPr marL="119063" indent="-119063" algn="l" fontAlgn="t"/>
                      <a:r>
                        <a:rPr lang="en-US" sz="1400" b="0" i="0" u="none" strike="noStrike" dirty="0" smtClean="0">
                          <a:effectLst/>
                          <a:latin typeface="Arial"/>
                        </a:rPr>
                        <a:t>• Little or no deployment of an approach is evident</a:t>
                      </a:r>
                    </a:p>
                    <a:p>
                      <a:pPr marL="119063" indent="-119063" algn="l" fontAlgn="t"/>
                      <a:r>
                        <a:rPr lang="en-US" sz="1400" b="0" i="0" u="none" strike="noStrike" dirty="0" smtClean="0">
                          <a:effectLst/>
                          <a:latin typeface="Arial"/>
                        </a:rPr>
                        <a:t>• </a:t>
                      </a:r>
                      <a:r>
                        <a:rPr lang="en-US" sz="1400" b="0" i="0" u="none" strike="noStrike" dirty="0">
                          <a:effectLst/>
                          <a:latin typeface="Arial"/>
                        </a:rPr>
                        <a:t>An improvement orientation is not evident; improvement is achieved </a:t>
                      </a:r>
                      <a:r>
                        <a:rPr lang="en-US" sz="1400" b="0" i="0" u="none" strike="noStrike" dirty="0" smtClean="0">
                          <a:effectLst/>
                          <a:latin typeface="Arial"/>
                        </a:rPr>
                        <a:t/>
                      </a:r>
                      <a:br>
                        <a:rPr lang="en-US" sz="1400" b="0" i="0" u="none" strike="noStrike" dirty="0" smtClean="0">
                          <a:effectLst/>
                          <a:latin typeface="Arial"/>
                        </a:rPr>
                      </a:br>
                      <a:r>
                        <a:rPr lang="en-US" sz="1400" b="0" i="0" u="none" strike="noStrike" dirty="0" smtClean="0">
                          <a:effectLst/>
                          <a:latin typeface="Arial"/>
                        </a:rPr>
                        <a:t>through </a:t>
                      </a:r>
                      <a:r>
                        <a:rPr lang="en-US" sz="1400" b="0" i="0" u="none" strike="noStrike" dirty="0">
                          <a:effectLst/>
                          <a:latin typeface="Arial"/>
                        </a:rPr>
                        <a:t>reacting to </a:t>
                      </a:r>
                      <a:r>
                        <a:rPr lang="en-US" sz="1400" b="0" i="0" u="none" strike="noStrike" dirty="0" smtClean="0">
                          <a:effectLst/>
                          <a:latin typeface="Arial"/>
                        </a:rPr>
                        <a:t>problems</a:t>
                      </a:r>
                      <a:endParaRPr lang="en-US" sz="1400" b="0" i="0" u="none" strike="noStrike" dirty="0">
                        <a:effectLst/>
                        <a:latin typeface="Arial"/>
                      </a:endParaRP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94063">
                <a:tc>
                  <a:txBody>
                    <a:bodyPr/>
                    <a:lstStyle/>
                    <a:p>
                      <a:pPr algn="l" fontAlgn="t"/>
                      <a:r>
                        <a:rPr lang="en-US" sz="1800" b="1" i="0" u="none" strike="noStrike" dirty="0">
                          <a:solidFill>
                            <a:srgbClr val="0000FF"/>
                          </a:solidFill>
                          <a:effectLst/>
                          <a:latin typeface="Arial"/>
                        </a:rPr>
                        <a:t>2: </a:t>
                      </a:r>
                      <a:r>
                        <a:rPr lang="en-US" sz="1400" b="1" i="0" u="none" strike="noStrike" dirty="0">
                          <a:effectLst/>
                          <a:latin typeface="Arial"/>
                        </a:rPr>
                        <a:t/>
                      </a:r>
                      <a:br>
                        <a:rPr lang="en-US" sz="1400" b="1" i="0" u="none" strike="noStrike" dirty="0">
                          <a:effectLst/>
                          <a:latin typeface="Arial"/>
                        </a:rPr>
                      </a:br>
                      <a:r>
                        <a:rPr lang="en-US" sz="1400" b="0" i="0" u="none" strike="noStrike" dirty="0">
                          <a:effectLst/>
                          <a:latin typeface="Arial"/>
                        </a:rPr>
                        <a:t>Repeatable, Rudimentary</a:t>
                      </a:r>
                      <a:endParaRPr lang="en-US" sz="1400" b="1" i="0" u="none" strike="noStrike" dirty="0">
                        <a:effectLst/>
                        <a:latin typeface="Arial"/>
                      </a:endParaRP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Arial"/>
                        </a:rPr>
                        <a:t>• effective, systematic approach, responsive to the </a:t>
                      </a:r>
                      <a:r>
                        <a:rPr lang="en-US" sz="1400" b="0" i="0" u="none" strike="noStrike" dirty="0" smtClean="0">
                          <a:effectLst/>
                          <a:latin typeface="Arial"/>
                        </a:rPr>
                        <a:t>basic requirements </a:t>
                      </a:r>
                      <a:r>
                        <a:rPr lang="en-US" sz="1400" b="0" i="0" u="none" strike="noStrike" dirty="0">
                          <a:effectLst/>
                          <a:latin typeface="Arial"/>
                        </a:rPr>
                        <a:t/>
                      </a:r>
                      <a:br>
                        <a:rPr lang="en-US" sz="1400" b="0" i="0" u="none" strike="noStrike" dirty="0">
                          <a:effectLst/>
                          <a:latin typeface="Arial"/>
                        </a:rPr>
                      </a:br>
                      <a:r>
                        <a:rPr lang="en-US" sz="1400" b="0" i="0" u="none" strike="noStrike" dirty="0">
                          <a:effectLst/>
                          <a:latin typeface="Arial"/>
                        </a:rPr>
                        <a:t>• </a:t>
                      </a:r>
                      <a:r>
                        <a:rPr lang="en-US" sz="1400" b="0" i="0" u="none" strike="noStrike" dirty="0" smtClean="0">
                          <a:effectLst/>
                          <a:latin typeface="+mn-lt"/>
                        </a:rPr>
                        <a:t>approach is deployed, some areas may be in early stages of deployment</a:t>
                      </a:r>
                      <a:r>
                        <a:rPr lang="en-US" sz="1400" b="0" i="0" u="none" strike="noStrike" dirty="0">
                          <a:effectLst/>
                          <a:latin typeface="Arial"/>
                        </a:rPr>
                        <a:t/>
                      </a:r>
                      <a:br>
                        <a:rPr lang="en-US" sz="1400" b="0" i="0" u="none" strike="noStrike" dirty="0">
                          <a:effectLst/>
                          <a:latin typeface="Arial"/>
                        </a:rPr>
                      </a:br>
                      <a:r>
                        <a:rPr lang="en-US" sz="1400" b="0" i="0" u="none" strike="noStrike" dirty="0">
                          <a:effectLst/>
                          <a:latin typeface="Arial"/>
                        </a:rPr>
                        <a:t>• </a:t>
                      </a:r>
                      <a:r>
                        <a:rPr lang="en-US" sz="1400" b="0" i="0" u="none" strike="noStrike" dirty="0" smtClean="0">
                          <a:effectLst/>
                          <a:latin typeface="Arial"/>
                        </a:rPr>
                        <a:t>early</a:t>
                      </a:r>
                      <a:r>
                        <a:rPr lang="en-US" sz="1400" b="0" i="0" u="none" strike="noStrike" baseline="0" dirty="0" smtClean="0">
                          <a:effectLst/>
                          <a:latin typeface="Arial"/>
                        </a:rPr>
                        <a:t> stages of </a:t>
                      </a:r>
                      <a:r>
                        <a:rPr lang="en-US" sz="1400" b="0" i="0" u="none" strike="noStrike" dirty="0" smtClean="0">
                          <a:effectLst/>
                          <a:latin typeface="Arial"/>
                        </a:rPr>
                        <a:t>alignment with </a:t>
                      </a:r>
                      <a:r>
                        <a:rPr lang="en-US" sz="1400" b="0" i="0" u="none" strike="noStrike" dirty="0">
                          <a:effectLst/>
                          <a:latin typeface="Arial"/>
                        </a:rPr>
                        <a:t>the organizational and customer </a:t>
                      </a:r>
                      <a:r>
                        <a:rPr lang="en-US" sz="1400" b="0" i="0" u="none" strike="noStrike" dirty="0" smtClean="0">
                          <a:effectLst/>
                          <a:latin typeface="Arial"/>
                        </a:rPr>
                        <a:t>needs</a:t>
                      </a:r>
                      <a:endParaRPr lang="en-US" sz="1400" b="0" i="0" u="none" strike="noStrike" dirty="0">
                        <a:effectLst/>
                        <a:latin typeface="Arial"/>
                      </a:endParaRP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99408">
                <a:tc>
                  <a:txBody>
                    <a:bodyPr/>
                    <a:lstStyle/>
                    <a:p>
                      <a:pPr algn="l" fontAlgn="t"/>
                      <a:r>
                        <a:rPr lang="en-US" sz="1800" b="1" i="0" u="none" strike="noStrike" dirty="0">
                          <a:solidFill>
                            <a:srgbClr val="0000FF"/>
                          </a:solidFill>
                          <a:effectLst/>
                          <a:latin typeface="Arial"/>
                        </a:rPr>
                        <a:t>3: </a:t>
                      </a:r>
                      <a:r>
                        <a:rPr lang="en-US" sz="1400" b="1" i="0" u="none" strike="noStrike" dirty="0">
                          <a:effectLst/>
                          <a:latin typeface="Arial"/>
                        </a:rPr>
                        <a:t/>
                      </a:r>
                      <a:br>
                        <a:rPr lang="en-US" sz="1400" b="1" i="0" u="none" strike="noStrike" dirty="0">
                          <a:effectLst/>
                          <a:latin typeface="Arial"/>
                        </a:rPr>
                      </a:br>
                      <a:r>
                        <a:rPr lang="en-US" sz="1400" b="0" i="0" u="none" strike="noStrike" dirty="0">
                          <a:effectLst/>
                          <a:latin typeface="Arial"/>
                        </a:rPr>
                        <a:t>Defined, Organized, and Repeatable</a:t>
                      </a:r>
                      <a:endParaRPr lang="en-US" sz="1400" b="1" i="0" u="none" strike="noStrike" dirty="0">
                        <a:effectLst/>
                        <a:latin typeface="Arial"/>
                      </a:endParaRP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effectLst/>
                          <a:latin typeface="Arial"/>
                        </a:rPr>
                        <a:t>• </a:t>
                      </a:r>
                      <a:r>
                        <a:rPr lang="en-US" sz="1400" b="0" i="0" u="none" strike="noStrike" dirty="0" smtClean="0">
                          <a:effectLst/>
                          <a:latin typeface="Arial"/>
                        </a:rPr>
                        <a:t>responsive </a:t>
                      </a:r>
                      <a:r>
                        <a:rPr lang="en-US" sz="1400" b="0" i="0" u="none" strike="noStrike" dirty="0">
                          <a:effectLst/>
                          <a:latin typeface="Arial"/>
                        </a:rPr>
                        <a:t>to </a:t>
                      </a:r>
                      <a:r>
                        <a:rPr lang="en-US" sz="1400" b="0" i="0" u="none" strike="noStrike" dirty="0" smtClean="0">
                          <a:effectLst/>
                          <a:latin typeface="Arial"/>
                        </a:rPr>
                        <a:t>overall requirements</a:t>
                      </a:r>
                      <a:r>
                        <a:rPr lang="en-US" sz="1400" b="0" i="0" u="none" strike="noStrike" dirty="0">
                          <a:effectLst/>
                          <a:latin typeface="Arial"/>
                        </a:rPr>
                        <a:t/>
                      </a:r>
                      <a:br>
                        <a:rPr lang="en-US" sz="1400" b="0" i="0" u="none" strike="noStrike" dirty="0">
                          <a:effectLst/>
                          <a:latin typeface="Arial"/>
                        </a:rPr>
                      </a:br>
                      <a:r>
                        <a:rPr lang="en-US" sz="1400" b="0" i="0" u="none" strike="noStrike" dirty="0">
                          <a:effectLst/>
                          <a:latin typeface="Arial"/>
                        </a:rPr>
                        <a:t>• fully deployed </a:t>
                      </a:r>
                      <a:r>
                        <a:rPr lang="en-US" sz="1400" b="0" i="0" u="none" strike="noStrike" dirty="0" smtClean="0">
                          <a:effectLst/>
                          <a:latin typeface="Arial"/>
                        </a:rPr>
                        <a:t>with</a:t>
                      </a:r>
                      <a:r>
                        <a:rPr lang="en-US" sz="1400" b="0" i="0" u="none" strike="noStrike" baseline="0" dirty="0" smtClean="0">
                          <a:effectLst/>
                          <a:latin typeface="Arial"/>
                        </a:rPr>
                        <a:t> minimum </a:t>
                      </a:r>
                      <a:r>
                        <a:rPr lang="en-US" sz="1400" b="0" i="0" u="none" strike="noStrike" dirty="0" smtClean="0">
                          <a:effectLst/>
                          <a:latin typeface="Arial"/>
                        </a:rPr>
                        <a:t>weaknesses </a:t>
                      </a:r>
                      <a:r>
                        <a:rPr lang="en-US" sz="1400" b="0" i="0" u="none" strike="noStrike" dirty="0">
                          <a:effectLst/>
                          <a:latin typeface="Arial"/>
                        </a:rPr>
                        <a:t>or gaps</a:t>
                      </a:r>
                      <a:br>
                        <a:rPr lang="en-US" sz="1400" b="0" i="0" u="none" strike="noStrike" dirty="0">
                          <a:effectLst/>
                          <a:latin typeface="Arial"/>
                        </a:rPr>
                      </a:br>
                      <a:r>
                        <a:rPr lang="en-US" sz="1400" b="0" i="0" u="none" strike="noStrike" dirty="0">
                          <a:effectLst/>
                          <a:latin typeface="Arial"/>
                        </a:rPr>
                        <a:t>• fact-based, evaluation process is in place </a:t>
                      </a:r>
                      <a:br>
                        <a:rPr lang="en-US" sz="1400" b="0" i="0" u="none" strike="noStrike" dirty="0">
                          <a:effectLst/>
                          <a:latin typeface="Arial"/>
                        </a:rPr>
                      </a:br>
                      <a:r>
                        <a:rPr lang="en-US" sz="1400" b="0" i="0" u="none" strike="noStrike" dirty="0">
                          <a:effectLst/>
                          <a:latin typeface="Arial"/>
                        </a:rPr>
                        <a:t>• performance objectives with targets are </a:t>
                      </a:r>
                      <a:r>
                        <a:rPr lang="en-US" sz="1400" b="0" i="0" u="none" strike="noStrike" dirty="0" smtClean="0">
                          <a:effectLst/>
                          <a:latin typeface="Arial"/>
                        </a:rPr>
                        <a:t>established</a:t>
                      </a:r>
                      <a:r>
                        <a:rPr lang="en-US" sz="1400" b="0" i="0" u="none" strike="noStrike" dirty="0">
                          <a:effectLst/>
                          <a:latin typeface="Arial"/>
                        </a:rPr>
                        <a:t/>
                      </a:r>
                      <a:br>
                        <a:rPr lang="en-US" sz="1400" b="0" i="0" u="none" strike="noStrike" dirty="0">
                          <a:effectLst/>
                          <a:latin typeface="Arial"/>
                        </a:rPr>
                      </a:br>
                      <a:r>
                        <a:rPr lang="en-US" sz="1400" b="0" i="0" u="none" strike="noStrike" dirty="0">
                          <a:effectLst/>
                          <a:latin typeface="Arial"/>
                        </a:rPr>
                        <a:t>• well aligned with organizational and customer </a:t>
                      </a:r>
                      <a:r>
                        <a:rPr lang="en-US" sz="1400" b="0" i="0" u="none" strike="noStrike" dirty="0" smtClean="0">
                          <a:effectLst/>
                          <a:latin typeface="Arial"/>
                        </a:rPr>
                        <a:t>needs</a:t>
                      </a:r>
                      <a:endParaRPr lang="en-US" sz="1400" b="0" i="0" u="none" strike="noStrike" dirty="0">
                        <a:effectLst/>
                        <a:latin typeface="Arial"/>
                      </a:endParaRP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38151">
                <a:tc>
                  <a:txBody>
                    <a:bodyPr/>
                    <a:lstStyle/>
                    <a:p>
                      <a:pPr algn="l" fontAlgn="t"/>
                      <a:r>
                        <a:rPr lang="en-US" sz="1800" b="1" i="0" u="none" strike="noStrike" dirty="0">
                          <a:solidFill>
                            <a:srgbClr val="0000FF"/>
                          </a:solidFill>
                          <a:effectLst/>
                          <a:latin typeface="Arial"/>
                        </a:rPr>
                        <a:t>4: </a:t>
                      </a:r>
                      <a:r>
                        <a:rPr lang="en-US" sz="1400" b="1" i="0" u="none" strike="noStrike" dirty="0">
                          <a:effectLst/>
                          <a:latin typeface="Arial"/>
                        </a:rPr>
                        <a:t/>
                      </a:r>
                      <a:br>
                        <a:rPr lang="en-US" sz="1400" b="1" i="0" u="none" strike="noStrike" dirty="0">
                          <a:effectLst/>
                          <a:latin typeface="Arial"/>
                        </a:rPr>
                      </a:br>
                      <a:r>
                        <a:rPr lang="en-US" sz="1400" b="0" i="0" u="none" strike="noStrike" dirty="0">
                          <a:effectLst/>
                          <a:latin typeface="Arial"/>
                        </a:rPr>
                        <a:t>Quantitatively Managed and Sustainable</a:t>
                      </a:r>
                      <a:endParaRPr lang="en-US" sz="1400" b="1" i="0" u="none" strike="noStrike" dirty="0">
                        <a:effectLst/>
                        <a:latin typeface="Arial"/>
                      </a:endParaRP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9063" indent="-119063" algn="l" fontAlgn="t"/>
                      <a:r>
                        <a:rPr lang="en-US" sz="1400" b="0" i="0" u="none" strike="noStrike" dirty="0">
                          <a:effectLst/>
                          <a:latin typeface="Arial"/>
                        </a:rPr>
                        <a:t>• Performance against established objectives and targets is monitored to identify opportunities for </a:t>
                      </a:r>
                      <a:r>
                        <a:rPr lang="en-US" sz="1400" b="0" i="0" u="none" strike="noStrike" dirty="0" smtClean="0">
                          <a:effectLst/>
                          <a:latin typeface="Arial"/>
                        </a:rPr>
                        <a:t>improvement</a:t>
                      </a:r>
                    </a:p>
                    <a:p>
                      <a:pPr marL="119063" indent="-119063" algn="l" fontAlgn="t"/>
                      <a:r>
                        <a:rPr lang="en-US" sz="1400" b="0" i="0" u="none" strike="noStrike" dirty="0" smtClean="0">
                          <a:effectLst/>
                          <a:latin typeface="Arial"/>
                        </a:rPr>
                        <a:t>• </a:t>
                      </a:r>
                      <a:r>
                        <a:rPr lang="en-US" sz="1400" b="0" i="0" u="none" strike="noStrike" dirty="0">
                          <a:effectLst/>
                          <a:latin typeface="Arial"/>
                        </a:rPr>
                        <a:t>fully aligned with the organizational and customer </a:t>
                      </a:r>
                      <a:r>
                        <a:rPr lang="en-US" sz="1400" b="0" i="0" u="none" strike="noStrike" dirty="0" smtClean="0">
                          <a:effectLst/>
                          <a:latin typeface="Arial"/>
                        </a:rPr>
                        <a:t>needs</a:t>
                      </a:r>
                      <a:endParaRPr lang="en-US" sz="1400" b="0" i="0" u="none" strike="noStrike" dirty="0">
                        <a:effectLst/>
                        <a:latin typeface="Arial"/>
                      </a:endParaRP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45931">
                <a:tc>
                  <a:txBody>
                    <a:bodyPr/>
                    <a:lstStyle/>
                    <a:p>
                      <a:pPr algn="l" fontAlgn="t"/>
                      <a:r>
                        <a:rPr lang="en-US" sz="1800" b="1" i="0" u="none" strike="noStrike" dirty="0">
                          <a:solidFill>
                            <a:srgbClr val="0000FF"/>
                          </a:solidFill>
                          <a:effectLst/>
                          <a:latin typeface="Arial"/>
                        </a:rPr>
                        <a:t>5:</a:t>
                      </a:r>
                      <a:r>
                        <a:rPr lang="en-US" sz="1400" b="1" i="0" u="none" strike="noStrike" dirty="0">
                          <a:effectLst/>
                          <a:latin typeface="Arial"/>
                        </a:rPr>
                        <a:t/>
                      </a:r>
                      <a:br>
                        <a:rPr lang="en-US" sz="1400" b="1" i="0" u="none" strike="noStrike" dirty="0">
                          <a:effectLst/>
                          <a:latin typeface="Arial"/>
                        </a:rPr>
                      </a:br>
                      <a:r>
                        <a:rPr lang="en-US" sz="1400" b="0" i="0" u="none" strike="noStrike" dirty="0">
                          <a:effectLst/>
                          <a:latin typeface="Arial"/>
                        </a:rPr>
                        <a:t>Optimizing</a:t>
                      </a:r>
                      <a:endParaRPr lang="en-US" sz="1400" b="1" i="0" u="none" strike="noStrike" dirty="0">
                        <a:effectLst/>
                        <a:latin typeface="Arial"/>
                      </a:endParaRP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9063" indent="-119063" algn="l" fontAlgn="t"/>
                      <a:r>
                        <a:rPr lang="en-US" sz="1400" b="0" i="0" u="none" strike="noStrike" dirty="0">
                          <a:effectLst/>
                          <a:latin typeface="Arial"/>
                        </a:rPr>
                        <a:t>• A fact-based, systematic evaluation and improvement process with organizational learning are integrated into the process for improving efficiency and </a:t>
                      </a:r>
                      <a:r>
                        <a:rPr lang="en-US" sz="1400" b="0" i="0" u="none" strike="noStrike" dirty="0" smtClean="0">
                          <a:effectLst/>
                          <a:latin typeface="Arial"/>
                        </a:rPr>
                        <a:t>effectiveness</a:t>
                      </a:r>
                    </a:p>
                    <a:p>
                      <a:pPr marL="119063" indent="-119063" algn="l" fontAlgn="t"/>
                      <a:r>
                        <a:rPr lang="en-US" sz="1400" b="0" i="0" u="none" strike="noStrike" dirty="0" smtClean="0">
                          <a:effectLst/>
                          <a:latin typeface="Arial"/>
                        </a:rPr>
                        <a:t>• </a:t>
                      </a:r>
                      <a:r>
                        <a:rPr lang="en-US" sz="1400" b="0" i="0" u="none" strike="noStrike" dirty="0">
                          <a:effectLst/>
                          <a:latin typeface="Arial"/>
                        </a:rPr>
                        <a:t>Cycles of improvement have been completed resulting in sustained trends of improved performance for the critical process characteristics that is supported by </a:t>
                      </a:r>
                      <a:r>
                        <a:rPr lang="en-US" sz="1400" b="0" i="0" u="none" strike="noStrike" dirty="0" smtClean="0">
                          <a:effectLst/>
                          <a:latin typeface="Arial"/>
                        </a:rPr>
                        <a:t>data</a:t>
                      </a:r>
                    </a:p>
                    <a:p>
                      <a:pPr marL="119063" indent="-119063" algn="l" fontAlgn="t"/>
                      <a:r>
                        <a:rPr lang="en-US" sz="1400" b="0" i="0" u="none" strike="noStrike" dirty="0" smtClean="0">
                          <a:effectLst/>
                          <a:latin typeface="Arial"/>
                        </a:rPr>
                        <a:t>• </a:t>
                      </a:r>
                      <a:r>
                        <a:rPr lang="en-US" sz="1400" b="0" i="0" u="none" strike="noStrike" dirty="0">
                          <a:effectLst/>
                          <a:latin typeface="Arial"/>
                        </a:rPr>
                        <a:t>The approach is well integrated with the organizational and customer </a:t>
                      </a:r>
                      <a:r>
                        <a:rPr lang="en-US" sz="1400" b="0" i="0" u="none" strike="noStrike" dirty="0" smtClean="0">
                          <a:effectLst/>
                          <a:latin typeface="Arial"/>
                        </a:rPr>
                        <a:t>needs</a:t>
                      </a:r>
                      <a:endParaRPr lang="en-US" sz="1400" b="0" i="0" u="none" strike="noStrike" dirty="0">
                        <a:effectLst/>
                        <a:latin typeface="Arial"/>
                      </a:endParaRP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Action Button: Return 2">
            <a:hlinkClick r:id="rId3" action="ppaction://hlinksldjump" highlightClick="1"/>
          </p:cNvPr>
          <p:cNvSpPr/>
          <p:nvPr/>
        </p:nvSpPr>
        <p:spPr>
          <a:xfrm>
            <a:off x="7784757" y="6276974"/>
            <a:ext cx="370702" cy="457457"/>
          </a:xfrm>
          <a:prstGeom prst="actionButtonReturn">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427560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Tree>
    <p:extLst>
      <p:ext uri="{BB962C8B-B14F-4D97-AF65-F5344CB8AC3E}">
        <p14:creationId xmlns:p14="http://schemas.microsoft.com/office/powerpoint/2010/main" val="2596714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C&amp;I AMR </a:t>
            </a:r>
            <a:r>
              <a:rPr lang="en-US" sz="2800" b="0" dirty="0" smtClean="0">
                <a:solidFill>
                  <a:schemeClr val="tx1"/>
                </a:solidFill>
              </a:rPr>
              <a:t>– </a:t>
            </a:r>
            <a:r>
              <a:rPr lang="en-US" sz="2800" b="0" i="1" dirty="0" smtClean="0">
                <a:solidFill>
                  <a:schemeClr val="tx1"/>
                </a:solidFill>
              </a:rPr>
              <a:t>executive summary</a:t>
            </a:r>
            <a:endParaRPr lang="en-US" sz="2800" b="0" i="1" dirty="0">
              <a:solidFill>
                <a:schemeClr val="tx1"/>
              </a:solidFill>
            </a:endParaRPr>
          </a:p>
        </p:txBody>
      </p:sp>
      <p:sp>
        <p:nvSpPr>
          <p:cNvPr id="3" name="Subtitle 2"/>
          <p:cNvSpPr>
            <a:spLocks noGrp="1"/>
          </p:cNvSpPr>
          <p:nvPr>
            <p:ph type="subTitle" idx="1"/>
          </p:nvPr>
        </p:nvSpPr>
        <p:spPr/>
        <p:txBody>
          <a:bodyPr/>
          <a:lstStyle/>
          <a:p>
            <a:r>
              <a:rPr lang="en-US" dirty="0" smtClean="0">
                <a:solidFill>
                  <a:schemeClr val="tx1"/>
                </a:solidFill>
              </a:rPr>
              <a:t>October 17, 2014</a:t>
            </a:r>
            <a:endParaRPr lang="en-US" dirty="0">
              <a:solidFill>
                <a:schemeClr val="tx1"/>
              </a:solidFill>
            </a:endParaRPr>
          </a:p>
        </p:txBody>
      </p:sp>
      <p:sp>
        <p:nvSpPr>
          <p:cNvPr id="4" name="Slide Number Placeholder 3"/>
          <p:cNvSpPr txBox="1">
            <a:spLocks/>
          </p:cNvSpPr>
          <p:nvPr/>
        </p:nvSpPr>
        <p:spPr>
          <a:xfrm>
            <a:off x="8045450" y="6276975"/>
            <a:ext cx="641350" cy="365125"/>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defRPr/>
            </a:pPr>
            <a:fld id="{CE38E634-F59D-49F2-B8F6-D93148DF4FE6}" type="slidenum">
              <a:rPr lang="en-US" smtClean="0"/>
              <a:pPr>
                <a:defRPr/>
              </a:pPr>
              <a:t>4</a:t>
            </a:fld>
            <a:endParaRPr lang="en-US" dirty="0"/>
          </a:p>
        </p:txBody>
      </p:sp>
    </p:spTree>
    <p:extLst>
      <p:ext uri="{BB962C8B-B14F-4D97-AF65-F5344CB8AC3E}">
        <p14:creationId xmlns:p14="http://schemas.microsoft.com/office/powerpoint/2010/main" val="2785701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9829"/>
          </a:xfrm>
        </p:spPr>
        <p:txBody>
          <a:bodyPr/>
          <a:lstStyle/>
          <a:p>
            <a:r>
              <a:rPr lang="en-US" dirty="0" smtClean="0"/>
              <a:t>AMR – </a:t>
            </a:r>
            <a:r>
              <a:rPr lang="en-US" sz="2400" b="0" i="1" dirty="0" smtClean="0"/>
              <a:t>executive summary </a:t>
            </a:r>
            <a:r>
              <a:rPr lang="en-US" dirty="0" smtClean="0"/>
              <a:t/>
            </a:r>
            <a:br>
              <a:rPr lang="en-US" dirty="0" smtClean="0"/>
            </a:br>
            <a:endParaRPr lang="en-US" dirty="0"/>
          </a:p>
        </p:txBody>
      </p:sp>
      <p:sp>
        <p:nvSpPr>
          <p:cNvPr id="3" name="Content Placeholder 2"/>
          <p:cNvSpPr>
            <a:spLocks noGrp="1"/>
          </p:cNvSpPr>
          <p:nvPr>
            <p:ph idx="1"/>
          </p:nvPr>
        </p:nvSpPr>
        <p:spPr>
          <a:xfrm>
            <a:off x="457200" y="1145406"/>
            <a:ext cx="8229600" cy="4980758"/>
          </a:xfrm>
        </p:spPr>
        <p:txBody>
          <a:bodyPr/>
          <a:lstStyle/>
          <a:p>
            <a:r>
              <a:rPr lang="en-US" b="1" dirty="0" smtClean="0"/>
              <a:t>Operating </a:t>
            </a:r>
            <a:r>
              <a:rPr lang="en-US" b="1" dirty="0"/>
              <a:t>GMA in </a:t>
            </a:r>
            <a:r>
              <a:rPr lang="en-US" b="1" dirty="0" smtClean="0"/>
              <a:t>Multiple BUs</a:t>
            </a:r>
            <a:endParaRPr lang="en-US" dirty="0" smtClean="0"/>
          </a:p>
          <a:p>
            <a:pPr lvl="0"/>
            <a:endParaRPr lang="en-US" sz="1100" dirty="0" smtClean="0"/>
          </a:p>
          <a:p>
            <a:pPr marL="461963" indent="-234950">
              <a:spcBef>
                <a:spcPts val="1200"/>
              </a:spcBef>
              <a:buFont typeface="Arial" panose="020B0604020202020204" pitchFamily="34" charset="0"/>
              <a:buChar char="•"/>
            </a:pPr>
            <a:r>
              <a:rPr lang="en-US" sz="1600" dirty="0" smtClean="0"/>
              <a:t>Efficiency </a:t>
            </a:r>
            <a:r>
              <a:rPr lang="en-US" sz="1600" dirty="0"/>
              <a:t>of the UL CB Scheme program operations depends on </a:t>
            </a:r>
            <a:r>
              <a:rPr lang="en-US" sz="1600" dirty="0" smtClean="0"/>
              <a:t>UL operating as “one </a:t>
            </a:r>
            <a:r>
              <a:rPr lang="en-US" sz="1600" dirty="0"/>
              <a:t>corporate family using the same quality system</a:t>
            </a:r>
            <a:r>
              <a:rPr lang="en-US" sz="1600" dirty="0" smtClean="0"/>
              <a:t>” – </a:t>
            </a:r>
            <a:r>
              <a:rPr lang="en-US" sz="1400" i="1" dirty="0" smtClean="0"/>
              <a:t>using a </a:t>
            </a:r>
            <a:r>
              <a:rPr lang="en-US" sz="1400" i="1" dirty="0"/>
              <a:t>single quality system </a:t>
            </a:r>
            <a:r>
              <a:rPr lang="en-US" sz="1400" i="1" dirty="0" smtClean="0"/>
              <a:t>across C&amp;I</a:t>
            </a:r>
            <a:r>
              <a:rPr lang="en-US" sz="1400" i="1" dirty="0"/>
              <a:t>, Consumer, and LHS </a:t>
            </a:r>
            <a:r>
              <a:rPr lang="en-US" sz="1400" i="1" dirty="0" smtClean="0"/>
              <a:t>with the </a:t>
            </a:r>
            <a:r>
              <a:rPr lang="en-US" sz="1400" i="1" dirty="0"/>
              <a:t>same UL CB Scheme policy and </a:t>
            </a:r>
            <a:r>
              <a:rPr lang="en-US" sz="1400" i="1" dirty="0" smtClean="0"/>
              <a:t>procedures</a:t>
            </a:r>
          </a:p>
          <a:p>
            <a:pPr marL="461963" indent="-234950">
              <a:spcBef>
                <a:spcPts val="1200"/>
              </a:spcBef>
              <a:buFont typeface="Arial" panose="020B0604020202020204" pitchFamily="34" charset="0"/>
              <a:buChar char="•"/>
            </a:pPr>
            <a:r>
              <a:rPr lang="en-US" sz="1600" dirty="0"/>
              <a:t>This allows work to be easily shared or subcontract  between UL facilities which would otherwise would not be permitted or become more difficult and </a:t>
            </a:r>
            <a:r>
              <a:rPr lang="en-US" sz="1600" dirty="0" smtClean="0"/>
              <a:t>costly</a:t>
            </a:r>
            <a:endParaRPr lang="en-US" sz="1600" dirty="0"/>
          </a:p>
          <a:p>
            <a:pPr marL="461963" indent="-234950">
              <a:spcBef>
                <a:spcPts val="1200"/>
              </a:spcBef>
              <a:buFont typeface="Arial" panose="020B0604020202020204" pitchFamily="34" charset="0"/>
              <a:buChar char="•"/>
            </a:pPr>
            <a:r>
              <a:rPr lang="en-US" sz="1600" dirty="0"/>
              <a:t>Failure to maintain consistency </a:t>
            </a:r>
            <a:r>
              <a:rPr lang="en-US" sz="1600" dirty="0" smtClean="0"/>
              <a:t>would impair </a:t>
            </a:r>
            <a:r>
              <a:rPr lang="en-US" sz="1600" dirty="0"/>
              <a:t>UL’s ability to easily share work between </a:t>
            </a:r>
            <a:r>
              <a:rPr lang="en-US" sz="1600" dirty="0" smtClean="0"/>
              <a:t>NCBs:</a:t>
            </a:r>
          </a:p>
          <a:p>
            <a:pPr marL="971551" lvl="3" indent="-285750">
              <a:buFont typeface="Arial" panose="020B0604020202020204" pitchFamily="34" charset="0"/>
              <a:buChar char="−"/>
            </a:pPr>
            <a:r>
              <a:rPr lang="en-US" dirty="0" smtClean="0"/>
              <a:t>require </a:t>
            </a:r>
            <a:r>
              <a:rPr lang="en-US" dirty="0"/>
              <a:t>subcontracting agreements between </a:t>
            </a:r>
            <a:r>
              <a:rPr lang="en-US" dirty="0" smtClean="0"/>
              <a:t>labs</a:t>
            </a:r>
          </a:p>
          <a:p>
            <a:pPr marL="971551" lvl="3" indent="-285750">
              <a:buFont typeface="Arial" panose="020B0604020202020204" pitchFamily="34" charset="0"/>
              <a:buChar char="−"/>
            </a:pPr>
            <a:r>
              <a:rPr lang="en-US" dirty="0" smtClean="0"/>
              <a:t>increase </a:t>
            </a:r>
            <a:r>
              <a:rPr lang="en-US" dirty="0"/>
              <a:t>external auditing </a:t>
            </a:r>
            <a:r>
              <a:rPr lang="en-US" dirty="0" smtClean="0"/>
              <a:t>requirements</a:t>
            </a:r>
          </a:p>
          <a:p>
            <a:pPr marL="971551" lvl="3" indent="-285750">
              <a:buFont typeface="Arial" panose="020B0604020202020204" pitchFamily="34" charset="0"/>
              <a:buChar char="−"/>
            </a:pPr>
            <a:r>
              <a:rPr lang="en-US" dirty="0" smtClean="0"/>
              <a:t>additional </a:t>
            </a:r>
            <a:r>
              <a:rPr lang="en-US" dirty="0"/>
              <a:t>scope </a:t>
            </a:r>
            <a:r>
              <a:rPr lang="en-US" dirty="0" smtClean="0"/>
              <a:t>management</a:t>
            </a:r>
            <a:endParaRPr lang="en-US" dirty="0"/>
          </a:p>
          <a:p>
            <a:pPr lvl="0"/>
            <a:endParaRPr lang="en-US" sz="1200" dirty="0" smtClean="0">
              <a:solidFill>
                <a:srgbClr val="0000FF"/>
              </a:solidFill>
            </a:endParaRPr>
          </a:p>
          <a:p>
            <a:pPr lvl="0"/>
            <a:r>
              <a:rPr lang="en-US" sz="1600" b="1" dirty="0">
                <a:solidFill>
                  <a:srgbClr val="0000FF"/>
                </a:solidFill>
              </a:rPr>
              <a:t>Recommendations / Action </a:t>
            </a:r>
            <a:r>
              <a:rPr lang="en-US" sz="1600" b="1" dirty="0" smtClean="0">
                <a:solidFill>
                  <a:srgbClr val="0000FF"/>
                </a:solidFill>
              </a:rPr>
              <a:t>Items:</a:t>
            </a:r>
          </a:p>
          <a:p>
            <a:pPr marL="231775" lvl="0" indent="0"/>
            <a:r>
              <a:rPr lang="en-US" sz="1600" dirty="0" smtClean="0">
                <a:solidFill>
                  <a:srgbClr val="0000FF"/>
                </a:solidFill>
              </a:rPr>
              <a:t>Maintaining CPO </a:t>
            </a:r>
            <a:r>
              <a:rPr lang="en-US" sz="1600" dirty="0">
                <a:solidFill>
                  <a:srgbClr val="0000FF"/>
                </a:solidFill>
              </a:rPr>
              <a:t>and NCBs </a:t>
            </a:r>
            <a:r>
              <a:rPr lang="en-US" sz="1600" dirty="0" smtClean="0">
                <a:solidFill>
                  <a:srgbClr val="0000FF"/>
                </a:solidFill>
              </a:rPr>
              <a:t>involvement with pilot projects and their future roll outs to help ensure </a:t>
            </a:r>
            <a:r>
              <a:rPr lang="en-US" sz="1600" dirty="0">
                <a:solidFill>
                  <a:srgbClr val="0000FF"/>
                </a:solidFill>
              </a:rPr>
              <a:t>that the </a:t>
            </a:r>
            <a:r>
              <a:rPr lang="en-US" sz="1600" dirty="0" smtClean="0">
                <a:solidFill>
                  <a:srgbClr val="0000FF"/>
                </a:solidFill>
              </a:rPr>
              <a:t>CB </a:t>
            </a:r>
            <a:r>
              <a:rPr lang="en-US" sz="1600" dirty="0">
                <a:solidFill>
                  <a:srgbClr val="0000FF"/>
                </a:solidFill>
              </a:rPr>
              <a:t>Scheme </a:t>
            </a:r>
            <a:r>
              <a:rPr lang="en-US" sz="1600" dirty="0" smtClean="0">
                <a:solidFill>
                  <a:srgbClr val="0000FF"/>
                </a:solidFill>
              </a:rPr>
              <a:t>considers </a:t>
            </a:r>
            <a:r>
              <a:rPr lang="en-US" sz="1600" dirty="0">
                <a:solidFill>
                  <a:srgbClr val="0000FF"/>
                </a:solidFill>
              </a:rPr>
              <a:t>UL as 1 organization – 1 set of </a:t>
            </a:r>
            <a:r>
              <a:rPr lang="en-US" sz="1600" dirty="0" smtClean="0">
                <a:solidFill>
                  <a:srgbClr val="0000FF"/>
                </a:solidFill>
              </a:rPr>
              <a:t>procedures with consistent </a:t>
            </a:r>
            <a:r>
              <a:rPr lang="en-US" sz="1600" dirty="0">
                <a:solidFill>
                  <a:srgbClr val="0000FF"/>
                </a:solidFill>
              </a:rPr>
              <a:t>external </a:t>
            </a:r>
            <a:r>
              <a:rPr lang="en-US" sz="1600" dirty="0" smtClean="0">
                <a:solidFill>
                  <a:srgbClr val="0000FF"/>
                </a:solidFill>
              </a:rPr>
              <a:t>communications.</a:t>
            </a:r>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5</a:t>
            </a:fld>
            <a:endParaRPr lang="en-US" dirty="0"/>
          </a:p>
        </p:txBody>
      </p:sp>
    </p:spTree>
    <p:extLst>
      <p:ext uri="{BB962C8B-B14F-4D97-AF65-F5344CB8AC3E}">
        <p14:creationId xmlns:p14="http://schemas.microsoft.com/office/powerpoint/2010/main" val="2173339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AMR – </a:t>
            </a:r>
            <a:r>
              <a:rPr lang="en-US" b="0" i="1" dirty="0"/>
              <a:t>executive summary</a:t>
            </a:r>
            <a:endParaRPr lang="en-US" dirty="0"/>
          </a:p>
        </p:txBody>
      </p:sp>
      <p:sp>
        <p:nvSpPr>
          <p:cNvPr id="3" name="Content Placeholder 2"/>
          <p:cNvSpPr>
            <a:spLocks noGrp="1"/>
          </p:cNvSpPr>
          <p:nvPr>
            <p:ph idx="1"/>
          </p:nvPr>
        </p:nvSpPr>
        <p:spPr>
          <a:xfrm>
            <a:off x="457200" y="1151906"/>
            <a:ext cx="8229600" cy="4974257"/>
          </a:xfrm>
        </p:spPr>
        <p:txBody>
          <a:bodyPr/>
          <a:lstStyle/>
          <a:p>
            <a:r>
              <a:rPr lang="en-US" b="1" dirty="0"/>
              <a:t>External UL CBTLs</a:t>
            </a:r>
            <a:endParaRPr lang="en-US" dirty="0"/>
          </a:p>
          <a:p>
            <a:endParaRPr lang="en-US" sz="1600" dirty="0" smtClean="0"/>
          </a:p>
          <a:p>
            <a:pPr marL="461963" indent="-234950">
              <a:spcBef>
                <a:spcPts val="1200"/>
              </a:spcBef>
              <a:buFont typeface="Arial" panose="020B0604020202020204" pitchFamily="34" charset="0"/>
              <a:buChar char="•"/>
            </a:pPr>
            <a:r>
              <a:rPr lang="en-US" sz="1600" dirty="0"/>
              <a:t>UL carried out an initial qualification of reviewers at 40+ external CBTLs; however, there is no comprehensive UL technical review of the CB Scheme work performed by these </a:t>
            </a:r>
            <a:r>
              <a:rPr lang="en-US" sz="1600" dirty="0" smtClean="0"/>
              <a:t>labs</a:t>
            </a:r>
            <a:endParaRPr lang="en-US" sz="1600" dirty="0"/>
          </a:p>
          <a:p>
            <a:pPr marL="461963" indent="-234950">
              <a:spcBef>
                <a:spcPts val="1200"/>
              </a:spcBef>
              <a:buFont typeface="Arial" panose="020B0604020202020204" pitchFamily="34" charset="0"/>
              <a:buChar char="•"/>
            </a:pPr>
            <a:r>
              <a:rPr lang="en-US" sz="1600" dirty="0"/>
              <a:t>Each NCB is required to manage CBTLs based on performance and business needs, including monitoring of results </a:t>
            </a:r>
            <a:r>
              <a:rPr lang="en-US" sz="1400" dirty="0" smtClean="0"/>
              <a:t>(</a:t>
            </a:r>
            <a:r>
              <a:rPr lang="en-US" sz="1400" dirty="0"/>
              <a:t>e.g., # of CBTRs issued, Proficiency Test Program (PTP) outcomes,  audit results) </a:t>
            </a:r>
            <a:r>
              <a:rPr lang="en-US" sz="1600" dirty="0"/>
              <a:t>– </a:t>
            </a:r>
            <a:r>
              <a:rPr lang="en-US" sz="1600" dirty="0" smtClean="0"/>
              <a:t>to support continued relationships </a:t>
            </a:r>
            <a:endParaRPr lang="en-US" sz="1600" dirty="0"/>
          </a:p>
          <a:p>
            <a:pPr marL="461963" indent="-234950">
              <a:spcBef>
                <a:spcPts val="1200"/>
              </a:spcBef>
              <a:buFont typeface="Arial" panose="020B0604020202020204" pitchFamily="34" charset="0"/>
              <a:buChar char="•"/>
            </a:pPr>
            <a:r>
              <a:rPr lang="en-US" sz="1600" dirty="0"/>
              <a:t>Coordination of oversight is needed as some NCBs cross between BUs (C&amp;I, L&amp;H, Consumer</a:t>
            </a:r>
            <a:r>
              <a:rPr lang="en-US" sz="1600" dirty="0" smtClean="0"/>
              <a:t>)</a:t>
            </a:r>
            <a:r>
              <a:rPr lang="en-US" sz="1600" dirty="0"/>
              <a:t/>
            </a:r>
            <a:br>
              <a:rPr lang="en-US" sz="1600" dirty="0"/>
            </a:br>
            <a:endParaRPr lang="en-US" sz="1600" dirty="0"/>
          </a:p>
          <a:p>
            <a:pPr lvl="0"/>
            <a:endParaRPr lang="en-US" sz="1600" dirty="0">
              <a:solidFill>
                <a:srgbClr val="0000FF"/>
              </a:solidFill>
            </a:endParaRPr>
          </a:p>
          <a:p>
            <a:pPr lvl="0"/>
            <a:endParaRPr lang="en-US" sz="1600" b="1" dirty="0" smtClean="0">
              <a:solidFill>
                <a:srgbClr val="0000FF"/>
              </a:solidFill>
            </a:endParaRPr>
          </a:p>
          <a:p>
            <a:pPr lvl="0"/>
            <a:endParaRPr lang="en-US" sz="1600" b="1" dirty="0">
              <a:solidFill>
                <a:srgbClr val="0000FF"/>
              </a:solidFill>
            </a:endParaRPr>
          </a:p>
          <a:p>
            <a:pPr lvl="0"/>
            <a:r>
              <a:rPr lang="en-US" sz="1600" b="1" dirty="0" smtClean="0">
                <a:solidFill>
                  <a:srgbClr val="0000FF"/>
                </a:solidFill>
              </a:rPr>
              <a:t>Recommendations </a:t>
            </a:r>
            <a:r>
              <a:rPr lang="en-US" sz="1600" b="1" dirty="0">
                <a:solidFill>
                  <a:srgbClr val="0000FF"/>
                </a:solidFill>
              </a:rPr>
              <a:t>/ Action </a:t>
            </a:r>
            <a:r>
              <a:rPr lang="en-US" sz="1600" b="1" dirty="0" smtClean="0">
                <a:solidFill>
                  <a:srgbClr val="0000FF"/>
                </a:solidFill>
              </a:rPr>
              <a:t>Items</a:t>
            </a:r>
            <a:r>
              <a:rPr lang="en-US" sz="1600" dirty="0" smtClean="0">
                <a:solidFill>
                  <a:srgbClr val="0000FF"/>
                </a:solidFill>
              </a:rPr>
              <a:t>: </a:t>
            </a:r>
          </a:p>
          <a:p>
            <a:pPr marL="231775" lvl="0" indent="0"/>
            <a:r>
              <a:rPr lang="en-US" sz="1600" dirty="0" smtClean="0">
                <a:solidFill>
                  <a:srgbClr val="0000FF"/>
                </a:solidFill>
              </a:rPr>
              <a:t>NCB </a:t>
            </a:r>
            <a:r>
              <a:rPr lang="en-US" sz="1600" dirty="0">
                <a:solidFill>
                  <a:srgbClr val="0000FF"/>
                </a:solidFill>
              </a:rPr>
              <a:t>Forum (</a:t>
            </a:r>
            <a:r>
              <a:rPr lang="en-US" sz="1600" dirty="0" smtClean="0">
                <a:solidFill>
                  <a:srgbClr val="0000FF"/>
                </a:solidFill>
              </a:rPr>
              <a:t>CPO) developing proposal </a:t>
            </a:r>
            <a:r>
              <a:rPr lang="en-US" sz="1600" dirty="0">
                <a:solidFill>
                  <a:srgbClr val="0000FF"/>
                </a:solidFill>
              </a:rPr>
              <a:t>and </a:t>
            </a:r>
            <a:r>
              <a:rPr lang="en-US" sz="1600" dirty="0" smtClean="0">
                <a:solidFill>
                  <a:srgbClr val="0000FF"/>
                </a:solidFill>
              </a:rPr>
              <a:t>collaborating deployment of </a:t>
            </a:r>
            <a:r>
              <a:rPr lang="en-US" sz="1600" dirty="0">
                <a:solidFill>
                  <a:srgbClr val="0000FF"/>
                </a:solidFill>
              </a:rPr>
              <a:t>a structured management </a:t>
            </a:r>
            <a:r>
              <a:rPr lang="en-US" sz="1600" dirty="0" smtClean="0">
                <a:solidFill>
                  <a:srgbClr val="0000FF"/>
                </a:solidFill>
              </a:rPr>
              <a:t>process including NCB manager roles / responsibilities.</a:t>
            </a:r>
            <a:endParaRPr lang="en-US" sz="1600" dirty="0">
              <a:solidFill>
                <a:srgbClr val="0000FF"/>
              </a:solidFill>
            </a:endParaRPr>
          </a:p>
          <a:p>
            <a:endParaRPr lang="en-US" sz="2400" dirty="0"/>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6</a:t>
            </a:fld>
            <a:endParaRPr lang="en-US" dirty="0"/>
          </a:p>
        </p:txBody>
      </p:sp>
    </p:spTree>
    <p:extLst>
      <p:ext uri="{BB962C8B-B14F-4D97-AF65-F5344CB8AC3E}">
        <p14:creationId xmlns:p14="http://schemas.microsoft.com/office/powerpoint/2010/main" val="1309565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AMR – </a:t>
            </a:r>
            <a:r>
              <a:rPr lang="en-US" b="0" i="1" dirty="0"/>
              <a:t>executive summary</a:t>
            </a:r>
            <a:endParaRPr lang="en-US" dirty="0"/>
          </a:p>
        </p:txBody>
      </p:sp>
      <p:sp>
        <p:nvSpPr>
          <p:cNvPr id="3" name="Content Placeholder 2"/>
          <p:cNvSpPr>
            <a:spLocks noGrp="1"/>
          </p:cNvSpPr>
          <p:nvPr>
            <p:ph idx="1"/>
          </p:nvPr>
        </p:nvSpPr>
        <p:spPr>
          <a:xfrm>
            <a:off x="564078" y="1156381"/>
            <a:ext cx="8229600" cy="4995037"/>
          </a:xfrm>
        </p:spPr>
        <p:txBody>
          <a:bodyPr/>
          <a:lstStyle/>
          <a:p>
            <a:r>
              <a:rPr lang="en-US" b="1" dirty="0" smtClean="0"/>
              <a:t>Consistent ISO 17065 Accreditor Interpretations </a:t>
            </a:r>
            <a:endParaRPr lang="en-US" dirty="0"/>
          </a:p>
          <a:p>
            <a:endParaRPr lang="en-US" sz="1600" dirty="0" smtClean="0">
              <a:solidFill>
                <a:srgbClr val="0000FF"/>
              </a:solidFill>
            </a:endParaRPr>
          </a:p>
          <a:p>
            <a:pPr marL="461963" indent="-234950">
              <a:lnSpc>
                <a:spcPts val="2200"/>
              </a:lnSpc>
              <a:spcBef>
                <a:spcPts val="1200"/>
              </a:spcBef>
              <a:buFont typeface="Arial" panose="020B0604020202020204" pitchFamily="34" charset="0"/>
              <a:buChar char="•"/>
            </a:pPr>
            <a:r>
              <a:rPr lang="en-US" sz="1600" dirty="0" smtClean="0"/>
              <a:t>Working with </a:t>
            </a:r>
            <a:r>
              <a:rPr lang="en-US" sz="1600" dirty="0"/>
              <a:t>different accreditors </a:t>
            </a:r>
            <a:r>
              <a:rPr lang="en-US" sz="1600" dirty="0" smtClean="0"/>
              <a:t>(about 20 CO) has resulted </a:t>
            </a:r>
            <a:r>
              <a:rPr lang="en-US" sz="1600" dirty="0"/>
              <a:t>in </a:t>
            </a:r>
            <a:r>
              <a:rPr lang="en-US" sz="1600" dirty="0" smtClean="0"/>
              <a:t>varying interpretations </a:t>
            </a:r>
            <a:r>
              <a:rPr lang="en-US" sz="1600" dirty="0"/>
              <a:t>of the </a:t>
            </a:r>
            <a:r>
              <a:rPr lang="en-US" sz="1600" dirty="0" smtClean="0"/>
              <a:t>ISO 17065 requirements</a:t>
            </a:r>
          </a:p>
          <a:p>
            <a:pPr marL="461963" indent="-234950">
              <a:lnSpc>
                <a:spcPts val="2200"/>
              </a:lnSpc>
              <a:spcBef>
                <a:spcPts val="1200"/>
              </a:spcBef>
              <a:buFont typeface="Arial" panose="020B0604020202020204" pitchFamily="34" charset="0"/>
              <a:buChar char="•"/>
            </a:pPr>
            <a:r>
              <a:rPr lang="en-US" sz="1600" dirty="0" smtClean="0"/>
              <a:t>It is not practical to develop and maintain accreditor-specific policies and procedures</a:t>
            </a:r>
          </a:p>
          <a:p>
            <a:pPr marL="461963" indent="-234950">
              <a:lnSpc>
                <a:spcPts val="2200"/>
              </a:lnSpc>
              <a:spcBef>
                <a:spcPts val="1200"/>
              </a:spcBef>
              <a:buFont typeface="Arial" panose="020B0604020202020204" pitchFamily="34" charset="0"/>
              <a:buChar char="•"/>
            </a:pPr>
            <a:r>
              <a:rPr lang="en-US" sz="1600" dirty="0"/>
              <a:t>This will be a </a:t>
            </a:r>
            <a:r>
              <a:rPr lang="en-US" sz="1600" dirty="0" smtClean="0"/>
              <a:t>greater concern </a:t>
            </a:r>
            <a:r>
              <a:rPr lang="en-US" sz="1600" dirty="0"/>
              <a:t>for stand-alone / local accreditors </a:t>
            </a:r>
            <a:r>
              <a:rPr lang="en-US" sz="1600" dirty="0" smtClean="0"/>
              <a:t>&amp; accreditations</a:t>
            </a:r>
            <a:br>
              <a:rPr lang="en-US" sz="1600" dirty="0" smtClean="0"/>
            </a:br>
            <a:r>
              <a:rPr lang="en-US" sz="1600" dirty="0" smtClean="0"/>
              <a:t>(e.g</a:t>
            </a:r>
            <a:r>
              <a:rPr lang="en-US" sz="1600" dirty="0"/>
              <a:t>., </a:t>
            </a:r>
            <a:r>
              <a:rPr lang="en-US" sz="1600" dirty="0" smtClean="0"/>
              <a:t>ANATEL, DANAK, DENAN, INMETRO, </a:t>
            </a:r>
            <a:r>
              <a:rPr lang="en-US" sz="1600" dirty="0"/>
              <a:t>JAB, JAS-ANZ, </a:t>
            </a:r>
            <a:r>
              <a:rPr lang="en-US" sz="1600" dirty="0" smtClean="0"/>
              <a:t>METI</a:t>
            </a:r>
            <a:r>
              <a:rPr lang="en-US" sz="1600" dirty="0"/>
              <a:t>, MHLW, OAA</a:t>
            </a:r>
            <a:r>
              <a:rPr lang="en-US" sz="1600" dirty="0" smtClean="0"/>
              <a:t>, SAC, UKAS, ZLS </a:t>
            </a:r>
            <a:r>
              <a:rPr lang="en-US" sz="1600" dirty="0"/>
              <a:t>(GS), …</a:t>
            </a:r>
            <a:r>
              <a:rPr lang="en-US" sz="1600" dirty="0" smtClean="0"/>
              <a:t>etc.)</a:t>
            </a:r>
            <a:endParaRPr lang="en-US" sz="1600" dirty="0"/>
          </a:p>
          <a:p>
            <a:endParaRPr lang="en-US" sz="1600" dirty="0" smtClean="0"/>
          </a:p>
          <a:p>
            <a:endParaRPr lang="en-US" sz="1600" dirty="0" smtClean="0"/>
          </a:p>
          <a:p>
            <a:endParaRPr lang="en-US" sz="1600" dirty="0" smtClean="0"/>
          </a:p>
          <a:p>
            <a:endParaRPr lang="en-US" sz="1600" dirty="0" smtClean="0"/>
          </a:p>
          <a:p>
            <a:endParaRPr lang="en-US" sz="1600" b="1" dirty="0" smtClean="0">
              <a:solidFill>
                <a:srgbClr val="0000FF"/>
              </a:solidFill>
            </a:endParaRPr>
          </a:p>
          <a:p>
            <a:r>
              <a:rPr lang="en-US" sz="1600" b="1" dirty="0" smtClean="0">
                <a:solidFill>
                  <a:srgbClr val="0000FF"/>
                </a:solidFill>
              </a:rPr>
              <a:t>Recommendations </a:t>
            </a:r>
            <a:r>
              <a:rPr lang="en-US" sz="1600" b="1" dirty="0">
                <a:solidFill>
                  <a:srgbClr val="0000FF"/>
                </a:solidFill>
              </a:rPr>
              <a:t>/ Action </a:t>
            </a:r>
            <a:r>
              <a:rPr lang="en-US" sz="1600" b="1" dirty="0" smtClean="0">
                <a:solidFill>
                  <a:srgbClr val="0000FF"/>
                </a:solidFill>
              </a:rPr>
              <a:t>Items: </a:t>
            </a:r>
          </a:p>
          <a:p>
            <a:pPr marL="231775" indent="0"/>
            <a:r>
              <a:rPr lang="en-US" sz="1600" dirty="0" smtClean="0">
                <a:solidFill>
                  <a:srgbClr val="0000FF"/>
                </a:solidFill>
              </a:rPr>
              <a:t>Engaging Accreditation Services and CPO during ISO 17065 transition audits for accreditation through the end of 2015.</a:t>
            </a:r>
            <a:endParaRPr lang="en-US" sz="1600" dirty="0">
              <a:solidFill>
                <a:srgbClr val="0000FF"/>
              </a:solidFill>
            </a:endParaRPr>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7</a:t>
            </a:fld>
            <a:endParaRPr lang="en-US" dirty="0"/>
          </a:p>
        </p:txBody>
      </p:sp>
    </p:spTree>
    <p:extLst>
      <p:ext uri="{BB962C8B-B14F-4D97-AF65-F5344CB8AC3E}">
        <p14:creationId xmlns:p14="http://schemas.microsoft.com/office/powerpoint/2010/main" val="2470404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AMR – </a:t>
            </a:r>
            <a:r>
              <a:rPr lang="en-US" b="0" i="1" dirty="0"/>
              <a:t>executive summary</a:t>
            </a:r>
            <a:endParaRPr lang="en-US" dirty="0"/>
          </a:p>
        </p:txBody>
      </p:sp>
      <p:sp>
        <p:nvSpPr>
          <p:cNvPr id="3" name="Content Placeholder 2"/>
          <p:cNvSpPr>
            <a:spLocks noGrp="1"/>
          </p:cNvSpPr>
          <p:nvPr>
            <p:ph idx="1"/>
          </p:nvPr>
        </p:nvSpPr>
        <p:spPr>
          <a:xfrm>
            <a:off x="457200" y="1135464"/>
            <a:ext cx="8229600" cy="4990699"/>
          </a:xfrm>
        </p:spPr>
        <p:txBody>
          <a:bodyPr/>
          <a:lstStyle/>
          <a:p>
            <a:r>
              <a:rPr lang="en-US" b="1" dirty="0" smtClean="0"/>
              <a:t>FUS Sample Testing</a:t>
            </a:r>
          </a:p>
          <a:p>
            <a:pPr marL="461963" indent="-234950">
              <a:spcBef>
                <a:spcPts val="1200"/>
              </a:spcBef>
              <a:buFont typeface="Arial" panose="020B0604020202020204" pitchFamily="34" charset="0"/>
              <a:buChar char="•"/>
            </a:pPr>
            <a:r>
              <a:rPr lang="en-US" sz="1600" dirty="0"/>
              <a:t>Process improvement initiatives have been completed resulting in a 81.2% (54,426) FUS Tag completion rate within 90 </a:t>
            </a:r>
            <a:r>
              <a:rPr lang="en-US" sz="1600" dirty="0" smtClean="0"/>
              <a:t>days</a:t>
            </a:r>
          </a:p>
          <a:p>
            <a:pPr marL="971551" lvl="3" indent="-285750">
              <a:spcBef>
                <a:spcPts val="200"/>
              </a:spcBef>
              <a:buFont typeface="Arial" pitchFamily="34" charset="0"/>
              <a:buChar char="−"/>
            </a:pPr>
            <a:r>
              <a:rPr lang="en-US" dirty="0"/>
              <a:t>test sample routing</a:t>
            </a:r>
          </a:p>
          <a:p>
            <a:pPr marL="971551" lvl="3" indent="-285750">
              <a:spcBef>
                <a:spcPts val="200"/>
              </a:spcBef>
              <a:buFont typeface="Arial" pitchFamily="34" charset="0"/>
              <a:buChar char="−"/>
            </a:pPr>
            <a:r>
              <a:rPr lang="en-US" dirty="0"/>
              <a:t>assuring test program correctness</a:t>
            </a:r>
          </a:p>
          <a:p>
            <a:pPr marL="971551" lvl="3" indent="-285750">
              <a:spcBef>
                <a:spcPts val="200"/>
              </a:spcBef>
              <a:buFont typeface="Arial" pitchFamily="34" charset="0"/>
              <a:buChar char="−"/>
            </a:pPr>
            <a:r>
              <a:rPr lang="en-US" dirty="0" smtClean="0"/>
              <a:t>monthly </a:t>
            </a:r>
            <a:r>
              <a:rPr lang="en-US" dirty="0"/>
              <a:t>performance reporting</a:t>
            </a:r>
          </a:p>
          <a:p>
            <a:pPr marL="971551" lvl="3" indent="-285750">
              <a:spcBef>
                <a:spcPts val="200"/>
              </a:spcBef>
              <a:buFont typeface="Arial" pitchFamily="34" charset="0"/>
              <a:buChar char="−"/>
            </a:pPr>
            <a:r>
              <a:rPr lang="en-US" dirty="0" smtClean="0"/>
              <a:t>letter </a:t>
            </a:r>
            <a:r>
              <a:rPr lang="en-US" dirty="0"/>
              <a:t>report quality and </a:t>
            </a:r>
            <a:r>
              <a:rPr lang="en-US" dirty="0" smtClean="0"/>
              <a:t>TAT</a:t>
            </a:r>
          </a:p>
          <a:p>
            <a:pPr marL="971551" lvl="3" indent="-285750">
              <a:spcBef>
                <a:spcPts val="200"/>
              </a:spcBef>
              <a:buFont typeface="Arial" pitchFamily="34" charset="0"/>
              <a:buChar char="−"/>
            </a:pPr>
            <a:r>
              <a:rPr lang="en-US" dirty="0" smtClean="0"/>
              <a:t>documented </a:t>
            </a:r>
            <a:r>
              <a:rPr lang="en-US" dirty="0"/>
              <a:t>process for WTDP at client/TPTDP </a:t>
            </a:r>
            <a:r>
              <a:rPr lang="en-US" dirty="0" smtClean="0"/>
              <a:t>labs</a:t>
            </a:r>
          </a:p>
          <a:p>
            <a:pPr marL="461963" indent="-234950">
              <a:spcBef>
                <a:spcPts val="1200"/>
              </a:spcBef>
              <a:buFont typeface="Arial" panose="020B0604020202020204" pitchFamily="34" charset="0"/>
              <a:buChar char="•"/>
            </a:pPr>
            <a:r>
              <a:rPr lang="en-US" sz="1600" dirty="0" smtClean="0"/>
              <a:t>Multiple </a:t>
            </a:r>
            <a:r>
              <a:rPr lang="en-US" sz="1600" dirty="0"/>
              <a:t>repeat external and internal CARs have occurred as a result of ineffective corrective actions.</a:t>
            </a:r>
          </a:p>
          <a:p>
            <a:pPr marL="971551" lvl="3" indent="-285750">
              <a:spcBef>
                <a:spcPts val="200"/>
              </a:spcBef>
              <a:buFont typeface="Arial" pitchFamily="34" charset="0"/>
              <a:buChar char="−"/>
            </a:pPr>
            <a:r>
              <a:rPr lang="en-US" dirty="0" smtClean="0"/>
              <a:t>failure </a:t>
            </a:r>
            <a:r>
              <a:rPr lang="en-US" dirty="0"/>
              <a:t>to disposition noncompliant products in a timely manner</a:t>
            </a:r>
          </a:p>
          <a:p>
            <a:pPr marL="971551" lvl="3" indent="-285750">
              <a:spcBef>
                <a:spcPts val="200"/>
              </a:spcBef>
              <a:buFont typeface="Arial" pitchFamily="34" charset="0"/>
              <a:buChar char="−"/>
            </a:pPr>
            <a:r>
              <a:rPr lang="en-US" dirty="0" smtClean="0"/>
              <a:t>excessive </a:t>
            </a:r>
            <a:r>
              <a:rPr lang="en-US" dirty="0"/>
              <a:t>turn around time</a:t>
            </a:r>
          </a:p>
          <a:p>
            <a:pPr marL="971551" lvl="3" indent="-285750">
              <a:spcBef>
                <a:spcPts val="200"/>
              </a:spcBef>
              <a:buFont typeface="Arial" pitchFamily="34" charset="0"/>
              <a:buChar char="−"/>
            </a:pPr>
            <a:r>
              <a:rPr lang="en-US" dirty="0" smtClean="0"/>
              <a:t>lack </a:t>
            </a:r>
            <a:r>
              <a:rPr lang="en-US" dirty="0"/>
              <a:t>of records</a:t>
            </a:r>
          </a:p>
          <a:p>
            <a:endParaRPr lang="en-US" sz="1600" dirty="0">
              <a:solidFill>
                <a:srgbClr val="C00000"/>
              </a:solidFill>
            </a:endParaRPr>
          </a:p>
          <a:p>
            <a:r>
              <a:rPr lang="en-US" sz="1600" b="1" dirty="0">
                <a:solidFill>
                  <a:srgbClr val="0000FF"/>
                </a:solidFill>
              </a:rPr>
              <a:t>Recommendations / Action </a:t>
            </a:r>
            <a:r>
              <a:rPr lang="en-US" sz="1600" b="1" dirty="0" smtClean="0">
                <a:solidFill>
                  <a:srgbClr val="0000FF"/>
                </a:solidFill>
              </a:rPr>
              <a:t>Items: </a:t>
            </a:r>
          </a:p>
          <a:p>
            <a:pPr marL="231775" indent="0"/>
            <a:r>
              <a:rPr lang="en-US" sz="1600" dirty="0" smtClean="0">
                <a:solidFill>
                  <a:srgbClr val="0000FF"/>
                </a:solidFill>
              </a:rPr>
              <a:t>Quality Engineering working with Process Engineering to develop industry-specific online KPIs (e.g., </a:t>
            </a:r>
            <a:r>
              <a:rPr lang="en-US" sz="1600" dirty="0" err="1" smtClean="0">
                <a:solidFill>
                  <a:srgbClr val="0000FF"/>
                </a:solidFill>
              </a:rPr>
              <a:t>WoH</a:t>
            </a:r>
            <a:r>
              <a:rPr lang="en-US" sz="1600" dirty="0" smtClean="0">
                <a:solidFill>
                  <a:srgbClr val="0000FF"/>
                </a:solidFill>
              </a:rPr>
              <a:t> by queue, TAT, Throughput) to effectively manage the process.</a:t>
            </a:r>
            <a:endParaRPr lang="en-US" sz="1600" dirty="0">
              <a:solidFill>
                <a:srgbClr val="C00000"/>
              </a:solidFill>
            </a:endParaRPr>
          </a:p>
          <a:p>
            <a:endParaRPr lang="en-US" sz="1400" dirty="0"/>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8</a:t>
            </a:fld>
            <a:endParaRPr lang="en-US" dirty="0"/>
          </a:p>
        </p:txBody>
      </p:sp>
    </p:spTree>
    <p:extLst>
      <p:ext uri="{BB962C8B-B14F-4D97-AF65-F5344CB8AC3E}">
        <p14:creationId xmlns:p14="http://schemas.microsoft.com/office/powerpoint/2010/main" val="2470404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AMR – </a:t>
            </a:r>
            <a:r>
              <a:rPr lang="en-US" b="0" i="1" dirty="0"/>
              <a:t>executive summary</a:t>
            </a:r>
            <a:endParaRPr lang="en-US" dirty="0"/>
          </a:p>
        </p:txBody>
      </p:sp>
      <p:sp>
        <p:nvSpPr>
          <p:cNvPr id="3" name="Content Placeholder 2"/>
          <p:cNvSpPr>
            <a:spLocks noGrp="1"/>
          </p:cNvSpPr>
          <p:nvPr>
            <p:ph idx="1"/>
          </p:nvPr>
        </p:nvSpPr>
        <p:spPr>
          <a:xfrm>
            <a:off x="434340" y="1160127"/>
            <a:ext cx="8229600" cy="5211849"/>
          </a:xfrm>
        </p:spPr>
        <p:txBody>
          <a:bodyPr/>
          <a:lstStyle/>
          <a:p>
            <a:r>
              <a:rPr lang="en-US" b="1" dirty="0" smtClean="0"/>
              <a:t>CARs </a:t>
            </a:r>
            <a:r>
              <a:rPr lang="en-US" dirty="0" smtClean="0"/>
              <a:t>–</a:t>
            </a:r>
            <a:r>
              <a:rPr lang="en-US" b="1" dirty="0" smtClean="0"/>
              <a:t> </a:t>
            </a:r>
            <a:r>
              <a:rPr lang="en-US" i="1" dirty="0" smtClean="0"/>
              <a:t>significant</a:t>
            </a:r>
            <a:r>
              <a:rPr lang="en-US" b="1" i="1" dirty="0" smtClean="0"/>
              <a:t> </a:t>
            </a:r>
            <a:r>
              <a:rPr lang="en-US" i="1" dirty="0" smtClean="0"/>
              <a:t>nonconformances</a:t>
            </a:r>
            <a:endParaRPr lang="en-US" b="1" i="1" dirty="0" smtClean="0"/>
          </a:p>
          <a:p>
            <a:endParaRPr lang="en-US" sz="1400" b="1" dirty="0" smtClean="0"/>
          </a:p>
          <a:p>
            <a:pPr marL="461963" indent="-234950">
              <a:spcBef>
                <a:spcPts val="1200"/>
              </a:spcBef>
              <a:buFont typeface="Arial" panose="020B0604020202020204" pitchFamily="34" charset="0"/>
              <a:buChar char="•"/>
            </a:pPr>
            <a:r>
              <a:rPr lang="en-US" sz="1600" dirty="0"/>
              <a:t>Missing / insufficient / incorrect communication of scope of certification </a:t>
            </a:r>
            <a:r>
              <a:rPr lang="en-US" sz="1600" dirty="0" smtClean="0"/>
              <a:t/>
            </a:r>
            <a:br>
              <a:rPr lang="en-US" sz="1600" dirty="0" smtClean="0"/>
            </a:br>
            <a:r>
              <a:rPr lang="en-US" sz="1600" dirty="0" smtClean="0"/>
              <a:t>(</a:t>
            </a:r>
            <a:r>
              <a:rPr lang="en-US" sz="1600" dirty="0"/>
              <a:t>i.e., </a:t>
            </a:r>
            <a:r>
              <a:rPr lang="en-US" sz="1600" dirty="0" smtClean="0"/>
              <a:t>standard, revision </a:t>
            </a:r>
            <a:r>
              <a:rPr lang="en-US" sz="1600" dirty="0"/>
              <a:t>and edition)</a:t>
            </a:r>
          </a:p>
          <a:p>
            <a:pPr marL="461963" indent="-234950">
              <a:spcBef>
                <a:spcPts val="1200"/>
              </a:spcBef>
              <a:buFont typeface="Arial" panose="020B0604020202020204" pitchFamily="34" charset="0"/>
              <a:buChar char="•"/>
            </a:pPr>
            <a:r>
              <a:rPr lang="en-US" sz="1600" dirty="0"/>
              <a:t>Recorded data does not sufficiently support certification of the </a:t>
            </a:r>
            <a:r>
              <a:rPr lang="en-US" sz="1600" dirty="0" smtClean="0"/>
              <a:t>product</a:t>
            </a:r>
            <a:endParaRPr lang="en-US" sz="1600" dirty="0"/>
          </a:p>
          <a:p>
            <a:pPr marL="971551" lvl="3" indent="-285750">
              <a:spcBef>
                <a:spcPts val="200"/>
              </a:spcBef>
              <a:buFont typeface="Arial" pitchFamily="34" charset="0"/>
              <a:buChar char="−"/>
            </a:pPr>
            <a:r>
              <a:rPr lang="en-US" dirty="0"/>
              <a:t>incorrect testing parameters applied</a:t>
            </a:r>
          </a:p>
          <a:p>
            <a:pPr marL="971551" lvl="3" indent="-285750">
              <a:spcBef>
                <a:spcPts val="200"/>
              </a:spcBef>
              <a:buFont typeface="Arial" pitchFamily="34" charset="0"/>
              <a:buChar char="−"/>
            </a:pPr>
            <a:r>
              <a:rPr lang="en-US" dirty="0"/>
              <a:t>missing data</a:t>
            </a:r>
          </a:p>
          <a:p>
            <a:pPr marL="971551" lvl="3" indent="-285750">
              <a:spcBef>
                <a:spcPts val="200"/>
              </a:spcBef>
              <a:buFont typeface="Arial" pitchFamily="34" charset="0"/>
              <a:buChar char="−"/>
            </a:pPr>
            <a:r>
              <a:rPr lang="en-US" dirty="0" smtClean="0"/>
              <a:t>test results inadequate to substantiate certification</a:t>
            </a:r>
            <a:endParaRPr lang="en-US" dirty="0"/>
          </a:p>
          <a:p>
            <a:pPr marL="971551" lvl="3" indent="-285750">
              <a:spcBef>
                <a:spcPts val="200"/>
              </a:spcBef>
              <a:buFont typeface="Arial" pitchFamily="34" charset="0"/>
              <a:buChar char="−"/>
            </a:pPr>
            <a:r>
              <a:rPr lang="en-US" dirty="0"/>
              <a:t>insufficient recording </a:t>
            </a:r>
            <a:r>
              <a:rPr lang="en-US" dirty="0" smtClean="0"/>
              <a:t>of Witness </a:t>
            </a:r>
            <a:r>
              <a:rPr lang="en-US" dirty="0"/>
              <a:t>Testing information (missing names, test locations, and test facility confirmation)</a:t>
            </a:r>
          </a:p>
          <a:p>
            <a:pPr marL="971551" lvl="3" indent="-285750">
              <a:spcBef>
                <a:spcPts val="200"/>
              </a:spcBef>
              <a:buFont typeface="Arial" pitchFamily="34" charset="0"/>
              <a:buChar char="−"/>
            </a:pPr>
            <a:r>
              <a:rPr lang="en-US" dirty="0"/>
              <a:t>general data recording </a:t>
            </a:r>
            <a:r>
              <a:rPr lang="en-US" dirty="0" smtClean="0"/>
              <a:t>errors</a:t>
            </a:r>
            <a:endParaRPr lang="en-US" sz="1600" dirty="0"/>
          </a:p>
          <a:p>
            <a:endParaRPr lang="en-US" sz="1600" b="1" dirty="0" smtClean="0">
              <a:solidFill>
                <a:srgbClr val="0000FF"/>
              </a:solidFill>
            </a:endParaRPr>
          </a:p>
          <a:p>
            <a:endParaRPr lang="en-US" sz="1600" b="1" dirty="0">
              <a:solidFill>
                <a:srgbClr val="0000FF"/>
              </a:solidFill>
            </a:endParaRPr>
          </a:p>
          <a:p>
            <a:r>
              <a:rPr lang="en-US" sz="1600" b="1" dirty="0" smtClean="0">
                <a:solidFill>
                  <a:srgbClr val="0000FF"/>
                </a:solidFill>
              </a:rPr>
              <a:t>Recommendations </a:t>
            </a:r>
            <a:r>
              <a:rPr lang="en-US" sz="1600" b="1" dirty="0">
                <a:solidFill>
                  <a:srgbClr val="0000FF"/>
                </a:solidFill>
              </a:rPr>
              <a:t>/ Action Items: </a:t>
            </a:r>
          </a:p>
          <a:p>
            <a:pPr lvl="1">
              <a:spcBef>
                <a:spcPts val="0"/>
              </a:spcBef>
            </a:pPr>
            <a:r>
              <a:rPr lang="en-US" sz="1600" dirty="0" smtClean="0">
                <a:solidFill>
                  <a:srgbClr val="0000FF"/>
                </a:solidFill>
              </a:rPr>
              <a:t>Quality </a:t>
            </a:r>
            <a:r>
              <a:rPr lang="en-US" sz="1600" dirty="0">
                <a:solidFill>
                  <a:srgbClr val="0000FF"/>
                </a:solidFill>
              </a:rPr>
              <a:t>Engineering working as Owner’s Assistant on </a:t>
            </a:r>
            <a:r>
              <a:rPr lang="en-US" sz="1600" dirty="0" smtClean="0">
                <a:solidFill>
                  <a:srgbClr val="0000FF"/>
                </a:solidFill>
              </a:rPr>
              <a:t>critical </a:t>
            </a:r>
            <a:r>
              <a:rPr lang="en-US" sz="1600" dirty="0">
                <a:solidFill>
                  <a:srgbClr val="0000FF"/>
                </a:solidFill>
              </a:rPr>
              <a:t>repeat CARs</a:t>
            </a:r>
          </a:p>
          <a:p>
            <a:pPr lvl="1">
              <a:spcBef>
                <a:spcPts val="0"/>
              </a:spcBef>
            </a:pPr>
            <a:r>
              <a:rPr lang="en-US" sz="1600" dirty="0" smtClean="0">
                <a:solidFill>
                  <a:srgbClr val="0000FF"/>
                </a:solidFill>
              </a:rPr>
              <a:t>Addressing nonconformances by engaging Quality Team in Business Transformation</a:t>
            </a:r>
          </a:p>
          <a:p>
            <a:pPr marL="684213" lvl="2">
              <a:spcBef>
                <a:spcPts val="0"/>
              </a:spcBef>
              <a:buFontTx/>
              <a:buChar char="-"/>
            </a:pPr>
            <a:r>
              <a:rPr lang="en-US" sz="1400" dirty="0" smtClean="0">
                <a:solidFill>
                  <a:srgbClr val="0000FF"/>
                </a:solidFill>
              </a:rPr>
              <a:t>Aria – FLEX Pilots (Quality feedback from technical audits and project reviews)</a:t>
            </a:r>
          </a:p>
          <a:p>
            <a:pPr marL="684213" lvl="2">
              <a:spcBef>
                <a:spcPts val="0"/>
              </a:spcBef>
              <a:buFontTx/>
              <a:buChar char="-"/>
            </a:pPr>
            <a:r>
              <a:rPr lang="en-US" sz="1400" dirty="0" smtClean="0">
                <a:solidFill>
                  <a:srgbClr val="0000FF"/>
                </a:solidFill>
              </a:rPr>
              <a:t>Data </a:t>
            </a:r>
            <a:r>
              <a:rPr lang="en-US" sz="1400" dirty="0">
                <a:solidFill>
                  <a:srgbClr val="0000FF"/>
                </a:solidFill>
              </a:rPr>
              <a:t>Centric Laboratory processes (LIMs </a:t>
            </a:r>
            <a:r>
              <a:rPr lang="en-US" sz="1400" dirty="0" err="1">
                <a:solidFill>
                  <a:srgbClr val="0000FF"/>
                </a:solidFill>
              </a:rPr>
              <a:t>Labware</a:t>
            </a:r>
            <a:r>
              <a:rPr lang="en-US" sz="1400" dirty="0">
                <a:solidFill>
                  <a:srgbClr val="0000FF"/>
                </a:solidFill>
              </a:rPr>
              <a:t> / Aurora</a:t>
            </a:r>
            <a:r>
              <a:rPr lang="en-US" sz="1400" dirty="0" smtClean="0">
                <a:solidFill>
                  <a:srgbClr val="0000FF"/>
                </a:solidFill>
              </a:rPr>
              <a:t>)</a:t>
            </a:r>
          </a:p>
          <a:p>
            <a:endParaRPr lang="en-US" b="1" dirty="0"/>
          </a:p>
        </p:txBody>
      </p:sp>
      <p:sp>
        <p:nvSpPr>
          <p:cNvPr id="4" name="Slide Number Placeholder 3"/>
          <p:cNvSpPr>
            <a:spLocks noGrp="1"/>
          </p:cNvSpPr>
          <p:nvPr>
            <p:ph type="sldNum" sz="quarter" idx="10"/>
          </p:nvPr>
        </p:nvSpPr>
        <p:spPr/>
        <p:txBody>
          <a:bodyPr/>
          <a:lstStyle/>
          <a:p>
            <a:pPr>
              <a:defRPr/>
            </a:pPr>
            <a:fld id="{CE38E634-F59D-49F2-B8F6-D93148DF4FE6}" type="slidenum">
              <a:rPr lang="en-US" smtClean="0"/>
              <a:pPr>
                <a:defRPr/>
              </a:pPr>
              <a:t>9</a:t>
            </a:fld>
            <a:endParaRPr lang="en-US" dirty="0"/>
          </a:p>
        </p:txBody>
      </p:sp>
    </p:spTree>
    <p:extLst>
      <p:ext uri="{BB962C8B-B14F-4D97-AF65-F5344CB8AC3E}">
        <p14:creationId xmlns:p14="http://schemas.microsoft.com/office/powerpoint/2010/main" val="2470404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2">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0000FF"/>
      </a:hlink>
      <a:folHlink>
        <a:srgbClr val="0000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9544</TotalTime>
  <Words>1978</Words>
  <Application>Microsoft Office PowerPoint</Application>
  <PresentationFormat>On-screen Show (4:3)</PresentationFormat>
  <Paragraphs>565</Paragraphs>
  <Slides>37</Slides>
  <Notes>24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ULTemplate</vt:lpstr>
      <vt:lpstr>C&amp;I Management Review </vt:lpstr>
      <vt:lpstr>Agenda </vt:lpstr>
      <vt:lpstr>Management Review Refresh New Structure</vt:lpstr>
      <vt:lpstr>C&amp;I AMR – executive summary</vt:lpstr>
      <vt:lpstr>AMR – executive summary  </vt:lpstr>
      <vt:lpstr>AMR – executive summary</vt:lpstr>
      <vt:lpstr>AMR – executive summary</vt:lpstr>
      <vt:lpstr>AMR – executive summary</vt:lpstr>
      <vt:lpstr>AMR – executive summary</vt:lpstr>
      <vt:lpstr>AMR – executive summary</vt:lpstr>
      <vt:lpstr>AMR – executive summary</vt:lpstr>
      <vt:lpstr>AMR – executive summary</vt:lpstr>
      <vt:lpstr>AMR – executive summary</vt:lpstr>
      <vt:lpstr>C&amp;I AMR – Scorecard</vt:lpstr>
      <vt:lpstr>QMS Category Items / Factors</vt:lpstr>
      <vt:lpstr>AMR Scorecard – definitions</vt:lpstr>
      <vt:lpstr>AMR Scorecard – criteria guide</vt:lpstr>
      <vt:lpstr>Intent / Implementation / Effectiveness</vt:lpstr>
      <vt:lpstr>Infrastructure</vt:lpstr>
      <vt:lpstr>Assessment</vt:lpstr>
      <vt:lpstr>Management Oversight</vt:lpstr>
      <vt:lpstr>Resources</vt:lpstr>
      <vt:lpstr>Conclusions Suitability and Effectiveness of Quality System</vt:lpstr>
      <vt:lpstr>Other Business Quality – future direction</vt:lpstr>
      <vt:lpstr>Other Business Quality – future direction</vt:lpstr>
      <vt:lpstr>End</vt:lpstr>
      <vt:lpstr>Reference Information:  </vt:lpstr>
      <vt:lpstr>Program / Scheme AMR – Guide 65</vt:lpstr>
      <vt:lpstr>Scheme / Function AMR Records </vt:lpstr>
      <vt:lpstr>Laboratory AMR</vt:lpstr>
      <vt:lpstr>Laboratory AMRs Records</vt:lpstr>
      <vt:lpstr>Internal Quality Audits</vt:lpstr>
      <vt:lpstr>Return to AMR new structure </vt:lpstr>
      <vt:lpstr>Scorecard Reference</vt:lpstr>
      <vt:lpstr>AMR Scorecard – definitions</vt:lpstr>
      <vt:lpstr>AMR Scorecard – criteria guide</vt:lpstr>
      <vt:lpstr>End</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Joe.Taylor@ul.com</dc:creator>
  <cp:lastModifiedBy>Taylor, Joe</cp:lastModifiedBy>
  <cp:revision>488</cp:revision>
  <cp:lastPrinted>2014-10-17T11:18:18Z</cp:lastPrinted>
  <dcterms:created xsi:type="dcterms:W3CDTF">2010-12-21T03:48:07Z</dcterms:created>
  <dcterms:modified xsi:type="dcterms:W3CDTF">2014-10-30T16:19:51Z</dcterms:modified>
</cp:coreProperties>
</file>