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79" r:id="rId2"/>
    <p:sldId id="286" r:id="rId3"/>
    <p:sldId id="288" r:id="rId4"/>
    <p:sldId id="290" r:id="rId5"/>
    <p:sldId id="289" r:id="rId6"/>
    <p:sldId id="292" r:id="rId7"/>
    <p:sldId id="293" r:id="rId8"/>
    <p:sldId id="294" r:id="rId9"/>
    <p:sldId id="287" r:id="rId10"/>
    <p:sldId id="285" r:id="rId1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598"/>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186" autoAdjust="0"/>
  </p:normalViewPr>
  <p:slideViewPr>
    <p:cSldViewPr snapToGrid="0" snapToObjects="1" showGuides="1">
      <p:cViewPr varScale="1">
        <p:scale>
          <a:sx n="119" d="100"/>
          <a:sy n="119" d="100"/>
        </p:scale>
        <p:origin x="-1404" y="-90"/>
      </p:cViewPr>
      <p:guideLst>
        <p:guide orient="horz" pos="2166"/>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10/28/2014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24609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10/28/2014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75393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srcRect l="16679" r="-2914"/>
          <a:stretch>
            <a:fillRect/>
          </a:stretch>
        </p:blipFill>
        <p:spPr bwMode="auto">
          <a:xfrm>
            <a:off x="0" y="338138"/>
            <a:ext cx="2917825" cy="3384550"/>
          </a:xfrm>
          <a:prstGeom prst="rect">
            <a:avLst/>
          </a:prstGeom>
          <a:noFill/>
          <a:ln w="9525">
            <a:noFill/>
            <a:miter lim="800000"/>
            <a:headEnd/>
            <a:tailEnd/>
          </a:ln>
        </p:spPr>
      </p:pic>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Box 5"/>
          <p:cNvSpPr txBox="1"/>
          <p:nvPr userDrawn="1"/>
        </p:nvSpPr>
        <p:spPr>
          <a:xfrm>
            <a:off x="5713690" y="6423025"/>
            <a:ext cx="3237510" cy="246221"/>
          </a:xfrm>
          <a:prstGeom prst="rect">
            <a:avLst/>
          </a:prstGeom>
          <a:noFill/>
        </p:spPr>
        <p:txBody>
          <a:bodyPr wrap="none">
            <a:prstTxWarp prst="textNoShape">
              <a:avLst/>
            </a:prstTxWarp>
            <a:spAutoFit/>
          </a:bodyPr>
          <a:lstStyle/>
          <a:p>
            <a:pPr>
              <a:defRPr/>
            </a:pPr>
            <a:r>
              <a:rPr lang="en-US" sz="1000" baseline="0" dirty="0">
                <a:solidFill>
                  <a:schemeClr val="accent1"/>
                </a:solidFill>
              </a:rPr>
              <a:t>UL and the UL logo are trademarks of UL LLC © </a:t>
            </a:r>
            <a:r>
              <a:rPr lang="en-US" sz="1000" baseline="0" dirty="0" smtClean="0">
                <a:solidFill>
                  <a:schemeClr val="accent1"/>
                </a:solidFill>
              </a:rPr>
              <a:t>2014</a:t>
            </a:r>
            <a:endParaRPr lang="en-US" sz="1000" baseline="0" dirty="0">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srcRect l="16753" r="-3294"/>
          <a:stretch>
            <a:fillRect/>
          </a:stretch>
        </p:blipFill>
        <p:spPr bwMode="auto">
          <a:xfrm>
            <a:off x="0" y="336550"/>
            <a:ext cx="2935288" cy="3392488"/>
          </a:xfrm>
          <a:prstGeom prst="rect">
            <a:avLst/>
          </a:prstGeom>
          <a:noFill/>
          <a:ln w="9525">
            <a:noFill/>
            <a:miter lim="800000"/>
            <a:headEnd/>
            <a:tailEnd/>
          </a:ln>
        </p:spPr>
      </p:pic>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Box 5"/>
          <p:cNvSpPr txBox="1"/>
          <p:nvPr userDrawn="1"/>
        </p:nvSpPr>
        <p:spPr>
          <a:xfrm>
            <a:off x="571369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2014</a:t>
            </a:r>
            <a:endParaRPr lang="en-US" sz="1000" baseline="0"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r="16216"/>
          <a:stretch>
            <a:fillRect/>
          </a:stretch>
        </p:blipFill>
        <p:spPr bwMode="auto">
          <a:xfrm>
            <a:off x="6308725" y="328613"/>
            <a:ext cx="2835275" cy="3384550"/>
          </a:xfrm>
          <a:prstGeom prst="rect">
            <a:avLst/>
          </a:prstGeom>
          <a:noFill/>
          <a:ln w="9525">
            <a:noFill/>
            <a:miter lim="800000"/>
            <a:headEnd/>
            <a:tailEnd/>
          </a:ln>
        </p:spPr>
      </p:pic>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Box 5"/>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rgbClr val="000000"/>
                </a:solidFill>
              </a:rPr>
              <a:t>UL and the UL logo are trademarks of UL LLC © </a:t>
            </a:r>
            <a:r>
              <a:rPr lang="en-US" sz="1000" baseline="0" dirty="0" smtClean="0">
                <a:solidFill>
                  <a:srgbClr val="000000"/>
                </a:solidFill>
              </a:rPr>
              <a:t>2014</a:t>
            </a:r>
            <a:endParaRPr lang="en-US" sz="1000" baseline="0"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srcRect r="16423"/>
          <a:stretch>
            <a:fillRect/>
          </a:stretch>
        </p:blipFill>
        <p:spPr bwMode="auto">
          <a:xfrm>
            <a:off x="6308725" y="328613"/>
            <a:ext cx="2835275" cy="3392487"/>
          </a:xfrm>
          <a:prstGeom prst="rect">
            <a:avLst/>
          </a:prstGeom>
          <a:noFill/>
          <a:ln w="9525">
            <a:noFill/>
            <a:miter lim="800000"/>
            <a:headEnd/>
            <a:tailEnd/>
          </a:ln>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Box 6"/>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2014</a:t>
            </a:r>
            <a:endParaRPr lang="en-US" sz="1000" baseline="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0" indent="0"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dcs.ul.com/function/dcs/ControlledDocumentLibrary/00-OP-W0850/00-OP-W0850.docx" TargetMode="External"/><Relationship Id="rId3" Type="http://schemas.openxmlformats.org/officeDocument/2006/relationships/hyperlink" Target="http://dcs.ul.com/function/dcs/ControlledDocumentLibrary/00-OP-W0029/00-OP-W0029.docx" TargetMode="External"/><Relationship Id="rId7" Type="http://schemas.openxmlformats.org/officeDocument/2006/relationships/hyperlink" Target="http://dcs.ul.com/function/dcs/ControlledDocumentLibrary/00-OP-S0850/00-OP-S0850.docx" TargetMode="External"/><Relationship Id="rId2" Type="http://schemas.openxmlformats.org/officeDocument/2006/relationships/hyperlink" Target="http://dcs.ul.com/function/dcs/ControlledDocumentLibrary/00-OP-S0057/00-OP-S0057.docx" TargetMode="External"/><Relationship Id="rId1" Type="http://schemas.openxmlformats.org/officeDocument/2006/relationships/slideLayout" Target="../slideLayouts/slideLayout7.xml"/><Relationship Id="rId6" Type="http://schemas.openxmlformats.org/officeDocument/2006/relationships/hyperlink" Target="http://dcs.ul.com/function/dcs/ControlledDocumentLibrary/00-PD-F0036/00-PD-F0036.docx" TargetMode="External"/><Relationship Id="rId5" Type="http://schemas.openxmlformats.org/officeDocument/2006/relationships/hyperlink" Target="http://dcs.ul.com/function/dcs/ControlledDocumentLibrary/00-PD-W0028/00-PD-W0028.docx" TargetMode="External"/><Relationship Id="rId10" Type="http://schemas.openxmlformats.org/officeDocument/2006/relationships/hyperlink" Target="http://dcs.ul.com/function/dcs/ControlledDocumentLibrary/00-ST-W0850/00-ST-W0850.docx" TargetMode="External"/><Relationship Id="rId4" Type="http://schemas.openxmlformats.org/officeDocument/2006/relationships/hyperlink" Target="http://dcs.ul.com/function/dcs/ControlledDocumentLibrary/00-OP-W0030/00-OP-W0030.docx" TargetMode="External"/><Relationship Id="rId9" Type="http://schemas.openxmlformats.org/officeDocument/2006/relationships/hyperlink" Target="http://dcs.ul.com/function/dcs/ControlledDocumentLibrary/00-OP-C0850/00-OP-C0850.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457200" y="2533650"/>
            <a:ext cx="5556250" cy="1400175"/>
          </a:xfrm>
        </p:spPr>
        <p:txBody>
          <a:bodyPr/>
          <a:lstStyle/>
          <a:p>
            <a:r>
              <a:rPr lang="en-US" dirty="0" smtClean="0">
                <a:latin typeface="Arial" charset="0"/>
                <a:ea typeface="Geneva" charset="0"/>
              </a:rPr>
              <a:t>Continuing Certification</a:t>
            </a:r>
          </a:p>
        </p:txBody>
      </p:sp>
      <p:sp>
        <p:nvSpPr>
          <p:cNvPr id="29699" name="Subtitle 2"/>
          <p:cNvSpPr>
            <a:spLocks noGrp="1"/>
          </p:cNvSpPr>
          <p:nvPr>
            <p:ph type="subTitle" idx="1"/>
          </p:nvPr>
        </p:nvSpPr>
        <p:spPr>
          <a:xfrm>
            <a:off x="457200" y="3960813"/>
            <a:ext cx="5556250" cy="1774825"/>
          </a:xfrm>
        </p:spPr>
        <p:txBody>
          <a:bodyPr/>
          <a:lstStyle/>
          <a:p>
            <a:r>
              <a:rPr lang="en-US" dirty="0" smtClean="0">
                <a:latin typeface="Arial" charset="0"/>
                <a:cs typeface="Arial" charset="0"/>
              </a:rPr>
              <a:t>Prepared by Jim Oates</a:t>
            </a:r>
          </a:p>
          <a:p>
            <a:r>
              <a:rPr lang="en-US" dirty="0" smtClean="0">
                <a:latin typeface="Arial" charset="0"/>
                <a:cs typeface="Arial" charset="0"/>
              </a:rPr>
              <a:t>30 October </a:t>
            </a:r>
            <a:r>
              <a:rPr lang="en-US" dirty="0" smtClean="0">
                <a:latin typeface="Arial" charset="0"/>
                <a:cs typeface="Arial" charset="0"/>
              </a:rPr>
              <a:t>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4"/>
          <p:cNvSpPr>
            <a:spLocks noGrp="1"/>
          </p:cNvSpPr>
          <p:nvPr>
            <p:ph type="title"/>
          </p:nvPr>
        </p:nvSpPr>
        <p:spPr>
          <a:xfrm>
            <a:off x="457200" y="488950"/>
            <a:ext cx="5486400" cy="1144588"/>
          </a:xfrm>
        </p:spPr>
        <p:txBody>
          <a:bodyPr/>
          <a:lstStyle/>
          <a:p>
            <a:pPr eaLnBrk="1" hangingPunct="1"/>
            <a:r>
              <a:rPr lang="en-US" smtClean="0">
                <a:latin typeface="Arial" charset="0"/>
                <a:ea typeface="Geneva"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Continuing Certification</a:t>
            </a:r>
            <a:endParaRPr lang="en-US" dirty="0"/>
          </a:p>
        </p:txBody>
      </p:sp>
      <p:sp>
        <p:nvSpPr>
          <p:cNvPr id="6" name="Content Placeholder 5"/>
          <p:cNvSpPr>
            <a:spLocks noGrp="1"/>
          </p:cNvSpPr>
          <p:nvPr>
            <p:ph idx="1"/>
          </p:nvPr>
        </p:nvSpPr>
        <p:spPr>
          <a:xfrm>
            <a:off x="457200" y="782320"/>
            <a:ext cx="8229600" cy="5343843"/>
          </a:xfrm>
        </p:spPr>
        <p:txBody>
          <a:bodyPr/>
          <a:lstStyle/>
          <a:p>
            <a:pPr marL="457200" indent="-457200">
              <a:buFont typeface="+mj-lt"/>
              <a:buAutoNum type="arabicPeriod"/>
            </a:pPr>
            <a:r>
              <a:rPr lang="en-US" dirty="0" smtClean="0"/>
              <a:t>Business/PDE Decision to proceed with Continuing Certification</a:t>
            </a:r>
          </a:p>
          <a:p>
            <a:pPr marL="457200" indent="-457200">
              <a:buFont typeface="+mj-lt"/>
              <a:buAutoNum type="arabicPeriod"/>
            </a:pPr>
            <a:r>
              <a:rPr lang="en-US" dirty="0" smtClean="0"/>
              <a:t>STP Ballot – Action Required or No Action Required</a:t>
            </a:r>
          </a:p>
          <a:p>
            <a:pPr marL="457200" indent="-457200">
              <a:buFont typeface="+mj-lt"/>
              <a:buAutoNum type="arabicPeriod"/>
            </a:pPr>
            <a:r>
              <a:rPr lang="en-US" dirty="0" smtClean="0"/>
              <a:t>Action </a:t>
            </a:r>
            <a:r>
              <a:rPr lang="en-US" dirty="0"/>
              <a:t>Required mandates all affected products are evaluated to the applicable requirements in the Standard by the effective date</a:t>
            </a:r>
            <a:r>
              <a:rPr lang="en-US" dirty="0" smtClean="0"/>
              <a:t>.</a:t>
            </a:r>
          </a:p>
          <a:p>
            <a:pPr marL="457200" indent="-457200">
              <a:buFont typeface="+mj-lt"/>
              <a:buAutoNum type="arabicPeriod"/>
            </a:pPr>
            <a:r>
              <a:rPr lang="en-US" dirty="0" smtClean="0"/>
              <a:t>Action </a:t>
            </a:r>
            <a:r>
              <a:rPr lang="en-US" dirty="0"/>
              <a:t>Not Required allows </a:t>
            </a:r>
            <a:r>
              <a:rPr lang="en-US" dirty="0" smtClean="0"/>
              <a:t>products </a:t>
            </a:r>
            <a:r>
              <a:rPr lang="en-US" dirty="0"/>
              <a:t>to maintain their Certification to previous Standard Revisions. </a:t>
            </a:r>
            <a:endParaRPr lang="en-US" dirty="0" smtClean="0"/>
          </a:p>
          <a:p>
            <a:pPr marL="801688" lvl="1" indent="-457200"/>
            <a:r>
              <a:rPr lang="en-US" dirty="0" smtClean="0"/>
              <a:t>Customers </a:t>
            </a:r>
            <a:r>
              <a:rPr lang="en-US" dirty="0"/>
              <a:t>who choose not to upgrade over time as the Standard continues to change may be required to comply with multiple previous Standard revisions “Action Not Required” plus the current Action Required Standard revision to maintain their </a:t>
            </a:r>
            <a:r>
              <a:rPr lang="en-US" dirty="0" smtClean="0"/>
              <a:t>Certification.</a:t>
            </a:r>
          </a:p>
          <a:p>
            <a:pPr marL="801688" lvl="1" indent="-457200"/>
            <a:r>
              <a:rPr lang="en-US" dirty="0" smtClean="0"/>
              <a:t>Customer options</a:t>
            </a:r>
          </a:p>
          <a:p>
            <a:pPr marL="1027113" lvl="2" indent="-457200"/>
            <a:r>
              <a:rPr lang="en-US" dirty="0" smtClean="0"/>
              <a:t>Customer </a:t>
            </a:r>
            <a:r>
              <a:rPr lang="en-US" dirty="0"/>
              <a:t>Assessment - Customer/Applicant performs product assessment of their Files and products</a:t>
            </a:r>
            <a:r>
              <a:rPr lang="en-US" dirty="0" smtClean="0"/>
              <a:t>.</a:t>
            </a:r>
          </a:p>
          <a:p>
            <a:pPr marL="1027113" lvl="2" indent="-457200"/>
            <a:r>
              <a:rPr lang="en-US" dirty="0" smtClean="0"/>
              <a:t>GAP </a:t>
            </a:r>
            <a:r>
              <a:rPr lang="en-US" dirty="0"/>
              <a:t>Analysis - Request UL to conduct an evaluation to determine the impact in accordance with the Standard referenced in the Action Required </a:t>
            </a:r>
            <a:r>
              <a:rPr lang="en-US" dirty="0" smtClean="0"/>
              <a:t>Letter.</a:t>
            </a:r>
          </a:p>
          <a:p>
            <a:pPr marL="1027113" lvl="2" indent="-457200"/>
            <a:r>
              <a:rPr lang="en-US" dirty="0" smtClean="0"/>
              <a:t>UL </a:t>
            </a:r>
            <a:r>
              <a:rPr lang="en-US" dirty="0"/>
              <a:t>Conducts Investigation - Request UL to evaluate your product in accordance with the Standard referenced in the Action Required </a:t>
            </a:r>
            <a:r>
              <a:rPr lang="en-US" dirty="0" smtClean="0"/>
              <a:t>Letter.</a:t>
            </a:r>
          </a:p>
          <a:p>
            <a:pPr marL="1027113" lvl="2" indent="-457200"/>
            <a:r>
              <a:rPr lang="en-US" dirty="0" smtClean="0"/>
              <a:t>Withdrawal </a:t>
            </a:r>
            <a:r>
              <a:rPr lang="en-US" dirty="0"/>
              <a:t>of Product </a:t>
            </a:r>
            <a:r>
              <a:rPr lang="en-US" dirty="0" smtClean="0"/>
              <a:t>Certifications</a:t>
            </a:r>
          </a:p>
        </p:txBody>
      </p:sp>
    </p:spTree>
    <p:extLst>
      <p:ext uri="{BB962C8B-B14F-4D97-AF65-F5344CB8AC3E}">
        <p14:creationId xmlns:p14="http://schemas.microsoft.com/office/powerpoint/2010/main" val="2153302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products ARE covered by Continuing Certification?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a:t>
            </a:r>
            <a:r>
              <a:rPr lang="en-US" dirty="0" smtClean="0"/>
              <a:t>roducts </a:t>
            </a:r>
            <a:r>
              <a:rPr lang="en-US" dirty="0"/>
              <a:t>evaluated to UL Standards under purview of an STP.  </a:t>
            </a:r>
          </a:p>
        </p:txBody>
      </p:sp>
      <p:sp>
        <p:nvSpPr>
          <p:cNvPr id="4" name="Slide Number Placeholder 3"/>
          <p:cNvSpPr>
            <a:spLocks noGrp="1"/>
          </p:cNvSpPr>
          <p:nvPr>
            <p:ph type="sldNum" sz="quarter" idx="10"/>
          </p:nvPr>
        </p:nvSpPr>
        <p:spPr/>
        <p:txBody>
          <a:bodyPr/>
          <a:lstStyle/>
          <a:p>
            <a:fld id="{4AD9F5AA-A384-4EDE-964E-B3E14D40EAE6}" type="slidenum">
              <a:rPr lang="en-US" smtClean="0"/>
              <a:pPr/>
              <a:t>3</a:t>
            </a:fld>
            <a:endParaRPr lang="en-US"/>
          </a:p>
        </p:txBody>
      </p:sp>
    </p:spTree>
    <p:extLst>
      <p:ext uri="{BB962C8B-B14F-4D97-AF65-F5344CB8AC3E}">
        <p14:creationId xmlns:p14="http://schemas.microsoft.com/office/powerpoint/2010/main" val="2194250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products MIGHT BE covered by Continuing Certification?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Products </a:t>
            </a:r>
            <a:r>
              <a:rPr lang="en-US" dirty="0"/>
              <a:t>evaluated to harmonized standards that comply with US &amp; Canadian Code can be included in Continuing Certification provided the PDE determines the need for reevaluation of products certified for Canada is not needed.  </a:t>
            </a:r>
            <a:endParaRPr lang="en-US" dirty="0" smtClean="0"/>
          </a:p>
          <a:p>
            <a:r>
              <a:rPr lang="en-US" dirty="0" smtClean="0"/>
              <a:t> </a:t>
            </a:r>
          </a:p>
          <a:p>
            <a:pPr marL="342900" indent="-342900">
              <a:buFont typeface="Arial" panose="020B0604020202020204" pitchFamily="34" charset="0"/>
              <a:buChar char="•"/>
            </a:pPr>
            <a:r>
              <a:rPr lang="en-US" dirty="0" smtClean="0"/>
              <a:t>Other </a:t>
            </a:r>
            <a:r>
              <a:rPr lang="en-US" dirty="0"/>
              <a:t>Continuing Certification processes developed to meet the needs of a specific industry Standards revision that deviate from this process shall be documented and authorized.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IFRs </a:t>
            </a:r>
            <a:r>
              <a:rPr lang="en-US" dirty="0"/>
              <a:t>initiated prior to the effective date of this process shall be completed using the requirements contained in the Industry File Review Manual unless approved to convert to Continuing Certification. </a:t>
            </a:r>
          </a:p>
        </p:txBody>
      </p:sp>
      <p:sp>
        <p:nvSpPr>
          <p:cNvPr id="4" name="Slide Number Placeholder 3"/>
          <p:cNvSpPr>
            <a:spLocks noGrp="1"/>
          </p:cNvSpPr>
          <p:nvPr>
            <p:ph type="sldNum" sz="quarter" idx="10"/>
          </p:nvPr>
        </p:nvSpPr>
        <p:spPr/>
        <p:txBody>
          <a:bodyPr/>
          <a:lstStyle/>
          <a:p>
            <a:fld id="{4AD9F5AA-A384-4EDE-964E-B3E14D40EAE6}" type="slidenum">
              <a:rPr lang="en-US" smtClean="0"/>
              <a:pPr/>
              <a:t>4</a:t>
            </a:fld>
            <a:endParaRPr lang="en-US"/>
          </a:p>
        </p:txBody>
      </p:sp>
    </p:spTree>
    <p:extLst>
      <p:ext uri="{BB962C8B-B14F-4D97-AF65-F5344CB8AC3E}">
        <p14:creationId xmlns:p14="http://schemas.microsoft.com/office/powerpoint/2010/main" val="99327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products are NOT covered by Continuing Certification?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Standards </a:t>
            </a:r>
            <a:r>
              <a:rPr lang="en-US" dirty="0"/>
              <a:t>developed under SCC regulations,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By </a:t>
            </a:r>
            <a:r>
              <a:rPr lang="en-US" dirty="0"/>
              <a:t>Outside Organizations, </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General </a:t>
            </a:r>
            <a:r>
              <a:rPr lang="en-US" dirty="0"/>
              <a:t>Coverage categories, </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UL </a:t>
            </a:r>
            <a:r>
              <a:rPr lang="en-US" dirty="0"/>
              <a:t>Advantage categories, </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Products </a:t>
            </a:r>
            <a:r>
              <a:rPr lang="en-US" dirty="0"/>
              <a:t>that are regulated through the Code of Federal Regulations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Categories </a:t>
            </a:r>
            <a:r>
              <a:rPr lang="en-US" dirty="0"/>
              <a:t>that do not include model numbers. </a:t>
            </a:r>
          </a:p>
          <a:p>
            <a:endParaRPr lang="en-US" dirty="0"/>
          </a:p>
        </p:txBody>
      </p:sp>
      <p:sp>
        <p:nvSpPr>
          <p:cNvPr id="4" name="Slide Number Placeholder 3"/>
          <p:cNvSpPr>
            <a:spLocks noGrp="1"/>
          </p:cNvSpPr>
          <p:nvPr>
            <p:ph type="sldNum" sz="quarter" idx="10"/>
          </p:nvPr>
        </p:nvSpPr>
        <p:spPr/>
        <p:txBody>
          <a:bodyPr/>
          <a:lstStyle/>
          <a:p>
            <a:fld id="{4AD9F5AA-A384-4EDE-964E-B3E14D40EAE6}" type="slidenum">
              <a:rPr lang="en-US" smtClean="0"/>
              <a:pPr/>
              <a:t>5</a:t>
            </a:fld>
            <a:endParaRPr lang="en-US"/>
          </a:p>
        </p:txBody>
      </p:sp>
    </p:spTree>
    <p:extLst>
      <p:ext uri="{BB962C8B-B14F-4D97-AF65-F5344CB8AC3E}">
        <p14:creationId xmlns:p14="http://schemas.microsoft.com/office/powerpoint/2010/main" val="746917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Continuing Certification Records</a:t>
            </a:r>
            <a:endParaRPr lang="en-US" dirty="0"/>
          </a:p>
        </p:txBody>
      </p:sp>
      <p:sp>
        <p:nvSpPr>
          <p:cNvPr id="3" name="Content Placeholder 2"/>
          <p:cNvSpPr>
            <a:spLocks noGrp="1"/>
          </p:cNvSpPr>
          <p:nvPr>
            <p:ph idx="1"/>
          </p:nvPr>
        </p:nvSpPr>
        <p:spPr/>
        <p:txBody>
          <a:bodyPr/>
          <a:lstStyle/>
          <a:p>
            <a:r>
              <a:rPr lang="en-US" sz="3200" dirty="0">
                <a:solidFill>
                  <a:srgbClr val="7030A0"/>
                </a:solidFill>
              </a:rPr>
              <a:t>Product Certification Directory (PCD) </a:t>
            </a:r>
            <a:r>
              <a:rPr lang="en-US" sz="3200" dirty="0" smtClean="0">
                <a:solidFill>
                  <a:srgbClr val="7030A0"/>
                </a:solidFill>
              </a:rPr>
              <a:t>updated to show Standard</a:t>
            </a:r>
            <a:r>
              <a:rPr lang="en-US" sz="3200" dirty="0">
                <a:solidFill>
                  <a:srgbClr val="7030A0"/>
                </a:solidFill>
              </a:rPr>
              <a:t>, Edition, Issue Date, Revision Date, and Effective Date</a:t>
            </a:r>
            <a:r>
              <a:rPr lang="en-US" sz="3200" dirty="0" smtClean="0">
                <a:solidFill>
                  <a:srgbClr val="7030A0"/>
                </a:solidFill>
              </a:rPr>
              <a:t>.</a:t>
            </a:r>
          </a:p>
          <a:p>
            <a:endParaRPr lang="en-US" sz="3200" dirty="0">
              <a:solidFill>
                <a:srgbClr val="7030A0"/>
              </a:solidFill>
            </a:endParaRPr>
          </a:p>
          <a:p>
            <a:r>
              <a:rPr lang="en-US" sz="3200" dirty="0" smtClean="0">
                <a:solidFill>
                  <a:srgbClr val="7030A0"/>
                </a:solidFill>
              </a:rPr>
              <a:t>The customer’s LIS </a:t>
            </a:r>
            <a:r>
              <a:rPr lang="en-US" sz="3200" dirty="0">
                <a:solidFill>
                  <a:srgbClr val="7030A0"/>
                </a:solidFill>
              </a:rPr>
              <a:t>Card </a:t>
            </a:r>
            <a:r>
              <a:rPr lang="en-US" sz="3200" dirty="0" smtClean="0">
                <a:solidFill>
                  <a:srgbClr val="7030A0"/>
                </a:solidFill>
              </a:rPr>
              <a:t>shows the standard revision (below the cutoff line).</a:t>
            </a:r>
          </a:p>
        </p:txBody>
      </p:sp>
      <p:sp>
        <p:nvSpPr>
          <p:cNvPr id="4" name="Slide Number Placeholder 3"/>
          <p:cNvSpPr>
            <a:spLocks noGrp="1"/>
          </p:cNvSpPr>
          <p:nvPr>
            <p:ph type="sldNum" sz="quarter" idx="10"/>
          </p:nvPr>
        </p:nvSpPr>
        <p:spPr/>
        <p:txBody>
          <a:bodyPr/>
          <a:lstStyle/>
          <a:p>
            <a:fld id="{4AD9F5AA-A384-4EDE-964E-B3E14D40EAE6}" type="slidenum">
              <a:rPr lang="en-US" smtClean="0"/>
              <a:pPr/>
              <a:t>6</a:t>
            </a:fld>
            <a:endParaRPr lang="en-US"/>
          </a:p>
        </p:txBody>
      </p:sp>
    </p:spTree>
    <p:extLst>
      <p:ext uri="{BB962C8B-B14F-4D97-AF65-F5344CB8AC3E}">
        <p14:creationId xmlns:p14="http://schemas.microsoft.com/office/powerpoint/2010/main" val="1680537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Products under Continuing Certification</a:t>
            </a:r>
            <a:endParaRPr lang="en-US" dirty="0"/>
          </a:p>
        </p:txBody>
      </p:sp>
      <p:sp>
        <p:nvSpPr>
          <p:cNvPr id="3" name="Content Placeholder 2"/>
          <p:cNvSpPr>
            <a:spLocks noGrp="1"/>
          </p:cNvSpPr>
          <p:nvPr>
            <p:ph idx="1"/>
          </p:nvPr>
        </p:nvSpPr>
        <p:spPr/>
        <p:txBody>
          <a:bodyPr/>
          <a:lstStyle/>
          <a:p>
            <a:r>
              <a:rPr lang="en-US" sz="3200" dirty="0">
                <a:solidFill>
                  <a:srgbClr val="7030A0"/>
                </a:solidFill>
              </a:rPr>
              <a:t>Customers submitting </a:t>
            </a:r>
            <a:r>
              <a:rPr lang="en-US" sz="3200" dirty="0" smtClean="0">
                <a:solidFill>
                  <a:srgbClr val="7030A0"/>
                </a:solidFill>
              </a:rPr>
              <a:t>a new </a:t>
            </a:r>
            <a:r>
              <a:rPr lang="en-US" sz="3200" dirty="0">
                <a:solidFill>
                  <a:srgbClr val="7030A0"/>
                </a:solidFill>
              </a:rPr>
              <a:t>product for evaluation will have </a:t>
            </a:r>
            <a:r>
              <a:rPr lang="en-US" sz="3200" dirty="0" smtClean="0">
                <a:solidFill>
                  <a:srgbClr val="7030A0"/>
                </a:solidFill>
              </a:rPr>
              <a:t>that product </a:t>
            </a:r>
            <a:r>
              <a:rPr lang="en-US" sz="3200" dirty="0">
                <a:solidFill>
                  <a:srgbClr val="7030A0"/>
                </a:solidFill>
              </a:rPr>
              <a:t>evaluated to the Standard revision in effect at that time</a:t>
            </a:r>
            <a:r>
              <a:rPr lang="en-US" sz="3200" dirty="0" smtClean="0">
                <a:solidFill>
                  <a:srgbClr val="7030A0"/>
                </a:solidFill>
              </a:rPr>
              <a:t>.</a:t>
            </a:r>
          </a:p>
          <a:p>
            <a:endParaRPr lang="en-US" sz="3200" dirty="0">
              <a:solidFill>
                <a:srgbClr val="7030A0"/>
              </a:solidFill>
            </a:endParaRPr>
          </a:p>
        </p:txBody>
      </p:sp>
      <p:sp>
        <p:nvSpPr>
          <p:cNvPr id="4" name="Slide Number Placeholder 3"/>
          <p:cNvSpPr>
            <a:spLocks noGrp="1"/>
          </p:cNvSpPr>
          <p:nvPr>
            <p:ph type="sldNum" sz="quarter" idx="10"/>
          </p:nvPr>
        </p:nvSpPr>
        <p:spPr/>
        <p:txBody>
          <a:bodyPr/>
          <a:lstStyle/>
          <a:p>
            <a:fld id="{4AD9F5AA-A384-4EDE-964E-B3E14D40EAE6}" type="slidenum">
              <a:rPr lang="en-US" smtClean="0"/>
              <a:pPr/>
              <a:t>7</a:t>
            </a:fld>
            <a:endParaRPr lang="en-US"/>
          </a:p>
        </p:txBody>
      </p:sp>
    </p:spTree>
    <p:extLst>
      <p:ext uri="{BB962C8B-B14F-4D97-AF65-F5344CB8AC3E}">
        <p14:creationId xmlns:p14="http://schemas.microsoft.com/office/powerpoint/2010/main" val="154281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Changes under Continuing Certification</a:t>
            </a:r>
            <a:endParaRPr lang="en-US" dirty="0"/>
          </a:p>
        </p:txBody>
      </p:sp>
      <p:sp>
        <p:nvSpPr>
          <p:cNvPr id="3" name="Content Placeholder 2"/>
          <p:cNvSpPr>
            <a:spLocks noGrp="1"/>
          </p:cNvSpPr>
          <p:nvPr>
            <p:ph idx="1"/>
          </p:nvPr>
        </p:nvSpPr>
        <p:spPr/>
        <p:txBody>
          <a:bodyPr/>
          <a:lstStyle/>
          <a:p>
            <a:r>
              <a:rPr lang="en-US" sz="3200" dirty="0" smtClean="0">
                <a:solidFill>
                  <a:srgbClr val="7030A0"/>
                </a:solidFill>
              </a:rPr>
              <a:t>If </a:t>
            </a:r>
            <a:r>
              <a:rPr lang="en-US" sz="3200" dirty="0">
                <a:solidFill>
                  <a:srgbClr val="7030A0"/>
                </a:solidFill>
              </a:rPr>
              <a:t>a product is currently certified to a previous Standard Revision and the customer submits a change that requires a Certification Decision as defined by E2E it will be necessary for the customer to upgrade the product </a:t>
            </a:r>
            <a:r>
              <a:rPr lang="en-US" sz="3200" dirty="0" smtClean="0">
                <a:solidFill>
                  <a:srgbClr val="7030A0"/>
                </a:solidFill>
              </a:rPr>
              <a:t>to comply to </a:t>
            </a:r>
            <a:r>
              <a:rPr lang="en-US" sz="3200" dirty="0">
                <a:solidFill>
                  <a:srgbClr val="7030A0"/>
                </a:solidFill>
              </a:rPr>
              <a:t>the Standard Revision in effect.</a:t>
            </a:r>
          </a:p>
          <a:p>
            <a:endParaRPr lang="en-US" sz="3200" dirty="0">
              <a:solidFill>
                <a:srgbClr val="7030A0"/>
              </a:solidFill>
            </a:endParaRPr>
          </a:p>
          <a:p>
            <a:endParaRPr lang="en-US" sz="3200" dirty="0">
              <a:solidFill>
                <a:srgbClr val="7030A0"/>
              </a:solidFill>
            </a:endParaRPr>
          </a:p>
        </p:txBody>
      </p:sp>
      <p:sp>
        <p:nvSpPr>
          <p:cNvPr id="4" name="Slide Number Placeholder 3"/>
          <p:cNvSpPr>
            <a:spLocks noGrp="1"/>
          </p:cNvSpPr>
          <p:nvPr>
            <p:ph type="sldNum" sz="quarter" idx="10"/>
          </p:nvPr>
        </p:nvSpPr>
        <p:spPr/>
        <p:txBody>
          <a:bodyPr/>
          <a:lstStyle/>
          <a:p>
            <a:fld id="{4AD9F5AA-A384-4EDE-964E-B3E14D40EAE6}" type="slidenum">
              <a:rPr lang="en-US" smtClean="0"/>
              <a:pPr/>
              <a:t>8</a:t>
            </a:fld>
            <a:endParaRPr lang="en-US"/>
          </a:p>
        </p:txBody>
      </p:sp>
    </p:spTree>
    <p:extLst>
      <p:ext uri="{BB962C8B-B14F-4D97-AF65-F5344CB8AC3E}">
        <p14:creationId xmlns:p14="http://schemas.microsoft.com/office/powerpoint/2010/main" val="366373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894080"/>
            <a:ext cx="8229600" cy="5232083"/>
          </a:xfrm>
        </p:spPr>
        <p:txBody>
          <a:bodyPr/>
          <a:lstStyle/>
          <a:p>
            <a:r>
              <a:rPr lang="en-US" dirty="0"/>
              <a:t>Library </a:t>
            </a:r>
          </a:p>
          <a:p>
            <a:pPr lvl="1"/>
            <a:r>
              <a:rPr lang="en-US" dirty="0">
                <a:hlinkClick r:id="rId2"/>
              </a:rPr>
              <a:t>IFR Manual (Current +), 00-OP-S0057</a:t>
            </a:r>
            <a:endParaRPr lang="en-US" dirty="0"/>
          </a:p>
          <a:p>
            <a:pPr lvl="1"/>
            <a:r>
              <a:rPr lang="en-US" dirty="0" smtClean="0">
                <a:hlinkClick r:id="rId3"/>
              </a:rPr>
              <a:t>IFR </a:t>
            </a:r>
            <a:r>
              <a:rPr lang="en-US" dirty="0">
                <a:hlinkClick r:id="rId3"/>
              </a:rPr>
              <a:t>Setting Effective Dates, 00-OP-W0029</a:t>
            </a:r>
            <a:endParaRPr lang="en-US" dirty="0"/>
          </a:p>
          <a:p>
            <a:pPr lvl="1"/>
            <a:r>
              <a:rPr lang="en-US" dirty="0">
                <a:hlinkClick r:id="rId4"/>
              </a:rPr>
              <a:t>IFR Work Instructions, 00-OP-W0030</a:t>
            </a:r>
            <a:endParaRPr lang="en-US" dirty="0"/>
          </a:p>
          <a:p>
            <a:pPr lvl="1"/>
            <a:r>
              <a:rPr lang="en-US" dirty="0">
                <a:hlinkClick r:id="rId5"/>
              </a:rPr>
              <a:t>IFR Summary of Requirements &amp; Impact Statement Document Work Instruction, 00-PD-W0028</a:t>
            </a:r>
            <a:endParaRPr lang="en-US" dirty="0"/>
          </a:p>
          <a:p>
            <a:pPr lvl="1"/>
            <a:r>
              <a:rPr lang="en-US" dirty="0">
                <a:hlinkClick r:id="rId6"/>
              </a:rPr>
              <a:t>IFR Impact Statement Document, 00-PD-F0036</a:t>
            </a:r>
            <a:endParaRPr lang="en-US" dirty="0"/>
          </a:p>
          <a:p>
            <a:pPr lvl="1"/>
            <a:r>
              <a:rPr lang="en-US" dirty="0">
                <a:hlinkClick r:id="rId7"/>
              </a:rPr>
              <a:t>Continuing Certification- SOPs, 00-OP-S0850</a:t>
            </a:r>
            <a:endParaRPr lang="en-US" dirty="0"/>
          </a:p>
          <a:p>
            <a:pPr lvl="1"/>
            <a:r>
              <a:rPr lang="en-US" dirty="0">
                <a:hlinkClick r:id="rId8"/>
              </a:rPr>
              <a:t>Continuing Certification- Work Instruction, 00-OP-W0850</a:t>
            </a:r>
            <a:endParaRPr lang="en-US" dirty="0"/>
          </a:p>
          <a:p>
            <a:pPr lvl="1"/>
            <a:r>
              <a:rPr lang="en-US" dirty="0">
                <a:hlinkClick r:id="rId9"/>
              </a:rPr>
              <a:t>Continuing Certification- Customer Assessment, 00-OP-C0850</a:t>
            </a:r>
            <a:endParaRPr lang="en-US" dirty="0"/>
          </a:p>
          <a:p>
            <a:pPr lvl="1"/>
            <a:r>
              <a:rPr lang="en-US" dirty="0">
                <a:hlinkClick r:id="rId10"/>
              </a:rPr>
              <a:t>Continuing Certification- Processing Standards Proposal, </a:t>
            </a:r>
            <a:r>
              <a:rPr lang="en-US" dirty="0" smtClean="0">
                <a:hlinkClick r:id="rId10"/>
              </a:rPr>
              <a:t>00-ST-W0850</a:t>
            </a:r>
            <a:endParaRPr lang="en-US" dirty="0"/>
          </a:p>
        </p:txBody>
      </p:sp>
      <p:sp>
        <p:nvSpPr>
          <p:cNvPr id="4" name="Slide Number Placeholder 3"/>
          <p:cNvSpPr>
            <a:spLocks noGrp="1"/>
          </p:cNvSpPr>
          <p:nvPr>
            <p:ph type="sldNum" sz="quarter" idx="10"/>
          </p:nvPr>
        </p:nvSpPr>
        <p:spPr/>
        <p:txBody>
          <a:bodyPr/>
          <a:lstStyle/>
          <a:p>
            <a:fld id="{4AD9F5AA-A384-4EDE-964E-B3E14D40EAE6}" type="slidenum">
              <a:rPr lang="en-US" smtClean="0"/>
              <a:pPr/>
              <a:t>9</a:t>
            </a:fld>
            <a:endParaRPr lang="en-US"/>
          </a:p>
        </p:txBody>
      </p:sp>
    </p:spTree>
    <p:extLst>
      <p:ext uri="{BB962C8B-B14F-4D97-AF65-F5344CB8AC3E}">
        <p14:creationId xmlns:p14="http://schemas.microsoft.com/office/powerpoint/2010/main" val="4288133046"/>
      </p:ext>
    </p:extLst>
  </p:cSld>
  <p:clrMapOvr>
    <a:masterClrMapping/>
  </p:clrMapOvr>
</p:sld>
</file>

<file path=ppt/theme/theme1.xml><?xml version="1.0" encoding="utf-8"?>
<a:theme xmlns:a="http://schemas.openxmlformats.org/drawingml/2006/main" name="UL Advanced Red_2014">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UL Advanced Red_2014</Template>
  <TotalTime>272</TotalTime>
  <Words>523</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UL Advanced Red_2014</vt:lpstr>
      <vt:lpstr>Continuing Certification</vt:lpstr>
      <vt:lpstr>Continuing Certification</vt:lpstr>
      <vt:lpstr>What products ARE covered by Continuing Certification?</vt:lpstr>
      <vt:lpstr>What products MIGHT BE covered by Continuing Certification?</vt:lpstr>
      <vt:lpstr>What products are NOT covered by Continuing Certification?</vt:lpstr>
      <vt:lpstr>Continuing Certification Records</vt:lpstr>
      <vt:lpstr>New Products under Continuing Certification</vt:lpstr>
      <vt:lpstr>Product Changes under Continuing Certification</vt:lpstr>
      <vt:lpstr>Resources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Continuing Certification</dc:title>
  <dc:creator>Oates, James R.</dc:creator>
  <cp:lastModifiedBy>Oates, James R.</cp:lastModifiedBy>
  <cp:revision>17</cp:revision>
  <dcterms:created xsi:type="dcterms:W3CDTF">2014-09-30T23:17:37Z</dcterms:created>
  <dcterms:modified xsi:type="dcterms:W3CDTF">2014-10-28T14:34:31Z</dcterms:modified>
</cp:coreProperties>
</file>