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56" r:id="rId3"/>
    <p:sldId id="268" r:id="rId4"/>
    <p:sldId id="265" r:id="rId5"/>
    <p:sldId id="257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5" d="100"/>
          <a:sy n="85" d="100"/>
        </p:scale>
        <p:origin x="-797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1005-3B22-42B3-AA00-84AFFF377BA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33160-3630-4FD6-A96F-9DA6956F5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6410-E414-479C-AABA-AA71BE5EC3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9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33160-3630-4FD6-A96F-9DA6956F5F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6" descr="UL_Enterprise_wht_rgb.gif"/>
          <p:cNvPicPr>
            <a:picLocks noChangeAspect="1"/>
          </p:cNvPicPr>
          <p:nvPr userDrawn="1"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F484F3E-C83A-4B26-A327-B455D2BE36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195" y="2442365"/>
            <a:ext cx="675465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Culture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Presentation May 2013 CAR Calibration Meetings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br>
              <a:rPr lang="en-US" sz="2800" dirty="0" smtClean="0"/>
            </a:br>
            <a:r>
              <a:rPr lang="en-US" sz="2800" dirty="0" smtClean="0"/>
              <a:t>     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800" dirty="0" smtClean="0"/>
              <a:t>         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775" y="4415635"/>
            <a:ext cx="5555894" cy="1773936"/>
          </a:xfrm>
        </p:spPr>
        <p:txBody>
          <a:bodyPr/>
          <a:lstStyle/>
          <a:p>
            <a:r>
              <a:rPr lang="en-US" dirty="0" smtClean="0"/>
              <a:t>Questions or comments, please contact Denise Echols, x41020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05035" y="627911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Prepared 5/8/13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Culture Discussion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0208" y="1371600"/>
            <a:ext cx="895302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information in the following slides is meant only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as a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guide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 help with customer and staff interactions.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Information is not to be utilized as stereotypical.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Culture Discussion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723900"/>
            <a:ext cx="8077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General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 smtClean="0"/>
              <a:t>UL is global organization  - many cultures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 smtClean="0"/>
              <a:t>Acquisitions – many cultures and business methodologies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Culture impact on CAR Process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 smtClean="0"/>
              <a:t>Interaction w/Internal Customers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CAR Owners and their staff or managers</a:t>
            </a:r>
            <a:endParaRPr lang="en-US" sz="16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Quality/ CAR Staff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Program Managers/Owners/Specialist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Process/Functional Owners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Business Unit  Management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Etc…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Interaction </a:t>
            </a:r>
            <a:r>
              <a:rPr lang="en-US" sz="2000" b="1" dirty="0" smtClean="0"/>
              <a:t>w/External Customers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Accreditors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Regulating Bodies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Various External Scheme Owners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b="1" dirty="0" smtClean="0"/>
              <a:t>Etc…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1933575" y="6096000"/>
            <a:ext cx="4972050" cy="58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3100" y="6157227"/>
            <a:ext cx="4848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914400"/>
            <a:r>
              <a:rPr lang="en-US" sz="2000" b="1" dirty="0">
                <a:solidFill>
                  <a:srgbClr val="C00000"/>
                </a:solidFill>
              </a:rPr>
              <a:t>Culture Impacts our Daily </a:t>
            </a:r>
            <a:r>
              <a:rPr lang="en-US" sz="2400" b="1" dirty="0" smtClean="0">
                <a:solidFill>
                  <a:srgbClr val="C00000"/>
                </a:solidFill>
              </a:rPr>
              <a:t>Activities!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Culture Discussion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2895600" y="6324600"/>
            <a:ext cx="3352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900" dirty="0" smtClean="0"/>
              <a:t>When Cultures Collide, Richard D. Lewis, Third Edition</a:t>
            </a:r>
            <a:endParaRPr 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" y="1057275"/>
            <a:ext cx="922284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Culture</a:t>
            </a:r>
            <a:r>
              <a:rPr lang="en-US" dirty="0" smtClean="0"/>
              <a:t> - </a:t>
            </a:r>
            <a:r>
              <a:rPr lang="en-US" sz="2200" dirty="0" smtClean="0"/>
              <a:t>the collective programming of the mind that distinguishes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the members of one category of people from another. </a:t>
            </a:r>
            <a:r>
              <a:rPr lang="en-US" sz="1600" i="1" dirty="0" smtClean="0"/>
              <a:t>(Geert </a:t>
            </a:r>
            <a:r>
              <a:rPr lang="en-US" sz="1600" i="1" dirty="0" err="1" smtClean="0"/>
              <a:t>Hofstede</a:t>
            </a:r>
            <a:r>
              <a:rPr lang="en-US" sz="1600" i="1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200" dirty="0" smtClean="0"/>
              <a:t>Core belief’s and values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2200" dirty="0" smtClean="0"/>
              <a:t>Cultures:  family, corporate, religious, gender, age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Inhabitants of a country possess certain core beliefs and assumptions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200" dirty="0" smtClean="0"/>
              <a:t>Culture represents one’s outlook and world view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226" y="4724400"/>
            <a:ext cx="7543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4839" y="4827657"/>
            <a:ext cx="7308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>
                <a:solidFill>
                  <a:srgbClr val="C00000"/>
                </a:solidFill>
              </a:rPr>
              <a:t>Generalizations on culture carry risk of stereotyping; </a:t>
            </a:r>
          </a:p>
          <a:p>
            <a:pPr lvl="0" algn="ctr"/>
            <a:r>
              <a:rPr lang="en-US" sz="2000" b="1" dirty="0">
                <a:solidFill>
                  <a:srgbClr val="C00000"/>
                </a:solidFill>
              </a:rPr>
              <a:t>inaccurate assessments and surprising exceptions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864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Culture Discussion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042" y="870496"/>
            <a:ext cx="88945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World’s cultures classified in 3 categories:</a:t>
            </a:r>
          </a:p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Linear-actives</a:t>
            </a:r>
            <a:r>
              <a:rPr lang="en-US" dirty="0" smtClean="0"/>
              <a:t>: those who plan, schedule, organize, do one thing at a time.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dirty="0" smtClean="0"/>
              <a:t>North America and Northern Europe</a:t>
            </a:r>
          </a:p>
          <a:p>
            <a:pPr marL="2114550" lvl="4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Multi-actives</a:t>
            </a:r>
            <a:r>
              <a:rPr lang="en-US" dirty="0" smtClean="0"/>
              <a:t>: those who do many things at one once, planning their priorities not according to a time schedule, but according to the thrill or importance the task brings with it.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dirty="0" smtClean="0"/>
              <a:t>Latin America, Southern Europe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Reactives</a:t>
            </a:r>
            <a:r>
              <a:rPr lang="en-US" dirty="0" smtClean="0"/>
              <a:t>:  those that prioritize courtesy and respect, listening quietly and reacting  carefully to the other side’s proposal. 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dirty="0" smtClean="0"/>
              <a:t>East Asia</a:t>
            </a:r>
          </a:p>
          <a:p>
            <a:endParaRPr lang="en-US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414" y="5410200"/>
            <a:ext cx="8297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These categories may help with team dynamics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414" y="5410200"/>
            <a:ext cx="8340186" cy="6865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Culture Discussion-Common Traits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7" y="5410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979" y="937022"/>
            <a:ext cx="843249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C00000"/>
                </a:solidFill>
              </a:rPr>
              <a:t>             </a:t>
            </a:r>
            <a:r>
              <a:rPr lang="en-US" sz="1600" b="1" dirty="0" smtClean="0">
                <a:solidFill>
                  <a:srgbClr val="C00000"/>
                </a:solidFill>
              </a:rPr>
              <a:t>Linear-actives: those who plan, schedule, organize, do one thing at a time.</a:t>
            </a:r>
          </a:p>
          <a:p>
            <a:pPr marL="625475" lvl="4"/>
            <a:r>
              <a:rPr lang="en-US" sz="1400" b="1" dirty="0" smtClean="0">
                <a:solidFill>
                  <a:srgbClr val="C00000"/>
                </a:solidFill>
              </a:rPr>
              <a:t>                                          </a:t>
            </a:r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48750"/>
              </p:ext>
            </p:extLst>
          </p:nvPr>
        </p:nvGraphicFramePr>
        <p:xfrm>
          <a:off x="1295400" y="1453562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59000"/>
                <a:gridCol w="2032000"/>
              </a:tblGrid>
              <a:tr h="1002268">
                <a:tc>
                  <a:txBody>
                    <a:bodyPr/>
                    <a:lstStyle/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Introvert, patient, quiet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Brief on phone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Dislikes losing face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Oriented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Likes fixed agendas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Compartmentalizes projects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Respects Officialdom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Writes memos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Plans ahead methodically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Sticks to plans and facts, confronts with logic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Dominated by timetables/schedules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Gets info from statistics, internet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databases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Rarely interrupts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4" indent="-171450" algn="l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Follow correct procedures</a:t>
                      </a:r>
                    </a:p>
                    <a:p>
                      <a:pPr marL="171450" lvl="4" indent="-171450" algn="l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Works within department</a:t>
                      </a:r>
                    </a:p>
                    <a:p>
                      <a:pPr marL="171450" lvl="4" indent="-171450" algn="l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Separate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professional</a:t>
                      </a:r>
                    </a:p>
                    <a:p>
                      <a:pPr marL="171450" lvl="4" indent="-171450" algn="l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Delegates 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competent colleagues </a:t>
                      </a:r>
                      <a:r>
                        <a:rPr lang="en-US" sz="1200" dirty="0" smtClean="0"/>
                        <a:t>colleagues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05388"/>
              </p:ext>
            </p:extLst>
          </p:nvPr>
        </p:nvGraphicFramePr>
        <p:xfrm>
          <a:off x="1295400" y="4572000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59000"/>
                <a:gridCol w="2032000"/>
              </a:tblGrid>
              <a:tr h="2103120">
                <a:tc>
                  <a:txBody>
                    <a:bodyPr/>
                    <a:lstStyle/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Extrovert, impatient, talkative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Talks for hours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Plans grand outline only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Inquisitive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People –oriented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Seeks out top key person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Rarely writes memos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Timetable unpredictable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one project influence another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Juggles facts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Has ready excuses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Gets first hand information (oral)</a:t>
                      </a:r>
                    </a:p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Interrupts frequently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Interweaves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social and professional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Interrelates everything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Delegates to existing connections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41802" y="3733800"/>
            <a:ext cx="83960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Multi-actives: those who do many things at one once, planning their priorities according to a time schedule, but according to the thrill or importance the task brings with it. </a:t>
            </a:r>
          </a:p>
        </p:txBody>
      </p:sp>
    </p:spTree>
    <p:extLst>
      <p:ext uri="{BB962C8B-B14F-4D97-AF65-F5344CB8AC3E}">
        <p14:creationId xmlns:p14="http://schemas.microsoft.com/office/powerpoint/2010/main" val="291817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Culture Discussion-Common Traits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7" y="5410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04" y="1018401"/>
            <a:ext cx="84324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C00000"/>
                </a:solidFill>
              </a:rPr>
              <a:t>Reactives</a:t>
            </a:r>
            <a:r>
              <a:rPr lang="en-US" dirty="0" smtClean="0">
                <a:solidFill>
                  <a:srgbClr val="C00000"/>
                </a:solidFill>
              </a:rPr>
              <a:t>:  those that prioritize courtesy and respect, listening quietly and reacting carefully to the other side’s proposal.</a:t>
            </a:r>
          </a:p>
          <a:p>
            <a:pPr marL="625475" lvl="4"/>
            <a:r>
              <a:rPr lang="en-US" sz="1400" b="1" dirty="0" smtClean="0">
                <a:solidFill>
                  <a:srgbClr val="C00000"/>
                </a:solidFill>
              </a:rPr>
              <a:t>                                          </a:t>
            </a:r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  <a:p>
            <a:pPr marL="804863" lvl="4" indent="-179388">
              <a:buFont typeface="Arial" pitchFamily="34" charset="0"/>
              <a:buChar char="•"/>
            </a:pPr>
            <a:endParaRPr lang="en-US" dirty="0"/>
          </a:p>
          <a:p>
            <a:pPr marL="804863" lvl="4" indent="-179388">
              <a:buFont typeface="Arial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48081"/>
              </p:ext>
            </p:extLst>
          </p:nvPr>
        </p:nvGraphicFramePr>
        <p:xfrm>
          <a:off x="1219200" y="1905000"/>
          <a:ext cx="6096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159000"/>
                <a:gridCol w="2032000"/>
              </a:tblGrid>
              <a:tr h="2179320">
                <a:tc>
                  <a:txBody>
                    <a:bodyPr/>
                    <a:lstStyle/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Introvert, patient, silent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Respectful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Good listener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People –Oriented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Protects face of another</a:t>
                      </a: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19063" marR="0" lvl="5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5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Reacts to others timetables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Plans slowly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Avoids confrontation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Networks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Considers all departments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Uses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 both first hand and researched information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Sees whole picture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Statements are promises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Summarizes well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Delegates to reliable people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9450" y="5194105"/>
            <a:ext cx="6293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Most individuals are a hybrid; exhibit traits based on situation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023459"/>
            <a:ext cx="6477000" cy="7106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05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Culture Discussion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Understanding Interactions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4F3E-C83A-4B26-A327-B455D2BE365E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437" y="5410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0" y="18288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42672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8165" y="2153478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0004" y="236191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Active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2525" y="2139434"/>
            <a:ext cx="133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Multi-Active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47406" y="4577834"/>
            <a:ext cx="97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9478" y="1452030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Task oriented</a:t>
            </a:r>
          </a:p>
          <a:p>
            <a:r>
              <a:rPr lang="en-US" sz="1100" dirty="0" smtClean="0"/>
              <a:t>highly organized</a:t>
            </a:r>
          </a:p>
          <a:p>
            <a:r>
              <a:rPr lang="en-US" sz="1100" dirty="0" smtClean="0"/>
              <a:t>planners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6924261" y="1250855"/>
            <a:ext cx="1905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People oriented</a:t>
            </a:r>
          </a:p>
          <a:p>
            <a:r>
              <a:rPr lang="en-US" sz="1050" dirty="0" smtClean="0"/>
              <a:t>talkative</a:t>
            </a:r>
          </a:p>
          <a:p>
            <a:r>
              <a:rPr lang="en-US" sz="1050" dirty="0" smtClean="0"/>
              <a:t>interrelations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210134" y="5373805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Introverted,</a:t>
            </a:r>
          </a:p>
          <a:p>
            <a:r>
              <a:rPr lang="en-US" sz="1100" dirty="0" smtClean="0"/>
              <a:t>respect -oriented</a:t>
            </a:r>
          </a:p>
          <a:p>
            <a:r>
              <a:rPr lang="en-US" sz="1100" dirty="0" smtClean="0"/>
              <a:t>listeners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0" y="3144078"/>
            <a:ext cx="1752600" cy="14337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55404" y="2508766"/>
            <a:ext cx="34405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34000" y="2819400"/>
            <a:ext cx="1295400" cy="1758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4010079" y="1884205"/>
            <a:ext cx="400110" cy="9084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Interaction</a:t>
            </a:r>
          </a:p>
        </p:txBody>
      </p:sp>
      <p:sp>
        <p:nvSpPr>
          <p:cNvPr id="25" name="Rectangle 24"/>
          <p:cNvSpPr/>
          <p:nvPr/>
        </p:nvSpPr>
        <p:spPr>
          <a:xfrm rot="18178155">
            <a:off x="5234714" y="3545987"/>
            <a:ext cx="100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Interaction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2324114">
            <a:off x="2641631" y="3427690"/>
            <a:ext cx="100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Interaction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360231">
            <a:off x="2302183" y="3659053"/>
            <a:ext cx="105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Satisfactory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8174450">
            <a:off x="5274262" y="3860838"/>
            <a:ext cx="1414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srgbClr val="C00000"/>
                </a:solidFill>
              </a:rPr>
              <a:t>Time-consuming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52137" y="253118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Difficult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23919" y="6011227"/>
            <a:ext cx="780534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Understanding interactions may help in tailoring your style to work effectively with others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67807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 Quality Meeting May 7, 2013</Template>
  <TotalTime>374</TotalTime>
  <Words>544</Words>
  <Application>Microsoft Office PowerPoint</Application>
  <PresentationFormat>On-screen Show (4:3)</PresentationFormat>
  <Paragraphs>161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ULTemplate</vt:lpstr>
      <vt:lpstr>Culture Presentation May 2013 CAR Calibration Meetings                                                     </vt:lpstr>
      <vt:lpstr>Culture Discussion</vt:lpstr>
      <vt:lpstr>Culture Discussion</vt:lpstr>
      <vt:lpstr>Culture Discussion</vt:lpstr>
      <vt:lpstr>Culture Discussion</vt:lpstr>
      <vt:lpstr>Culture Discussion-Common Traits</vt:lpstr>
      <vt:lpstr>Culture Discussion-Common Traits</vt:lpstr>
      <vt:lpstr>Culture Discussion   Understanding Interactions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02955</dc:creator>
  <cp:lastModifiedBy>Allison, Cheryl</cp:lastModifiedBy>
  <cp:revision>49</cp:revision>
  <dcterms:created xsi:type="dcterms:W3CDTF">2012-09-04T16:39:28Z</dcterms:created>
  <dcterms:modified xsi:type="dcterms:W3CDTF">2013-05-23T12:53:54Z</dcterms:modified>
</cp:coreProperties>
</file>