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5"/>
    <p:sldMasterId id="2147483695" r:id="rId6"/>
  </p:sldMasterIdLst>
  <p:notesMasterIdLst>
    <p:notesMasterId r:id="rId10"/>
  </p:notesMasterIdLst>
  <p:sldIdLst>
    <p:sldId id="271" r:id="rId7"/>
    <p:sldId id="291" r:id="rId8"/>
    <p:sldId id="285" r:id="rId9"/>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91" autoAdjust="0"/>
    <p:restoredTop sz="97698" autoAdjust="0"/>
  </p:normalViewPr>
  <p:slideViewPr>
    <p:cSldViewPr>
      <p:cViewPr>
        <p:scale>
          <a:sx n="90" d="100"/>
          <a:sy n="90" d="100"/>
        </p:scale>
        <p:origin x="-1332" y="-102"/>
      </p:cViewPr>
      <p:guideLst>
        <p:guide orient="horz" pos="2160"/>
        <p:guide pos="2880"/>
      </p:guideLst>
    </p:cSldViewPr>
  </p:slideViewPr>
  <p:outlineViewPr>
    <p:cViewPr>
      <p:scale>
        <a:sx n="33" d="100"/>
        <a:sy n="33" d="100"/>
      </p:scale>
      <p:origin x="0" y="220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8" d="100"/>
          <a:sy n="68" d="100"/>
        </p:scale>
        <p:origin x="-3276" y="-12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715BB02D-1A1B-40BE-B34F-371E2696CC39}" type="datetimeFigureOut">
              <a:rPr lang="en-US" smtClean="0"/>
              <a:t>10/31/2013</a:t>
            </a:fld>
            <a:endParaRPr lang="en-US" dirty="0"/>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98683668-9D8C-4C84-9D50-9820B05F8A2E}" type="slidenum">
              <a:rPr lang="en-US" smtClean="0"/>
              <a:t>‹#›</a:t>
            </a:fld>
            <a:endParaRPr lang="en-US" dirty="0"/>
          </a:p>
        </p:txBody>
      </p:sp>
    </p:spTree>
    <p:extLst>
      <p:ext uri="{BB962C8B-B14F-4D97-AF65-F5344CB8AC3E}">
        <p14:creationId xmlns:p14="http://schemas.microsoft.com/office/powerpoint/2010/main" val="489100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683668-9D8C-4C84-9D50-9820B05F8A2E}" type="slidenum">
              <a:rPr lang="en-US" smtClean="0"/>
              <a:t>2</a:t>
            </a:fld>
            <a:endParaRPr lang="en-US" dirty="0"/>
          </a:p>
        </p:txBody>
      </p:sp>
    </p:spTree>
    <p:extLst>
      <p:ext uri="{BB962C8B-B14F-4D97-AF65-F5344CB8AC3E}">
        <p14:creationId xmlns:p14="http://schemas.microsoft.com/office/powerpoint/2010/main" val="111430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683668-9D8C-4C84-9D50-9820B05F8A2E}" type="slidenum">
              <a:rPr lang="en-US" smtClean="0"/>
              <a:t>3</a:t>
            </a:fld>
            <a:endParaRPr lang="en-US" dirty="0"/>
          </a:p>
        </p:txBody>
      </p:sp>
    </p:spTree>
    <p:extLst>
      <p:ext uri="{BB962C8B-B14F-4D97-AF65-F5344CB8AC3E}">
        <p14:creationId xmlns:p14="http://schemas.microsoft.com/office/powerpoint/2010/main" val="15462304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cstate="email">
            <a:extLst>
              <a:ext uri="{28A0092B-C50C-407E-A947-70E740481C1C}">
                <a14:useLocalDpi xmlns:a14="http://schemas.microsoft.com/office/drawing/2010/main"/>
              </a:ext>
            </a:extLst>
          </a:blip>
          <a:srcRect r="16216"/>
          <a:stretch>
            <a:fillRect/>
          </a:stretch>
        </p:blipFill>
        <p:spPr bwMode="invGray">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1064715" cy="246221"/>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defTabSz="457200" eaLnBrk="1" fontAlgn="base" hangingPunct="1">
              <a:spcBef>
                <a:spcPct val="0"/>
              </a:spcBef>
              <a:spcAft>
                <a:spcPct val="0"/>
              </a:spcAft>
              <a:defRPr/>
            </a:pPr>
            <a:r>
              <a:rPr lang="en-US" sz="1000" dirty="0" smtClean="0">
                <a:solidFill>
                  <a:prstClr val="white"/>
                </a:solidFill>
                <a:cs typeface="Arial" charset="0"/>
              </a:rPr>
              <a:t>© 2012 UL LLC</a:t>
            </a:r>
          </a:p>
        </p:txBody>
      </p:sp>
      <p:sp>
        <p:nvSpPr>
          <p:cNvPr id="2" name="Title 1"/>
          <p:cNvSpPr>
            <a:spLocks noGrp="1"/>
          </p:cNvSpPr>
          <p:nvPr>
            <p:ph type="ctrTitle"/>
          </p:nvPr>
        </p:nvSpPr>
        <p:spPr>
          <a:xfrm>
            <a:off x="457199" y="2534248"/>
            <a:ext cx="5548579" cy="1399032"/>
          </a:xfrm>
        </p:spPr>
        <p:txBody>
          <a:bodyPr/>
          <a:lstStyle>
            <a:lvl1pPr algn="l">
              <a:defRPr sz="3000" b="1" baseline="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1491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7881938" y="482600"/>
            <a:ext cx="804862" cy="806450"/>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5884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cstate="email">
            <a:extLst>
              <a:ext uri="{28A0092B-C50C-407E-A947-70E740481C1C}">
                <a14:useLocalDpi xmlns:a14="http://schemas.microsoft.com/office/drawing/2010/main"/>
              </a:ext>
            </a:extLst>
          </a:blip>
          <a:srcRect r="16216"/>
          <a:stretch>
            <a:fillRect/>
          </a:stretch>
        </p:blipFill>
        <p:spPr bwMode="invGray">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1064715" cy="246221"/>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defTabSz="457200" eaLnBrk="1" fontAlgn="base" hangingPunct="1">
              <a:spcBef>
                <a:spcPct val="0"/>
              </a:spcBef>
              <a:spcAft>
                <a:spcPct val="0"/>
              </a:spcAft>
              <a:defRPr/>
            </a:pPr>
            <a:r>
              <a:rPr lang="en-US" sz="1000" dirty="0" smtClean="0">
                <a:solidFill>
                  <a:prstClr val="white"/>
                </a:solidFill>
                <a:cs typeface="Arial" charset="0"/>
              </a:rPr>
              <a:t>© 2012 UL LLC</a:t>
            </a:r>
          </a:p>
        </p:txBody>
      </p:sp>
      <p:sp>
        <p:nvSpPr>
          <p:cNvPr id="2" name="Title 1"/>
          <p:cNvSpPr>
            <a:spLocks noGrp="1"/>
          </p:cNvSpPr>
          <p:nvPr>
            <p:ph type="ctrTitle"/>
          </p:nvPr>
        </p:nvSpPr>
        <p:spPr>
          <a:xfrm>
            <a:off x="457199" y="2534248"/>
            <a:ext cx="5548579" cy="1399032"/>
          </a:xfrm>
        </p:spPr>
        <p:txBody>
          <a:bodyPr/>
          <a:lstStyle>
            <a:lvl1pPr algn="l">
              <a:defRPr sz="3000" b="1" baseline="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059561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email">
            <a:extLst>
              <a:ext uri="{28A0092B-C50C-407E-A947-70E740481C1C}">
                <a14:useLocalDpi xmlns:a14="http://schemas.microsoft.com/office/drawing/2010/main"/>
              </a:ext>
            </a:extLst>
          </a:blip>
          <a:srcRect r="16216"/>
          <a:stretch>
            <a:fillRect/>
          </a:stretch>
        </p:blipFill>
        <p:spPr bwMode="auto">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1064715" cy="246221"/>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defTabSz="457200" eaLnBrk="1" fontAlgn="base" hangingPunct="1">
              <a:spcBef>
                <a:spcPct val="0"/>
              </a:spcBef>
              <a:spcAft>
                <a:spcPct val="0"/>
              </a:spcAft>
              <a:defRPr/>
            </a:pPr>
            <a:r>
              <a:rPr lang="en-US" sz="1000" dirty="0" smtClean="0">
                <a:solidFill>
                  <a:srgbClr val="000000"/>
                </a:solidFill>
                <a:cs typeface="Arial" charset="0"/>
              </a:rPr>
              <a:t>© 2012 UL LLC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138218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B537EF61-B3A5-4959-B3F4-0313A77544C2}"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49994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7CF61324-115A-429D-86C8-DBBFE27C7CEE}"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4080607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7132638" y="274638"/>
            <a:ext cx="1646237" cy="1647825"/>
          </a:xfrm>
          <a:prstGeom prst="rect">
            <a:avLst/>
          </a:prstGeom>
          <a:noFill/>
          <a:ln w="9525">
            <a:noFill/>
            <a:miter lim="800000"/>
            <a:headEnd/>
            <a:tailEnd/>
          </a:ln>
        </p:spPr>
      </p:pic>
      <p:pic>
        <p:nvPicPr>
          <p:cNvPr id="5" name="Picture 7" descr="UL_Enterprise_red_rgb.gi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AE19F879-4F14-4674-8B63-00F5A7631318}"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226356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dirty="0">
              <a:solidFill>
                <a:srgbClr val="FFFFFF"/>
              </a:solidFill>
              <a:ea typeface="Geneva" charset="-128"/>
              <a:cs typeface="Arial" charset="0"/>
            </a:endParaRPr>
          </a:p>
        </p:txBody>
      </p:sp>
      <p:pic>
        <p:nvPicPr>
          <p:cNvPr id="4" name="Picture 6" descr="ul_pattern.pdf"/>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921648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B66E7D94-79F0-4981-B3DD-09B0DF3BD34E}"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4061825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9DEFC0AB-4B68-421A-8EB6-7FDCBC8283C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756265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pPr>
              <a:defRPr/>
            </a:pPr>
            <a:fld id="{652F14B1-5CA1-4B89-BB44-35E887E37A5D}"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474643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email">
            <a:extLst>
              <a:ext uri="{28A0092B-C50C-407E-A947-70E740481C1C}">
                <a14:useLocalDpi xmlns:a14="http://schemas.microsoft.com/office/drawing/2010/main"/>
              </a:ext>
            </a:extLst>
          </a:blip>
          <a:srcRect r="16216"/>
          <a:stretch>
            <a:fillRect/>
          </a:stretch>
        </p:blipFill>
        <p:spPr bwMode="auto">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1064715" cy="246221"/>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defTabSz="457200" eaLnBrk="1" fontAlgn="base" hangingPunct="1">
              <a:spcBef>
                <a:spcPct val="0"/>
              </a:spcBef>
              <a:spcAft>
                <a:spcPct val="0"/>
              </a:spcAft>
              <a:defRPr/>
            </a:pPr>
            <a:r>
              <a:rPr lang="en-US" sz="1000" dirty="0" smtClean="0">
                <a:solidFill>
                  <a:srgbClr val="000000"/>
                </a:solidFill>
                <a:cs typeface="Arial" charset="0"/>
              </a:rPr>
              <a:t>© 2012 UL LLC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0177836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7881938" y="482600"/>
            <a:ext cx="804862" cy="806450"/>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7345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B537EF61-B3A5-4959-B3F4-0313A77544C2}"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010739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7CF61324-115A-429D-86C8-DBBFE27C7CEE}"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322431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7132638" y="274638"/>
            <a:ext cx="1646237" cy="1647825"/>
          </a:xfrm>
          <a:prstGeom prst="rect">
            <a:avLst/>
          </a:prstGeom>
          <a:noFill/>
          <a:ln w="9525">
            <a:noFill/>
            <a:miter lim="800000"/>
            <a:headEnd/>
            <a:tailEnd/>
          </a:ln>
        </p:spPr>
      </p:pic>
      <p:pic>
        <p:nvPicPr>
          <p:cNvPr id="5" name="Picture 7" descr="UL_Enterprise_red_rgb.gi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AE19F879-4F14-4674-8B63-00F5A7631318}"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58913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dirty="0">
              <a:solidFill>
                <a:srgbClr val="FFFFFF"/>
              </a:solidFill>
              <a:ea typeface="Geneva" charset="-128"/>
              <a:cs typeface="Arial" charset="0"/>
            </a:endParaRPr>
          </a:p>
        </p:txBody>
      </p:sp>
      <p:pic>
        <p:nvPicPr>
          <p:cNvPr id="4" name="Picture 6" descr="ul_pattern.pdf"/>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4288521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B66E7D94-79F0-4981-B3DD-09B0DF3BD34E}"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005547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9DEFC0AB-4B68-421A-8EB6-7FDCBC8283C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875018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pPr>
              <a:defRPr/>
            </a:pPr>
            <a:fld id="{652F14B1-5CA1-4B89-BB44-35E887E37A5D}"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76429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5896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052186"/>
            <a:ext cx="8229600" cy="50739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defTabSz="457200" fontAlgn="base">
              <a:spcBef>
                <a:spcPct val="0"/>
              </a:spcBef>
              <a:spcAft>
                <a:spcPct val="0"/>
              </a:spcAft>
              <a:defRPr/>
            </a:pPr>
            <a:fld id="{371309F6-FB7A-45D2-9E4B-C2DB833EDA9C}" type="slidenum">
              <a:rPr lang="en-US">
                <a:solidFill>
                  <a:srgbClr val="000000"/>
                </a:solidFill>
                <a:ea typeface="Geneva" charset="-128"/>
              </a:rPr>
              <a:pPr defTabSz="457200" fontAlgn="base">
                <a:spcBef>
                  <a:spcPct val="0"/>
                </a:spcBef>
                <a:spcAft>
                  <a:spcPct val="0"/>
                </a:spcAft>
                <a:defRPr/>
              </a:pPr>
              <a:t>‹#›</a:t>
            </a:fld>
            <a:endParaRPr lang="en-US" dirty="0">
              <a:solidFill>
                <a:srgbClr val="000000"/>
              </a:solidFill>
              <a:ea typeface="Geneva" charset="-128"/>
            </a:endParaRPr>
          </a:p>
        </p:txBody>
      </p:sp>
    </p:spTree>
    <p:extLst>
      <p:ext uri="{BB962C8B-B14F-4D97-AF65-F5344CB8AC3E}">
        <p14:creationId xmlns:p14="http://schemas.microsoft.com/office/powerpoint/2010/main" val="37813103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5896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052186"/>
            <a:ext cx="8229600" cy="50739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defTabSz="457200" fontAlgn="base">
              <a:spcBef>
                <a:spcPct val="0"/>
              </a:spcBef>
              <a:spcAft>
                <a:spcPct val="0"/>
              </a:spcAft>
              <a:defRPr/>
            </a:pPr>
            <a:fld id="{371309F6-FB7A-45D2-9E4B-C2DB833EDA9C}" type="slidenum">
              <a:rPr lang="en-US">
                <a:solidFill>
                  <a:srgbClr val="000000"/>
                </a:solidFill>
                <a:ea typeface="Geneva" charset="-128"/>
              </a:rPr>
              <a:pPr defTabSz="457200" fontAlgn="base">
                <a:spcBef>
                  <a:spcPct val="0"/>
                </a:spcBef>
                <a:spcAft>
                  <a:spcPct val="0"/>
                </a:spcAft>
                <a:defRPr/>
              </a:pPr>
              <a:t>‹#›</a:t>
            </a:fld>
            <a:endParaRPr lang="en-US" dirty="0">
              <a:solidFill>
                <a:srgbClr val="000000"/>
              </a:solidFill>
              <a:ea typeface="Geneva" charset="-128"/>
            </a:endParaRPr>
          </a:p>
        </p:txBody>
      </p:sp>
    </p:spTree>
    <p:extLst>
      <p:ext uri="{BB962C8B-B14F-4D97-AF65-F5344CB8AC3E}">
        <p14:creationId xmlns:p14="http://schemas.microsoft.com/office/powerpoint/2010/main" val="187581031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380000" y="2560638"/>
            <a:ext cx="6020767" cy="1400175"/>
          </a:xfrm>
        </p:spPr>
        <p:txBody>
          <a:bodyPr/>
          <a:lstStyle/>
          <a:p>
            <a:pPr algn="ctr" eaLnBrk="1" hangingPunct="1"/>
            <a:r>
              <a:rPr lang="en-US" sz="4800" dirty="0" smtClean="0">
                <a:latin typeface="Bradley Hand ITC" pitchFamily="66" charset="0"/>
              </a:rPr>
              <a:t>Buy and Pay</a:t>
            </a:r>
            <a:br>
              <a:rPr lang="en-US" sz="4800" dirty="0" smtClean="0">
                <a:latin typeface="Bradley Hand ITC" pitchFamily="66" charset="0"/>
              </a:rPr>
            </a:br>
            <a:endParaRPr lang="en-US" sz="4400" dirty="0" smtClean="0">
              <a:latin typeface="Arial" charset="0"/>
            </a:endParaRPr>
          </a:p>
        </p:txBody>
      </p:sp>
      <p:sp>
        <p:nvSpPr>
          <p:cNvPr id="12291" name="Subtitle 2"/>
          <p:cNvSpPr>
            <a:spLocks noGrp="1"/>
          </p:cNvSpPr>
          <p:nvPr>
            <p:ph type="subTitle" idx="1"/>
          </p:nvPr>
        </p:nvSpPr>
        <p:spPr>
          <a:xfrm>
            <a:off x="645882" y="3960813"/>
            <a:ext cx="5914575" cy="1774825"/>
          </a:xfrm>
        </p:spPr>
        <p:txBody>
          <a:bodyPr/>
          <a:lstStyle/>
          <a:p>
            <a:pPr algn="ctr" eaLnBrk="1" hangingPunct="1">
              <a:lnSpc>
                <a:spcPct val="80000"/>
              </a:lnSpc>
            </a:pPr>
            <a:r>
              <a:rPr lang="en-US" sz="2400" i="1" dirty="0" smtClean="0">
                <a:latin typeface="Calibri" pitchFamily="34" charset="0"/>
                <a:cs typeface="Calibri" pitchFamily="34" charset="0"/>
              </a:rPr>
              <a:t>DAP</a:t>
            </a:r>
          </a:p>
          <a:p>
            <a:pPr algn="ctr" eaLnBrk="1" hangingPunct="1">
              <a:lnSpc>
                <a:spcPct val="80000"/>
              </a:lnSpc>
            </a:pPr>
            <a:r>
              <a:rPr lang="en-US" sz="2400" dirty="0" smtClean="0">
                <a:latin typeface="Calibri" pitchFamily="34" charset="0"/>
                <a:cs typeface="Calibri" pitchFamily="34" charset="0"/>
              </a:rPr>
              <a:t>Critical Business Impacts</a:t>
            </a:r>
          </a:p>
          <a:p>
            <a:pPr algn="ctr" eaLnBrk="1" hangingPunct="1">
              <a:lnSpc>
                <a:spcPct val="80000"/>
              </a:lnSpc>
            </a:pPr>
            <a:r>
              <a:rPr lang="en-US" sz="2400" i="1" dirty="0" smtClean="0">
                <a:latin typeface="Calibri" pitchFamily="34" charset="0"/>
                <a:cs typeface="Calibri" pitchFamily="34" charset="0"/>
              </a:rPr>
              <a:t>10/31/13</a:t>
            </a:r>
          </a:p>
        </p:txBody>
      </p:sp>
    </p:spTree>
    <p:extLst>
      <p:ext uri="{BB962C8B-B14F-4D97-AF65-F5344CB8AC3E}">
        <p14:creationId xmlns:p14="http://schemas.microsoft.com/office/powerpoint/2010/main" val="3415029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Critical Impacts Identified </a:t>
            </a:r>
            <a:endParaRPr lang="en-US" dirty="0"/>
          </a:p>
        </p:txBody>
      </p:sp>
      <p:sp>
        <p:nvSpPr>
          <p:cNvPr id="4" name="Slide Number Placeholder 3"/>
          <p:cNvSpPr>
            <a:spLocks noGrp="1"/>
          </p:cNvSpPr>
          <p:nvPr>
            <p:ph type="sldNum" sz="quarter" idx="10"/>
          </p:nvPr>
        </p:nvSpPr>
        <p:spPr/>
        <p:txBody>
          <a:bodyPr/>
          <a:lstStyle/>
          <a:p>
            <a:pPr>
              <a:defRPr/>
            </a:pPr>
            <a:fld id="{7CF61324-115A-429D-86C8-DBBFE27C7CEE}" type="slidenum">
              <a:rPr lang="en-US" smtClean="0">
                <a:solidFill>
                  <a:srgbClr val="000000"/>
                </a:solidFill>
              </a:rPr>
              <a:pPr>
                <a:defRPr/>
              </a:pPr>
              <a:t>2</a:t>
            </a:fld>
            <a:endParaRPr lang="en-US" dirty="0">
              <a:solidFill>
                <a:srgbClr val="000000"/>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28198406"/>
              </p:ext>
            </p:extLst>
          </p:nvPr>
        </p:nvGraphicFramePr>
        <p:xfrm>
          <a:off x="152400" y="1143000"/>
          <a:ext cx="8763000" cy="4846320"/>
        </p:xfrm>
        <a:graphic>
          <a:graphicData uri="http://schemas.openxmlformats.org/drawingml/2006/table">
            <a:tbl>
              <a:tblPr firstRow="1" bandRow="1">
                <a:tableStyleId>{5C22544A-7EE6-4342-B048-85BDC9FD1C3A}</a:tableStyleId>
              </a:tblPr>
              <a:tblGrid>
                <a:gridCol w="1298223"/>
                <a:gridCol w="2677583"/>
                <a:gridCol w="2537235"/>
                <a:gridCol w="2249959"/>
              </a:tblGrid>
              <a:tr h="137160">
                <a:tc>
                  <a:txBody>
                    <a:bodyPr/>
                    <a:lstStyle/>
                    <a:p>
                      <a:r>
                        <a:rPr lang="en-US" sz="1200" dirty="0" smtClean="0"/>
                        <a:t>Location/BU/</a:t>
                      </a:r>
                    </a:p>
                    <a:p>
                      <a:r>
                        <a:rPr lang="en-US" sz="1200" dirty="0" smtClean="0"/>
                        <a:t>Service Line</a:t>
                      </a:r>
                      <a:endParaRPr lang="en-US" sz="1200" dirty="0"/>
                    </a:p>
                  </a:txBody>
                  <a:tcPr/>
                </a:tc>
                <a:tc>
                  <a:txBody>
                    <a:bodyPr/>
                    <a:lstStyle/>
                    <a:p>
                      <a:r>
                        <a:rPr lang="en-US" sz="1200" dirty="0" smtClean="0"/>
                        <a:t>Issue</a:t>
                      </a:r>
                      <a:endParaRPr lang="en-US" sz="1200" dirty="0"/>
                    </a:p>
                  </a:txBody>
                  <a:tcPr/>
                </a:tc>
                <a:tc>
                  <a:txBody>
                    <a:bodyPr/>
                    <a:lstStyle/>
                    <a:p>
                      <a:r>
                        <a:rPr lang="en-US" sz="1200" dirty="0" smtClean="0"/>
                        <a:t>Impact to the Business</a:t>
                      </a:r>
                      <a:endParaRPr lang="en-US" sz="1200" dirty="0"/>
                    </a:p>
                  </a:txBody>
                  <a:tcPr/>
                </a:tc>
                <a:tc>
                  <a:txBody>
                    <a:bodyPr/>
                    <a:lstStyle/>
                    <a:p>
                      <a:r>
                        <a:rPr lang="en-US" sz="1200" dirty="0" smtClean="0"/>
                        <a:t>Proposed Mitigation Strategy</a:t>
                      </a:r>
                      <a:endParaRPr lang="en-US" sz="1200" dirty="0"/>
                    </a:p>
                  </a:txBody>
                  <a:tcPr/>
                </a:tc>
              </a:tr>
              <a:tr h="370840">
                <a:tc>
                  <a:txBody>
                    <a:bodyPr/>
                    <a:lstStyle/>
                    <a:p>
                      <a:r>
                        <a:rPr lang="en-US" sz="1200" dirty="0" smtClean="0"/>
                        <a:t>DAP</a:t>
                      </a:r>
                    </a:p>
                  </a:txBody>
                  <a:tcPr/>
                </a:tc>
                <a:tc>
                  <a:txBody>
                    <a:bodyPr/>
                    <a:lstStyle/>
                    <a:p>
                      <a:r>
                        <a:rPr lang="en-US" sz="1200" dirty="0" smtClean="0"/>
                        <a:t>No automatic migration of information from the current DAP SC Form to R12</a:t>
                      </a:r>
                      <a:r>
                        <a:rPr lang="en-US" sz="1200" baseline="0" dirty="0" smtClean="0"/>
                        <a:t> Service Contracts.</a:t>
                      </a:r>
                      <a:endParaRPr lang="en-US" sz="12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Need to manually</a:t>
                      </a:r>
                      <a:r>
                        <a:rPr lang="en-US" sz="1200" baseline="0" dirty="0" smtClean="0"/>
                        <a:t> enter client information into Service Contracts for all DAP Clients (Approx. 900).  We cannot start this migration until the “Go-Live” date of 10/7/13.  </a:t>
                      </a:r>
                      <a:endParaRPr lang="en-US" sz="1200" dirty="0"/>
                    </a:p>
                  </a:txBody>
                  <a:tcPr/>
                </a:tc>
                <a:tc>
                  <a:txBody>
                    <a:bodyPr/>
                    <a:lstStyle/>
                    <a:p>
                      <a:r>
                        <a:rPr lang="en-US" sz="1200" dirty="0" smtClean="0"/>
                        <a:t>Starting on the “Go-Live” date,  resources have been identified to start the manual process of migrating the data</a:t>
                      </a:r>
                      <a:r>
                        <a:rPr lang="en-US" sz="1200" baseline="0" dirty="0" smtClean="0"/>
                        <a:t> into Service Contracts.  The goal is to have this task completed by 11/27/13.  </a:t>
                      </a:r>
                      <a:endParaRPr lang="en-US" sz="1200" dirty="0"/>
                    </a:p>
                  </a:txBody>
                  <a:tcPr/>
                </a:tc>
              </a:tr>
              <a:tr h="2865119">
                <a:tc>
                  <a:txBody>
                    <a:bodyPr/>
                    <a:lstStyle/>
                    <a:p>
                      <a:r>
                        <a:rPr lang="en-US" sz="1200" dirty="0" smtClean="0"/>
                        <a:t>DAP</a:t>
                      </a:r>
                      <a:endParaRPr lang="en-US" sz="1200" dirty="0"/>
                    </a:p>
                  </a:txBody>
                  <a:tcPr/>
                </a:tc>
                <a:tc>
                  <a:txBody>
                    <a:bodyPr/>
                    <a:lstStyle/>
                    <a:p>
                      <a:r>
                        <a:rPr lang="en-US" sz="1200" dirty="0" smtClean="0"/>
                        <a:t>No apparent access to, or availability of, required OBI Reports, such as: a) Direct-to-Order (DTO), b) DTO QA, c) CPM, High-Level View,</a:t>
                      </a:r>
                      <a:r>
                        <a:rPr lang="en-US" sz="1200" baseline="0" dirty="0" smtClean="0"/>
                        <a:t> d) </a:t>
                      </a:r>
                      <a:r>
                        <a:rPr lang="en-US" sz="1200" dirty="0" smtClean="0"/>
                        <a:t>Participant</a:t>
                      </a:r>
                      <a:r>
                        <a:rPr lang="en-US" sz="1200" baseline="0" dirty="0" smtClean="0"/>
                        <a:t> Search, and e) Scope Export for DAP Tool.  </a:t>
                      </a:r>
                      <a:r>
                        <a:rPr lang="en-US" sz="1200" dirty="0" smtClean="0"/>
                        <a:t>  </a:t>
                      </a:r>
                      <a:endParaRPr lang="en-US" sz="1200" dirty="0"/>
                    </a:p>
                  </a:txBody>
                  <a:tcPr/>
                </a:tc>
                <a:tc>
                  <a:txBody>
                    <a:bodyPr/>
                    <a:lstStyle/>
                    <a:p>
                      <a:r>
                        <a:rPr lang="en-US" sz="1200" dirty="0" smtClean="0"/>
                        <a:t>Need to manually create and maintain Excel spreadsheets for: a) annual</a:t>
                      </a:r>
                      <a:r>
                        <a:rPr lang="en-US" sz="1200" baseline="0" dirty="0" smtClean="0"/>
                        <a:t> list of </a:t>
                      </a:r>
                      <a:r>
                        <a:rPr lang="en-US" sz="1200" dirty="0" smtClean="0"/>
                        <a:t>DAP Participants for BU/Industry Lead Auditor audit project pre-assignment and assignment verification, b) monthly DAP Participant audit project and Lead Auditor assignment, c) verification of audit project creation and assignment, d) tracking of audit project progress</a:t>
                      </a:r>
                      <a:r>
                        <a:rPr lang="en-US" sz="1200" baseline="0" dirty="0" smtClean="0"/>
                        <a:t> and e) run scope reports in OBI ahead of time for any assessments taking place in the period between when we lose OBI and new reports are generated.</a:t>
                      </a:r>
                      <a:endParaRPr lang="en-US" sz="1200" dirty="0"/>
                    </a:p>
                  </a:txBody>
                  <a:tcPr/>
                </a:tc>
                <a:tc>
                  <a:txBody>
                    <a:bodyPr/>
                    <a:lstStyle/>
                    <a:p>
                      <a:r>
                        <a:rPr lang="en-US" sz="1200" dirty="0" smtClean="0"/>
                        <a:t>Schedule meeting with DAP SC Team to: a) review current condition</a:t>
                      </a:r>
                      <a:r>
                        <a:rPr lang="en-US" sz="1200" baseline="0" dirty="0" smtClean="0"/>
                        <a:t> and status of original DAP master client list, b) possibly incorporate the QA, CPM and other functionality into the master client list, and c) determine who and how the DAP master client list will be maintained. </a:t>
                      </a:r>
                    </a:p>
                    <a:p>
                      <a:r>
                        <a:rPr lang="en-US" sz="1200" b="0" baseline="0" dirty="0" smtClean="0">
                          <a:solidFill>
                            <a:schemeClr val="tx1"/>
                          </a:solidFill>
                        </a:rPr>
                        <a:t>d) Long term would be to create new reports using OBEE or alternative  to replicate the existing reports.  This will take approx. 2 months.</a:t>
                      </a:r>
                      <a:endParaRPr lang="en-US" sz="1200" b="0" dirty="0">
                        <a:solidFill>
                          <a:schemeClr val="tx1"/>
                        </a:solidFill>
                      </a:endParaRPr>
                    </a:p>
                  </a:txBody>
                  <a:tcPr/>
                </a:tc>
              </a:tr>
            </a:tbl>
          </a:graphicData>
        </a:graphic>
      </p:graphicFrame>
    </p:spTree>
    <p:extLst>
      <p:ext uri="{BB962C8B-B14F-4D97-AF65-F5344CB8AC3E}">
        <p14:creationId xmlns:p14="http://schemas.microsoft.com/office/powerpoint/2010/main" val="3790391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Impacts (as of “Go-Live” 10/7)</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Multiple </a:t>
            </a:r>
            <a:r>
              <a:rPr lang="en-US" dirty="0" err="1" smtClean="0"/>
              <a:t>ePro</a:t>
            </a:r>
            <a:r>
              <a:rPr lang="en-US" dirty="0" smtClean="0"/>
              <a:t> Profiles (R12 auto generates a New Work – No Test Profile).  In DAP we use an “Audit Profile” for Audit Projects.  We will need to push both profiles thru the process</a:t>
            </a:r>
            <a:r>
              <a:rPr lang="en-US" dirty="0" smtClean="0"/>
              <a:t>.</a:t>
            </a:r>
          </a:p>
          <a:p>
            <a:pPr>
              <a:buFont typeface="Arial" pitchFamily="34" charset="0"/>
              <a:buChar char="•"/>
            </a:pPr>
            <a:endParaRPr lang="en-US" dirty="0"/>
          </a:p>
          <a:p>
            <a:pPr>
              <a:buFont typeface="Arial" pitchFamily="34" charset="0"/>
              <a:buChar char="•"/>
            </a:pPr>
            <a:r>
              <a:rPr lang="en-US" dirty="0" smtClean="0"/>
              <a:t>Co-existence of DAP Data.  Use of My Home Tables </a:t>
            </a:r>
            <a:r>
              <a:rPr lang="en-US" smtClean="0"/>
              <a:t>to store DAP Data.</a:t>
            </a:r>
            <a:endParaRPr lang="en-US" dirty="0" smtClean="0"/>
          </a:p>
          <a:p>
            <a:pPr>
              <a:buFont typeface="Arial" pitchFamily="34" charset="0"/>
              <a:buChar char="•"/>
            </a:pPr>
            <a:endParaRPr lang="en-US" dirty="0"/>
          </a:p>
          <a:p>
            <a:pPr>
              <a:buFont typeface="Arial" pitchFamily="34" charset="0"/>
              <a:buChar char="•"/>
            </a:pPr>
            <a:r>
              <a:rPr lang="en-US" dirty="0" smtClean="0"/>
              <a:t>Not all DAP Clients have been migrated to R12.  (Open ticket with IT)</a:t>
            </a:r>
            <a:endParaRPr lang="en-US" dirty="0" smtClean="0"/>
          </a:p>
          <a:p>
            <a:pPr>
              <a:buFont typeface="Arial" pitchFamily="34" charset="0"/>
              <a:buChar char="•"/>
            </a:pPr>
            <a:endParaRPr lang="en-US" dirty="0"/>
          </a:p>
          <a:p>
            <a:pPr>
              <a:buFont typeface="Arial" pitchFamily="34" charset="0"/>
              <a:buChar char="•"/>
            </a:pPr>
            <a:r>
              <a:rPr lang="en-US" dirty="0" smtClean="0"/>
              <a:t>Duplicate </a:t>
            </a:r>
            <a:r>
              <a:rPr lang="en-US" dirty="0" smtClean="0"/>
              <a:t>Customers with different Party Site </a:t>
            </a:r>
            <a:r>
              <a:rPr lang="en-US" dirty="0" smtClean="0"/>
              <a:t>Numbers – This has been effecting CAS New Work Projects.  </a:t>
            </a:r>
          </a:p>
          <a:p>
            <a:pPr>
              <a:buFont typeface="Arial" pitchFamily="34" charset="0"/>
              <a:buChar char="•"/>
            </a:pPr>
            <a:endParaRPr lang="en-US" dirty="0"/>
          </a:p>
          <a:p>
            <a:pPr>
              <a:buFont typeface="Arial" pitchFamily="34" charset="0"/>
              <a:buChar char="•"/>
            </a:pPr>
            <a:r>
              <a:rPr lang="en-US" dirty="0" smtClean="0"/>
              <a:t>DAP/MTL Scope Form – Auditors cannot add new signatories (we do have a work around). (Open Ticket with IT)</a:t>
            </a:r>
          </a:p>
          <a:p>
            <a:pPr>
              <a:buFont typeface="Arial" pitchFamily="34" charset="0"/>
              <a:buChar char="•"/>
            </a:pPr>
            <a:endParaRPr lang="en-US" dirty="0"/>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7CF61324-115A-429D-86C8-DBBFE27C7CEE}" type="slidenum">
              <a:rPr lang="en-US" smtClean="0"/>
              <a:pPr/>
              <a:t>3</a:t>
            </a:fld>
            <a:endParaRPr lang="en-US" dirty="0"/>
          </a:p>
        </p:txBody>
      </p:sp>
    </p:spTree>
    <p:extLst>
      <p:ext uri="{BB962C8B-B14F-4D97-AF65-F5344CB8AC3E}">
        <p14:creationId xmlns:p14="http://schemas.microsoft.com/office/powerpoint/2010/main" val="2821635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3_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99BD00A348B64747A5B6BD4BC7C58E55" ma:contentTypeVersion="1" ma:contentTypeDescription="Create a new document." ma:contentTypeScope="" ma:versionID="cb909b8de2d446ecea90a06c870e0913">
  <xsd:schema xmlns:xsd="http://www.w3.org/2001/XMLSchema" xmlns:xs="http://www.w3.org/2001/XMLSchema" xmlns:p="http://schemas.microsoft.com/office/2006/metadata/properties" xmlns:ns2="10642ee5-1166-489d-b453-64fecfc1e3d5" targetNamespace="http://schemas.microsoft.com/office/2006/metadata/properties" ma:root="true" ma:fieldsID="9fa66de71e05985a75ef0c6c8d4372d4" ns2:_="">
    <xsd:import namespace="10642ee5-1166-489d-b453-64fecfc1e3d5"/>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642ee5-1166-489d-b453-64fecfc1e3d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10642ee5-1166-489d-b453-64fecfc1e3d5">DAT5X25YWF6F-150-1307</_dlc_DocId>
    <_dlc_DocIdUrl xmlns="10642ee5-1166-489d-b453-64fecfc1e3d5">
      <Url>http://intranet.ul.com/collab/EnterpriseArchitecture/BuyAndPay/_layouts/DocIdRedir.aspx?ID=DAT5X25YWF6F-150-1307</Url>
      <Description>DAT5X25YWF6F-150-1307</Description>
    </_dlc_DocIdUrl>
  </documentManagement>
</p:properties>
</file>

<file path=customXml/itemProps1.xml><?xml version="1.0" encoding="utf-8"?>
<ds:datastoreItem xmlns:ds="http://schemas.openxmlformats.org/officeDocument/2006/customXml" ds:itemID="{BFB12BB5-88B6-47CE-BA1D-F87D9B1DF8CE}">
  <ds:schemaRefs>
    <ds:schemaRef ds:uri="http://schemas.microsoft.com/sharepoint/v3/contenttype/forms"/>
  </ds:schemaRefs>
</ds:datastoreItem>
</file>

<file path=customXml/itemProps2.xml><?xml version="1.0" encoding="utf-8"?>
<ds:datastoreItem xmlns:ds="http://schemas.openxmlformats.org/officeDocument/2006/customXml" ds:itemID="{F5D842F3-CA22-4480-A988-73197B55CE21}">
  <ds:schemaRefs>
    <ds:schemaRef ds:uri="http://schemas.microsoft.com/sharepoint/events"/>
  </ds:schemaRefs>
</ds:datastoreItem>
</file>

<file path=customXml/itemProps3.xml><?xml version="1.0" encoding="utf-8"?>
<ds:datastoreItem xmlns:ds="http://schemas.openxmlformats.org/officeDocument/2006/customXml" ds:itemID="{625E015C-D27E-4A15-82D3-C097D5D66F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642ee5-1166-489d-b453-64fecfc1e3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3D96184-E9B2-4A84-BB97-6EDEBD1CF7C0}">
  <ds:schemaRefs>
    <ds:schemaRef ds:uri="http://schemas.microsoft.com/office/2006/metadata/properties"/>
    <ds:schemaRef ds:uri="10642ee5-1166-489d-b453-64fecfc1e3d5"/>
    <ds:schemaRef ds:uri="http://purl.org/dc/dcmitype/"/>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25360</TotalTime>
  <Words>451</Words>
  <Application>Microsoft Office PowerPoint</Application>
  <PresentationFormat>On-screen Show (4:3)</PresentationFormat>
  <Paragraphs>36</Paragraphs>
  <Slides>3</Slides>
  <Notes>2</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1_ULTemplate</vt:lpstr>
      <vt:lpstr>3_ULTemplate</vt:lpstr>
      <vt:lpstr>Buy and Pay </vt:lpstr>
      <vt:lpstr>Critical Impacts Identified </vt:lpstr>
      <vt:lpstr>Additional Impacts (as of “Go-Live” 10/7)</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Buy and Pay Program</dc:title>
  <dc:creator>Pajankar, Deepak</dc:creator>
  <cp:lastModifiedBy>Ziemnick, Linda M.</cp:lastModifiedBy>
  <cp:revision>399</cp:revision>
  <cp:lastPrinted>2012-04-06T14:08:01Z</cp:lastPrinted>
  <dcterms:created xsi:type="dcterms:W3CDTF">2012-03-27T13:29:29Z</dcterms:created>
  <dcterms:modified xsi:type="dcterms:W3CDTF">2013-10-31T12:10:46Z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0x01010099BD00A348B64747A5B6BD4BC7C58E55</vt:lpwstr>
  </property>
  <property fmtid="{D5CDD505-2E9C-101B-9397-08002B2CF9AE}" pid="3" name="_dlc_DocIdItemGuid">
    <vt:lpwstr>5e2cb199-f53d-471d-8373-62f89dcea724</vt:lpwstr>
  </property>
</Properties>
</file>