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2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C099-F5D7-46F8-85F8-05673056F9B5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30F23-20D4-48C5-8243-4E973F52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30F23-20D4-48C5-8243-4E973F5211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7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6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99BD-5B1B-432F-A52F-BBC777465A71}" type="datetimeFigureOut">
              <a:rPr lang="en-US" smtClean="0"/>
              <a:t>1/5/2011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AC1B-36C6-4299-AD36-B44A5ABD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STAR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l"/>
            <a:r>
              <a:rPr lang="en-US" sz="1400" dirty="0" smtClean="0"/>
              <a:t>Prepared by Tovia Bat-Leah for QE calibration meeting 01/12/11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688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Conditions and Criteria for Recognition of Laboratories for the ENERGY STAR®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4) Forward any questions related to ENERGY STAR test methods to EPA for resolution, and abide by the decisions of EPA relative to the resolution of those questions </a:t>
            </a:r>
          </a:p>
          <a:p>
            <a:endParaRPr lang="en-US" dirty="0"/>
          </a:p>
        </p:txBody>
      </p:sp>
      <p:pic>
        <p:nvPicPr>
          <p:cNvPr id="5122" name="Picture 2" descr="C:\Users\05578\AppData\Local\Microsoft\Windows\Temporary Internet Files\Content.IE5\Y7NBKCUU\MC9003043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367213"/>
            <a:ext cx="10699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9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4114" y="2967335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0121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Star EPA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524000"/>
            <a:ext cx="1076325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157846" y="5777484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228600"/>
            <a:ext cx="11487150" cy="680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>
            <a:off x="7735750" y="5410200"/>
            <a:ext cx="484632" cy="9784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Notched Right Arrow 2"/>
          <p:cNvSpPr/>
          <p:nvPr/>
        </p:nvSpPr>
        <p:spPr>
          <a:xfrm>
            <a:off x="2133600" y="6339337"/>
            <a:ext cx="597408" cy="484632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8174"/>
            <a:ext cx="871537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6-Point Star 1"/>
          <p:cNvSpPr/>
          <p:nvPr/>
        </p:nvSpPr>
        <p:spPr>
          <a:xfrm>
            <a:off x="4339979" y="2057400"/>
            <a:ext cx="304800" cy="381000"/>
          </a:xfrm>
          <a:prstGeom prst="star6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6-Point Star 3"/>
          <p:cNvSpPr/>
          <p:nvPr/>
        </p:nvSpPr>
        <p:spPr>
          <a:xfrm>
            <a:off x="4339979" y="2819400"/>
            <a:ext cx="304800" cy="381000"/>
          </a:xfrm>
          <a:prstGeom prst="star6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6-Point Star 4"/>
          <p:cNvSpPr/>
          <p:nvPr/>
        </p:nvSpPr>
        <p:spPr>
          <a:xfrm>
            <a:off x="4328072" y="4549066"/>
            <a:ext cx="304800" cy="381000"/>
          </a:xfrm>
          <a:prstGeom prst="star6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66" y="5231088"/>
            <a:ext cx="328613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-Point Star 6"/>
          <p:cNvSpPr/>
          <p:nvPr/>
        </p:nvSpPr>
        <p:spPr>
          <a:xfrm>
            <a:off x="4311588" y="5838825"/>
            <a:ext cx="304800" cy="381000"/>
          </a:xfrm>
          <a:prstGeom prst="star6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6-Point Star 7"/>
          <p:cNvSpPr/>
          <p:nvPr/>
        </p:nvSpPr>
        <p:spPr>
          <a:xfrm>
            <a:off x="4291013" y="4000500"/>
            <a:ext cx="304800" cy="381000"/>
          </a:xfrm>
          <a:prstGeom prst="star6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6-Point Star 8"/>
          <p:cNvSpPr/>
          <p:nvPr/>
        </p:nvSpPr>
        <p:spPr>
          <a:xfrm>
            <a:off x="4292353" y="6219825"/>
            <a:ext cx="304800" cy="381000"/>
          </a:xfrm>
          <a:prstGeom prst="star6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Conditions and Criteria for Recognition of Laboratories for the ENERGY STAR® Program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General Requirements: </a:t>
            </a:r>
            <a:endParaRPr lang="en-US" dirty="0"/>
          </a:p>
          <a:p>
            <a:r>
              <a:rPr lang="en-US" dirty="0"/>
              <a:t>1) Maintain accreditation to ISO/IEC 17025, “General requirements for the competence of testing and calibration laboratories,” by an EPA-recognized Accreditation Body (AB). </a:t>
            </a:r>
          </a:p>
        </p:txBody>
      </p:sp>
      <p:pic>
        <p:nvPicPr>
          <p:cNvPr id="6146" name="Picture 2" descr="C:\Users\05578\AppData\Local\Microsoft\Windows\Temporary Internet Files\Content.IE5\XNPMB413\MC90021531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130" y="5702765"/>
            <a:ext cx="822928" cy="8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05578\AppData\Local\Microsoft\Windows\Temporary Internet Files\Content.IE5\FJBBE598\MC90035368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913590"/>
            <a:ext cx="1231111" cy="158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05578\AppData\Local\Microsoft\Windows\Temporary Internet Files\Content.IE5\XNPMB413\MC90021531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16412"/>
            <a:ext cx="1628774" cy="169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2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Conditions and Criteria for Recognition of Laboratories for the ENERGY STAR®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Inter-laboratory Comparison Testing: </a:t>
            </a:r>
            <a:endParaRPr lang="en-US" dirty="0"/>
          </a:p>
          <a:p>
            <a:r>
              <a:rPr lang="en-US" dirty="0"/>
              <a:t>1) Agree to participate in relevant and available inter-laboratory comparison testing (ILC) when EPA/DOE deems it necessary. </a:t>
            </a:r>
          </a:p>
          <a:p>
            <a:r>
              <a:rPr lang="en-US" dirty="0"/>
              <a:t>2) Carry out ILC in accordance with normal testing/calibration and reporting procedures, unless otherwise specified in the instructions from the proficiency test provider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4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Conditions and Criteria for Recognition of Laboratories for the ENERGY STAR®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Reporting: </a:t>
            </a:r>
            <a:endParaRPr lang="en-US" dirty="0"/>
          </a:p>
          <a:p>
            <a:r>
              <a:rPr lang="en-US" dirty="0"/>
              <a:t>1) Submit to EPA a digital copy of the accreditation certificate and scope of accreditation. This shall include at a minimum: </a:t>
            </a:r>
          </a:p>
          <a:p>
            <a:pPr lvl="1"/>
            <a:r>
              <a:rPr lang="en-US" dirty="0"/>
              <a:t>Accreditation effective date; </a:t>
            </a:r>
          </a:p>
          <a:p>
            <a:pPr lvl="1"/>
            <a:r>
              <a:rPr lang="en-US" dirty="0"/>
              <a:t>Accreditation expiration date (if applicable); and, </a:t>
            </a:r>
          </a:p>
          <a:p>
            <a:pPr lvl="1"/>
            <a:r>
              <a:rPr lang="en-US" dirty="0" smtClean="0"/>
              <a:t>ENERGY </a:t>
            </a:r>
            <a:r>
              <a:rPr lang="en-US" dirty="0"/>
              <a:t>STAR-relevant accredited test methods. </a:t>
            </a:r>
          </a:p>
          <a:p>
            <a:endParaRPr lang="en-US" dirty="0"/>
          </a:p>
        </p:txBody>
      </p:sp>
      <p:pic>
        <p:nvPicPr>
          <p:cNvPr id="3074" name="Picture 2" descr="C:\Users\05578\AppData\Local\Microsoft\Windows\Temporary Internet Files\Content.IE5\FJBBE598\MC90006027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10200"/>
            <a:ext cx="3497263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1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Conditions and Criteria for Recognition of Laboratories for the ENERGY STAR®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2) Authorize the laboratory’s AB to share with EPA copies of assessment documentation related to ENERGY STAR testing, including corrective action plans and deficiency resolutions. </a:t>
            </a:r>
          </a:p>
          <a:p>
            <a:endParaRPr lang="en-US" dirty="0"/>
          </a:p>
        </p:txBody>
      </p:sp>
      <p:pic>
        <p:nvPicPr>
          <p:cNvPr id="2050" name="Picture 2" descr="C:\Users\05578\AppData\Local\Microsoft\Windows\Temporary Internet Files\Content.IE5\Y7NBKCUU\MC90032436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630208"/>
            <a:ext cx="1814513" cy="138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47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Conditions and Criteria for Recognition of Laboratories for the ENERGY STAR®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3) Report to both EPA and the laboratory’s AB within 30 days of any major changes that affect the laboratory’s: </a:t>
            </a:r>
          </a:p>
          <a:p>
            <a:pPr lvl="1"/>
            <a:r>
              <a:rPr lang="en-US" dirty="0"/>
              <a:t>Legal, commercial, organizational, or ownership status; </a:t>
            </a:r>
          </a:p>
          <a:p>
            <a:pPr lvl="1"/>
            <a:r>
              <a:rPr lang="en-US" dirty="0"/>
              <a:t>Organization and management, e.g., key managerial staff; </a:t>
            </a:r>
          </a:p>
          <a:p>
            <a:pPr lvl="1"/>
            <a:r>
              <a:rPr lang="en-US" dirty="0"/>
              <a:t>Policies or procedures, where appropriate; </a:t>
            </a:r>
          </a:p>
          <a:p>
            <a:pPr lvl="1"/>
            <a:r>
              <a:rPr lang="en-US" dirty="0"/>
              <a:t>Location; </a:t>
            </a:r>
          </a:p>
          <a:p>
            <a:pPr lvl="1"/>
            <a:r>
              <a:rPr lang="en-US" dirty="0"/>
              <a:t>Personnel, facilities, working environment or other resources, where significant; and, </a:t>
            </a:r>
          </a:p>
          <a:p>
            <a:pPr lvl="1"/>
            <a:r>
              <a:rPr lang="en-US" dirty="0"/>
              <a:t>Other such matters that may affect the laboratory's capability, scope of recognized activities, or compliance with the ENERGY STAR requirements and relevant technical documents. </a:t>
            </a:r>
          </a:p>
          <a:p>
            <a:endParaRPr lang="en-US" dirty="0"/>
          </a:p>
        </p:txBody>
      </p:sp>
      <p:pic>
        <p:nvPicPr>
          <p:cNvPr id="4098" name="Picture 2" descr="C:\Users\05578\AppData\Local\Microsoft\Windows\Temporary Internet Files\Content.IE5\N9VBB1DV\MC90015656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05" y="5486400"/>
            <a:ext cx="1341438" cy="106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374</Words>
  <Application>Microsoft Office PowerPoint</Application>
  <PresentationFormat>On-screen Show (4:3)</PresentationFormat>
  <Paragraphs>34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ENERGY STAR</vt:lpstr>
      <vt:lpstr>Energy Star EPA web site</vt:lpstr>
      <vt:lpstr>PowerPoint Presentation</vt:lpstr>
      <vt:lpstr>PowerPoint Presentation</vt:lpstr>
      <vt:lpstr>Conditions and Criteria for Recognition of Laboratories for the ENERGY STAR® Program </vt:lpstr>
      <vt:lpstr>Conditions and Criteria for Recognition of Laboratories for the ENERGY STAR® Program </vt:lpstr>
      <vt:lpstr>Conditions and Criteria for Recognition of Laboratories for the ENERGY STAR® Program </vt:lpstr>
      <vt:lpstr>Conditions and Criteria for Recognition of Laboratories for the ENERGY STAR® Program </vt:lpstr>
      <vt:lpstr>Conditions and Criteria for Recognition of Laboratories for the ENERGY STAR® Program </vt:lpstr>
      <vt:lpstr>Conditions and Criteria for Recognition of Laboratories for the ENERGY STAR® Program 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STAR</dc:title>
  <dc:creator>Tovia Bat-Leah</dc:creator>
  <cp:lastModifiedBy>Tovia Bat-Leah</cp:lastModifiedBy>
  <cp:revision>10</cp:revision>
  <dcterms:created xsi:type="dcterms:W3CDTF">2011-01-04T22:39:40Z</dcterms:created>
  <dcterms:modified xsi:type="dcterms:W3CDTF">2011-01-05T22:46:55Z</dcterms:modified>
</cp:coreProperties>
</file>