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66" r:id="rId3"/>
    <p:sldId id="267" r:id="rId4"/>
    <p:sldId id="258" r:id="rId5"/>
    <p:sldId id="259" r:id="rId6"/>
    <p:sldId id="256" r:id="rId7"/>
    <p:sldId id="257" r:id="rId8"/>
    <p:sldId id="265" r:id="rId9"/>
    <p:sldId id="261" r:id="rId10"/>
    <p:sldId id="264"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14" autoAdjust="0"/>
  </p:normalViewPr>
  <p:slideViewPr>
    <p:cSldViewPr>
      <p:cViewPr varScale="1">
        <p:scale>
          <a:sx n="96" d="100"/>
          <a:sy n="96" d="100"/>
        </p:scale>
        <p:origin x="-20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2B455C-0FC3-40F3-AE1C-9774734ADCBA}" type="datetimeFigureOut">
              <a:rPr lang="en-US" smtClean="0"/>
              <a:t>9/23/2014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8051F-61D1-42C4-81C4-F2C644AE8121}" type="slidenum">
              <a:rPr lang="en-US" smtClean="0"/>
              <a:t>‹#›</a:t>
            </a:fld>
            <a:endParaRPr lang="en-US"/>
          </a:p>
        </p:txBody>
      </p:sp>
    </p:spTree>
    <p:extLst>
      <p:ext uri="{BB962C8B-B14F-4D97-AF65-F5344CB8AC3E}">
        <p14:creationId xmlns:p14="http://schemas.microsoft.com/office/powerpoint/2010/main" val="257490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1 – No (the only No!) – The OFI was for ul.com control of documents related to the certification functions available to the public. No evidence of review and approval by appropriate stakeholders. Audit 2014-145.</a:t>
            </a:r>
          </a:p>
          <a:p>
            <a:r>
              <a:rPr lang="en-US" baseline="0" dirty="0" smtClean="0"/>
              <a:t>Example 2 – Yes (2014-214) </a:t>
            </a:r>
          </a:p>
          <a:p>
            <a:r>
              <a:rPr lang="en-US" baseline="0" dirty="0" smtClean="0"/>
              <a:t>Example 3 – Yes (2014-27) The global sales documents were not up to date to reflect the use of Oracle 12 vs Oracle 11i</a:t>
            </a:r>
            <a:r>
              <a:rPr lang="en-US" baseline="0" dirty="0" smtClean="0"/>
              <a:t>. (Observation)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 4 – </a:t>
            </a:r>
            <a:r>
              <a:rPr lang="en-US" sz="1200" b="0" i="0" u="none" strike="noStrike" kern="1200" dirty="0" smtClean="0">
                <a:solidFill>
                  <a:schemeClr val="tx1"/>
                </a:solidFill>
                <a:effectLst/>
                <a:latin typeface="+mn-lt"/>
                <a:ea typeface="+mn-ea"/>
                <a:cs typeface="+mn-cs"/>
              </a:rPr>
              <a:t>Cannot Determine Effectiveness</a:t>
            </a:r>
            <a:r>
              <a:rPr lang="en-US" sz="1200" b="0" i="0" u="none" strike="noStrike" kern="1200" baseline="0" dirty="0" smtClean="0">
                <a:solidFill>
                  <a:schemeClr val="tx1"/>
                </a:solidFill>
                <a:effectLst/>
                <a:latin typeface="+mn-lt"/>
                <a:ea typeface="+mn-ea"/>
                <a:cs typeface="+mn-cs"/>
              </a:rPr>
              <a:t> (2014-150) – Program documents not in DCS</a:t>
            </a:r>
            <a:r>
              <a:rPr lang="en-US" sz="1200" b="0" i="0" u="none" strike="noStrike" kern="1200" baseline="0" dirty="0" smtClean="0">
                <a:solidFill>
                  <a:schemeClr val="tx1"/>
                </a:solidFill>
                <a:effectLst/>
                <a:latin typeface="+mn-lt"/>
                <a:ea typeface="+mn-ea"/>
                <a:cs typeface="+mn-cs"/>
              </a:rPr>
              <a:t>. (Finding)</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Ideal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Documents are approved, accessible, up to date, and there are no obsolete documents noted in use.</a:t>
            </a:r>
          </a:p>
        </p:txBody>
      </p:sp>
      <p:sp>
        <p:nvSpPr>
          <p:cNvPr id="4" name="Slide Number Placeholder 3"/>
          <p:cNvSpPr>
            <a:spLocks noGrp="1"/>
          </p:cNvSpPr>
          <p:nvPr>
            <p:ph type="sldNum" sz="quarter" idx="10"/>
          </p:nvPr>
        </p:nvSpPr>
        <p:spPr/>
        <p:txBody>
          <a:bodyPr/>
          <a:lstStyle/>
          <a:p>
            <a:fld id="{C9E8051F-61D1-42C4-81C4-F2C644AE8121}" type="slidenum">
              <a:rPr lang="en-US" smtClean="0"/>
              <a:t>3</a:t>
            </a:fld>
            <a:endParaRPr lang="en-US"/>
          </a:p>
        </p:txBody>
      </p:sp>
    </p:spTree>
    <p:extLst>
      <p:ext uri="{BB962C8B-B14F-4D97-AF65-F5344CB8AC3E}">
        <p14:creationId xmlns:p14="http://schemas.microsoft.com/office/powerpoint/2010/main" val="130507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1 – No – 2014-41, No CAR Written because there is no laboratory and 65/17065 MR is done via program/certification body (should be N/A?)</a:t>
            </a:r>
          </a:p>
          <a:p>
            <a:r>
              <a:rPr lang="en-US" baseline="0" dirty="0" smtClean="0"/>
              <a:t>Example 2 – Cannot Determine Effectiveness – 2014-53, CAR </a:t>
            </a:r>
            <a:r>
              <a:rPr lang="en-US" baseline="0" dirty="0" smtClean="0"/>
              <a:t>Written (Observation)</a:t>
            </a:r>
            <a:endParaRPr lang="en-US" baseline="0" dirty="0" smtClean="0"/>
          </a:p>
          <a:p>
            <a:r>
              <a:rPr lang="en-US" baseline="0" dirty="0" smtClean="0"/>
              <a:t>Example 3 – Yes. 2014-9. CAR Written. MR met 65 but did NOT meet their own internal requirements for MR</a:t>
            </a:r>
            <a:r>
              <a:rPr lang="en-US" baseline="0" dirty="0" smtClean="0"/>
              <a:t>. (Finding)</a:t>
            </a:r>
            <a:endParaRPr lang="en-US" baseline="0" dirty="0" smtClean="0"/>
          </a:p>
          <a:p>
            <a:r>
              <a:rPr lang="en-US" baseline="0" dirty="0" smtClean="0"/>
              <a:t>Example 4 – Yes – 2014-10. CAR was written as an observation stating “</a:t>
            </a:r>
            <a:r>
              <a:rPr lang="en-US" sz="1200" b="0" i="0" u="none" strike="noStrike" kern="1200" baseline="0" dirty="0" smtClean="0">
                <a:solidFill>
                  <a:schemeClr val="tx1"/>
                </a:solidFill>
                <a:latin typeface="+mn-lt"/>
                <a:ea typeface="+mn-ea"/>
                <a:cs typeface="+mn-cs"/>
              </a:rPr>
              <a:t>Could not confirm that all required input was taken into account during Management Review</a:t>
            </a:r>
            <a:r>
              <a:rPr lang="en-US" sz="1200" b="0" i="0" u="none" strike="noStrike" kern="1200" baseline="0" dirty="0" smtClean="0">
                <a:solidFill>
                  <a:schemeClr val="tx1"/>
                </a:solidFill>
                <a:latin typeface="+mn-lt"/>
                <a:ea typeface="+mn-ea"/>
                <a:cs typeface="+mn-cs"/>
              </a:rPr>
              <a:t>” (Observation)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indent="0">
              <a:buNone/>
            </a:pPr>
            <a:r>
              <a:rPr lang="en-US" sz="1200" b="1" dirty="0" smtClean="0"/>
              <a:t>Ideal Response</a:t>
            </a:r>
          </a:p>
          <a:p>
            <a:pPr marL="0" indent="0">
              <a:buNone/>
            </a:pPr>
            <a:r>
              <a:rPr lang="en-US" sz="1200" dirty="0" smtClean="0"/>
              <a:t>Management Review items are deployed and tracked and the appropriate management level is consulted for unresolved issues. The MR concludes that the QMS is effective.</a:t>
            </a:r>
          </a:p>
          <a:p>
            <a:endParaRPr lang="en-US" dirty="0"/>
          </a:p>
        </p:txBody>
      </p:sp>
      <p:sp>
        <p:nvSpPr>
          <p:cNvPr id="4" name="Slide Number Placeholder 3"/>
          <p:cNvSpPr>
            <a:spLocks noGrp="1"/>
          </p:cNvSpPr>
          <p:nvPr>
            <p:ph type="sldNum" sz="quarter" idx="10"/>
          </p:nvPr>
        </p:nvSpPr>
        <p:spPr/>
        <p:txBody>
          <a:bodyPr/>
          <a:lstStyle/>
          <a:p>
            <a:fld id="{C9E8051F-61D1-42C4-81C4-F2C644AE8121}" type="slidenum">
              <a:rPr lang="en-US" smtClean="0"/>
              <a:t>5</a:t>
            </a:fld>
            <a:endParaRPr lang="en-US"/>
          </a:p>
        </p:txBody>
      </p:sp>
    </p:spTree>
    <p:extLst>
      <p:ext uri="{BB962C8B-B14F-4D97-AF65-F5344CB8AC3E}">
        <p14:creationId xmlns:p14="http://schemas.microsoft.com/office/powerpoint/2010/main" val="158363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1</a:t>
            </a:r>
            <a:r>
              <a:rPr lang="en-US" baseline="0" dirty="0" smtClean="0"/>
              <a:t> – Effectiveness listed as NO. 2014-54</a:t>
            </a:r>
            <a:r>
              <a:rPr lang="en-US" baseline="0" dirty="0" smtClean="0"/>
              <a:t>. (Finding) – Written under “Equipment” Standard Category on IQA and in CAR.</a:t>
            </a:r>
            <a:endParaRPr lang="en-US" baseline="0" dirty="0" smtClean="0"/>
          </a:p>
          <a:p>
            <a:r>
              <a:rPr lang="en-US" baseline="0" dirty="0" smtClean="0"/>
              <a:t>Example 2- Effectiveness listed as YES. CAR Written as ‘Corrective Action’ category yet the issue is related to DAP (Subcontracting). 2014-99.</a:t>
            </a:r>
          </a:p>
          <a:p>
            <a:r>
              <a:rPr lang="en-US" baseline="0" dirty="0" smtClean="0"/>
              <a:t>Example 3 – Effectiveness listed as YES. 2014-49</a:t>
            </a:r>
          </a:p>
          <a:p>
            <a:r>
              <a:rPr lang="en-US" baseline="0" dirty="0" smtClean="0"/>
              <a:t>Example 4 – Effectiveness listed as YES. 2014-53</a:t>
            </a:r>
          </a:p>
          <a:p>
            <a:endParaRPr lang="en-US" baseline="0" dirty="0" smtClean="0"/>
          </a:p>
          <a:p>
            <a:pPr marL="0" indent="0">
              <a:buNone/>
            </a:pPr>
            <a:r>
              <a:rPr lang="en-US" sz="1200" b="1" dirty="0" smtClean="0"/>
              <a:t>Ideal Response</a:t>
            </a:r>
          </a:p>
          <a:p>
            <a:pPr marL="0" indent="0">
              <a:buNone/>
            </a:pPr>
            <a:r>
              <a:rPr lang="en-US" sz="1200" dirty="0" smtClean="0"/>
              <a:t>A sampling of corrective actions shows that there are no repeat issues and that issues identified (internally or externally) are being effectively addressed and resolved.</a:t>
            </a:r>
            <a:endParaRPr lang="en-US" sz="1200" b="1" dirty="0" smtClean="0"/>
          </a:p>
          <a:p>
            <a:endParaRPr lang="en-US" dirty="0"/>
          </a:p>
        </p:txBody>
      </p:sp>
      <p:sp>
        <p:nvSpPr>
          <p:cNvPr id="4" name="Slide Number Placeholder 3"/>
          <p:cNvSpPr>
            <a:spLocks noGrp="1"/>
          </p:cNvSpPr>
          <p:nvPr>
            <p:ph type="sldNum" sz="quarter" idx="10"/>
          </p:nvPr>
        </p:nvSpPr>
        <p:spPr/>
        <p:txBody>
          <a:bodyPr/>
          <a:lstStyle/>
          <a:p>
            <a:fld id="{C9E8051F-61D1-42C4-81C4-F2C644AE8121}" type="slidenum">
              <a:rPr lang="en-US" smtClean="0"/>
              <a:t>7</a:t>
            </a:fld>
            <a:endParaRPr lang="en-US"/>
          </a:p>
        </p:txBody>
      </p:sp>
    </p:spTree>
    <p:extLst>
      <p:ext uri="{BB962C8B-B14F-4D97-AF65-F5344CB8AC3E}">
        <p14:creationId xmlns:p14="http://schemas.microsoft.com/office/powerpoint/2010/main" val="352280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1</a:t>
            </a:r>
            <a:r>
              <a:rPr lang="en-US" baseline="0" dirty="0" smtClean="0"/>
              <a:t> – Yes (2014-9) Finding – Not all required records were stored as required. Observation – Org Chart not up to date (should be document control, not records – it was listed in general/organization in the NC table)</a:t>
            </a:r>
          </a:p>
          <a:p>
            <a:r>
              <a:rPr lang="en-US" baseline="0" dirty="0" smtClean="0"/>
              <a:t>Example 2 – Yes (2014-7)</a:t>
            </a:r>
          </a:p>
          <a:p>
            <a:r>
              <a:rPr lang="en-US" baseline="0" dirty="0" smtClean="0"/>
              <a:t>Example 3 – N/A (2014-120) (All other N/As are from Global Audits where we do not ask for this information)</a:t>
            </a:r>
          </a:p>
          <a:p>
            <a:r>
              <a:rPr lang="en-US" baseline="0" dirty="0" smtClean="0"/>
              <a:t>Example 4 – Yes (2014-19) 3 observations – 3 of 12 not aware of requirement to profile </a:t>
            </a:r>
            <a:r>
              <a:rPr lang="en-US" baseline="0" dirty="0" err="1" smtClean="0"/>
              <a:t>NoA</a:t>
            </a:r>
            <a:r>
              <a:rPr lang="en-US" baseline="0" dirty="0" smtClean="0"/>
              <a:t>. CC ID Number not listed in project records. Original observation not recorded, only calculated value.</a:t>
            </a:r>
          </a:p>
          <a:p>
            <a:endParaRPr lang="en-US" baseline="0" dirty="0" smtClean="0"/>
          </a:p>
          <a:p>
            <a:pPr marL="0" indent="0">
              <a:buNone/>
            </a:pPr>
            <a:r>
              <a:rPr lang="en-US" sz="1200" b="1" dirty="0" smtClean="0"/>
              <a:t>Ideal Response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Records were accessible, complete,</a:t>
            </a:r>
            <a:r>
              <a:rPr lang="en-US" sz="1200" b="0" baseline="0" dirty="0" smtClean="0"/>
              <a:t> accurate, and up to date, and available upon request.</a:t>
            </a:r>
            <a:endParaRPr lang="en-US" sz="1200" b="0" dirty="0" smtClean="0"/>
          </a:p>
          <a:p>
            <a:pPr marL="0" indent="0">
              <a:buNone/>
            </a:pPr>
            <a:endParaRPr lang="en-US" sz="1200" b="1" dirty="0" smtClean="0"/>
          </a:p>
        </p:txBody>
      </p:sp>
      <p:sp>
        <p:nvSpPr>
          <p:cNvPr id="4" name="Slide Number Placeholder 3"/>
          <p:cNvSpPr>
            <a:spLocks noGrp="1"/>
          </p:cNvSpPr>
          <p:nvPr>
            <p:ph type="sldNum" sz="quarter" idx="10"/>
          </p:nvPr>
        </p:nvSpPr>
        <p:spPr/>
        <p:txBody>
          <a:bodyPr/>
          <a:lstStyle/>
          <a:p>
            <a:fld id="{C9E8051F-61D1-42C4-81C4-F2C644AE8121}" type="slidenum">
              <a:rPr lang="en-US" smtClean="0"/>
              <a:t>9</a:t>
            </a:fld>
            <a:endParaRPr lang="en-US"/>
          </a:p>
        </p:txBody>
      </p:sp>
    </p:spTree>
    <p:extLst>
      <p:ext uri="{BB962C8B-B14F-4D97-AF65-F5344CB8AC3E}">
        <p14:creationId xmlns:p14="http://schemas.microsoft.com/office/powerpoint/2010/main" val="392880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1 – Yes (2014-24)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2 – Yes (2014-35)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a:t>
            </a:r>
            <a:r>
              <a:rPr lang="en-US" baseline="0" dirty="0" smtClean="0"/>
              <a:t> 3 – N/A (2014-64)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 4 – Yes (2014-41)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a:buNone/>
            </a:pPr>
            <a:r>
              <a:rPr lang="en-US" sz="1200" b="1" dirty="0" smtClean="0"/>
              <a:t>Ideal Response</a:t>
            </a:r>
            <a:endParaRPr lang="en-US" sz="1200" dirty="0" smtClean="0"/>
          </a:p>
          <a:p>
            <a:pPr marL="0" indent="0">
              <a:buNone/>
            </a:pPr>
            <a:r>
              <a:rPr lang="en-US" sz="1200" dirty="0" smtClean="0"/>
              <a:t>Internal audits are identifying and addressing issues consistent with those identified by external auditors.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9E8051F-61D1-42C4-81C4-F2C644AE8121}" type="slidenum">
              <a:rPr lang="en-US" smtClean="0"/>
              <a:t>11</a:t>
            </a:fld>
            <a:endParaRPr lang="en-US"/>
          </a:p>
        </p:txBody>
      </p:sp>
    </p:spTree>
    <p:extLst>
      <p:ext uri="{BB962C8B-B14F-4D97-AF65-F5344CB8AC3E}">
        <p14:creationId xmlns:p14="http://schemas.microsoft.com/office/powerpoint/2010/main" val="214827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A36A76-F5C6-466C-8EB7-D40E751066C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302559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36A76-F5C6-466C-8EB7-D40E751066C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299205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36A76-F5C6-466C-8EB7-D40E751066C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7649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36A76-F5C6-466C-8EB7-D40E751066C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109654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36A76-F5C6-466C-8EB7-D40E751066C5}" type="datetimeFigureOut">
              <a:rPr lang="en-US" smtClean="0"/>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382848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A36A76-F5C6-466C-8EB7-D40E751066C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23290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A36A76-F5C6-466C-8EB7-D40E751066C5}" type="datetimeFigureOut">
              <a:rPr lang="en-US" smtClean="0"/>
              <a:t>9/23/2014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235700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A36A76-F5C6-466C-8EB7-D40E751066C5}" type="datetimeFigureOut">
              <a:rPr lang="en-US" smtClean="0"/>
              <a:t>9/23/2014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7701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36A76-F5C6-466C-8EB7-D40E751066C5}" type="datetimeFigureOut">
              <a:rPr lang="en-US" smtClean="0"/>
              <a:t>9/23/2014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33906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36A76-F5C6-466C-8EB7-D40E751066C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161782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36A76-F5C6-466C-8EB7-D40E751066C5}" type="datetimeFigureOut">
              <a:rPr lang="en-US" smtClean="0"/>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EB782-A75C-44B5-BF2D-8E0E087C4EEE}" type="slidenum">
              <a:rPr lang="en-US" smtClean="0"/>
              <a:t>‹#›</a:t>
            </a:fld>
            <a:endParaRPr lang="en-US"/>
          </a:p>
        </p:txBody>
      </p:sp>
    </p:spTree>
    <p:extLst>
      <p:ext uri="{BB962C8B-B14F-4D97-AF65-F5344CB8AC3E}">
        <p14:creationId xmlns:p14="http://schemas.microsoft.com/office/powerpoint/2010/main" val="113139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6A76-F5C6-466C-8EB7-D40E751066C5}" type="datetimeFigureOut">
              <a:rPr lang="en-US" smtClean="0"/>
              <a:t>9/23/2014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EB782-A75C-44B5-BF2D-8E0E087C4EEE}" type="slidenum">
              <a:rPr lang="en-US" smtClean="0"/>
              <a:t>‹#›</a:t>
            </a:fld>
            <a:endParaRPr lang="en-US"/>
          </a:p>
        </p:txBody>
      </p:sp>
    </p:spTree>
    <p:extLst>
      <p:ext uri="{BB962C8B-B14F-4D97-AF65-F5344CB8AC3E}">
        <p14:creationId xmlns:p14="http://schemas.microsoft.com/office/powerpoint/2010/main" val="188592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15962"/>
          </a:xfrm>
        </p:spPr>
        <p:txBody>
          <a:bodyPr>
            <a:normAutofit fontScale="90000"/>
          </a:bodyPr>
          <a:lstStyle/>
          <a:p>
            <a:r>
              <a:rPr lang="en-US" sz="2400" b="1" dirty="0" smtClean="0"/>
              <a:t> Statistics – 2014</a:t>
            </a:r>
            <a:br>
              <a:rPr lang="en-US" sz="2400" b="1" dirty="0" smtClean="0"/>
            </a:br>
            <a:r>
              <a:rPr lang="en-US" sz="2400" b="1" dirty="0" smtClean="0"/>
              <a:t>(82 Audits, as of 9/5/2014)</a:t>
            </a:r>
            <a:endParaRPr lang="en-US"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14238130"/>
              </p:ext>
            </p:extLst>
          </p:nvPr>
        </p:nvGraphicFramePr>
        <p:xfrm>
          <a:off x="457200" y="1066800"/>
          <a:ext cx="7848599" cy="2056037"/>
        </p:xfrm>
        <a:graphic>
          <a:graphicData uri="http://schemas.openxmlformats.org/drawingml/2006/table">
            <a:tbl>
              <a:tblPr>
                <a:tableStyleId>{5C22544A-7EE6-4342-B048-85BDC9FD1C3A}</a:tableStyleId>
              </a:tblPr>
              <a:tblGrid>
                <a:gridCol w="2462306"/>
                <a:gridCol w="1044516"/>
                <a:gridCol w="1168940"/>
                <a:gridCol w="1001949"/>
                <a:gridCol w="1085444"/>
                <a:gridCol w="1085444"/>
              </a:tblGrid>
              <a:tr h="395534">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algn="ctr" fontAlgn="t"/>
                      <a:r>
                        <a:rPr lang="en-US" sz="1400" b="1" u="none" strike="noStrike" dirty="0">
                          <a:effectLst/>
                        </a:rPr>
                        <a:t>Document Control</a:t>
                      </a:r>
                      <a:endParaRPr lang="en-US" sz="1400" b="1" i="0" u="none" strike="noStrike" dirty="0">
                        <a:solidFill>
                          <a:srgbClr val="000000"/>
                        </a:solidFill>
                        <a:effectLst/>
                        <a:latin typeface="Calibri"/>
                      </a:endParaRPr>
                    </a:p>
                  </a:txBody>
                  <a:tcPr marL="9525" marR="9525" marT="9525" marB="0"/>
                </a:tc>
                <a:tc>
                  <a:txBody>
                    <a:bodyPr/>
                    <a:lstStyle/>
                    <a:p>
                      <a:pPr algn="ctr" fontAlgn="t"/>
                      <a:r>
                        <a:rPr lang="en-US" sz="1400" b="1" u="none" strike="noStrike" dirty="0">
                          <a:effectLst/>
                        </a:rPr>
                        <a:t>Management Review</a:t>
                      </a:r>
                      <a:endParaRPr lang="en-US" sz="1400" b="1" i="0" u="none" strike="noStrike" dirty="0">
                        <a:solidFill>
                          <a:srgbClr val="000000"/>
                        </a:solidFill>
                        <a:effectLst/>
                        <a:latin typeface="Calibri"/>
                      </a:endParaRPr>
                    </a:p>
                  </a:txBody>
                  <a:tcPr marL="9525" marR="9525" marT="9525" marB="0"/>
                </a:tc>
                <a:tc>
                  <a:txBody>
                    <a:bodyPr/>
                    <a:lstStyle/>
                    <a:p>
                      <a:pPr algn="ctr" fontAlgn="t"/>
                      <a:r>
                        <a:rPr lang="en-US" sz="1400" b="1" u="none" strike="noStrike" dirty="0">
                          <a:effectLst/>
                        </a:rPr>
                        <a:t>Corrective Action</a:t>
                      </a:r>
                      <a:endParaRPr lang="en-US" sz="1400" b="1" i="0" u="none" strike="noStrike" dirty="0">
                        <a:solidFill>
                          <a:srgbClr val="000000"/>
                        </a:solidFill>
                        <a:effectLst/>
                        <a:latin typeface="Calibri"/>
                      </a:endParaRPr>
                    </a:p>
                  </a:txBody>
                  <a:tcPr marL="9525" marR="9525" marT="9525" marB="0"/>
                </a:tc>
                <a:tc>
                  <a:txBody>
                    <a:bodyPr/>
                    <a:lstStyle/>
                    <a:p>
                      <a:pPr algn="ctr" fontAlgn="t"/>
                      <a:r>
                        <a:rPr lang="en-US" sz="1400" b="1" u="none" strike="noStrike" dirty="0">
                          <a:effectLst/>
                        </a:rPr>
                        <a:t>Records</a:t>
                      </a:r>
                      <a:endParaRPr lang="en-US" sz="1400" b="1" i="0" u="none" strike="noStrike" dirty="0">
                        <a:solidFill>
                          <a:srgbClr val="000000"/>
                        </a:solidFill>
                        <a:effectLst/>
                        <a:latin typeface="Calibri"/>
                      </a:endParaRPr>
                    </a:p>
                  </a:txBody>
                  <a:tcPr marL="9525" marR="9525" marT="9525" marB="0"/>
                </a:tc>
                <a:tc>
                  <a:txBody>
                    <a:bodyPr/>
                    <a:lstStyle/>
                    <a:p>
                      <a:pPr algn="ctr" fontAlgn="t"/>
                      <a:r>
                        <a:rPr lang="en-US" sz="1400" b="1" u="none" strike="noStrike" dirty="0">
                          <a:effectLst/>
                        </a:rPr>
                        <a:t>Internal Audit</a:t>
                      </a:r>
                      <a:endParaRPr lang="en-US" sz="1400" b="1" i="0" u="none" strike="noStrike" dirty="0">
                        <a:solidFill>
                          <a:srgbClr val="000000"/>
                        </a:solidFill>
                        <a:effectLst/>
                        <a:latin typeface="Calibri"/>
                      </a:endParaRPr>
                    </a:p>
                  </a:txBody>
                  <a:tcPr marL="9525" marR="9525" marT="9525" marB="0"/>
                </a:tc>
              </a:tr>
              <a:tr h="243510">
                <a:tc>
                  <a:txBody>
                    <a:bodyPr/>
                    <a:lstStyle/>
                    <a:p>
                      <a:pPr algn="l" fontAlgn="b"/>
                      <a:r>
                        <a:rPr lang="en-US" sz="1400" b="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dirty="0">
                          <a:effectLst/>
                        </a:rPr>
                        <a:t>72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49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69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74</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9</a:t>
                      </a:r>
                      <a:endParaRPr lang="en-US" sz="1400" b="0" i="0" u="none" strike="noStrike">
                        <a:solidFill>
                          <a:srgbClr val="000000"/>
                        </a:solidFill>
                        <a:effectLst/>
                        <a:latin typeface="Calibri"/>
                      </a:endParaRPr>
                    </a:p>
                  </a:txBody>
                  <a:tcPr marL="9525" marR="9525" marT="9525" marB="0" anchor="b"/>
                </a:tc>
              </a:tr>
              <a:tr h="242371">
                <a:tc>
                  <a:txBody>
                    <a:bodyPr/>
                    <a:lstStyle/>
                    <a:p>
                      <a:pPr algn="l" fontAlgn="b"/>
                      <a:r>
                        <a:rPr lang="en-US" sz="1400" b="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0</a:t>
                      </a:r>
                      <a:endParaRPr lang="en-US" sz="1400" b="0" i="0" u="none" strike="noStrike">
                        <a:solidFill>
                          <a:srgbClr val="000000"/>
                        </a:solidFill>
                        <a:effectLst/>
                        <a:latin typeface="Calibri"/>
                      </a:endParaRPr>
                    </a:p>
                  </a:txBody>
                  <a:tcPr marL="9525" marR="9525" marT="9525" marB="0" anchor="b"/>
                </a:tc>
              </a:tr>
              <a:tr h="242371">
                <a:tc>
                  <a:txBody>
                    <a:bodyPr/>
                    <a:lstStyle/>
                    <a:p>
                      <a:pPr algn="l" fontAlgn="b"/>
                      <a:r>
                        <a:rPr lang="en-US" sz="1400" b="0" u="none" strike="noStrike">
                          <a:effectLst/>
                        </a:rPr>
                        <a:t>NA</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7</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24</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12</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dirty="0">
                          <a:effectLst/>
                        </a:rPr>
                        <a:t>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73</a:t>
                      </a:r>
                      <a:endParaRPr lang="en-US" sz="1400" b="0" i="0" u="none" strike="noStrike">
                        <a:solidFill>
                          <a:srgbClr val="000000"/>
                        </a:solidFill>
                        <a:effectLst/>
                        <a:latin typeface="Calibri"/>
                      </a:endParaRPr>
                    </a:p>
                  </a:txBody>
                  <a:tcPr marL="9525" marR="9525" marT="9525" marB="0" anchor="b"/>
                </a:tc>
              </a:tr>
              <a:tr h="221746">
                <a:tc>
                  <a:txBody>
                    <a:bodyPr/>
                    <a:lstStyle/>
                    <a:p>
                      <a:pPr algn="l" fontAlgn="b"/>
                      <a:r>
                        <a:rPr lang="en-US" sz="1400" b="0" u="none" strike="noStrike" dirty="0">
                          <a:effectLst/>
                        </a:rPr>
                        <a:t>Cannot </a:t>
                      </a:r>
                      <a:r>
                        <a:rPr lang="en-US" sz="1400" b="0" u="none" strike="noStrike" dirty="0" smtClean="0">
                          <a:effectLst/>
                        </a:rPr>
                        <a:t>Determine Effectiveness</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2</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a:effectLst/>
                        </a:rPr>
                        <a:t>0</a:t>
                      </a:r>
                      <a:endParaRPr lang="en-US" sz="1400" b="0" i="0" u="none" strike="noStrike">
                        <a:solidFill>
                          <a:srgbClr val="000000"/>
                        </a:solidFill>
                        <a:effectLst/>
                        <a:latin typeface="Calibri"/>
                      </a:endParaRPr>
                    </a:p>
                  </a:txBody>
                  <a:tcPr marL="9525" marR="9525" marT="9525" marB="0" anchor="b"/>
                </a:tc>
              </a:tr>
              <a:tr h="203230">
                <a:tc>
                  <a:txBody>
                    <a:bodyPr/>
                    <a:lstStyle/>
                    <a:p>
                      <a:pPr algn="l" fontAlgn="b"/>
                      <a:r>
                        <a:rPr lang="en-US" sz="1400" b="0" u="none" strike="noStrike" dirty="0">
                          <a:effectLst/>
                        </a:rPr>
                        <a:t>Number of CARs Written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chemeClr val="dk1"/>
                          </a:solidFill>
                          <a:effectLst/>
                          <a:latin typeface="+mn-lt"/>
                        </a:rPr>
                        <a:t>27</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b="0" u="none" strike="noStrike" dirty="0" smtClean="0">
                          <a:effectLst/>
                        </a:rPr>
                        <a:t>49</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u="none" strike="noStrike" dirty="0">
                          <a:effectLst/>
                        </a:rPr>
                        <a:t>0</a:t>
                      </a:r>
                      <a:endParaRPr lang="en-US" sz="1400" b="0" i="0" u="none" strike="noStrike" dirty="0">
                        <a:solidFill>
                          <a:srgbClr val="000000"/>
                        </a:solidFill>
                        <a:effectLst/>
                        <a:latin typeface="Calibri"/>
                      </a:endParaRPr>
                    </a:p>
                  </a:txBody>
                  <a:tcPr marL="9525" marR="9525" marT="9525" marB="0" anchor="b"/>
                </a:tc>
              </a:tr>
              <a:tr h="203230">
                <a:tc>
                  <a:txBody>
                    <a:bodyPr/>
                    <a:lstStyle/>
                    <a:p>
                      <a:pPr algn="l" fontAlgn="b"/>
                      <a:r>
                        <a:rPr lang="en-US" sz="1400" b="0" i="0" u="none" strike="noStrike" dirty="0" smtClean="0">
                          <a:solidFill>
                            <a:srgbClr val="000000"/>
                          </a:solidFill>
                          <a:effectLst/>
                          <a:latin typeface="Calibri"/>
                        </a:rPr>
                        <a:t>Findings</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11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r h="203230">
                <a:tc>
                  <a:txBody>
                    <a:bodyPr/>
                    <a:lstStyle/>
                    <a:p>
                      <a:pPr algn="l" fontAlgn="b"/>
                      <a:r>
                        <a:rPr lang="en-US" sz="1400" b="0" i="0" u="none" strike="noStrike" dirty="0" smtClean="0">
                          <a:solidFill>
                            <a:srgbClr val="000000"/>
                          </a:solidFill>
                          <a:effectLst/>
                          <a:latin typeface="Calibri"/>
                        </a:rPr>
                        <a:t>Observations</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26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38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95062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84663010"/>
              </p:ext>
            </p:extLst>
          </p:nvPr>
        </p:nvGraphicFramePr>
        <p:xfrm>
          <a:off x="533400" y="457200"/>
          <a:ext cx="8065008" cy="5120640"/>
        </p:xfrm>
        <a:graphic>
          <a:graphicData uri="http://schemas.openxmlformats.org/drawingml/2006/table">
            <a:tbl>
              <a:tblPr/>
              <a:tblGrid>
                <a:gridCol w="8065008"/>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t>Criteria for Internal Audit </a:t>
                      </a:r>
                      <a:r>
                        <a:rPr lang="en-US" sz="2400" b="1" baseline="0" dirty="0" smtClean="0"/>
                        <a:t>Implementation</a:t>
                      </a:r>
                      <a:endParaRPr lang="en-US" sz="2400" b="1" dirty="0" smtClean="0"/>
                    </a:p>
                    <a:p>
                      <a:endParaRPr lang="en-US" b="1" dirty="0" smtClean="0"/>
                    </a:p>
                    <a:p>
                      <a:r>
                        <a:rPr lang="en-US" b="1" dirty="0" smtClean="0"/>
                        <a:t>Evaluation:</a:t>
                      </a:r>
                      <a:r>
                        <a:rPr lang="en-US" dirty="0" smtClean="0"/>
                        <a:t> The Internal Audit Process is not effective if it is not identifying the local and/or systemic weaknesses in the quality management system.</a:t>
                      </a:r>
                      <a:br>
                        <a:rPr lang="en-US" dirty="0" smtClean="0"/>
                      </a:br>
                      <a:r>
                        <a:rPr lang="en-US" dirty="0" smtClean="0"/>
                        <a:t/>
                      </a:r>
                      <a:br>
                        <a:rPr lang="en-US" dirty="0" smtClean="0"/>
                      </a:br>
                      <a:r>
                        <a:rPr lang="en-US" b="1" dirty="0" smtClean="0"/>
                        <a:t>Effectiveness:</a:t>
                      </a:r>
                      <a:r>
                        <a:rPr lang="en-US" dirty="0" smtClean="0"/>
                        <a:t> Compare internal findings with the findings identified in external audits. The process is not effective if external audits are uncovering business/compliance impacting areas not identified internally.</a:t>
                      </a:r>
                      <a:br>
                        <a:rPr lang="en-US" dirty="0" smtClean="0"/>
                      </a:br>
                      <a:r>
                        <a:rPr lang="en-US" dirty="0" smtClean="0"/>
                        <a:t/>
                      </a:r>
                      <a:br>
                        <a:rPr lang="en-US" dirty="0" smtClean="0"/>
                      </a:br>
                      <a:r>
                        <a:rPr lang="en-US" b="1" dirty="0" smtClean="0"/>
                        <a:t>Cannot Determine Effectiveness Definition:</a:t>
                      </a:r>
                      <a:r>
                        <a:rPr lang="en-US" dirty="0" smtClean="0"/>
                        <a:t> Requirements are approved and published, however, evidence is not available to demonstrate complete implementation. Typically used in situations where newly introduced or changed processes have not operated long enough to accumulate the necessary evidence to demonstrate implementation. Also used in situations where evidence is not available or provided for mature processes. Typically, a nonconformance is written in these situations.</a:t>
                      </a:r>
                      <a:br>
                        <a:rPr lang="en-US" dirty="0" smtClean="0"/>
                      </a:br>
                      <a:r>
                        <a:rPr lang="en-US" dirty="0"/>
                        <a:t/>
                      </a:r>
                      <a:br>
                        <a:rPr lang="en-US" dirty="0"/>
                      </a:b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88381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a:bodyPr>
          <a:lstStyle/>
          <a:p>
            <a:r>
              <a:rPr lang="en-US" sz="2400" b="1" dirty="0" smtClean="0"/>
              <a:t>Internal Audit </a:t>
            </a:r>
            <a:r>
              <a:rPr lang="en-US" sz="2400" b="1" baseline="0" dirty="0" smtClean="0"/>
              <a:t>Implementation</a:t>
            </a:r>
            <a:endParaRPr lang="en-US" sz="2400" dirty="0"/>
          </a:p>
        </p:txBody>
      </p:sp>
      <p:sp>
        <p:nvSpPr>
          <p:cNvPr id="6" name="Content Placeholder 2"/>
          <p:cNvSpPr>
            <a:spLocks noGrp="1"/>
          </p:cNvSpPr>
          <p:nvPr>
            <p:ph idx="1"/>
          </p:nvPr>
        </p:nvSpPr>
        <p:spPr>
          <a:xfrm>
            <a:off x="457200" y="1143000"/>
            <a:ext cx="8229600" cy="5181600"/>
          </a:xfrm>
        </p:spPr>
        <p:txBody>
          <a:bodyPr>
            <a:normAutofit/>
          </a:bodyPr>
          <a:lstStyle/>
          <a:p>
            <a:pPr marL="0" indent="0">
              <a:buNone/>
            </a:pPr>
            <a:r>
              <a:rPr lang="en-US" sz="1600" b="1" dirty="0" smtClean="0"/>
              <a:t>Example 1</a:t>
            </a:r>
          </a:p>
          <a:p>
            <a:pPr marL="0" indent="0">
              <a:buNone/>
            </a:pPr>
            <a:r>
              <a:rPr lang="en-US" sz="1600" dirty="0" smtClean="0"/>
              <a:t>UL Taiwan conducts internal audits that are very comprehensive and with good coverage of all programs in addition to the UL Corporate IQA audits.</a:t>
            </a:r>
          </a:p>
          <a:p>
            <a:pPr marL="0" indent="0">
              <a:buNone/>
            </a:pPr>
            <a:endParaRPr lang="en-US" sz="1600" dirty="0"/>
          </a:p>
          <a:p>
            <a:pPr marL="0" indent="0">
              <a:buNone/>
            </a:pPr>
            <a:r>
              <a:rPr lang="en-US" sz="1600" b="1" dirty="0" smtClean="0"/>
              <a:t>Example 2</a:t>
            </a:r>
          </a:p>
          <a:p>
            <a:pPr marL="0" indent="0">
              <a:buNone/>
            </a:pPr>
            <a:r>
              <a:rPr lang="en-US" sz="1600" dirty="0" smtClean="0">
                <a:effectLst/>
              </a:rPr>
              <a:t>Technical Internal Audits are conducted yearly and stored in the IQA Audit Database. Internal Audits are also conducted by Corporate Quality. </a:t>
            </a:r>
            <a:br>
              <a:rPr lang="en-US" sz="1600" dirty="0" smtClean="0">
                <a:effectLst/>
              </a:rPr>
            </a:br>
            <a:endParaRPr lang="en-US" sz="1600" dirty="0" smtClean="0"/>
          </a:p>
          <a:p>
            <a:pPr marL="0" indent="0">
              <a:buNone/>
            </a:pPr>
            <a:r>
              <a:rPr lang="en-US" sz="1600" b="1" dirty="0" smtClean="0"/>
              <a:t>Example 3</a:t>
            </a:r>
            <a:r>
              <a:rPr lang="en-US" sz="1600" dirty="0"/>
              <a:t/>
            </a:r>
            <a:br>
              <a:rPr lang="en-US" sz="1600" dirty="0"/>
            </a:br>
            <a:r>
              <a:rPr lang="en-US" sz="1600" dirty="0" smtClean="0"/>
              <a:t>Corporate IQA conducts all Internal Quality Audits.</a:t>
            </a:r>
          </a:p>
          <a:p>
            <a:pPr marL="0" indent="0">
              <a:buNone/>
            </a:pPr>
            <a:endParaRPr lang="en-US" sz="1600" dirty="0"/>
          </a:p>
          <a:p>
            <a:pPr marL="0" indent="0">
              <a:buNone/>
            </a:pPr>
            <a:r>
              <a:rPr lang="en-US" sz="1600" b="1" dirty="0" smtClean="0"/>
              <a:t>Example 4</a:t>
            </a:r>
            <a:endParaRPr lang="en-US" sz="1600" dirty="0" smtClean="0"/>
          </a:p>
          <a:p>
            <a:pPr marL="0" indent="0">
              <a:buNone/>
            </a:pPr>
            <a:r>
              <a:rPr lang="en-US" sz="1600" dirty="0" smtClean="0"/>
              <a:t>Audits </a:t>
            </a:r>
            <a:r>
              <a:rPr lang="en-US" sz="1600" dirty="0"/>
              <a:t>of UL Thailand </a:t>
            </a:r>
            <a:r>
              <a:rPr lang="en-US" sz="1600" dirty="0" smtClean="0"/>
              <a:t>were </a:t>
            </a:r>
            <a:r>
              <a:rPr lang="en-US" sz="1600" dirty="0"/>
              <a:t>conducted by UL India Quality Staff via desk audits of Engineering projects</a:t>
            </a:r>
            <a:r>
              <a:rPr lang="en-US" sz="1600" dirty="0" smtClean="0"/>
              <a:t>. The </a:t>
            </a:r>
            <a:r>
              <a:rPr lang="en-US" sz="1600" dirty="0"/>
              <a:t>process is </a:t>
            </a:r>
            <a:r>
              <a:rPr lang="en-US" sz="1600" dirty="0" smtClean="0"/>
              <a:t>effective.</a:t>
            </a:r>
            <a:endParaRPr lang="en-US" sz="1600" dirty="0"/>
          </a:p>
        </p:txBody>
      </p:sp>
    </p:spTree>
    <p:extLst>
      <p:ext uri="{BB962C8B-B14F-4D97-AF65-F5344CB8AC3E}">
        <p14:creationId xmlns:p14="http://schemas.microsoft.com/office/powerpoint/2010/main" val="4228413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57383960"/>
              </p:ext>
            </p:extLst>
          </p:nvPr>
        </p:nvGraphicFramePr>
        <p:xfrm>
          <a:off x="533400" y="457200"/>
          <a:ext cx="8065008" cy="5394960"/>
        </p:xfrm>
        <a:graphic>
          <a:graphicData uri="http://schemas.openxmlformats.org/drawingml/2006/table">
            <a:tbl>
              <a:tblPr/>
              <a:tblGrid>
                <a:gridCol w="8065008"/>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t>Criteria for Document</a:t>
                      </a:r>
                      <a:r>
                        <a:rPr lang="en-US" sz="2400" b="1" baseline="0" dirty="0" smtClean="0"/>
                        <a:t> Control</a:t>
                      </a:r>
                      <a:r>
                        <a:rPr lang="en-US" sz="2400" b="1" dirty="0" smtClean="0"/>
                        <a:t> Implementation </a:t>
                      </a:r>
                    </a:p>
                    <a:p>
                      <a:endParaRPr lang="en-US" b="1" dirty="0" smtClean="0"/>
                    </a:p>
                    <a:p>
                      <a:endParaRPr lang="en-US" b="1" dirty="0" smtClean="0"/>
                    </a:p>
                    <a:p>
                      <a:r>
                        <a:rPr lang="en-US" b="1" dirty="0" smtClean="0"/>
                        <a:t>Evaluation</a:t>
                      </a:r>
                      <a:r>
                        <a:rPr lang="en-US" b="1" dirty="0"/>
                        <a:t>:</a:t>
                      </a:r>
                      <a:r>
                        <a:rPr lang="en-US" dirty="0"/>
                        <a:t> The Document Control Process is not effective if it is not providing the availability of current, approved, and accessible documents.</a:t>
                      </a:r>
                      <a:br>
                        <a:rPr lang="en-US" dirty="0"/>
                      </a:br>
                      <a:r>
                        <a:rPr lang="en-US" dirty="0"/>
                        <a:t/>
                      </a:r>
                      <a:br>
                        <a:rPr lang="en-US" dirty="0"/>
                      </a:br>
                      <a:r>
                        <a:rPr lang="en-US" b="1" dirty="0"/>
                        <a:t>Effectiveness:</a:t>
                      </a:r>
                      <a:r>
                        <a:rPr lang="en-US" dirty="0"/>
                        <a:t> Verify that a sample of documents are accessible by those who need them to accomplish work, that the documents are current based on a controlled master list, no obsolete documents are used, and the documents have been approved for use.</a:t>
                      </a:r>
                      <a:br>
                        <a:rPr lang="en-US" dirty="0"/>
                      </a:br>
                      <a:r>
                        <a:rPr lang="en-US" dirty="0"/>
                        <a:t/>
                      </a:r>
                      <a:br>
                        <a:rPr lang="en-US" dirty="0"/>
                      </a:br>
                      <a:r>
                        <a:rPr lang="en-US" b="1" dirty="0"/>
                        <a:t>Cannot Determine Effectiveness Definition:</a:t>
                      </a:r>
                      <a:r>
                        <a:rPr lang="en-US" dirty="0"/>
                        <a:t> Requirements are approved and published, however, evidence is not available to demonstrate complete implementation. Typically used in situations where newly introduced or changed processes have not operated long enough to accumulate the necessary evidence to demonstrate implementation. Also used in situations where evidence is not available or provided for mature processes. Typically, a nonconformance is written in these situations.</a:t>
                      </a:r>
                      <a:br>
                        <a:rPr lang="en-US" dirty="0"/>
                      </a:b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789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a:bodyPr>
          <a:lstStyle/>
          <a:p>
            <a:r>
              <a:rPr lang="en-US" sz="2400" b="1" dirty="0" smtClean="0"/>
              <a:t>Document Control </a:t>
            </a:r>
            <a:r>
              <a:rPr lang="en-US" sz="2400" b="1" baseline="0" dirty="0" smtClean="0"/>
              <a:t>Implementation</a:t>
            </a:r>
            <a:endParaRPr lang="en-US" sz="2400" dirty="0"/>
          </a:p>
        </p:txBody>
      </p:sp>
      <p:sp>
        <p:nvSpPr>
          <p:cNvPr id="6" name="Content Placeholder 2"/>
          <p:cNvSpPr>
            <a:spLocks noGrp="1"/>
          </p:cNvSpPr>
          <p:nvPr>
            <p:ph idx="1"/>
          </p:nvPr>
        </p:nvSpPr>
        <p:spPr>
          <a:xfrm>
            <a:off x="457200" y="1143000"/>
            <a:ext cx="8229600" cy="5181600"/>
          </a:xfrm>
        </p:spPr>
        <p:txBody>
          <a:bodyPr>
            <a:normAutofit/>
          </a:bodyPr>
          <a:lstStyle/>
          <a:p>
            <a:pPr marL="0" indent="0">
              <a:buNone/>
            </a:pPr>
            <a:r>
              <a:rPr lang="en-US" sz="1600" b="1" dirty="0" smtClean="0"/>
              <a:t>Example 1</a:t>
            </a:r>
          </a:p>
          <a:p>
            <a:pPr marL="0" indent="0">
              <a:buNone/>
            </a:pPr>
            <a:r>
              <a:rPr lang="en-US" sz="1600" dirty="0"/>
              <a:t>See the OFI for the details</a:t>
            </a:r>
            <a:r>
              <a:rPr lang="en-US" sz="1600" dirty="0" smtClean="0"/>
              <a:t>.</a:t>
            </a:r>
            <a:r>
              <a:rPr lang="en-US" sz="1600" dirty="0"/>
              <a:t/>
            </a:r>
            <a:br>
              <a:rPr lang="en-US" sz="1600" dirty="0"/>
            </a:br>
            <a:endParaRPr lang="en-US" sz="1600" dirty="0" smtClean="0"/>
          </a:p>
          <a:p>
            <a:pPr marL="0" indent="0">
              <a:buNone/>
            </a:pPr>
            <a:r>
              <a:rPr lang="en-US" sz="1600" b="1" dirty="0" smtClean="0"/>
              <a:t>Example 2</a:t>
            </a:r>
          </a:p>
          <a:p>
            <a:pPr marL="0" indent="0">
              <a:buNone/>
            </a:pPr>
            <a:r>
              <a:rPr lang="en-US" sz="1600" dirty="0"/>
              <a:t>The staff at the PTB use UL Corporate documents.</a:t>
            </a:r>
            <a:endParaRPr lang="en-US" sz="1600" dirty="0" smtClean="0"/>
          </a:p>
          <a:p>
            <a:pPr marL="0" indent="0">
              <a:buNone/>
            </a:pPr>
            <a:r>
              <a:rPr lang="en-US" sz="1600" dirty="0" smtClean="0"/>
              <a:t/>
            </a:r>
            <a:br>
              <a:rPr lang="en-US" sz="1600" dirty="0" smtClean="0"/>
            </a:br>
            <a:r>
              <a:rPr lang="en-US" sz="1600" b="1" dirty="0" smtClean="0"/>
              <a:t>Example 3</a:t>
            </a:r>
            <a:r>
              <a:rPr lang="en-US" sz="1600" dirty="0"/>
              <a:t/>
            </a:r>
            <a:br>
              <a:rPr lang="en-US" sz="1600" dirty="0"/>
            </a:br>
            <a:r>
              <a:rPr lang="en-US" sz="1600" dirty="0"/>
              <a:t>Effective except for the Global Sales documents, refer to CAR 2014-27-02.  All QMS documents reviewed were in the corporate Document Control system. </a:t>
            </a:r>
          </a:p>
          <a:p>
            <a:pPr marL="0" indent="0">
              <a:buNone/>
            </a:pPr>
            <a:r>
              <a:rPr lang="en-US" sz="1600" dirty="0" smtClean="0"/>
              <a:t/>
            </a:r>
            <a:br>
              <a:rPr lang="en-US" sz="1600" dirty="0" smtClean="0"/>
            </a:br>
            <a:r>
              <a:rPr lang="en-US" sz="1600" b="1" dirty="0" smtClean="0"/>
              <a:t>Example 4</a:t>
            </a:r>
          </a:p>
          <a:p>
            <a:pPr marL="0" indent="0">
              <a:buNone/>
            </a:pPr>
            <a:r>
              <a:rPr lang="en-US" sz="1600" dirty="0"/>
              <a:t>The Program documentation is controlled per the requirements of </a:t>
            </a:r>
            <a:r>
              <a:rPr lang="en-US" sz="1600" dirty="0" smtClean="0"/>
              <a:t>ISO 17065. See </a:t>
            </a:r>
            <a:r>
              <a:rPr lang="en-US" sz="1600" dirty="0"/>
              <a:t>CAR 2014-150-01.</a:t>
            </a:r>
          </a:p>
          <a:p>
            <a:pPr marL="0" indent="0">
              <a:buNone/>
            </a:pPr>
            <a:endParaRPr lang="en-US" sz="1600" b="1" dirty="0" smtClean="0"/>
          </a:p>
        </p:txBody>
      </p:sp>
    </p:spTree>
    <p:extLst>
      <p:ext uri="{BB962C8B-B14F-4D97-AF65-F5344CB8AC3E}">
        <p14:creationId xmlns:p14="http://schemas.microsoft.com/office/powerpoint/2010/main" val="4257387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83500842"/>
              </p:ext>
            </p:extLst>
          </p:nvPr>
        </p:nvGraphicFramePr>
        <p:xfrm>
          <a:off x="533400" y="457200"/>
          <a:ext cx="8065008" cy="5120640"/>
        </p:xfrm>
        <a:graphic>
          <a:graphicData uri="http://schemas.openxmlformats.org/drawingml/2006/table">
            <a:tbl>
              <a:tblPr/>
              <a:tblGrid>
                <a:gridCol w="8065008"/>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t>Criteria for Management</a:t>
                      </a:r>
                      <a:r>
                        <a:rPr lang="en-US" sz="2400" b="1" baseline="0" dirty="0" smtClean="0"/>
                        <a:t> Review Implementation</a:t>
                      </a:r>
                      <a:endParaRPr lang="en-US" sz="2400" b="1" dirty="0" smtClean="0"/>
                    </a:p>
                    <a:p>
                      <a:endParaRPr lang="en-US" b="1" dirty="0" smtClean="0"/>
                    </a:p>
                    <a:p>
                      <a:r>
                        <a:rPr lang="en-US" b="1" dirty="0" smtClean="0"/>
                        <a:t>Evaluation</a:t>
                      </a:r>
                      <a:r>
                        <a:rPr lang="en-US" b="1" dirty="0"/>
                        <a:t>:</a:t>
                      </a:r>
                      <a:r>
                        <a:rPr lang="en-US" dirty="0"/>
                        <a:t> The Management Review Process is not effective if it does not meet the minimum requirements of the standard (ISO 17025, </a:t>
                      </a:r>
                      <a:r>
                        <a:rPr lang="en-US" dirty="0" err="1"/>
                        <a:t>etc</a:t>
                      </a:r>
                      <a:r>
                        <a:rPr lang="en-US" dirty="0"/>
                        <a:t>) and internal requirements</a:t>
                      </a:r>
                      <a:br>
                        <a:rPr lang="en-US" dirty="0"/>
                      </a:br>
                      <a:r>
                        <a:rPr lang="en-US" dirty="0"/>
                        <a:t/>
                      </a:r>
                      <a:br>
                        <a:rPr lang="en-US" dirty="0"/>
                      </a:br>
                      <a:r>
                        <a:rPr lang="en-US" b="1" dirty="0"/>
                        <a:t>Effectiveness:</a:t>
                      </a:r>
                      <a:r>
                        <a:rPr lang="en-US" dirty="0"/>
                        <a:t> Based on the organizational level that the review is conducted, verify that decisions/actions from the review are deployed and tracked. Verify that any unresolvable issues are elevated to higher levels within the organization. Conclusion of MR indicates effectiveness status of management system.</a:t>
                      </a:r>
                      <a:br>
                        <a:rPr lang="en-US" dirty="0"/>
                      </a:br>
                      <a:r>
                        <a:rPr lang="en-US" dirty="0"/>
                        <a:t/>
                      </a:r>
                      <a:br>
                        <a:rPr lang="en-US" dirty="0"/>
                      </a:br>
                      <a:r>
                        <a:rPr lang="en-US" b="1" dirty="0"/>
                        <a:t>Cannot Determine Effectiveness Definition:</a:t>
                      </a:r>
                      <a:r>
                        <a:rPr lang="en-US" dirty="0"/>
                        <a:t> Requirements are approved and published, however, evidence is not available to demonstrate complete implementation. Typically used in situations where newly introduced or changed processes have not operated long enough to accumulate the necessary evidence to demonstrate implementation. Also used in situations where evidence is not available or provided for mature processes. Typically, a nonconformance is written in these situations.</a:t>
                      </a:r>
                      <a:br>
                        <a:rPr lang="en-US" dirty="0"/>
                      </a:b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883866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a:bodyPr>
          <a:lstStyle/>
          <a:p>
            <a:r>
              <a:rPr lang="en-US" sz="2400" b="1" dirty="0" smtClean="0"/>
              <a:t>Management Review </a:t>
            </a:r>
            <a:r>
              <a:rPr lang="en-US" sz="2400" b="1" baseline="0" dirty="0" smtClean="0"/>
              <a:t>Implementation</a:t>
            </a:r>
            <a:endParaRPr lang="en-US" sz="2400" dirty="0"/>
          </a:p>
        </p:txBody>
      </p:sp>
      <p:sp>
        <p:nvSpPr>
          <p:cNvPr id="6" name="Content Placeholder 2"/>
          <p:cNvSpPr>
            <a:spLocks noGrp="1"/>
          </p:cNvSpPr>
          <p:nvPr>
            <p:ph idx="1"/>
          </p:nvPr>
        </p:nvSpPr>
        <p:spPr>
          <a:xfrm>
            <a:off x="457200" y="914400"/>
            <a:ext cx="8229600" cy="5638800"/>
          </a:xfrm>
        </p:spPr>
        <p:txBody>
          <a:bodyPr>
            <a:normAutofit/>
          </a:bodyPr>
          <a:lstStyle/>
          <a:p>
            <a:pPr marL="0" indent="0">
              <a:buNone/>
            </a:pPr>
            <a:r>
              <a:rPr lang="en-US" sz="1600" b="1" dirty="0" smtClean="0"/>
              <a:t>Example 1</a:t>
            </a:r>
          </a:p>
          <a:p>
            <a:pPr marL="0" indent="0">
              <a:buNone/>
            </a:pPr>
            <a:r>
              <a:rPr lang="en-US" sz="1600" dirty="0" smtClean="0"/>
              <a:t>There was no evidence of management reviews. However, I saw records of review of the ASEAN Monthly Meetings, for the month of May 2013, of which Thailand was represented. </a:t>
            </a:r>
            <a:br>
              <a:rPr lang="en-US" sz="1600" dirty="0" smtClean="0"/>
            </a:br>
            <a:r>
              <a:rPr lang="en-US" sz="1600" dirty="0" smtClean="0"/>
              <a:t/>
            </a:r>
            <a:br>
              <a:rPr lang="en-US" sz="1600" dirty="0" smtClean="0"/>
            </a:br>
            <a:r>
              <a:rPr lang="en-US" sz="1600" b="1" dirty="0" smtClean="0"/>
              <a:t>Example 2</a:t>
            </a:r>
          </a:p>
          <a:p>
            <a:pPr marL="0" indent="0">
              <a:buNone/>
            </a:pPr>
            <a:r>
              <a:rPr lang="en-US" sz="1600" dirty="0" smtClean="0">
                <a:effectLst/>
              </a:rPr>
              <a:t>No compliant ISO/IEC 17065 Management Review has yet been conducted see CAR 2014-53-05.</a:t>
            </a:r>
            <a:r>
              <a:rPr lang="en-US" sz="1600" dirty="0" smtClean="0"/>
              <a:t/>
            </a:r>
            <a:br>
              <a:rPr lang="en-US" sz="1600" dirty="0" smtClean="0"/>
            </a:br>
            <a:endParaRPr lang="en-US" sz="1600" dirty="0" smtClean="0"/>
          </a:p>
          <a:p>
            <a:pPr marL="0" indent="0">
              <a:buNone/>
            </a:pPr>
            <a:r>
              <a:rPr lang="en-US" sz="1600" b="1" dirty="0" smtClean="0"/>
              <a:t>Example 3</a:t>
            </a:r>
            <a:r>
              <a:rPr lang="en-US" sz="1600" dirty="0"/>
              <a:t/>
            </a:r>
            <a:br>
              <a:rPr lang="en-US" sz="1600" dirty="0"/>
            </a:br>
            <a:r>
              <a:rPr lang="en-US" sz="1600" dirty="0" smtClean="0">
                <a:effectLst/>
              </a:rPr>
              <a:t>Management Review is effectively used to determine the suitability, adequacy, effectiveness and efficiency of the Food Equipment Sanitation Quality Management Program. However, the review did not cover all required items in the internal procedures see CAR 2014-09-01.</a:t>
            </a:r>
            <a:br>
              <a:rPr lang="en-US" sz="1600" dirty="0" smtClean="0">
                <a:effectLst/>
              </a:rPr>
            </a:br>
            <a:r>
              <a:rPr lang="en-US" sz="1600" dirty="0" smtClean="0">
                <a:effectLst/>
              </a:rPr>
              <a:t/>
            </a:r>
            <a:br>
              <a:rPr lang="en-US" sz="1600" dirty="0" smtClean="0">
                <a:effectLst/>
              </a:rPr>
            </a:br>
            <a:r>
              <a:rPr lang="en-US" sz="1600" b="1" dirty="0" smtClean="0"/>
              <a:t>Example 4</a:t>
            </a:r>
          </a:p>
          <a:p>
            <a:pPr marL="0" indent="0">
              <a:buNone/>
            </a:pPr>
            <a:r>
              <a:rPr lang="en-US" sz="1600" dirty="0" smtClean="0"/>
              <a:t>Management Review was conducted on March 22, 2013 and was found to be effective.</a:t>
            </a:r>
          </a:p>
          <a:p>
            <a:pPr marL="0" indent="0">
              <a:buNone/>
            </a:pPr>
            <a:endParaRPr lang="en-US" sz="1600" dirty="0"/>
          </a:p>
          <a:p>
            <a:pPr marL="0" indent="0">
              <a:buNone/>
            </a:pPr>
            <a:r>
              <a:rPr lang="en-US" sz="1600" dirty="0" smtClean="0"/>
              <a:t>Note: A CAR was written stating “</a:t>
            </a:r>
            <a:r>
              <a:rPr lang="en-US" sz="1600" dirty="0"/>
              <a:t>Could not confirm that all required input was taken into account during Management </a:t>
            </a:r>
            <a:r>
              <a:rPr lang="en-US" sz="1600" dirty="0" smtClean="0"/>
              <a:t>Review”.</a:t>
            </a:r>
            <a:endParaRPr lang="en-US" sz="1600" dirty="0"/>
          </a:p>
        </p:txBody>
      </p:sp>
    </p:spTree>
    <p:extLst>
      <p:ext uri="{BB962C8B-B14F-4D97-AF65-F5344CB8AC3E}">
        <p14:creationId xmlns:p14="http://schemas.microsoft.com/office/powerpoint/2010/main" val="456106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625074"/>
              </p:ext>
            </p:extLst>
          </p:nvPr>
        </p:nvGraphicFramePr>
        <p:xfrm>
          <a:off x="533400" y="457200"/>
          <a:ext cx="8065008" cy="5120640"/>
        </p:xfrm>
        <a:graphic>
          <a:graphicData uri="http://schemas.openxmlformats.org/drawingml/2006/table">
            <a:tbl>
              <a:tblPr/>
              <a:tblGrid>
                <a:gridCol w="8065008"/>
              </a:tblGrid>
              <a:tr h="0">
                <a:tc>
                  <a:txBody>
                    <a:bodyPr/>
                    <a:lstStyle/>
                    <a:p>
                      <a:pPr algn="ctr"/>
                      <a:r>
                        <a:rPr lang="en-US" sz="2400" b="1" dirty="0" smtClean="0"/>
                        <a:t>Criteria for Corrective</a:t>
                      </a:r>
                      <a:r>
                        <a:rPr lang="en-US" sz="2400" b="1" baseline="0" dirty="0" smtClean="0"/>
                        <a:t> Action Implementation</a:t>
                      </a:r>
                      <a:endParaRPr lang="en-US" sz="2400" b="1" dirty="0" smtClean="0"/>
                    </a:p>
                    <a:p>
                      <a:endParaRPr lang="en-US" b="1" dirty="0" smtClean="0"/>
                    </a:p>
                    <a:p>
                      <a:r>
                        <a:rPr lang="en-US" b="1" dirty="0" smtClean="0"/>
                        <a:t>Evaluation</a:t>
                      </a:r>
                      <a:r>
                        <a:rPr lang="en-US" b="1" dirty="0"/>
                        <a:t>:</a:t>
                      </a:r>
                      <a:r>
                        <a:rPr lang="en-US" dirty="0"/>
                        <a:t> The Corrective Action Process is not effective if it is not preventing problems from possibly recurring.</a:t>
                      </a:r>
                      <a:br>
                        <a:rPr lang="en-US" dirty="0"/>
                      </a:br>
                      <a:r>
                        <a:rPr lang="en-US" dirty="0"/>
                        <a:t/>
                      </a:r>
                      <a:br>
                        <a:rPr lang="en-US" dirty="0"/>
                      </a:br>
                      <a:r>
                        <a:rPr lang="en-US" b="1" dirty="0"/>
                        <a:t>Effectiveness:</a:t>
                      </a:r>
                      <a:r>
                        <a:rPr lang="en-US" dirty="0"/>
                        <a:t> After evaluating a sample of records, if the same problem or the same root cause occurs </a:t>
                      </a:r>
                      <a:r>
                        <a:rPr lang="en-US" dirty="0" smtClean="0"/>
                        <a:t>repeatedly</a:t>
                      </a:r>
                      <a:r>
                        <a:rPr lang="en-US" baseline="0" dirty="0" smtClean="0"/>
                        <a:t> </a:t>
                      </a:r>
                      <a:r>
                        <a:rPr lang="en-US" dirty="0" smtClean="0"/>
                        <a:t>the </a:t>
                      </a:r>
                      <a:r>
                        <a:rPr lang="en-US" dirty="0"/>
                        <a:t>process is not </a:t>
                      </a:r>
                      <a:r>
                        <a:rPr lang="en-US" dirty="0" smtClean="0"/>
                        <a:t>effective. </a:t>
                      </a:r>
                      <a:r>
                        <a:rPr lang="en-US" dirty="0"/>
                        <a:t>Additionally, if problems are identified internally or externally, and no action is being taken to resolve them the process is not effective.</a:t>
                      </a:r>
                      <a:br>
                        <a:rPr lang="en-US" dirty="0"/>
                      </a:br>
                      <a:r>
                        <a:rPr lang="en-US" dirty="0"/>
                        <a:t/>
                      </a:r>
                      <a:br>
                        <a:rPr lang="en-US" dirty="0"/>
                      </a:br>
                      <a:r>
                        <a:rPr lang="en-US" b="1" dirty="0"/>
                        <a:t>Cannot Determine Effectiveness Definition:</a:t>
                      </a:r>
                      <a:r>
                        <a:rPr lang="en-US" dirty="0"/>
                        <a:t> Requirements are approved and published, however, evidence is not available to demonstrate complete implementation. Typically used in situations where newly introduced or changed processes have not operated long enough to accumulate the necessary evidence to demonstrate implementation. Also used in situations where evidence is not available or provided for mature processes. Typically, a nonconformance is written in these situations.</a:t>
                      </a:r>
                      <a:br>
                        <a:rPr lang="en-US" dirty="0"/>
                      </a:b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67745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smtClean="0"/>
              <a:t>Corrective</a:t>
            </a:r>
            <a:r>
              <a:rPr lang="en-US" sz="2400" b="1" baseline="0" dirty="0" smtClean="0"/>
              <a:t> Action Implementation</a:t>
            </a:r>
            <a:endParaRPr lang="en-US" sz="2400"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600" b="1" dirty="0" smtClean="0"/>
              <a:t>Example 1</a:t>
            </a:r>
          </a:p>
          <a:p>
            <a:pPr marL="0" indent="0">
              <a:buNone/>
            </a:pPr>
            <a:r>
              <a:rPr lang="en-US" sz="1600" dirty="0" smtClean="0"/>
              <a:t>For the most part, Corrective Action is effectively implemented however calibration concerns have been found during each of the last three internal audits. Refer to CAR 2014-54-01.</a:t>
            </a:r>
          </a:p>
          <a:p>
            <a:pPr marL="0" indent="0">
              <a:buNone/>
            </a:pPr>
            <a:endParaRPr lang="en-US" sz="1600" dirty="0"/>
          </a:p>
          <a:p>
            <a:pPr marL="0" indent="0">
              <a:buNone/>
            </a:pPr>
            <a:r>
              <a:rPr lang="en-US" sz="1600" b="1" dirty="0" smtClean="0"/>
              <a:t>Example 2</a:t>
            </a:r>
          </a:p>
          <a:p>
            <a:pPr marL="0" indent="0">
              <a:buNone/>
            </a:pPr>
            <a:r>
              <a:rPr lang="en-US" sz="1600" dirty="0" smtClean="0"/>
              <a:t>Corrective actions are taken when identified by internal and external sources are monitored and controlled in the GCAR database. Auditors are responsible for managing corrective actions arising from DAP audits.</a:t>
            </a:r>
            <a:br>
              <a:rPr lang="en-US" sz="1600" dirty="0" smtClean="0"/>
            </a:br>
            <a:endParaRPr lang="en-US" sz="1600" dirty="0" smtClean="0"/>
          </a:p>
          <a:p>
            <a:pPr marL="0" indent="0">
              <a:buNone/>
            </a:pPr>
            <a:r>
              <a:rPr lang="en-US" sz="1600" b="1" dirty="0" smtClean="0"/>
              <a:t>Example 3</a:t>
            </a:r>
            <a:r>
              <a:rPr lang="en-US" sz="1600" dirty="0"/>
              <a:t/>
            </a:r>
            <a:br>
              <a:rPr lang="en-US" sz="1600" dirty="0"/>
            </a:br>
            <a:r>
              <a:rPr lang="en-US" sz="1600" dirty="0" smtClean="0"/>
              <a:t>One corrective action reviewed were in right track.</a:t>
            </a:r>
            <a:br>
              <a:rPr lang="en-US" sz="1600" dirty="0" smtClean="0"/>
            </a:br>
            <a:endParaRPr lang="en-US" sz="1600" dirty="0" smtClean="0"/>
          </a:p>
          <a:p>
            <a:pPr marL="0" indent="0">
              <a:buNone/>
            </a:pPr>
            <a:r>
              <a:rPr lang="en-US" sz="1600" b="1" dirty="0" smtClean="0"/>
              <a:t>Example 4</a:t>
            </a:r>
          </a:p>
          <a:p>
            <a:pPr marL="0" indent="0">
              <a:buNone/>
            </a:pPr>
            <a:r>
              <a:rPr lang="en-US" sz="1600" dirty="0" smtClean="0">
                <a:effectLst/>
              </a:rPr>
              <a:t>Using GCAR system</a:t>
            </a:r>
            <a:r>
              <a:rPr lang="en-US" sz="1600" dirty="0"/>
              <a:t>.</a:t>
            </a:r>
            <a:endParaRPr lang="en-US" sz="1600" dirty="0" smtClean="0">
              <a:effectLst/>
            </a:endParaRPr>
          </a:p>
        </p:txBody>
      </p:sp>
    </p:spTree>
    <p:extLst>
      <p:ext uri="{BB962C8B-B14F-4D97-AF65-F5344CB8AC3E}">
        <p14:creationId xmlns:p14="http://schemas.microsoft.com/office/powerpoint/2010/main" val="189418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86446705"/>
              </p:ext>
            </p:extLst>
          </p:nvPr>
        </p:nvGraphicFramePr>
        <p:xfrm>
          <a:off x="533400" y="457200"/>
          <a:ext cx="8065008" cy="5394960"/>
        </p:xfrm>
        <a:graphic>
          <a:graphicData uri="http://schemas.openxmlformats.org/drawingml/2006/table">
            <a:tbl>
              <a:tblPr/>
              <a:tblGrid>
                <a:gridCol w="8065008"/>
              </a:tblGrid>
              <a:tr h="0">
                <a:tc>
                  <a:txBody>
                    <a:bodyPr/>
                    <a:lstStyle/>
                    <a:p>
                      <a:pPr algn="ctr"/>
                      <a:r>
                        <a:rPr lang="en-US" sz="2400" b="1" dirty="0" smtClean="0"/>
                        <a:t>Criteria for Records Implementation </a:t>
                      </a:r>
                    </a:p>
                    <a:p>
                      <a:endParaRPr lang="en-US" b="1" dirty="0" smtClean="0"/>
                    </a:p>
                    <a:p>
                      <a:r>
                        <a:rPr lang="en-US" b="1" dirty="0" smtClean="0"/>
                        <a:t>Evaluation</a:t>
                      </a:r>
                      <a:r>
                        <a:rPr lang="en-US" b="1" dirty="0"/>
                        <a:t>:</a:t>
                      </a:r>
                      <a:r>
                        <a:rPr lang="en-US" dirty="0"/>
                        <a:t> The Records Control Process is not effective if it is not supporting the traceability, accuracy, maintenance, accessibility of records.</a:t>
                      </a:r>
                      <a:br>
                        <a:rPr lang="en-US" dirty="0"/>
                      </a:br>
                      <a:r>
                        <a:rPr lang="en-US" dirty="0"/>
                        <a:t/>
                      </a:r>
                      <a:br>
                        <a:rPr lang="en-US" dirty="0"/>
                      </a:br>
                      <a:r>
                        <a:rPr lang="en-US" b="1" dirty="0"/>
                        <a:t>Effectiveness:</a:t>
                      </a:r>
                      <a:r>
                        <a:rPr lang="en-US" dirty="0"/>
                        <a:t> Verify that a sample of records exist as a result of processes audited. Records must be complete and accurate, legible, maintained as required (length of time and storage), traceable to the activity/process that generated them ; protected from loss or damage. This may require backup/security of electronically stored records.</a:t>
                      </a:r>
                      <a:br>
                        <a:rPr lang="en-US" dirty="0"/>
                      </a:br>
                      <a:r>
                        <a:rPr lang="en-US" dirty="0"/>
                        <a:t/>
                      </a:r>
                      <a:br>
                        <a:rPr lang="en-US" dirty="0"/>
                      </a:br>
                      <a:r>
                        <a:rPr lang="en-US" b="1" dirty="0"/>
                        <a:t>Cannot Determine Effectiveness Definition:</a:t>
                      </a:r>
                      <a:r>
                        <a:rPr lang="en-US" dirty="0"/>
                        <a:t> Requirements are approved and published, however, evidence is not available to demonstrate complete implementation. Typically used in situations where newly introduced or changed processes have not operated long enough to accumulate the necessary evidence to demonstrate implementation. Also used in situations where evidence is not available or provided for mature processes. Typically, a nonconformance is written in these situations.</a:t>
                      </a:r>
                      <a:br>
                        <a:rPr lang="en-US" dirty="0"/>
                      </a:b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06743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563562"/>
          </a:xfrm>
        </p:spPr>
        <p:txBody>
          <a:bodyPr>
            <a:normAutofit/>
          </a:bodyPr>
          <a:lstStyle/>
          <a:p>
            <a:r>
              <a:rPr lang="en-US" sz="2400" b="1" dirty="0" smtClean="0"/>
              <a:t>Records </a:t>
            </a:r>
            <a:r>
              <a:rPr lang="en-US" sz="2400" b="1" baseline="0" dirty="0" smtClean="0"/>
              <a:t>Implementation</a:t>
            </a:r>
            <a:endParaRPr lang="en-US" sz="2400" dirty="0"/>
          </a:p>
        </p:txBody>
      </p:sp>
      <p:sp>
        <p:nvSpPr>
          <p:cNvPr id="6" name="Content Placeholder 2"/>
          <p:cNvSpPr>
            <a:spLocks noGrp="1"/>
          </p:cNvSpPr>
          <p:nvPr>
            <p:ph idx="1"/>
          </p:nvPr>
        </p:nvSpPr>
        <p:spPr>
          <a:xfrm>
            <a:off x="457200" y="1143000"/>
            <a:ext cx="8229600" cy="5181600"/>
          </a:xfrm>
        </p:spPr>
        <p:txBody>
          <a:bodyPr>
            <a:normAutofit/>
          </a:bodyPr>
          <a:lstStyle/>
          <a:p>
            <a:pPr marL="0" indent="0">
              <a:buNone/>
            </a:pPr>
            <a:r>
              <a:rPr lang="en-US" sz="1600" b="1" dirty="0" smtClean="0"/>
              <a:t>Example 1</a:t>
            </a:r>
          </a:p>
          <a:p>
            <a:pPr marL="0" indent="0">
              <a:buNone/>
            </a:pPr>
            <a:r>
              <a:rPr lang="en-US" sz="1600" dirty="0"/>
              <a:t>All records sampled were legible and stored as required, with the exception of the observation and Finding noted. </a:t>
            </a:r>
          </a:p>
          <a:p>
            <a:pPr marL="0" indent="0">
              <a:buNone/>
            </a:pPr>
            <a:endParaRPr lang="en-US" sz="1600" b="1" dirty="0" smtClean="0"/>
          </a:p>
          <a:p>
            <a:pPr marL="0" indent="0">
              <a:buNone/>
            </a:pPr>
            <a:r>
              <a:rPr lang="en-US" sz="1600" b="1" dirty="0" smtClean="0"/>
              <a:t>Example 2</a:t>
            </a:r>
          </a:p>
          <a:p>
            <a:pPr marL="0" indent="0">
              <a:buNone/>
            </a:pPr>
            <a:r>
              <a:rPr lang="en-US" sz="1600" dirty="0"/>
              <a:t>Records were legible, retrievable and stored as required. Records backed up by IT. </a:t>
            </a:r>
            <a:r>
              <a:rPr lang="en-US" sz="1600" dirty="0" smtClean="0"/>
              <a:t/>
            </a:r>
            <a:br>
              <a:rPr lang="en-US" sz="1600" dirty="0" smtClean="0"/>
            </a:br>
            <a:endParaRPr lang="en-US" sz="1600" dirty="0" smtClean="0"/>
          </a:p>
          <a:p>
            <a:pPr marL="0" indent="0">
              <a:buNone/>
            </a:pPr>
            <a:r>
              <a:rPr lang="en-US" sz="1600" b="1" dirty="0" smtClean="0"/>
              <a:t>Example 3</a:t>
            </a:r>
            <a:r>
              <a:rPr lang="en-US" sz="1600" dirty="0"/>
              <a:t/>
            </a:r>
            <a:br>
              <a:rPr lang="en-US" sz="1600" dirty="0"/>
            </a:br>
            <a:r>
              <a:rPr lang="en-US" sz="1600" dirty="0"/>
              <a:t>Records will be assessed during the on-site audits 2014-74, 2014-92, &amp; 2014-94 </a:t>
            </a:r>
            <a:br>
              <a:rPr lang="en-US" sz="1600" dirty="0"/>
            </a:br>
            <a:endParaRPr lang="en-US" sz="1600" dirty="0" smtClean="0"/>
          </a:p>
          <a:p>
            <a:pPr marL="0" indent="0">
              <a:buNone/>
            </a:pPr>
            <a:r>
              <a:rPr lang="en-US" sz="1600" b="1" dirty="0" smtClean="0"/>
              <a:t>Example 4</a:t>
            </a:r>
          </a:p>
          <a:p>
            <a:pPr marL="0" indent="0">
              <a:buNone/>
            </a:pPr>
            <a:r>
              <a:rPr lang="en-US" sz="1600" dirty="0"/>
              <a:t>Most records request were </a:t>
            </a:r>
            <a:r>
              <a:rPr lang="en-US" sz="1600" dirty="0" smtClean="0"/>
              <a:t>available.</a:t>
            </a:r>
          </a:p>
        </p:txBody>
      </p:sp>
    </p:spTree>
    <p:extLst>
      <p:ext uri="{BB962C8B-B14F-4D97-AF65-F5344CB8AC3E}">
        <p14:creationId xmlns:p14="http://schemas.microsoft.com/office/powerpoint/2010/main" val="159651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961</Words>
  <Application>Microsoft Office PowerPoint</Application>
  <PresentationFormat>On-screen Show (4:3)</PresentationFormat>
  <Paragraphs>149</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Statistics – 2014 (82 Audits, as of 9/5/2014)</vt:lpstr>
      <vt:lpstr>PowerPoint Presentation</vt:lpstr>
      <vt:lpstr>Document Control Implementation</vt:lpstr>
      <vt:lpstr>PowerPoint Presentation</vt:lpstr>
      <vt:lpstr>Management Review Implementation</vt:lpstr>
      <vt:lpstr>PowerPoint Presentation</vt:lpstr>
      <vt:lpstr>Corrective Action Implementation</vt:lpstr>
      <vt:lpstr>PowerPoint Presentation</vt:lpstr>
      <vt:lpstr>Records Implementation</vt:lpstr>
      <vt:lpstr>PowerPoint Presentation</vt:lpstr>
      <vt:lpstr>Internal Audit Implementation</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Nicastro, Christopher J.</dc:creator>
  <cp:lastModifiedBy>Nicastro, Christopher J.</cp:lastModifiedBy>
  <cp:revision>19</cp:revision>
  <dcterms:created xsi:type="dcterms:W3CDTF">2014-09-05T20:02:37Z</dcterms:created>
  <dcterms:modified xsi:type="dcterms:W3CDTF">2014-09-23T19:29:21Z</dcterms:modified>
</cp:coreProperties>
</file>