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79" r:id="rId2"/>
    <p:sldId id="288" r:id="rId3"/>
    <p:sldId id="289" r:id="rId4"/>
    <p:sldId id="290" r:id="rId5"/>
    <p:sldId id="304" r:id="rId6"/>
    <p:sldId id="305" r:id="rId7"/>
    <p:sldId id="307" r:id="rId8"/>
    <p:sldId id="309" r:id="rId9"/>
    <p:sldId id="308" r:id="rId10"/>
    <p:sldId id="285" r:id="rId11"/>
  </p:sldIdLst>
  <p:sldSz cx="9144000" cy="6858000" type="screen4x3"/>
  <p:notesSz cx="6858000" cy="9296400"/>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835"/>
    <a:srgbClr val="939598"/>
    <a:srgbClr val="96C547"/>
    <a:srgbClr val="6EC1BC"/>
    <a:srgbClr val="F18307"/>
    <a:srgbClr val="459D2D"/>
    <a:srgbClr val="1B808E"/>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79853" autoAdjust="0"/>
  </p:normalViewPr>
  <p:slideViewPr>
    <p:cSldViewPr snapToGrid="0" snapToObjects="1">
      <p:cViewPr varScale="1">
        <p:scale>
          <a:sx n="91" d="100"/>
          <a:sy n="91" d="100"/>
        </p:scale>
        <p:origin x="-56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040"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DEBBFE-1064-4E50-84F6-F1BFEDE3B9D2}" type="datetime1">
              <a:rPr lang="en-US"/>
              <a:pPr/>
              <a:t>2/6/2012</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5925DBC-932F-4C4C-AAF2-8CE2BC6004A6}" type="slidenum">
              <a:rPr lang="en-US"/>
              <a:pPr/>
              <a:t>‹#›</a:t>
            </a:fld>
            <a:endParaRPr lang="en-US"/>
          </a:p>
        </p:txBody>
      </p:sp>
    </p:spTree>
    <p:extLst>
      <p:ext uri="{BB962C8B-B14F-4D97-AF65-F5344CB8AC3E}">
        <p14:creationId xmlns:p14="http://schemas.microsoft.com/office/powerpoint/2010/main" val="1698875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8ED0359-E2BC-46D2-9B6C-FE629DA1B750}" type="datetime1">
              <a:rPr lang="en-US"/>
              <a:pPr/>
              <a:t>2/6/2012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415790"/>
            <a:ext cx="5486400" cy="418338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F17B2D2-84AA-4E8B-BC2B-8907C0E9A85C}" type="slidenum">
              <a:rPr lang="en-US"/>
              <a:pPr/>
              <a:t>‹#›</a:t>
            </a:fld>
            <a:endParaRPr lang="en-US"/>
          </a:p>
        </p:txBody>
      </p:sp>
    </p:spTree>
    <p:extLst>
      <p:ext uri="{BB962C8B-B14F-4D97-AF65-F5344CB8AC3E}">
        <p14:creationId xmlns:p14="http://schemas.microsoft.com/office/powerpoint/2010/main" val="23312394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kms.ul.com/km/livelink.exe/open/28519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1</a:t>
            </a:fld>
            <a:endParaRPr lang="en-US"/>
          </a:p>
        </p:txBody>
      </p:sp>
    </p:spTree>
    <p:extLst>
      <p:ext uri="{BB962C8B-B14F-4D97-AF65-F5344CB8AC3E}">
        <p14:creationId xmlns:p14="http://schemas.microsoft.com/office/powerpoint/2010/main" val="319522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10</a:t>
            </a:fld>
            <a:endParaRPr lang="en-US"/>
          </a:p>
        </p:txBody>
      </p:sp>
    </p:spTree>
    <p:extLst>
      <p:ext uri="{BB962C8B-B14F-4D97-AF65-F5344CB8AC3E}">
        <p14:creationId xmlns:p14="http://schemas.microsoft.com/office/powerpoint/2010/main" val="311227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2</a:t>
            </a:fld>
            <a:endParaRPr lang="en-US"/>
          </a:p>
        </p:txBody>
      </p:sp>
    </p:spTree>
    <p:extLst>
      <p:ext uri="{BB962C8B-B14F-4D97-AF65-F5344CB8AC3E}">
        <p14:creationId xmlns:p14="http://schemas.microsoft.com/office/powerpoint/2010/main" val="48656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&lt;&gt;IFR Kaizen</a:t>
            </a:r>
            <a:r>
              <a:rPr lang="en-US" baseline="0" dirty="0" smtClean="0"/>
              <a:t> took place in September 2011 and team developed “Continued Certification Approach” proposal.  Proposal has Core Team support and processes being refined for Softlaunch in 2012.  Proposal is limited to UL Standards only, i.e. no CSA, NSF or other non-UL Standards.  Deviation document under review for publication for Softlaunch.  Traditional IFR approach will continue to be an option.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&lt;&gt;Key UL Mark Policy Documents</a:t>
            </a:r>
            <a:r>
              <a:rPr lang="en-US" baseline="0" dirty="0" smtClean="0"/>
              <a:t> Revised in 2011.  </a:t>
            </a:r>
            <a:r>
              <a:rPr lang="en-US" dirty="0" smtClean="0">
                <a:effectLst/>
                <a:hlinkClick r:id="rId3"/>
              </a:rPr>
              <a:t>UL Mark Program - Descriptions of Programs (00-CE-P0002)</a:t>
            </a:r>
            <a:r>
              <a:rPr lang="en-US" dirty="0" smtClean="0">
                <a:effectLst/>
              </a:rPr>
              <a:t> was deleted and other policy documents</a:t>
            </a:r>
            <a:r>
              <a:rPr lang="en-US" baseline="0" dirty="0" smtClean="0">
                <a:effectLst/>
              </a:rPr>
              <a:t> reference UL Master List of Programs</a:t>
            </a:r>
            <a:r>
              <a:rPr lang="en-US" dirty="0" smtClean="0">
                <a:effectLst/>
              </a:rPr>
              <a:t>.  This document provided general descriptions of the various certification programs, ancillary programs, and services that are included in the UL Mark Program.   The Repackage Program, Retrofit</a:t>
            </a:r>
            <a:r>
              <a:rPr lang="en-US" baseline="0" dirty="0" smtClean="0">
                <a:effectLst/>
              </a:rPr>
              <a:t> Program and Rebuilt Program SOPs are referenced by Certification Decision Policy SOP (00-CE-P0005).  </a:t>
            </a:r>
            <a:r>
              <a:rPr lang="en-US" dirty="0" smtClean="0">
                <a:effectLst/>
              </a:rPr>
              <a:t>Revisions</a:t>
            </a:r>
            <a:r>
              <a:rPr lang="en-US" baseline="0" dirty="0" smtClean="0">
                <a:effectLst/>
              </a:rPr>
              <a:t> to other documents are noted in the following slides…</a:t>
            </a:r>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3</a:t>
            </a:fld>
            <a:endParaRPr lang="en-US"/>
          </a:p>
        </p:txBody>
      </p:sp>
    </p:spTree>
    <p:extLst>
      <p:ext uri="{BB962C8B-B14F-4D97-AF65-F5344CB8AC3E}">
        <p14:creationId xmlns:p14="http://schemas.microsoft.com/office/powerpoint/2010/main" val="215253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15790"/>
            <a:ext cx="5486400" cy="4716488"/>
          </a:xfrm>
        </p:spPr>
        <p:txBody>
          <a:bodyPr>
            <a:normAutofit fontScale="92500" lnSpcReduction="10000"/>
          </a:bodyPr>
          <a:lstStyle/>
          <a:p>
            <a:r>
              <a:rPr lang="en-US" dirty="0" smtClean="0"/>
              <a:t>&lt;&gt;Authorization for Applicant to Reproduce</a:t>
            </a:r>
            <a:r>
              <a:rPr lang="en-US" baseline="0" dirty="0" smtClean="0"/>
              <a:t> Portion of Listing/Classification Reports – Customer r</a:t>
            </a:r>
            <a:r>
              <a:rPr lang="en-US" sz="1200" kern="1200" baseline="0" dirty="0" smtClean="0">
                <a:solidFill>
                  <a:schemeClr val="tx1"/>
                </a:solidFill>
                <a:effectLst/>
                <a:latin typeface="Arial"/>
                <a:ea typeface="Geneva" charset="-128"/>
              </a:rPr>
              <a:t>equest for </a:t>
            </a:r>
            <a:r>
              <a:rPr lang="en-US" sz="1200" kern="1200" dirty="0" smtClean="0">
                <a:solidFill>
                  <a:schemeClr val="tx1"/>
                </a:solidFill>
                <a:effectLst/>
                <a:latin typeface="Arial"/>
                <a:ea typeface="Geneva" charset="-128"/>
                <a:cs typeface="Geneva" charset="0"/>
              </a:rPr>
              <a:t>UL to consider a change in policy concerning the copying of UL Reports.  UL Reports are copyrighted, and Applicants are not allowed to copy them or provide them to anyone else except under the following rules as described in 00-OP-S0067 section 130.7.3 and other sections of that document.</a:t>
            </a:r>
          </a:p>
          <a:p>
            <a:r>
              <a:rPr lang="en-US" sz="1200" kern="1200" dirty="0" smtClean="0">
                <a:solidFill>
                  <a:schemeClr val="tx1"/>
                </a:solidFill>
                <a:effectLst/>
                <a:latin typeface="Arial"/>
                <a:ea typeface="Geneva" charset="-128"/>
                <a:cs typeface="Geneva" charset="0"/>
              </a:rPr>
              <a:t> </a:t>
            </a:r>
          </a:p>
          <a:p>
            <a:pPr lvl="1"/>
            <a:r>
              <a:rPr lang="en-US" sz="1200" kern="1200" dirty="0" smtClean="0">
                <a:solidFill>
                  <a:schemeClr val="tx1"/>
                </a:solidFill>
                <a:effectLst/>
                <a:latin typeface="Arial"/>
                <a:ea typeface="Geneva" charset="-128"/>
                <a:cs typeface="Geneva" charset="0"/>
              </a:rPr>
              <a:t>UL Recognized Components: a) The entire Report, including Description, can be copied; or, b) The Report can be copied to include information only through the Conditions of Acceptability section.</a:t>
            </a:r>
          </a:p>
          <a:p>
            <a:pPr lvl="1"/>
            <a:r>
              <a:rPr lang="en-US" sz="1200" kern="1200" dirty="0" smtClean="0">
                <a:solidFill>
                  <a:schemeClr val="tx1"/>
                </a:solidFill>
                <a:effectLst/>
                <a:latin typeface="Arial"/>
                <a:ea typeface="Geneva" charset="-128"/>
                <a:cs typeface="Geneva" charset="0"/>
              </a:rPr>
              <a:t>UL Listed Products:  The entire Report must be copied.</a:t>
            </a:r>
          </a:p>
          <a:p>
            <a:r>
              <a:rPr lang="en-US" sz="1200" b="1" kern="1200" dirty="0" smtClean="0">
                <a:solidFill>
                  <a:srgbClr val="0070C0"/>
                </a:solidFill>
                <a:effectLst/>
                <a:latin typeface="Arial"/>
              </a:rPr>
              <a:t>Status </a:t>
            </a:r>
            <a:r>
              <a:rPr lang="en-US" sz="1200" b="1" kern="1200" dirty="0" smtClean="0">
                <a:solidFill>
                  <a:srgbClr val="0070C0"/>
                </a:solidFill>
                <a:effectLst/>
                <a:latin typeface="Arial"/>
                <a:sym typeface="Wingdings" pitchFamily="2" charset="2"/>
              </a:rPr>
              <a:t> in progress;</a:t>
            </a:r>
            <a:r>
              <a:rPr lang="en-US" sz="1200" b="1" kern="1200" baseline="0" dirty="0" smtClean="0">
                <a:solidFill>
                  <a:srgbClr val="0070C0"/>
                </a:solidFill>
                <a:effectLst/>
                <a:latin typeface="Arial"/>
                <a:sym typeface="Wingdings" pitchFamily="2" charset="2"/>
              </a:rPr>
              <a:t> Legal review</a:t>
            </a:r>
          </a:p>
          <a:p>
            <a:endParaRPr lang="en-US" sz="1200" kern="1200" baseline="0" dirty="0" smtClean="0">
              <a:solidFill>
                <a:schemeClr val="tx1"/>
              </a:solidFill>
              <a:effectLst/>
              <a:latin typeface="Arial"/>
              <a:sym typeface="Wingdings" pitchFamily="2" charset="2"/>
            </a:endParaRPr>
          </a:p>
          <a:p>
            <a:r>
              <a:rPr lang="en-US" sz="1200" kern="1200" baseline="0" dirty="0" smtClean="0">
                <a:solidFill>
                  <a:schemeClr val="tx1"/>
                </a:solidFill>
                <a:effectLst/>
                <a:latin typeface="Arial"/>
                <a:sym typeface="Wingdings" pitchFamily="2" charset="2"/>
              </a:rPr>
              <a:t>&lt;&gt;Staff Competency for L3’s/L4’s – A</a:t>
            </a:r>
            <a:r>
              <a:rPr lang="en-US" sz="1200" kern="1200" dirty="0" smtClean="0">
                <a:solidFill>
                  <a:schemeClr val="tx1"/>
                </a:solidFill>
                <a:effectLst/>
                <a:latin typeface="Arial"/>
                <a:ea typeface="Geneva" charset="-128"/>
                <a:cs typeface="Geneva" charset="0"/>
              </a:rPr>
              <a:t> new </a:t>
            </a:r>
            <a:r>
              <a:rPr lang="en-US" sz="1200" b="1" kern="1200" dirty="0" smtClean="0">
                <a:solidFill>
                  <a:schemeClr val="tx1"/>
                </a:solidFill>
                <a:effectLst/>
                <a:latin typeface="Arial"/>
                <a:ea typeface="Geneva" charset="-128"/>
                <a:cs typeface="Geneva" charset="0"/>
              </a:rPr>
              <a:t>concept</a:t>
            </a:r>
            <a:r>
              <a:rPr lang="en-US" sz="1200" kern="1200" dirty="0" smtClean="0">
                <a:solidFill>
                  <a:schemeClr val="tx1"/>
                </a:solidFill>
                <a:effectLst/>
                <a:latin typeface="Arial"/>
                <a:ea typeface="Geneva" charset="-128"/>
                <a:cs typeface="Geneva" charset="0"/>
              </a:rPr>
              <a:t> is under discussion to address competency that will utilize continual development versus end-dating and recertification.  PDE org is facilitating this effort, and several actions have been identified for moving from the current L3/L4 recertification approach to this new continual development approach.  This will be for L3 competencies only.</a:t>
            </a: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&lt;&gt;Optimized SNAP/NRTL Site Classification – Analysis completed</a:t>
            </a:r>
            <a:r>
              <a:rPr lang="en-US" sz="1200" kern="1200" baseline="0" dirty="0" smtClean="0">
                <a:solidFill>
                  <a:schemeClr val="tx1"/>
                </a:solidFill>
                <a:effectLst/>
                <a:latin typeface="Arial"/>
                <a:ea typeface="Geneva" charset="-128"/>
                <a:cs typeface="Geneva" charset="0"/>
              </a:rPr>
              <a:t> which evaluated the financial aspects of changing the balance of UL NRTL and SNAP sites.  </a:t>
            </a:r>
            <a:r>
              <a:rPr lang="en-US" sz="1200" b="1" kern="1200" baseline="0" dirty="0" smtClean="0">
                <a:solidFill>
                  <a:schemeClr val="tx1"/>
                </a:solidFill>
                <a:effectLst/>
                <a:latin typeface="Arial"/>
                <a:ea typeface="Geneva" charset="-128"/>
                <a:cs typeface="Geneva" charset="0"/>
              </a:rPr>
              <a:t>Conclusion resulted in maintaining current status of NRTL sites</a:t>
            </a:r>
            <a:r>
              <a:rPr lang="en-US" sz="1200" kern="1200" baseline="0" dirty="0" smtClean="0">
                <a:solidFill>
                  <a:schemeClr val="tx1"/>
                </a:solidFill>
                <a:effectLst/>
                <a:latin typeface="Arial"/>
                <a:ea typeface="Geneva" charset="-128"/>
                <a:cs typeface="Geneva" charset="0"/>
              </a:rPr>
              <a:t>.</a:t>
            </a:r>
          </a:p>
          <a:p>
            <a:endParaRPr lang="en-US" sz="1200" kern="1200" baseline="0" dirty="0" smtClean="0">
              <a:solidFill>
                <a:schemeClr val="tx1"/>
              </a:solidFill>
              <a:effectLst/>
              <a:latin typeface="Arial"/>
              <a:ea typeface="Geneva" charset="-128"/>
              <a:cs typeface="Geneva" charset="0"/>
            </a:endParaRPr>
          </a:p>
          <a:p>
            <a:r>
              <a:rPr lang="en-US" sz="1200" kern="1200" baseline="0" dirty="0" smtClean="0">
                <a:solidFill>
                  <a:schemeClr val="tx1"/>
                </a:solidFill>
                <a:effectLst/>
                <a:latin typeface="Arial"/>
                <a:ea typeface="Geneva" charset="-128"/>
                <a:cs typeface="Geneva" charset="0"/>
              </a:rPr>
              <a:t>&lt;&gt;Acquired Laboratories (ATLDP) - </a:t>
            </a:r>
            <a:r>
              <a:rPr lang="en-US" sz="1200" kern="1200" dirty="0" smtClean="0">
                <a:solidFill>
                  <a:schemeClr val="tx1"/>
                </a:solidFill>
                <a:effectLst/>
                <a:latin typeface="Arial"/>
                <a:ea typeface="Geneva" charset="-128"/>
                <a:cs typeface="Geneva" charset="0"/>
              </a:rPr>
              <a:t> A new “Acquired Test Laboratory Data Program” (ATLDP) document, which will be similar to the current TPTDP document, is under development to address these acquired labs that may not be ready to fully comply with the Global Testing Laboratory Policy criteria.</a:t>
            </a:r>
            <a:endParaRPr lang="en-US" dirty="0" smtClean="0"/>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4</a:t>
            </a:fld>
            <a:endParaRPr lang="en-US"/>
          </a:p>
        </p:txBody>
      </p:sp>
    </p:spTree>
    <p:extLst>
      <p:ext uri="{BB962C8B-B14F-4D97-AF65-F5344CB8AC3E}">
        <p14:creationId xmlns:p14="http://schemas.microsoft.com/office/powerpoint/2010/main" val="172587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&lt;&gt;Record</a:t>
            </a:r>
            <a:r>
              <a:rPr lang="en-US" baseline="0" dirty="0" smtClean="0"/>
              <a:t> Retention – </a:t>
            </a:r>
            <a:r>
              <a:rPr lang="en-US" sz="1200" kern="1200" dirty="0" smtClean="0">
                <a:solidFill>
                  <a:schemeClr val="tx1"/>
                </a:solidFill>
                <a:effectLst/>
                <a:latin typeface="Arial"/>
                <a:ea typeface="Geneva" charset="-128"/>
                <a:cs typeface="Geneva" charset="0"/>
              </a:rPr>
              <a:t>Legal</a:t>
            </a:r>
            <a:r>
              <a:rPr lang="en-US" sz="1200" kern="1200" baseline="0" dirty="0" smtClean="0">
                <a:solidFill>
                  <a:schemeClr val="tx1"/>
                </a:solidFill>
                <a:effectLst/>
                <a:latin typeface="Arial"/>
                <a:ea typeface="Geneva" charset="-128"/>
                <a:cs typeface="Geneva" charset="0"/>
              </a:rPr>
              <a:t> has clarified their position on record retention in</a:t>
            </a:r>
            <a:r>
              <a:rPr lang="en-US" sz="1200" kern="1200" dirty="0" smtClean="0">
                <a:solidFill>
                  <a:schemeClr val="tx1"/>
                </a:solidFill>
                <a:effectLst/>
                <a:latin typeface="Arial"/>
                <a:ea typeface="Geneva" charset="-128"/>
                <a:cs typeface="Geneva" charset="0"/>
              </a:rPr>
              <a:t> relaxing the permanent storage requirements for some records. The MPC determined that it is not essential to retain some records. NOA is only a temporary authorization that is needed until the final Procedure and Report are made available (usually less than one day following the certification decision).  Another example is the ATL, which is kept for about 6 months and then purged.  </a:t>
            </a:r>
            <a:r>
              <a:rPr lang="en-US" sz="1200" b="1" kern="1200" dirty="0" smtClean="0">
                <a:solidFill>
                  <a:schemeClr val="tx1"/>
                </a:solidFill>
                <a:effectLst/>
                <a:latin typeface="Arial"/>
                <a:ea typeface="Geneva" charset="-128"/>
                <a:cs typeface="Geneva" charset="0"/>
              </a:rPr>
              <a:t>Record Retention policy to be revised shortly</a:t>
            </a:r>
            <a:r>
              <a:rPr lang="en-US" sz="1200" kern="1200" dirty="0" smtClean="0">
                <a:solidFill>
                  <a:schemeClr val="tx1"/>
                </a:solidFill>
                <a:effectLst/>
                <a:latin typeface="Arial"/>
                <a:ea typeface="Geneva" charset="-128"/>
                <a:cs typeface="Geneva"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&lt;&gt;FUS</a:t>
            </a:r>
            <a:r>
              <a:rPr lang="en-US" sz="1200" kern="1200" baseline="0" dirty="0" smtClean="0">
                <a:solidFill>
                  <a:schemeClr val="tx1"/>
                </a:solidFill>
                <a:effectLst/>
                <a:latin typeface="Arial"/>
                <a:ea typeface="Geneva" charset="-128"/>
                <a:cs typeface="Geneva" charset="0"/>
              </a:rPr>
              <a:t> Sample Testing - A</a:t>
            </a:r>
            <a:r>
              <a:rPr lang="en-US" sz="1200" kern="1200" dirty="0" smtClean="0">
                <a:solidFill>
                  <a:schemeClr val="tx1"/>
                </a:solidFill>
                <a:effectLst/>
                <a:latin typeface="Arial"/>
                <a:ea typeface="Geneva" charset="-128"/>
                <a:cs typeface="Geneva" charset="0"/>
              </a:rPr>
              <a:t> discrepancy in policy and process documentation on allowing FUS sample testing at client facilities.  00-OP-S0067 states that FUS sample testing at client facilities is not allowed. DAP Policy allows this testing; however it requires authorization by FUS and the retention of records of this authorization (clause 9.1).  It is believed,</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in the past, select clients were allowed to perform some of these tests.</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The MPC decided that it is acceptable for any DAP participant including CTDP to also perform FUS sample testing, if such testing is included in their DAP scope.  </a:t>
            </a:r>
            <a:r>
              <a:rPr lang="en-US" sz="1200" b="1" kern="1200" dirty="0" smtClean="0">
                <a:solidFill>
                  <a:schemeClr val="tx1"/>
                </a:solidFill>
                <a:effectLst/>
                <a:latin typeface="Arial"/>
                <a:ea typeface="Geneva" charset="-128"/>
                <a:cs typeface="Geneva" charset="0"/>
              </a:rPr>
              <a:t>Actions</a:t>
            </a:r>
            <a:r>
              <a:rPr lang="en-US" sz="1200" b="1" kern="1200" baseline="0" dirty="0" smtClean="0">
                <a:solidFill>
                  <a:schemeClr val="tx1"/>
                </a:solidFill>
                <a:effectLst/>
                <a:latin typeface="Arial"/>
                <a:ea typeface="Geneva" charset="-128"/>
                <a:cs typeface="Geneva" charset="0"/>
              </a:rPr>
              <a:t> underway for </a:t>
            </a:r>
            <a:r>
              <a:rPr lang="en-US" sz="1200" b="1" kern="1200" dirty="0" smtClean="0">
                <a:solidFill>
                  <a:schemeClr val="tx1"/>
                </a:solidFill>
                <a:effectLst/>
                <a:latin typeface="Arial"/>
                <a:ea typeface="Geneva" charset="-128"/>
                <a:cs typeface="Geneva" charset="0"/>
              </a:rPr>
              <a:t>DAP Policy and related documents to state that any DAP participant can perform FUS sample testing </a:t>
            </a:r>
          </a:p>
          <a:p>
            <a:endParaRPr lang="en-US" sz="1200" b="1"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Geneva" charset="-128"/>
              <a:cs typeface="Geneva" charset="0"/>
            </a:endParaRPr>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5</a:t>
            </a:fld>
            <a:endParaRPr lang="en-US"/>
          </a:p>
        </p:txBody>
      </p:sp>
    </p:spTree>
    <p:extLst>
      <p:ext uri="{BB962C8B-B14F-4D97-AF65-F5344CB8AC3E}">
        <p14:creationId xmlns:p14="http://schemas.microsoft.com/office/powerpoint/2010/main" val="317377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&lt;&gt;Provisional</a:t>
            </a:r>
            <a:r>
              <a:rPr lang="en-US" baseline="0" dirty="0" smtClean="0"/>
              <a:t> Certification – NACPO Webpage contains list of authorized categories and tests deemed appropriate.</a:t>
            </a:r>
          </a:p>
          <a:p>
            <a:pPr marL="171450" indent="-171450">
              <a:buFont typeface="Symbol" pitchFamily="18" charset="2"/>
              <a:buChar char="¨"/>
            </a:pPr>
            <a:r>
              <a:rPr lang="en-US" baseline="0" dirty="0" smtClean="0"/>
              <a:t>Products Ineligible for Certification – To address any potential accreditation concerns with acquisitions engaged in product manufacturing, this page identifies products or categories that UL will not certify.  CS staff and others have been advised.  </a:t>
            </a:r>
          </a:p>
          <a:p>
            <a:pPr marL="171450" marR="0" indent="-171450" algn="l" defTabSz="914400" rtl="0" eaLnBrk="0" fontAlgn="base" latinLnBrk="0" hangingPunct="0">
              <a:lnSpc>
                <a:spcPct val="100000"/>
              </a:lnSpc>
              <a:spcBef>
                <a:spcPct val="30000"/>
              </a:spcBef>
              <a:spcAft>
                <a:spcPct val="0"/>
              </a:spcAft>
              <a:buClrTx/>
              <a:buSzTx/>
              <a:buFont typeface="Symbol" pitchFamily="18" charset="2"/>
              <a:buChar char="¨"/>
              <a:tabLst/>
              <a:defRPr/>
            </a:pPr>
            <a:r>
              <a:rPr lang="en-US" baseline="0" dirty="0" smtClean="0"/>
              <a:t>Authorization Page Revisions - </a:t>
            </a:r>
            <a:r>
              <a:rPr lang="en-US" sz="1200" kern="1200" dirty="0" smtClean="0">
                <a:solidFill>
                  <a:schemeClr val="tx1"/>
                </a:solidFill>
                <a:effectLst/>
                <a:latin typeface="Arial"/>
                <a:ea typeface="Geneva" charset="-128"/>
                <a:cs typeface="Geneva" charset="0"/>
              </a:rPr>
              <a:t>There have been numerous ANSI findings concerning clients that do not have a valid agreement on file.  The fact that we point to the various contractual agreements to satisfy certain ISO/IEC Guide 65 requirements opens the agreement records to auditing by our accreditors such as ANSI.  The ANSI findings were further justification for efforts to modify the Authorization Page.  Other processing improvements were requested to address items such as the LMDP,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Century text, and more details concerning subscriber identification.</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The new Authorization Page will contain a hyperlink to a new webpage containing the UL and client responsibilities to satisfy ISO/IEC Guide 65.  It is intended to invoke the agreement by the client to abide by the responsibilities through the client’s use of the Mark, their payment of fees, or their allowing the Field Representative to enter their facility.  This concept has been presented to ANSI, and it was accepted as a potentially viable option.</a:t>
            </a:r>
          </a:p>
          <a:p>
            <a:pPr marL="0" marR="0" indent="0" algn="l" defTabSz="914400" rtl="0" eaLnBrk="0" fontAlgn="base" latinLnBrk="0" hangingPunct="0">
              <a:lnSpc>
                <a:spcPct val="100000"/>
              </a:lnSpc>
              <a:spcBef>
                <a:spcPct val="30000"/>
              </a:spcBef>
              <a:spcAft>
                <a:spcPct val="0"/>
              </a:spcAft>
              <a:buClrTx/>
              <a:buSzTx/>
              <a:buFont typeface="Symbol" pitchFamily="18" charset="2"/>
              <a:buNone/>
              <a:tabLst/>
              <a:defRPr/>
            </a:pPr>
            <a:endParaRPr lang="en-US" baseline="0" dirty="0" smtClean="0"/>
          </a:p>
          <a:p>
            <a:pPr marL="171450" indent="-171450">
              <a:buFont typeface="Symbol" pitchFamily="18" charset="2"/>
              <a:buChar char="¨"/>
            </a:pPr>
            <a:endParaRPr lang="en-US" baseline="0" dirty="0" smtClean="0"/>
          </a:p>
          <a:p>
            <a:pPr marL="171450" indent="-171450">
              <a:buFont typeface="Symbol" pitchFamily="18" charset="2"/>
              <a:buChar char="¨"/>
            </a:pPr>
            <a:endParaRPr lang="en-US" baseline="0" dirty="0" smtClean="0"/>
          </a:p>
          <a:p>
            <a:pPr marL="171450" indent="-171450">
              <a:buFont typeface="Symbol" pitchFamily="18" charset="2"/>
              <a:buChar char="¨"/>
            </a:pPr>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6</a:t>
            </a:fld>
            <a:endParaRPr lang="en-US"/>
          </a:p>
        </p:txBody>
      </p:sp>
    </p:spTree>
    <p:extLst>
      <p:ext uri="{BB962C8B-B14F-4D97-AF65-F5344CB8AC3E}">
        <p14:creationId xmlns:p14="http://schemas.microsoft.com/office/powerpoint/2010/main" val="118549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a:t>
            </a:r>
            <a:r>
              <a:rPr lang="en-US" baseline="0" dirty="0" smtClean="0"/>
              <a:t> Authorization Page example </a:t>
            </a:r>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7</a:t>
            </a:fld>
            <a:endParaRPr lang="en-US"/>
          </a:p>
        </p:txBody>
      </p:sp>
    </p:spTree>
    <p:extLst>
      <p:ext uri="{BB962C8B-B14F-4D97-AF65-F5344CB8AC3E}">
        <p14:creationId xmlns:p14="http://schemas.microsoft.com/office/powerpoint/2010/main" val="2695831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8</a:t>
            </a:fld>
            <a:endParaRPr lang="en-US"/>
          </a:p>
        </p:txBody>
      </p:sp>
    </p:spTree>
    <p:extLst>
      <p:ext uri="{BB962C8B-B14F-4D97-AF65-F5344CB8AC3E}">
        <p14:creationId xmlns:p14="http://schemas.microsoft.com/office/powerpoint/2010/main" val="424198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9</a:t>
            </a:fld>
            <a:endParaRPr lang="en-US"/>
          </a:p>
        </p:txBody>
      </p:sp>
    </p:spTree>
    <p:extLst>
      <p:ext uri="{BB962C8B-B14F-4D97-AF65-F5344CB8AC3E}">
        <p14:creationId xmlns:p14="http://schemas.microsoft.com/office/powerpoint/2010/main" val="3711178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5713413" y="6423025"/>
            <a:ext cx="3238500"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chemeClr val="accent1"/>
                </a:solidFill>
              </a:rPr>
              <a:t>UL and the UL logo are trademarks of UL LLC © 2012</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8409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dirty="0" smtClean="0">
                <a:solidFill>
                  <a:schemeClr val="accent1"/>
                </a:solidFill>
              </a:rPr>
              <a:t>e</a:t>
            </a:r>
            <a:endParaRPr lang="en-US" sz="700" dirty="0">
              <a:solidFill>
                <a:schemeClr val="accent1"/>
              </a:solidFill>
            </a:endParaRPr>
          </a:p>
        </p:txBody>
      </p:sp>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EFF62B4C-7C17-4E75-8BEB-BE563FD0F347}"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pic>
        <p:nvPicPr>
          <p:cNvPr id="4915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30375" y="6525418"/>
            <a:ext cx="6315075"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362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9164425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3E83948C-517B-4067-AF6D-9F5D385B8BCE}" type="slidenum">
              <a:rPr lang="en-US"/>
              <a:pPr/>
              <a:t>‹#›</a:t>
            </a:fld>
            <a:endParaRPr lang="en-US"/>
          </a:p>
        </p:txBody>
      </p:sp>
    </p:spTree>
    <p:extLst>
      <p:ext uri="{BB962C8B-B14F-4D97-AF65-F5344CB8AC3E}">
        <p14:creationId xmlns:p14="http://schemas.microsoft.com/office/powerpoint/2010/main" val="21467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5225D657-1F6C-46F3-B555-24408DECFDAE}"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30700386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AAAA7CAC-BBE5-43C4-8415-8EC01BEA1FAA}" type="slidenum">
              <a:rPr lang="en-US"/>
              <a:pPr/>
              <a:t>‹#›</a:t>
            </a:fld>
            <a:endParaRPr lang="en-US"/>
          </a:p>
        </p:txBody>
      </p:sp>
    </p:spTree>
    <p:extLst>
      <p:ext uri="{BB962C8B-B14F-4D97-AF65-F5344CB8AC3E}">
        <p14:creationId xmlns:p14="http://schemas.microsoft.com/office/powerpoint/2010/main" val="31533040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48759BC5-4A49-4656-A4FC-5FDB11D33A09}"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60549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FB58B85A-8C41-4DB0-84CB-CACDF9CBB029}" type="slidenum">
              <a:rPr lang="en-US"/>
              <a:pPr/>
              <a:t>‹#›</a:t>
            </a:fld>
            <a:endParaRPr lang="en-US"/>
          </a:p>
        </p:txBody>
      </p:sp>
    </p:spTree>
    <p:extLst>
      <p:ext uri="{BB962C8B-B14F-4D97-AF65-F5344CB8AC3E}">
        <p14:creationId xmlns:p14="http://schemas.microsoft.com/office/powerpoint/2010/main" val="1984576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1C20945F-9C52-4826-AA12-64339FC3035E}"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3685859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94CE344-3C1C-4EBB-AD23-00C3CB5F7B69}" type="slidenum">
              <a:rPr lang="en-US"/>
              <a:pPr/>
              <a:t>‹#›</a:t>
            </a:fld>
            <a:endParaRPr lang="en-US"/>
          </a:p>
        </p:txBody>
      </p:sp>
    </p:spTree>
    <p:extLst>
      <p:ext uri="{BB962C8B-B14F-4D97-AF65-F5344CB8AC3E}">
        <p14:creationId xmlns:p14="http://schemas.microsoft.com/office/powerpoint/2010/main" val="3026088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658092C8-8A18-40F0-B0A0-31D42E6D5A00}"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73973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l="16753" r="-3294"/>
          <a:stretch>
            <a:fillRect/>
          </a:stretch>
        </p:blipFill>
        <p:spPr bwMode="auto">
          <a:xfrm>
            <a:off x="0" y="336550"/>
            <a:ext cx="2935288"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5713413" y="6423025"/>
            <a:ext cx="3238500"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chemeClr val="bg1"/>
                </a:solidFill>
              </a:rPr>
              <a:t>UL and the UL logo are trademarks of UL LLC © 2012</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02824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C6B93DE9-BD47-4676-849D-22D75A36E283}" type="slidenum">
              <a:rPr lang="en-US"/>
              <a:pPr/>
              <a:t>‹#›</a:t>
            </a:fld>
            <a:endParaRPr lang="en-US"/>
          </a:p>
        </p:txBody>
      </p:sp>
    </p:spTree>
    <p:extLst>
      <p:ext uri="{BB962C8B-B14F-4D97-AF65-F5344CB8AC3E}">
        <p14:creationId xmlns:p14="http://schemas.microsoft.com/office/powerpoint/2010/main" val="786739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1B5600ED-9EE9-4E6D-AE40-831268A0E30F}"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682561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833B644E-D96F-43BA-823F-C5569DD9313A}" type="slidenum">
              <a:rPr lang="en-US"/>
              <a:pPr/>
              <a:t>‹#›</a:t>
            </a:fld>
            <a:endParaRPr lang="en-US"/>
          </a:p>
        </p:txBody>
      </p:sp>
    </p:spTree>
    <p:extLst>
      <p:ext uri="{BB962C8B-B14F-4D97-AF65-F5344CB8AC3E}">
        <p14:creationId xmlns:p14="http://schemas.microsoft.com/office/powerpoint/2010/main" val="965223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3D99DDAE-49E6-4E28-BCA5-2DC13B795B92}"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805885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8514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219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rgbClr val="000000"/>
                </a:solidFill>
              </a:rPr>
              <a:t>UL and the UL logo are trademarks of UL LLC © 2012</a:t>
            </a:r>
          </a:p>
        </p:txBody>
      </p:sp>
      <p:sp>
        <p:nvSpPr>
          <p:cNvPr id="2" name="Title 1"/>
          <p:cNvSpPr>
            <a:spLocks noGrp="1"/>
          </p:cNvSpPr>
          <p:nvPr>
            <p:ph type="ctrTitle" hasCustomPrompt="1"/>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mm</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8382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chemeClr val="bg1"/>
                </a:solidFill>
              </a:rPr>
              <a:t>UL and the UL logo are trademarks of UL LLC © 2012</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8777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C11FA619-638C-4333-9225-14C01B5A04A1}" type="slidenum">
              <a:rPr lang="en-US"/>
              <a:pPr/>
              <a:t>‹#›</a:t>
            </a:fld>
            <a:endParaRPr lang="en-US"/>
          </a:p>
        </p:txBody>
      </p:sp>
    </p:spTree>
    <p:extLst>
      <p:ext uri="{BB962C8B-B14F-4D97-AF65-F5344CB8AC3E}">
        <p14:creationId xmlns:p14="http://schemas.microsoft.com/office/powerpoint/2010/main" val="283477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D1158A65-622D-467B-B82E-A762528F005B}" type="slidenum">
              <a:rPr lang="en-US"/>
              <a:pPr/>
              <a:t>‹#›</a:t>
            </a:fld>
            <a:endParaRPr lang="en-US"/>
          </a:p>
        </p:txBody>
      </p:sp>
    </p:spTree>
    <p:extLst>
      <p:ext uri="{BB962C8B-B14F-4D97-AF65-F5344CB8AC3E}">
        <p14:creationId xmlns:p14="http://schemas.microsoft.com/office/powerpoint/2010/main" val="51886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906418B-BFC7-4D07-BD81-A50F0774591D}" type="slidenum">
              <a:rPr lang="en-US"/>
              <a:pPr/>
              <a:t>‹#›</a:t>
            </a:fld>
            <a:endParaRPr lang="en-US"/>
          </a:p>
        </p:txBody>
      </p:sp>
    </p:spTree>
    <p:extLst>
      <p:ext uri="{BB962C8B-B14F-4D97-AF65-F5344CB8AC3E}">
        <p14:creationId xmlns:p14="http://schemas.microsoft.com/office/powerpoint/2010/main" val="209209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7C4DB001-0BB2-418B-BFD1-6ED42E888DE5}" type="slidenum">
              <a:rPr lang="en-US"/>
              <a:pPr/>
              <a:t>‹#›</a:t>
            </a:fld>
            <a:endParaRPr lang="en-US"/>
          </a:p>
        </p:txBody>
      </p:sp>
    </p:spTree>
    <p:extLst>
      <p:ext uri="{BB962C8B-B14F-4D97-AF65-F5344CB8AC3E}">
        <p14:creationId xmlns:p14="http://schemas.microsoft.com/office/powerpoint/2010/main" val="225557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C611D47-FC1D-4D58-9186-ED5ADCB9323D}"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409335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NACPO UPDATES</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E8C80D46-0B0C-469F-9E3E-EE3F6766CE0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 id="2147484118" r:id="rId18"/>
    <p:sldLayoutId id="2147484119" r:id="rId19"/>
    <p:sldLayoutId id="2147484120" r:id="rId20"/>
    <p:sldLayoutId id="2147484121" r:id="rId21"/>
    <p:sldLayoutId id="2147484122" r:id="rId22"/>
    <p:sldLayoutId id="2147484123" r:id="rId23"/>
    <p:sldLayoutId id="2147484124" r:id="rId24"/>
    <p:sldLayoutId id="2147484125" r:id="rId25"/>
  </p:sldLayoutIdLst>
  <p:hf hd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hyperlink" Target="http://intranet.ul.com/en/Tools/DeptsServs/NACPO/ULMP/Documents/Provisional%20Certification.doc"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r>
              <a:rPr lang="en-US" dirty="0" smtClean="0">
                <a:latin typeface="Arial" charset="0"/>
                <a:ea typeface="Geneva" charset="0"/>
              </a:rPr>
              <a:t>NACPO OVERVIEW</a:t>
            </a:r>
            <a:br>
              <a:rPr lang="en-US" dirty="0" smtClean="0">
                <a:latin typeface="Arial" charset="0"/>
                <a:ea typeface="Geneva" charset="0"/>
              </a:rPr>
            </a:br>
            <a:r>
              <a:rPr lang="en-US" dirty="0" smtClean="0">
                <a:latin typeface="Arial" charset="0"/>
                <a:ea typeface="Geneva" charset="0"/>
              </a:rPr>
              <a:t> &amp; UPDATES</a:t>
            </a:r>
            <a:br>
              <a:rPr lang="en-US" dirty="0" smtClean="0">
                <a:latin typeface="Arial" charset="0"/>
                <a:ea typeface="Geneva" charset="0"/>
              </a:rPr>
            </a:br>
            <a:endParaRPr lang="en-US" dirty="0" smtClean="0">
              <a:latin typeface="Arial" charset="0"/>
              <a:ea typeface="Geneva" charset="0"/>
            </a:endParaRPr>
          </a:p>
        </p:txBody>
      </p:sp>
      <p:sp>
        <p:nvSpPr>
          <p:cNvPr id="29699" name="Subtitle 2"/>
          <p:cNvSpPr>
            <a:spLocks noGrp="1"/>
          </p:cNvSpPr>
          <p:nvPr>
            <p:ph type="subTitle" idx="1"/>
          </p:nvPr>
        </p:nvSpPr>
        <p:spPr/>
        <p:txBody>
          <a:bodyPr/>
          <a:lstStyle/>
          <a:p>
            <a:r>
              <a:rPr lang="en-US" dirty="0" smtClean="0">
                <a:latin typeface="Arial" charset="0"/>
                <a:cs typeface="Arial" charset="0"/>
              </a:rPr>
              <a:t>10 January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4"/>
          <p:cNvSpPr>
            <a:spLocks noGrp="1"/>
          </p:cNvSpPr>
          <p:nvPr>
            <p:ph type="title"/>
          </p:nvPr>
        </p:nvSpPr>
        <p:spPr>
          <a:xfrm>
            <a:off x="457200" y="488950"/>
            <a:ext cx="5486400" cy="1144588"/>
          </a:xfrm>
        </p:spPr>
        <p:txBody>
          <a:bodyPr/>
          <a:lstStyle/>
          <a:p>
            <a:pPr eaLnBrk="1" hangingPunct="1"/>
            <a:r>
              <a:rPr lang="en-US" dirty="0" smtClean="0">
                <a:latin typeface="Arial" charset="0"/>
                <a:ea typeface="Geneva" charset="0"/>
              </a:rPr>
              <a:t>THANK YOU.</a:t>
            </a:r>
          </a:p>
        </p:txBody>
      </p:sp>
      <p:sp>
        <p:nvSpPr>
          <p:cNvPr id="3" name="Title 4"/>
          <p:cNvSpPr txBox="1">
            <a:spLocks/>
          </p:cNvSpPr>
          <p:nvPr/>
        </p:nvSpPr>
        <p:spPr bwMode="auto">
          <a:xfrm>
            <a:off x="3106220" y="5200017"/>
            <a:ext cx="5486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smtClean="0">
                <a:latin typeface="Arial" charset="0"/>
                <a:ea typeface="Geneva" charset="0"/>
              </a:rPr>
              <a:t>Agenda</a:t>
            </a:r>
          </a:p>
        </p:txBody>
      </p:sp>
      <p:sp>
        <p:nvSpPr>
          <p:cNvPr id="34819" name="Content Placeholder 4"/>
          <p:cNvSpPr>
            <a:spLocks noGrp="1"/>
          </p:cNvSpPr>
          <p:nvPr>
            <p:ph idx="1"/>
          </p:nvPr>
        </p:nvSpPr>
        <p:spPr>
          <a:xfrm>
            <a:off x="457200" y="2700338"/>
            <a:ext cx="8229600" cy="3425825"/>
          </a:xfrm>
        </p:spPr>
        <p:txBody>
          <a:bodyPr/>
          <a:lstStyle/>
          <a:p>
            <a:pPr eaLnBrk="1" hangingPunct="1"/>
            <a:r>
              <a:rPr lang="en-US" dirty="0" smtClean="0">
                <a:solidFill>
                  <a:schemeClr val="accent2"/>
                </a:solidFill>
                <a:latin typeface="Arial" charset="0"/>
                <a:cs typeface="Arial" charset="0"/>
              </a:rPr>
              <a:t>2011 Activities and Developments</a:t>
            </a:r>
          </a:p>
          <a:p>
            <a:pPr eaLnBrk="1" hangingPunct="1"/>
            <a:r>
              <a:rPr lang="en-US" dirty="0" smtClean="0">
                <a:solidFill>
                  <a:srgbClr val="7F7F7F"/>
                </a:solidFill>
                <a:latin typeface="Arial" charset="0"/>
                <a:cs typeface="Arial" charset="0"/>
              </a:rPr>
              <a:t>2012 Initiatives and Goals</a:t>
            </a:r>
          </a:p>
          <a:p>
            <a:pPr eaLnBrk="1" hangingPunct="1"/>
            <a:r>
              <a:rPr lang="en-US" dirty="0" smtClean="0">
                <a:solidFill>
                  <a:srgbClr val="7F7F7F"/>
                </a:solidFill>
                <a:latin typeface="Arial" charset="0"/>
                <a:cs typeface="Arial" charset="0"/>
              </a:rPr>
              <a:t>Questions</a:t>
            </a:r>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12428ED6-146C-4D6A-B036-4645EFB24DC4}" type="slidenum">
              <a:rPr lang="en-US" sz="1000">
                <a:solidFill>
                  <a:schemeClr val="accent1"/>
                </a:solidFill>
              </a:rPr>
              <a:pPr eaLnBrk="1" hangingPunct="1"/>
              <a:t>2</a:t>
            </a:fld>
            <a:endParaRPr lang="en-US" sz="100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2011 Activities and Developments</a:t>
            </a:r>
          </a:p>
        </p:txBody>
      </p:sp>
      <p:sp>
        <p:nvSpPr>
          <p:cNvPr id="38915" name="Content Placeholder 4"/>
          <p:cNvSpPr>
            <a:spLocks noGrp="1"/>
          </p:cNvSpPr>
          <p:nvPr>
            <p:ph idx="1"/>
          </p:nvPr>
        </p:nvSpPr>
        <p:spPr>
          <a:xfrm>
            <a:off x="457200" y="1089061"/>
            <a:ext cx="8229600" cy="5445303"/>
          </a:xfrm>
        </p:spPr>
        <p:txBody>
          <a:bodyPr/>
          <a:lstStyle/>
          <a:p>
            <a:pPr defTabSz="914400" eaLnBrk="1" hangingPunct="1">
              <a:spcAft>
                <a:spcPct val="30000"/>
              </a:spcAft>
            </a:pPr>
            <a:r>
              <a:rPr lang="en-US" u="sng" dirty="0" smtClean="0">
                <a:latin typeface="Arial" charset="0"/>
                <a:cs typeface="Arial" charset="0"/>
              </a:rPr>
              <a:t>IFR Kaizen</a:t>
            </a:r>
          </a:p>
          <a:p>
            <a:pPr lvl="1" defTabSz="914400" eaLnBrk="1" hangingPunct="1"/>
            <a:r>
              <a:rPr lang="en-US" dirty="0" smtClean="0">
                <a:latin typeface="Arial" charset="0"/>
                <a:cs typeface="Arial Unicode MS" charset="0"/>
              </a:rPr>
              <a:t>Cross functional team, goal of achieving Reduced IFRs</a:t>
            </a:r>
          </a:p>
          <a:p>
            <a:pPr lvl="1" defTabSz="914400" eaLnBrk="1" hangingPunct="1"/>
            <a:r>
              <a:rPr lang="en-US" dirty="0" smtClean="0">
                <a:solidFill>
                  <a:srgbClr val="000000"/>
                </a:solidFill>
                <a:latin typeface="Arial" charset="0"/>
                <a:cs typeface="Arial" charset="0"/>
              </a:rPr>
              <a:t>Continued Certification Approach </a:t>
            </a:r>
          </a:p>
          <a:p>
            <a:pPr lvl="2" defTabSz="914400" eaLnBrk="1" hangingPunct="1">
              <a:buFont typeface="Arial" charset="0"/>
              <a:buNone/>
            </a:pPr>
            <a:r>
              <a:rPr lang="en-US" dirty="0" smtClean="0">
                <a:solidFill>
                  <a:srgbClr val="000000"/>
                </a:solidFill>
                <a:latin typeface="Arial" charset="0"/>
                <a:cs typeface="Arial Unicode MS" charset="0"/>
              </a:rPr>
              <a:t>	– Similar to ITE IFR approach</a:t>
            </a:r>
            <a:br>
              <a:rPr lang="en-US" dirty="0" smtClean="0">
                <a:solidFill>
                  <a:srgbClr val="000000"/>
                </a:solidFill>
                <a:latin typeface="Arial" charset="0"/>
                <a:cs typeface="Arial Unicode MS" charset="0"/>
              </a:rPr>
            </a:br>
            <a:r>
              <a:rPr lang="en-US" dirty="0" smtClean="0">
                <a:solidFill>
                  <a:srgbClr val="000000"/>
                </a:solidFill>
                <a:latin typeface="Arial" charset="0"/>
                <a:cs typeface="Arial Unicode MS" charset="0"/>
              </a:rPr>
              <a:t>– “Softlaunch” in select Standard(s) expected in early 2012</a:t>
            </a:r>
            <a:br>
              <a:rPr lang="en-US" dirty="0" smtClean="0">
                <a:solidFill>
                  <a:srgbClr val="000000"/>
                </a:solidFill>
                <a:latin typeface="Arial" charset="0"/>
                <a:cs typeface="Arial Unicode MS" charset="0"/>
              </a:rPr>
            </a:br>
            <a:r>
              <a:rPr lang="en-US" dirty="0" smtClean="0">
                <a:solidFill>
                  <a:srgbClr val="000000"/>
                </a:solidFill>
                <a:latin typeface="Arial" charset="0"/>
                <a:cs typeface="Arial Unicode MS" charset="0"/>
              </a:rPr>
              <a:t>– UL Standards only</a:t>
            </a:r>
            <a:br>
              <a:rPr lang="en-US" dirty="0" smtClean="0">
                <a:solidFill>
                  <a:srgbClr val="000000"/>
                </a:solidFill>
                <a:latin typeface="Arial" charset="0"/>
                <a:cs typeface="Arial Unicode MS" charset="0"/>
              </a:rPr>
            </a:br>
            <a:endParaRPr lang="en-US" dirty="0">
              <a:latin typeface="Arial" charset="0"/>
            </a:endParaRPr>
          </a:p>
          <a:p>
            <a:pPr defTabSz="914400">
              <a:buFont typeface="Arial" charset="0"/>
              <a:buNone/>
            </a:pPr>
            <a:r>
              <a:rPr lang="en-US" u="sng" dirty="0" smtClean="0">
                <a:latin typeface="Arial" charset="0"/>
                <a:cs typeface="Arial Unicode MS" charset="0"/>
              </a:rPr>
              <a:t>Key UL Mark Policy Documents Revised</a:t>
            </a:r>
          </a:p>
          <a:p>
            <a:pPr defTabSz="914400">
              <a:buFont typeface="Arial" charset="0"/>
              <a:buNone/>
            </a:pPr>
            <a:endParaRPr lang="en-US" dirty="0">
              <a:latin typeface="Arial" charset="0"/>
              <a:cs typeface="Arial Unicode MS" charset="0"/>
            </a:endParaRPr>
          </a:p>
          <a:p>
            <a:pPr lvl="2" defTabSz="914400" eaLnBrk="1" hangingPunct="1"/>
            <a:endParaRPr lang="en-US" dirty="0" smtClean="0">
              <a:latin typeface="Arial" charset="0"/>
              <a:cs typeface="Arial Unicode MS" charset="0"/>
            </a:endParaRPr>
          </a:p>
        </p:txBody>
      </p:sp>
      <p:sp>
        <p:nvSpPr>
          <p:cNvPr id="389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F0C5ACC8-A3DA-4778-84B8-4C970F6C1044}" type="slidenum">
              <a:rPr lang="en-US" sz="1000">
                <a:solidFill>
                  <a:schemeClr val="accent1"/>
                </a:solidFill>
              </a:rPr>
              <a:pPr eaLnBrk="1" hangingPunct="1"/>
              <a:t>3</a:t>
            </a:fld>
            <a:endParaRPr lang="en-US" sz="1000">
              <a:solidFill>
                <a:schemeClr val="accent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0233616"/>
              </p:ext>
            </p:extLst>
          </p:nvPr>
        </p:nvGraphicFramePr>
        <p:xfrm>
          <a:off x="297934" y="3953107"/>
          <a:ext cx="8599487" cy="2116137"/>
        </p:xfrm>
        <a:graphic>
          <a:graphicData uri="http://schemas.openxmlformats.org/presentationml/2006/ole">
            <mc:AlternateContent xmlns:mc="http://schemas.openxmlformats.org/markup-compatibility/2006">
              <mc:Choice xmlns:v="urn:schemas-microsoft-com:vml" Requires="v">
                <p:oleObj spid="_x0000_s48152" name="Visio" r:id="rId4" imgW="9476613" imgH="2332863" progId="Visio.Drawing.11">
                  <p:embed/>
                </p:oleObj>
              </mc:Choice>
              <mc:Fallback>
                <p:oleObj name="Visio" r:id="rId4" imgW="9476613" imgH="2332863"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934" y="3953107"/>
                        <a:ext cx="8599487" cy="2116137"/>
                      </a:xfrm>
                      <a:prstGeom prst="rect">
                        <a:avLst/>
                      </a:prstGeom>
                      <a:solidFill>
                        <a:schemeClr val="accent2"/>
                      </a:solidFill>
                      <a:ln>
                        <a:noFill/>
                      </a:ln>
                      <a:effectLst/>
                    </p:spPr>
                  </p:pic>
                </p:oleObj>
              </mc:Fallback>
            </mc:AlternateContent>
          </a:graphicData>
        </a:graphic>
      </p:graphicFrame>
      <p:cxnSp>
        <p:nvCxnSpPr>
          <p:cNvPr id="4" name="Straight Connector 3"/>
          <p:cNvCxnSpPr/>
          <p:nvPr/>
        </p:nvCxnSpPr>
        <p:spPr>
          <a:xfrm flipV="1">
            <a:off x="832207" y="4982966"/>
            <a:ext cx="955496" cy="35959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047964" y="4818580"/>
            <a:ext cx="667820" cy="523982"/>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94846"/>
          </a:xfrm>
        </p:spPr>
        <p:txBody>
          <a:bodyPr/>
          <a:lstStyle/>
          <a:p>
            <a:pPr eaLnBrk="1" hangingPunct="1"/>
            <a:r>
              <a:rPr lang="en-US" dirty="0" smtClean="0">
                <a:latin typeface="Arial" charset="0"/>
                <a:ea typeface="Geneva" charset="0"/>
              </a:rPr>
              <a:t>2011 Activities and Developments</a:t>
            </a:r>
          </a:p>
        </p:txBody>
      </p:sp>
      <p:sp>
        <p:nvSpPr>
          <p:cNvPr id="39939" name="Content Placeholder 4"/>
          <p:cNvSpPr>
            <a:spLocks noGrp="1"/>
          </p:cNvSpPr>
          <p:nvPr>
            <p:ph idx="1"/>
          </p:nvPr>
        </p:nvSpPr>
        <p:spPr/>
        <p:txBody>
          <a:bodyPr/>
          <a:lstStyle/>
          <a:p>
            <a:pPr defTabSz="914400" eaLnBrk="1" hangingPunct="1">
              <a:spcAft>
                <a:spcPct val="30000"/>
              </a:spcAft>
            </a:pPr>
            <a:r>
              <a:rPr lang="en-US" u="sng" dirty="0" smtClean="0">
                <a:latin typeface="Arial" charset="0"/>
                <a:cs typeface="Arial" charset="0"/>
              </a:rPr>
              <a:t>Authorization for Applicant to Reproduce Report</a:t>
            </a:r>
          </a:p>
          <a:p>
            <a:pPr defTabSz="914400" eaLnBrk="1" hangingPunct="1">
              <a:spcAft>
                <a:spcPct val="30000"/>
              </a:spcAft>
            </a:pPr>
            <a:r>
              <a:rPr lang="en-US" u="sng" dirty="0" smtClean="0">
                <a:latin typeface="Arial" charset="0"/>
                <a:cs typeface="Arial" charset="0"/>
              </a:rPr>
              <a:t>Staff Competency for L3’s/L4’s</a:t>
            </a:r>
            <a:endParaRPr lang="en-US" dirty="0" smtClean="0">
              <a:latin typeface="Arial" charset="0"/>
              <a:cs typeface="Arial" charset="0"/>
            </a:endParaRPr>
          </a:p>
          <a:p>
            <a:pPr defTabSz="914400" eaLnBrk="1" hangingPunct="1">
              <a:spcAft>
                <a:spcPct val="30000"/>
              </a:spcAft>
            </a:pPr>
            <a:r>
              <a:rPr lang="en-US" u="sng" dirty="0" smtClean="0">
                <a:latin typeface="Arial" charset="0"/>
                <a:cs typeface="Arial" charset="0"/>
              </a:rPr>
              <a:t>Optimized SNAP/NRTL Site Classification</a:t>
            </a:r>
          </a:p>
          <a:p>
            <a:pPr marL="511175" lvl="2" indent="-285750" defTabSz="914400">
              <a:spcBef>
                <a:spcPct val="20000"/>
              </a:spcBef>
              <a:spcAft>
                <a:spcPct val="30000"/>
              </a:spcAft>
              <a:buFont typeface="Arial" pitchFamily="34" charset="0"/>
              <a:buChar char="•"/>
            </a:pPr>
            <a:r>
              <a:rPr lang="en-US" dirty="0" smtClean="0">
                <a:latin typeface="Arial" charset="0"/>
                <a:cs typeface="Arial" charset="0"/>
              </a:rPr>
              <a:t>Financial </a:t>
            </a:r>
            <a:r>
              <a:rPr lang="en-US" dirty="0">
                <a:latin typeface="Arial" charset="0"/>
                <a:cs typeface="Arial" charset="0"/>
              </a:rPr>
              <a:t>analysis </a:t>
            </a:r>
            <a:r>
              <a:rPr lang="en-US" dirty="0">
                <a:latin typeface="Arial" charset="0"/>
                <a:cs typeface="Arial" charset="0"/>
                <a:sym typeface="Wingdings" pitchFamily="2" charset="2"/>
              </a:rPr>
              <a:t> no changes in Recognized/SNAP sites</a:t>
            </a:r>
            <a:endParaRPr lang="en-US" dirty="0">
              <a:latin typeface="Arial" charset="0"/>
              <a:cs typeface="Arial" charset="0"/>
            </a:endParaRPr>
          </a:p>
          <a:p>
            <a:pPr defTabSz="914400" eaLnBrk="1" hangingPunct="1">
              <a:spcAft>
                <a:spcPct val="30000"/>
              </a:spcAft>
            </a:pPr>
            <a:r>
              <a:rPr lang="en-US" u="sng" dirty="0" smtClean="0">
                <a:latin typeface="Arial" charset="0"/>
                <a:cs typeface="Arial" charset="0"/>
              </a:rPr>
              <a:t>Acquired Laboratories (e.g. AQS &amp; Springboard)</a:t>
            </a:r>
          </a:p>
          <a:p>
            <a:pPr lvl="1" defTabSz="914400" eaLnBrk="1" hangingPunct="1"/>
            <a:r>
              <a:rPr lang="en-US" dirty="0" smtClean="0">
                <a:latin typeface="Arial" charset="0"/>
                <a:cs typeface="Arial Unicode MS" charset="0"/>
              </a:rPr>
              <a:t>Since they are not fully integrated in UL’s system, may not follow GTLP</a:t>
            </a:r>
          </a:p>
          <a:p>
            <a:pPr lvl="1" defTabSz="914400" eaLnBrk="1" hangingPunct="1"/>
            <a:r>
              <a:rPr lang="en-US" dirty="0" smtClean="0">
                <a:latin typeface="Arial" charset="0"/>
                <a:cs typeface="Arial Unicode MS" charset="0"/>
              </a:rPr>
              <a:t>Option to continue under DAP or incorporate their processes in GTLP</a:t>
            </a:r>
          </a:p>
          <a:p>
            <a:pPr lvl="1" defTabSz="914400" eaLnBrk="1" hangingPunct="1"/>
            <a:r>
              <a:rPr lang="en-US" dirty="0" smtClean="0">
                <a:latin typeface="Arial" charset="0"/>
                <a:cs typeface="Arial Unicode MS" charset="0"/>
              </a:rPr>
              <a:t>New policy document under development (2012 NACPO Goal)</a:t>
            </a:r>
          </a:p>
          <a:p>
            <a:pPr defTabSz="914400" eaLnBrk="1" hangingPunct="1"/>
            <a:endParaRPr lang="en-US" dirty="0" smtClean="0">
              <a:latin typeface="Arial" charset="0"/>
              <a:ea typeface="Geneva" charset="0"/>
            </a:endParaRPr>
          </a:p>
          <a:p>
            <a:pPr lvl="2" defTabSz="914400" eaLnBrk="1" hangingPunct="1"/>
            <a:endParaRPr lang="en-US" dirty="0" smtClean="0">
              <a:latin typeface="Arial" charset="0"/>
              <a:cs typeface="Arial Unicode MS" charset="0"/>
            </a:endParaRP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chemeClr val="accent1"/>
                </a:solidFill>
              </a:rPr>
              <a:t>NACPO – January 2012</a:t>
            </a:r>
            <a:endParaRPr lang="en-US" sz="1000" dirty="0">
              <a:solidFill>
                <a:schemeClr val="accent1"/>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chemeClr val="accent1"/>
                </a:solidFill>
              </a:rPr>
              <a:pPr eaLnBrk="1" hangingPunct="1"/>
              <a:t>4</a:t>
            </a:fld>
            <a:endParaRPr lang="en-US" sz="1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9939">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39939">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39939">
                                            <p:txEl>
                                              <p:pRg st="2" end="2"/>
                                            </p:txEl>
                                          </p:spTgt>
                                        </p:tgtEl>
                                        <p:attrNameLst>
                                          <p:attrName>style.fontWeight</p:attrName>
                                        </p:attrNameLst>
                                      </p:cBhvr>
                                      <p:to>
                                        <p:strVal val="bold"/>
                                      </p:to>
                                    </p:set>
                                  </p:childTnLst>
                                </p:cTn>
                              </p:par>
                              <p:par>
                                <p:cTn id="15" presetID="15" presetClass="emph" presetSubtype="0" grpId="0" nodeType="withEffect">
                                  <p:stCondLst>
                                    <p:cond delay="0"/>
                                  </p:stCondLst>
                                  <p:iterate type="lt">
                                    <p:tmAbs val="25"/>
                                  </p:iterate>
                                  <p:childTnLst>
                                    <p:set>
                                      <p:cBhvr override="childStyle">
                                        <p:cTn id="16" dur="indefinite"/>
                                        <p:tgtEl>
                                          <p:spTgt spid="39939">
                                            <p:txEl>
                                              <p:pRg st="3" end="3"/>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grpId="0" nodeType="clickEffect">
                                  <p:stCondLst>
                                    <p:cond delay="0"/>
                                  </p:stCondLst>
                                  <p:iterate type="lt">
                                    <p:tmAbs val="25"/>
                                  </p:iterate>
                                  <p:childTnLst>
                                    <p:set>
                                      <p:cBhvr override="childStyle">
                                        <p:cTn id="20" dur="indefinite"/>
                                        <p:tgtEl>
                                          <p:spTgt spid="39939">
                                            <p:txEl>
                                              <p:pRg st="4" end="4"/>
                                            </p:txEl>
                                          </p:spTgt>
                                        </p:tgtEl>
                                        <p:attrNameLst>
                                          <p:attrName>style.fontWeight</p:attrName>
                                        </p:attrNameLst>
                                      </p:cBhvr>
                                      <p:to>
                                        <p:strVal val="bold"/>
                                      </p:to>
                                    </p:set>
                                  </p:childTnLst>
                                </p:cTn>
                              </p:par>
                              <p:par>
                                <p:cTn id="21" presetID="15" presetClass="emph" presetSubtype="0" grpId="0" nodeType="withEffect">
                                  <p:stCondLst>
                                    <p:cond delay="0"/>
                                  </p:stCondLst>
                                  <p:iterate type="lt">
                                    <p:tmAbs val="25"/>
                                  </p:iterate>
                                  <p:childTnLst>
                                    <p:set>
                                      <p:cBhvr override="childStyle">
                                        <p:cTn id="22" dur="indefinite"/>
                                        <p:tgtEl>
                                          <p:spTgt spid="39939">
                                            <p:txEl>
                                              <p:pRg st="5" end="5"/>
                                            </p:txEl>
                                          </p:spTgt>
                                        </p:tgtEl>
                                        <p:attrNameLst>
                                          <p:attrName>style.fontWeight</p:attrName>
                                        </p:attrNameLst>
                                      </p:cBhvr>
                                      <p:to>
                                        <p:strVal val="bold"/>
                                      </p:to>
                                    </p:set>
                                  </p:childTnLst>
                                </p:cTn>
                              </p:par>
                              <p:par>
                                <p:cTn id="23" presetID="15" presetClass="emph" presetSubtype="0" grpId="0" nodeType="withEffect">
                                  <p:stCondLst>
                                    <p:cond delay="0"/>
                                  </p:stCondLst>
                                  <p:iterate type="lt">
                                    <p:tmAbs val="25"/>
                                  </p:iterate>
                                  <p:childTnLst>
                                    <p:set>
                                      <p:cBhvr override="childStyle">
                                        <p:cTn id="24" dur="indefinite"/>
                                        <p:tgtEl>
                                          <p:spTgt spid="39939">
                                            <p:txEl>
                                              <p:pRg st="6" end="6"/>
                                            </p:txEl>
                                          </p:spTgt>
                                        </p:tgtEl>
                                        <p:attrNameLst>
                                          <p:attrName>style.fontWeight</p:attrName>
                                        </p:attrNameLst>
                                      </p:cBhvr>
                                      <p:to>
                                        <p:strVal val="bold"/>
                                      </p:to>
                                    </p:set>
                                  </p:childTnLst>
                                </p:cTn>
                              </p:par>
                              <p:par>
                                <p:cTn id="25" presetID="15" presetClass="emph" presetSubtype="0" grpId="0" nodeType="withEffect">
                                  <p:stCondLst>
                                    <p:cond delay="0"/>
                                  </p:stCondLst>
                                  <p:iterate type="lt">
                                    <p:tmAbs val="25"/>
                                  </p:iterate>
                                  <p:childTnLst>
                                    <p:set>
                                      <p:cBhvr override="childStyle">
                                        <p:cTn id="26" dur="indefinite"/>
                                        <p:tgtEl>
                                          <p:spTgt spid="39939">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80859"/>
          </a:xfrm>
        </p:spPr>
        <p:txBody>
          <a:bodyPr/>
          <a:lstStyle/>
          <a:p>
            <a:pPr eaLnBrk="1" hangingPunct="1"/>
            <a:r>
              <a:rPr lang="en-US" dirty="0" smtClean="0">
                <a:latin typeface="Arial" charset="0"/>
                <a:ea typeface="Geneva" charset="0"/>
              </a:rPr>
              <a:t>2011 Activities and Developments</a:t>
            </a:r>
          </a:p>
        </p:txBody>
      </p:sp>
      <p:sp>
        <p:nvSpPr>
          <p:cNvPr id="39939" name="Content Placeholder 4"/>
          <p:cNvSpPr>
            <a:spLocks noGrp="1"/>
          </p:cNvSpPr>
          <p:nvPr>
            <p:ph idx="1"/>
          </p:nvPr>
        </p:nvSpPr>
        <p:spPr>
          <a:xfrm>
            <a:off x="457200" y="1600200"/>
            <a:ext cx="8229600" cy="4778375"/>
          </a:xfrm>
        </p:spPr>
        <p:txBody>
          <a:bodyPr/>
          <a:lstStyle/>
          <a:p>
            <a:pPr defTabSz="914400" eaLnBrk="1" hangingPunct="1">
              <a:spcAft>
                <a:spcPct val="30000"/>
              </a:spcAft>
            </a:pPr>
            <a:r>
              <a:rPr lang="en-US" u="sng" dirty="0" smtClean="0">
                <a:latin typeface="Arial" charset="0"/>
                <a:cs typeface="Arial" charset="0"/>
              </a:rPr>
              <a:t>Record Retention </a:t>
            </a:r>
          </a:p>
          <a:p>
            <a:pPr marL="687388" lvl="1" indent="-342900" defTabSz="914400">
              <a:spcAft>
                <a:spcPct val="30000"/>
              </a:spcAft>
              <a:buFont typeface="Arial" pitchFamily="34" charset="0"/>
              <a:buChar char="•"/>
            </a:pPr>
            <a:r>
              <a:rPr lang="en-US" dirty="0" smtClean="0">
                <a:solidFill>
                  <a:srgbClr val="000000"/>
                </a:solidFill>
                <a:ea typeface="Geneva"/>
                <a:cs typeface="Arial Unicode MS"/>
              </a:rPr>
              <a:t>Some records no longer require indefinite storage retention (e.g. NOA, ATL).  00-CE-S0030 to be revised shortly. </a:t>
            </a:r>
          </a:p>
          <a:p>
            <a:pPr marL="687388" lvl="1" indent="-342900" defTabSz="914400">
              <a:spcAft>
                <a:spcPct val="30000"/>
              </a:spcAft>
              <a:buFont typeface="Arial" pitchFamily="34" charset="0"/>
              <a:buChar char="•"/>
            </a:pPr>
            <a:endParaRPr lang="en-US" dirty="0">
              <a:latin typeface="Arial" charset="0"/>
              <a:cs typeface="Arial" charset="0"/>
            </a:endParaRPr>
          </a:p>
          <a:p>
            <a:pPr defTabSz="914400" eaLnBrk="1" hangingPunct="1">
              <a:spcAft>
                <a:spcPct val="30000"/>
              </a:spcAft>
            </a:pPr>
            <a:r>
              <a:rPr lang="en-US" u="sng" dirty="0" smtClean="0">
                <a:latin typeface="Arial" charset="0"/>
                <a:cs typeface="Arial" charset="0"/>
              </a:rPr>
              <a:t>FUS Sample Testing</a:t>
            </a:r>
          </a:p>
          <a:p>
            <a:pPr lvl="1" defTabSz="914400" eaLnBrk="1" hangingPunct="1"/>
            <a:r>
              <a:rPr lang="en-US" dirty="0" smtClean="0">
                <a:latin typeface="Arial" charset="0"/>
                <a:cs typeface="Arial Unicode MS" charset="0"/>
              </a:rPr>
              <a:t>Agreement to allow DAP CTDP Participant to perform their own FUS Sample testing </a:t>
            </a:r>
          </a:p>
          <a:p>
            <a:pPr lvl="1" defTabSz="914400" eaLnBrk="1" hangingPunct="1"/>
            <a:r>
              <a:rPr lang="en-US" dirty="0" smtClean="0">
                <a:solidFill>
                  <a:srgbClr val="000000"/>
                </a:solidFill>
                <a:latin typeface="Arial" charset="0"/>
                <a:cs typeface="Arial" charset="0"/>
              </a:rPr>
              <a:t>DAP policy &amp; FUS Sample Test Process docs under revision</a:t>
            </a:r>
          </a:p>
          <a:p>
            <a:pPr marL="173038" lvl="1" indent="0" defTabSz="914400" eaLnBrk="1" hangingPunct="1">
              <a:buNone/>
            </a:pPr>
            <a:endParaRPr lang="en-US" dirty="0" smtClean="0">
              <a:solidFill>
                <a:srgbClr val="000000"/>
              </a:solidFill>
              <a:latin typeface="Arial" charset="0"/>
              <a:cs typeface="Arial" charset="0"/>
            </a:endParaRPr>
          </a:p>
          <a:p>
            <a:pPr lvl="2" defTabSz="914400" eaLnBrk="1" hangingPunct="1">
              <a:buFont typeface="Arial" charset="0"/>
              <a:buNone/>
            </a:pPr>
            <a:endParaRPr lang="en-US" dirty="0" smtClean="0">
              <a:latin typeface="Arial" charset="0"/>
              <a:ea typeface="Geneva" charset="0"/>
            </a:endParaRP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January 2012	</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rgbClr val="000000"/>
                </a:solidFill>
              </a:rPr>
              <a:pPr eaLnBrk="1" hangingPunct="1"/>
              <a:t>5</a:t>
            </a:fld>
            <a:endParaRPr lang="en-US" sz="1000">
              <a:solidFill>
                <a:srgbClr val="000000"/>
              </a:solidFill>
            </a:endParaRPr>
          </a:p>
        </p:txBody>
      </p:sp>
      <p:pic>
        <p:nvPicPr>
          <p:cNvPr id="49154" name="Picture 2" descr="C:\Users\01292\AppData\Local\Microsoft\Windows\Temporary Internet Files\Content.IE5\22G66BC0\MP9002277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531" y="2517573"/>
            <a:ext cx="2059002" cy="13658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01292\AppData\Local\Microsoft\Windows\Temporary Internet Files\Content.IE5\22G66BC0\MC9000823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2668" y="4897577"/>
            <a:ext cx="1355896" cy="148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2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down)">
                                      <p:cBhvr>
                                        <p:cTn id="7" dur="580">
                                          <p:stCondLst>
                                            <p:cond delay="0"/>
                                          </p:stCondLst>
                                        </p:cTn>
                                        <p:tgtEl>
                                          <p:spTgt spid="39939">
                                            <p:txEl>
                                              <p:pRg st="0" end="0"/>
                                            </p:txEl>
                                          </p:spTgt>
                                        </p:tgtEl>
                                      </p:cBhvr>
                                    </p:animEffect>
                                    <p:anim calcmode="lin" valueType="num">
                                      <p:cBhvr>
                                        <p:cTn id="8" dur="1822" tmFilter="0,0; 0.14,0.36; 0.43,0.73; 0.71,0.91; 1.0,1.0">
                                          <p:stCondLst>
                                            <p:cond delay="0"/>
                                          </p:stCondLst>
                                        </p:cTn>
                                        <p:tgtEl>
                                          <p:spTgt spid="399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99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99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99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99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9939">
                                            <p:txEl>
                                              <p:pRg st="0" end="0"/>
                                            </p:txEl>
                                          </p:spTgt>
                                        </p:tgtEl>
                                      </p:cBhvr>
                                      <p:to x="100000" y="60000"/>
                                    </p:animScale>
                                    <p:animScale>
                                      <p:cBhvr>
                                        <p:cTn id="14" dur="166" decel="50000">
                                          <p:stCondLst>
                                            <p:cond delay="676"/>
                                          </p:stCondLst>
                                        </p:cTn>
                                        <p:tgtEl>
                                          <p:spTgt spid="39939">
                                            <p:txEl>
                                              <p:pRg st="0" end="0"/>
                                            </p:txEl>
                                          </p:spTgt>
                                        </p:tgtEl>
                                      </p:cBhvr>
                                      <p:to x="100000" y="100000"/>
                                    </p:animScale>
                                    <p:animScale>
                                      <p:cBhvr>
                                        <p:cTn id="15" dur="26">
                                          <p:stCondLst>
                                            <p:cond delay="1312"/>
                                          </p:stCondLst>
                                        </p:cTn>
                                        <p:tgtEl>
                                          <p:spTgt spid="39939">
                                            <p:txEl>
                                              <p:pRg st="0" end="0"/>
                                            </p:txEl>
                                          </p:spTgt>
                                        </p:tgtEl>
                                      </p:cBhvr>
                                      <p:to x="100000" y="80000"/>
                                    </p:animScale>
                                    <p:animScale>
                                      <p:cBhvr>
                                        <p:cTn id="16" dur="166" decel="50000">
                                          <p:stCondLst>
                                            <p:cond delay="1338"/>
                                          </p:stCondLst>
                                        </p:cTn>
                                        <p:tgtEl>
                                          <p:spTgt spid="39939">
                                            <p:txEl>
                                              <p:pRg st="0" end="0"/>
                                            </p:txEl>
                                          </p:spTgt>
                                        </p:tgtEl>
                                      </p:cBhvr>
                                      <p:to x="100000" y="100000"/>
                                    </p:animScale>
                                    <p:animScale>
                                      <p:cBhvr>
                                        <p:cTn id="17" dur="26">
                                          <p:stCondLst>
                                            <p:cond delay="1642"/>
                                          </p:stCondLst>
                                        </p:cTn>
                                        <p:tgtEl>
                                          <p:spTgt spid="39939">
                                            <p:txEl>
                                              <p:pRg st="0" end="0"/>
                                            </p:txEl>
                                          </p:spTgt>
                                        </p:tgtEl>
                                      </p:cBhvr>
                                      <p:to x="100000" y="90000"/>
                                    </p:animScale>
                                    <p:animScale>
                                      <p:cBhvr>
                                        <p:cTn id="18" dur="166" decel="50000">
                                          <p:stCondLst>
                                            <p:cond delay="1668"/>
                                          </p:stCondLst>
                                        </p:cTn>
                                        <p:tgtEl>
                                          <p:spTgt spid="39939">
                                            <p:txEl>
                                              <p:pRg st="0" end="0"/>
                                            </p:txEl>
                                          </p:spTgt>
                                        </p:tgtEl>
                                      </p:cBhvr>
                                      <p:to x="100000" y="100000"/>
                                    </p:animScale>
                                    <p:animScale>
                                      <p:cBhvr>
                                        <p:cTn id="19" dur="26">
                                          <p:stCondLst>
                                            <p:cond delay="1808"/>
                                          </p:stCondLst>
                                        </p:cTn>
                                        <p:tgtEl>
                                          <p:spTgt spid="39939">
                                            <p:txEl>
                                              <p:pRg st="0" end="0"/>
                                            </p:txEl>
                                          </p:spTgt>
                                        </p:tgtEl>
                                      </p:cBhvr>
                                      <p:to x="100000" y="95000"/>
                                    </p:animScale>
                                    <p:animScale>
                                      <p:cBhvr>
                                        <p:cTn id="20" dur="166" decel="50000">
                                          <p:stCondLst>
                                            <p:cond delay="1834"/>
                                          </p:stCondLst>
                                        </p:cTn>
                                        <p:tgtEl>
                                          <p:spTgt spid="39939">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9939">
                                            <p:txEl>
                                              <p:pRg st="1" end="1"/>
                                            </p:txEl>
                                          </p:spTgt>
                                        </p:tgtEl>
                                        <p:attrNameLst>
                                          <p:attrName>style.visibility</p:attrName>
                                        </p:attrNameLst>
                                      </p:cBhvr>
                                      <p:to>
                                        <p:strVal val="visible"/>
                                      </p:to>
                                    </p:set>
                                    <p:animEffect transition="in" filter="wipe(down)">
                                      <p:cBhvr>
                                        <p:cTn id="23" dur="580">
                                          <p:stCondLst>
                                            <p:cond delay="0"/>
                                          </p:stCondLst>
                                        </p:cTn>
                                        <p:tgtEl>
                                          <p:spTgt spid="39939">
                                            <p:txEl>
                                              <p:pRg st="1" end="1"/>
                                            </p:txEl>
                                          </p:spTgt>
                                        </p:tgtEl>
                                      </p:cBhvr>
                                    </p:animEffect>
                                    <p:anim calcmode="lin" valueType="num">
                                      <p:cBhvr>
                                        <p:cTn id="24" dur="1822" tmFilter="0,0; 0.14,0.36; 0.43,0.73; 0.71,0.91; 1.0,1.0">
                                          <p:stCondLst>
                                            <p:cond delay="0"/>
                                          </p:stCondLst>
                                        </p:cTn>
                                        <p:tgtEl>
                                          <p:spTgt spid="39939">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9939">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9939">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9939">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9939">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9939">
                                            <p:txEl>
                                              <p:pRg st="1" end="1"/>
                                            </p:txEl>
                                          </p:spTgt>
                                        </p:tgtEl>
                                      </p:cBhvr>
                                      <p:to x="100000" y="60000"/>
                                    </p:animScale>
                                    <p:animScale>
                                      <p:cBhvr>
                                        <p:cTn id="30" dur="166" decel="50000">
                                          <p:stCondLst>
                                            <p:cond delay="676"/>
                                          </p:stCondLst>
                                        </p:cTn>
                                        <p:tgtEl>
                                          <p:spTgt spid="39939">
                                            <p:txEl>
                                              <p:pRg st="1" end="1"/>
                                            </p:txEl>
                                          </p:spTgt>
                                        </p:tgtEl>
                                      </p:cBhvr>
                                      <p:to x="100000" y="100000"/>
                                    </p:animScale>
                                    <p:animScale>
                                      <p:cBhvr>
                                        <p:cTn id="31" dur="26">
                                          <p:stCondLst>
                                            <p:cond delay="1312"/>
                                          </p:stCondLst>
                                        </p:cTn>
                                        <p:tgtEl>
                                          <p:spTgt spid="39939">
                                            <p:txEl>
                                              <p:pRg st="1" end="1"/>
                                            </p:txEl>
                                          </p:spTgt>
                                        </p:tgtEl>
                                      </p:cBhvr>
                                      <p:to x="100000" y="80000"/>
                                    </p:animScale>
                                    <p:animScale>
                                      <p:cBhvr>
                                        <p:cTn id="32" dur="166" decel="50000">
                                          <p:stCondLst>
                                            <p:cond delay="1338"/>
                                          </p:stCondLst>
                                        </p:cTn>
                                        <p:tgtEl>
                                          <p:spTgt spid="39939">
                                            <p:txEl>
                                              <p:pRg st="1" end="1"/>
                                            </p:txEl>
                                          </p:spTgt>
                                        </p:tgtEl>
                                      </p:cBhvr>
                                      <p:to x="100000" y="100000"/>
                                    </p:animScale>
                                    <p:animScale>
                                      <p:cBhvr>
                                        <p:cTn id="33" dur="26">
                                          <p:stCondLst>
                                            <p:cond delay="1642"/>
                                          </p:stCondLst>
                                        </p:cTn>
                                        <p:tgtEl>
                                          <p:spTgt spid="39939">
                                            <p:txEl>
                                              <p:pRg st="1" end="1"/>
                                            </p:txEl>
                                          </p:spTgt>
                                        </p:tgtEl>
                                      </p:cBhvr>
                                      <p:to x="100000" y="90000"/>
                                    </p:animScale>
                                    <p:animScale>
                                      <p:cBhvr>
                                        <p:cTn id="34" dur="166" decel="50000">
                                          <p:stCondLst>
                                            <p:cond delay="1668"/>
                                          </p:stCondLst>
                                        </p:cTn>
                                        <p:tgtEl>
                                          <p:spTgt spid="39939">
                                            <p:txEl>
                                              <p:pRg st="1" end="1"/>
                                            </p:txEl>
                                          </p:spTgt>
                                        </p:tgtEl>
                                      </p:cBhvr>
                                      <p:to x="100000" y="100000"/>
                                    </p:animScale>
                                    <p:animScale>
                                      <p:cBhvr>
                                        <p:cTn id="35" dur="26">
                                          <p:stCondLst>
                                            <p:cond delay="1808"/>
                                          </p:stCondLst>
                                        </p:cTn>
                                        <p:tgtEl>
                                          <p:spTgt spid="39939">
                                            <p:txEl>
                                              <p:pRg st="1" end="1"/>
                                            </p:txEl>
                                          </p:spTgt>
                                        </p:tgtEl>
                                      </p:cBhvr>
                                      <p:to x="100000" y="95000"/>
                                    </p:animScale>
                                    <p:animScale>
                                      <p:cBhvr>
                                        <p:cTn id="36" dur="166" decel="50000">
                                          <p:stCondLst>
                                            <p:cond delay="1834"/>
                                          </p:stCondLst>
                                        </p:cTn>
                                        <p:tgtEl>
                                          <p:spTgt spid="39939">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9939">
                                            <p:txEl>
                                              <p:pRg st="3" end="3"/>
                                            </p:txEl>
                                          </p:spTgt>
                                        </p:tgtEl>
                                        <p:attrNameLst>
                                          <p:attrName>style.visibility</p:attrName>
                                        </p:attrNameLst>
                                      </p:cBhvr>
                                      <p:to>
                                        <p:strVal val="visible"/>
                                      </p:to>
                                    </p:set>
                                    <p:animEffect transition="in" filter="wipe(down)">
                                      <p:cBhvr>
                                        <p:cTn id="41" dur="580">
                                          <p:stCondLst>
                                            <p:cond delay="0"/>
                                          </p:stCondLst>
                                        </p:cTn>
                                        <p:tgtEl>
                                          <p:spTgt spid="39939">
                                            <p:txEl>
                                              <p:pRg st="3" end="3"/>
                                            </p:txEl>
                                          </p:spTgt>
                                        </p:tgtEl>
                                      </p:cBhvr>
                                    </p:animEffect>
                                    <p:anim calcmode="lin" valueType="num">
                                      <p:cBhvr>
                                        <p:cTn id="42" dur="1822" tmFilter="0,0; 0.14,0.36; 0.43,0.73; 0.71,0.91; 1.0,1.0">
                                          <p:stCondLst>
                                            <p:cond delay="0"/>
                                          </p:stCondLst>
                                        </p:cTn>
                                        <p:tgtEl>
                                          <p:spTgt spid="39939">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9939">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9939">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9939">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9939">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9939">
                                            <p:txEl>
                                              <p:pRg st="3" end="3"/>
                                            </p:txEl>
                                          </p:spTgt>
                                        </p:tgtEl>
                                      </p:cBhvr>
                                      <p:to x="100000" y="60000"/>
                                    </p:animScale>
                                    <p:animScale>
                                      <p:cBhvr>
                                        <p:cTn id="48" dur="166" decel="50000">
                                          <p:stCondLst>
                                            <p:cond delay="676"/>
                                          </p:stCondLst>
                                        </p:cTn>
                                        <p:tgtEl>
                                          <p:spTgt spid="39939">
                                            <p:txEl>
                                              <p:pRg st="3" end="3"/>
                                            </p:txEl>
                                          </p:spTgt>
                                        </p:tgtEl>
                                      </p:cBhvr>
                                      <p:to x="100000" y="100000"/>
                                    </p:animScale>
                                    <p:animScale>
                                      <p:cBhvr>
                                        <p:cTn id="49" dur="26">
                                          <p:stCondLst>
                                            <p:cond delay="1312"/>
                                          </p:stCondLst>
                                        </p:cTn>
                                        <p:tgtEl>
                                          <p:spTgt spid="39939">
                                            <p:txEl>
                                              <p:pRg st="3" end="3"/>
                                            </p:txEl>
                                          </p:spTgt>
                                        </p:tgtEl>
                                      </p:cBhvr>
                                      <p:to x="100000" y="80000"/>
                                    </p:animScale>
                                    <p:animScale>
                                      <p:cBhvr>
                                        <p:cTn id="50" dur="166" decel="50000">
                                          <p:stCondLst>
                                            <p:cond delay="1338"/>
                                          </p:stCondLst>
                                        </p:cTn>
                                        <p:tgtEl>
                                          <p:spTgt spid="39939">
                                            <p:txEl>
                                              <p:pRg st="3" end="3"/>
                                            </p:txEl>
                                          </p:spTgt>
                                        </p:tgtEl>
                                      </p:cBhvr>
                                      <p:to x="100000" y="100000"/>
                                    </p:animScale>
                                    <p:animScale>
                                      <p:cBhvr>
                                        <p:cTn id="51" dur="26">
                                          <p:stCondLst>
                                            <p:cond delay="1642"/>
                                          </p:stCondLst>
                                        </p:cTn>
                                        <p:tgtEl>
                                          <p:spTgt spid="39939">
                                            <p:txEl>
                                              <p:pRg st="3" end="3"/>
                                            </p:txEl>
                                          </p:spTgt>
                                        </p:tgtEl>
                                      </p:cBhvr>
                                      <p:to x="100000" y="90000"/>
                                    </p:animScale>
                                    <p:animScale>
                                      <p:cBhvr>
                                        <p:cTn id="52" dur="166" decel="50000">
                                          <p:stCondLst>
                                            <p:cond delay="1668"/>
                                          </p:stCondLst>
                                        </p:cTn>
                                        <p:tgtEl>
                                          <p:spTgt spid="39939">
                                            <p:txEl>
                                              <p:pRg st="3" end="3"/>
                                            </p:txEl>
                                          </p:spTgt>
                                        </p:tgtEl>
                                      </p:cBhvr>
                                      <p:to x="100000" y="100000"/>
                                    </p:animScale>
                                    <p:animScale>
                                      <p:cBhvr>
                                        <p:cTn id="53" dur="26">
                                          <p:stCondLst>
                                            <p:cond delay="1808"/>
                                          </p:stCondLst>
                                        </p:cTn>
                                        <p:tgtEl>
                                          <p:spTgt spid="39939">
                                            <p:txEl>
                                              <p:pRg st="3" end="3"/>
                                            </p:txEl>
                                          </p:spTgt>
                                        </p:tgtEl>
                                      </p:cBhvr>
                                      <p:to x="100000" y="95000"/>
                                    </p:animScale>
                                    <p:animScale>
                                      <p:cBhvr>
                                        <p:cTn id="54" dur="166" decel="50000">
                                          <p:stCondLst>
                                            <p:cond delay="1834"/>
                                          </p:stCondLst>
                                        </p:cTn>
                                        <p:tgtEl>
                                          <p:spTgt spid="39939">
                                            <p:txEl>
                                              <p:pRg st="3" end="3"/>
                                            </p:tx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39939">
                                            <p:txEl>
                                              <p:pRg st="4" end="4"/>
                                            </p:txEl>
                                          </p:spTgt>
                                        </p:tgtEl>
                                        <p:attrNameLst>
                                          <p:attrName>style.visibility</p:attrName>
                                        </p:attrNameLst>
                                      </p:cBhvr>
                                      <p:to>
                                        <p:strVal val="visible"/>
                                      </p:to>
                                    </p:set>
                                    <p:animEffect transition="in" filter="wipe(down)">
                                      <p:cBhvr>
                                        <p:cTn id="57" dur="580">
                                          <p:stCondLst>
                                            <p:cond delay="0"/>
                                          </p:stCondLst>
                                        </p:cTn>
                                        <p:tgtEl>
                                          <p:spTgt spid="39939">
                                            <p:txEl>
                                              <p:pRg st="4" end="4"/>
                                            </p:txEl>
                                          </p:spTgt>
                                        </p:tgtEl>
                                      </p:cBhvr>
                                    </p:animEffect>
                                    <p:anim calcmode="lin" valueType="num">
                                      <p:cBhvr>
                                        <p:cTn id="58" dur="1822" tmFilter="0,0; 0.14,0.36; 0.43,0.73; 0.71,0.91; 1.0,1.0">
                                          <p:stCondLst>
                                            <p:cond delay="0"/>
                                          </p:stCondLst>
                                        </p:cTn>
                                        <p:tgtEl>
                                          <p:spTgt spid="39939">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9939">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9939">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9939">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9939">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9939">
                                            <p:txEl>
                                              <p:pRg st="4" end="4"/>
                                            </p:txEl>
                                          </p:spTgt>
                                        </p:tgtEl>
                                      </p:cBhvr>
                                      <p:to x="100000" y="60000"/>
                                    </p:animScale>
                                    <p:animScale>
                                      <p:cBhvr>
                                        <p:cTn id="64" dur="166" decel="50000">
                                          <p:stCondLst>
                                            <p:cond delay="676"/>
                                          </p:stCondLst>
                                        </p:cTn>
                                        <p:tgtEl>
                                          <p:spTgt spid="39939">
                                            <p:txEl>
                                              <p:pRg st="4" end="4"/>
                                            </p:txEl>
                                          </p:spTgt>
                                        </p:tgtEl>
                                      </p:cBhvr>
                                      <p:to x="100000" y="100000"/>
                                    </p:animScale>
                                    <p:animScale>
                                      <p:cBhvr>
                                        <p:cTn id="65" dur="26">
                                          <p:stCondLst>
                                            <p:cond delay="1312"/>
                                          </p:stCondLst>
                                        </p:cTn>
                                        <p:tgtEl>
                                          <p:spTgt spid="39939">
                                            <p:txEl>
                                              <p:pRg st="4" end="4"/>
                                            </p:txEl>
                                          </p:spTgt>
                                        </p:tgtEl>
                                      </p:cBhvr>
                                      <p:to x="100000" y="80000"/>
                                    </p:animScale>
                                    <p:animScale>
                                      <p:cBhvr>
                                        <p:cTn id="66" dur="166" decel="50000">
                                          <p:stCondLst>
                                            <p:cond delay="1338"/>
                                          </p:stCondLst>
                                        </p:cTn>
                                        <p:tgtEl>
                                          <p:spTgt spid="39939">
                                            <p:txEl>
                                              <p:pRg st="4" end="4"/>
                                            </p:txEl>
                                          </p:spTgt>
                                        </p:tgtEl>
                                      </p:cBhvr>
                                      <p:to x="100000" y="100000"/>
                                    </p:animScale>
                                    <p:animScale>
                                      <p:cBhvr>
                                        <p:cTn id="67" dur="26">
                                          <p:stCondLst>
                                            <p:cond delay="1642"/>
                                          </p:stCondLst>
                                        </p:cTn>
                                        <p:tgtEl>
                                          <p:spTgt spid="39939">
                                            <p:txEl>
                                              <p:pRg st="4" end="4"/>
                                            </p:txEl>
                                          </p:spTgt>
                                        </p:tgtEl>
                                      </p:cBhvr>
                                      <p:to x="100000" y="90000"/>
                                    </p:animScale>
                                    <p:animScale>
                                      <p:cBhvr>
                                        <p:cTn id="68" dur="166" decel="50000">
                                          <p:stCondLst>
                                            <p:cond delay="1668"/>
                                          </p:stCondLst>
                                        </p:cTn>
                                        <p:tgtEl>
                                          <p:spTgt spid="39939">
                                            <p:txEl>
                                              <p:pRg st="4" end="4"/>
                                            </p:txEl>
                                          </p:spTgt>
                                        </p:tgtEl>
                                      </p:cBhvr>
                                      <p:to x="100000" y="100000"/>
                                    </p:animScale>
                                    <p:animScale>
                                      <p:cBhvr>
                                        <p:cTn id="69" dur="26">
                                          <p:stCondLst>
                                            <p:cond delay="1808"/>
                                          </p:stCondLst>
                                        </p:cTn>
                                        <p:tgtEl>
                                          <p:spTgt spid="39939">
                                            <p:txEl>
                                              <p:pRg st="4" end="4"/>
                                            </p:txEl>
                                          </p:spTgt>
                                        </p:tgtEl>
                                      </p:cBhvr>
                                      <p:to x="100000" y="95000"/>
                                    </p:animScale>
                                    <p:animScale>
                                      <p:cBhvr>
                                        <p:cTn id="70" dur="166" decel="50000">
                                          <p:stCondLst>
                                            <p:cond delay="1834"/>
                                          </p:stCondLst>
                                        </p:cTn>
                                        <p:tgtEl>
                                          <p:spTgt spid="39939">
                                            <p:txEl>
                                              <p:pRg st="4" end="4"/>
                                            </p:txEl>
                                          </p:spTgt>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39939">
                                            <p:txEl>
                                              <p:pRg st="5" end="5"/>
                                            </p:txEl>
                                          </p:spTgt>
                                        </p:tgtEl>
                                        <p:attrNameLst>
                                          <p:attrName>style.visibility</p:attrName>
                                        </p:attrNameLst>
                                      </p:cBhvr>
                                      <p:to>
                                        <p:strVal val="visible"/>
                                      </p:to>
                                    </p:set>
                                    <p:animEffect transition="in" filter="wipe(down)">
                                      <p:cBhvr>
                                        <p:cTn id="73" dur="580">
                                          <p:stCondLst>
                                            <p:cond delay="0"/>
                                          </p:stCondLst>
                                        </p:cTn>
                                        <p:tgtEl>
                                          <p:spTgt spid="39939">
                                            <p:txEl>
                                              <p:pRg st="5" end="5"/>
                                            </p:txEl>
                                          </p:spTgt>
                                        </p:tgtEl>
                                      </p:cBhvr>
                                    </p:animEffect>
                                    <p:anim calcmode="lin" valueType="num">
                                      <p:cBhvr>
                                        <p:cTn id="74" dur="1822" tmFilter="0,0; 0.14,0.36; 0.43,0.73; 0.71,0.91; 1.0,1.0">
                                          <p:stCondLst>
                                            <p:cond delay="0"/>
                                          </p:stCondLst>
                                        </p:cTn>
                                        <p:tgtEl>
                                          <p:spTgt spid="39939">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9939">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9939">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9939">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9939">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9939">
                                            <p:txEl>
                                              <p:pRg st="5" end="5"/>
                                            </p:txEl>
                                          </p:spTgt>
                                        </p:tgtEl>
                                      </p:cBhvr>
                                      <p:to x="100000" y="60000"/>
                                    </p:animScale>
                                    <p:animScale>
                                      <p:cBhvr>
                                        <p:cTn id="80" dur="166" decel="50000">
                                          <p:stCondLst>
                                            <p:cond delay="676"/>
                                          </p:stCondLst>
                                        </p:cTn>
                                        <p:tgtEl>
                                          <p:spTgt spid="39939">
                                            <p:txEl>
                                              <p:pRg st="5" end="5"/>
                                            </p:txEl>
                                          </p:spTgt>
                                        </p:tgtEl>
                                      </p:cBhvr>
                                      <p:to x="100000" y="100000"/>
                                    </p:animScale>
                                    <p:animScale>
                                      <p:cBhvr>
                                        <p:cTn id="81" dur="26">
                                          <p:stCondLst>
                                            <p:cond delay="1312"/>
                                          </p:stCondLst>
                                        </p:cTn>
                                        <p:tgtEl>
                                          <p:spTgt spid="39939">
                                            <p:txEl>
                                              <p:pRg st="5" end="5"/>
                                            </p:txEl>
                                          </p:spTgt>
                                        </p:tgtEl>
                                      </p:cBhvr>
                                      <p:to x="100000" y="80000"/>
                                    </p:animScale>
                                    <p:animScale>
                                      <p:cBhvr>
                                        <p:cTn id="82" dur="166" decel="50000">
                                          <p:stCondLst>
                                            <p:cond delay="1338"/>
                                          </p:stCondLst>
                                        </p:cTn>
                                        <p:tgtEl>
                                          <p:spTgt spid="39939">
                                            <p:txEl>
                                              <p:pRg st="5" end="5"/>
                                            </p:txEl>
                                          </p:spTgt>
                                        </p:tgtEl>
                                      </p:cBhvr>
                                      <p:to x="100000" y="100000"/>
                                    </p:animScale>
                                    <p:animScale>
                                      <p:cBhvr>
                                        <p:cTn id="83" dur="26">
                                          <p:stCondLst>
                                            <p:cond delay="1642"/>
                                          </p:stCondLst>
                                        </p:cTn>
                                        <p:tgtEl>
                                          <p:spTgt spid="39939">
                                            <p:txEl>
                                              <p:pRg st="5" end="5"/>
                                            </p:txEl>
                                          </p:spTgt>
                                        </p:tgtEl>
                                      </p:cBhvr>
                                      <p:to x="100000" y="90000"/>
                                    </p:animScale>
                                    <p:animScale>
                                      <p:cBhvr>
                                        <p:cTn id="84" dur="166" decel="50000">
                                          <p:stCondLst>
                                            <p:cond delay="1668"/>
                                          </p:stCondLst>
                                        </p:cTn>
                                        <p:tgtEl>
                                          <p:spTgt spid="39939">
                                            <p:txEl>
                                              <p:pRg st="5" end="5"/>
                                            </p:txEl>
                                          </p:spTgt>
                                        </p:tgtEl>
                                      </p:cBhvr>
                                      <p:to x="100000" y="100000"/>
                                    </p:animScale>
                                    <p:animScale>
                                      <p:cBhvr>
                                        <p:cTn id="85" dur="26">
                                          <p:stCondLst>
                                            <p:cond delay="1808"/>
                                          </p:stCondLst>
                                        </p:cTn>
                                        <p:tgtEl>
                                          <p:spTgt spid="39939">
                                            <p:txEl>
                                              <p:pRg st="5" end="5"/>
                                            </p:txEl>
                                          </p:spTgt>
                                        </p:tgtEl>
                                      </p:cBhvr>
                                      <p:to x="100000" y="95000"/>
                                    </p:animScale>
                                    <p:animScale>
                                      <p:cBhvr>
                                        <p:cTn id="86" dur="166" decel="50000">
                                          <p:stCondLst>
                                            <p:cond delay="1834"/>
                                          </p:stCondLst>
                                        </p:cTn>
                                        <p:tgtEl>
                                          <p:spTgt spid="39939">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smtClean="0">
                <a:latin typeface="Arial" charset="0"/>
                <a:ea typeface="Geneva" charset="0"/>
              </a:rPr>
              <a:t>2011 Activities and Developments</a:t>
            </a:r>
            <a:endParaRPr lang="en-US" dirty="0" smtClean="0">
              <a:latin typeface="Arial" charset="0"/>
              <a:ea typeface="Geneva" charset="0"/>
            </a:endParaRP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smtClean="0">
                <a:solidFill>
                  <a:srgbClr val="000000"/>
                </a:solidFill>
              </a:rPr>
              <a:t>NACPO – January 2012</a:t>
            </a:r>
            <a:endParaRPr lang="en-US" sz="1000" dirty="0">
              <a:solidFill>
                <a:srgbClr val="000000"/>
              </a:solidFill>
            </a:endParaRPr>
          </a:p>
        </p:txBody>
      </p:sp>
      <p:sp>
        <p:nvSpPr>
          <p:cNvPr id="39939" name="Content Placeholder 4"/>
          <p:cNvSpPr>
            <a:spLocks noGrp="1"/>
          </p:cNvSpPr>
          <p:nvPr>
            <p:ph idx="1"/>
          </p:nvPr>
        </p:nvSpPr>
        <p:spPr>
          <a:xfrm>
            <a:off x="457200" y="2023931"/>
            <a:ext cx="8337501" cy="520965"/>
          </a:xfrm>
        </p:spPr>
        <p:txBody>
          <a:bodyPr>
            <a:noAutofit/>
          </a:bodyPr>
          <a:lstStyle/>
          <a:p>
            <a:pPr defTabSz="914400" eaLnBrk="1" hangingPunct="1">
              <a:spcAft>
                <a:spcPct val="30000"/>
              </a:spcAft>
            </a:pPr>
            <a:r>
              <a:rPr lang="en-US" u="sng" dirty="0" smtClean="0">
                <a:latin typeface="Arial" charset="0"/>
                <a:cs typeface="Arial" charset="0"/>
              </a:rPr>
              <a:t>Products Ineligible for Certification (on NACPO webpage)</a:t>
            </a:r>
          </a:p>
          <a:p>
            <a:pPr defTabSz="914400" eaLnBrk="1" hangingPunct="1">
              <a:spcAft>
                <a:spcPct val="30000"/>
              </a:spcAft>
            </a:pPr>
            <a:endParaRPr lang="en-US" dirty="0" smtClean="0">
              <a:latin typeface="Arial" charset="0"/>
              <a:cs typeface="Arial" charset="0"/>
            </a:endParaRPr>
          </a:p>
          <a:p>
            <a:pPr defTabSz="914400" eaLnBrk="1" hangingPunct="1">
              <a:spcAft>
                <a:spcPct val="30000"/>
              </a:spcAft>
            </a:pPr>
            <a:endParaRPr lang="en-US" dirty="0" smtClean="0">
              <a:latin typeface="Arial" charset="0"/>
              <a:cs typeface="Arial" charset="0"/>
            </a:endParaRPr>
          </a:p>
          <a:p>
            <a:pPr defTabSz="914400" eaLnBrk="1" hangingPunct="1">
              <a:spcAft>
                <a:spcPct val="30000"/>
              </a:spcAft>
            </a:pPr>
            <a:endParaRPr lang="en-US" dirty="0" smtClean="0">
              <a:latin typeface="Arial" charset="0"/>
              <a:cs typeface="Arial" charset="0"/>
            </a:endParaRPr>
          </a:p>
          <a:p>
            <a:pPr defTabSz="914400" eaLnBrk="1" hangingPunct="1">
              <a:spcAft>
                <a:spcPct val="30000"/>
              </a:spcAft>
            </a:pPr>
            <a:endParaRPr lang="en-US" dirty="0" smtClean="0">
              <a:solidFill>
                <a:srgbClr val="000000"/>
              </a:solidFill>
              <a:latin typeface="Arial" charset="0"/>
              <a:cs typeface="Arial" charset="0"/>
            </a:endParaRPr>
          </a:p>
          <a:p>
            <a:pPr lvl="2" defTabSz="914400" eaLnBrk="1" hangingPunct="1">
              <a:buFont typeface="Arial" charset="0"/>
              <a:buNone/>
            </a:pPr>
            <a:r>
              <a:rPr lang="en-US" dirty="0" smtClean="0">
                <a:solidFill>
                  <a:srgbClr val="000000"/>
                </a:solidFill>
                <a:latin typeface="Arial" charset="0"/>
                <a:cs typeface="Arial Unicode MS" charset="0"/>
              </a:rPr>
              <a:t>	</a:t>
            </a:r>
            <a:endParaRPr lang="en-US" dirty="0" smtClean="0">
              <a:latin typeface="Arial" charset="0"/>
              <a:ea typeface="Geneva" charset="0"/>
            </a:endParaRPr>
          </a:p>
          <a:p>
            <a:pPr lvl="2" defTabSz="914400" eaLnBrk="1" hangingPunct="1"/>
            <a:endParaRPr lang="en-US" dirty="0" smtClean="0">
              <a:latin typeface="Arial" charset="0"/>
              <a:cs typeface="Arial Unicode MS" charset="0"/>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smtClean="0">
                <a:solidFill>
                  <a:srgbClr val="000000"/>
                </a:solidFill>
              </a:rPr>
              <a:pPr eaLnBrk="1" hangingPunct="1"/>
              <a:t>6</a:t>
            </a:fld>
            <a:endParaRPr lang="en-US" sz="1000">
              <a:solidFill>
                <a:srgbClr val="000000"/>
              </a:solidFill>
            </a:endParaRPr>
          </a:p>
        </p:txBody>
      </p:sp>
      <p:sp>
        <p:nvSpPr>
          <p:cNvPr id="9" name="Content Placeholder 4"/>
          <p:cNvSpPr txBox="1">
            <a:spLocks/>
          </p:cNvSpPr>
          <p:nvPr/>
        </p:nvSpPr>
        <p:spPr bwMode="auto">
          <a:xfrm>
            <a:off x="457200" y="982502"/>
            <a:ext cx="8229600" cy="93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u="sng" dirty="0" smtClean="0">
                <a:latin typeface="Arial" charset="0"/>
                <a:cs typeface="Arial" charset="0"/>
              </a:rPr>
              <a:t>Provisional Certification</a:t>
            </a:r>
          </a:p>
          <a:p>
            <a:pPr marL="687388" lvl="1" indent="-342900" defTabSz="914400">
              <a:spcAft>
                <a:spcPct val="30000"/>
              </a:spcAft>
              <a:buFont typeface="Arial" pitchFamily="34" charset="0"/>
              <a:buChar char="•"/>
            </a:pPr>
            <a:r>
              <a:rPr lang="en-US" sz="2000" dirty="0" smtClean="0">
                <a:latin typeface="Arial" charset="0"/>
                <a:cs typeface="Arial" charset="0"/>
              </a:rPr>
              <a:t>List of categories and tests on </a:t>
            </a:r>
            <a:r>
              <a:rPr lang="en-US" sz="2000" dirty="0" smtClean="0">
                <a:solidFill>
                  <a:srgbClr val="FFC000"/>
                </a:solidFill>
                <a:latin typeface="Arial" charset="0"/>
                <a:cs typeface="Arial" charset="0"/>
                <a:hlinkClick r:id="rId3"/>
              </a:rPr>
              <a:t>NACPO webpage</a:t>
            </a:r>
            <a:endParaRPr lang="en-US" sz="2000" dirty="0" smtClean="0">
              <a:solidFill>
                <a:srgbClr val="FFC000"/>
              </a:solidFill>
              <a:latin typeface="Arial" charset="0"/>
              <a:cs typeface="Arial" charset="0"/>
            </a:endParaRPr>
          </a:p>
          <a:p>
            <a:pPr lvl="2" defTabSz="914400">
              <a:buFont typeface="Arial" charset="0"/>
              <a:buNone/>
            </a:pPr>
            <a:r>
              <a:rPr lang="en-US" dirty="0" smtClean="0">
                <a:solidFill>
                  <a:srgbClr val="000000"/>
                </a:solidFill>
                <a:latin typeface="Arial" charset="0"/>
                <a:cs typeface="Arial Unicode MS" charset="0"/>
              </a:rPr>
              <a:t>	</a:t>
            </a:r>
            <a:endParaRPr lang="en-US" dirty="0" smtClean="0">
              <a:latin typeface="Arial" charset="0"/>
              <a:ea typeface="Geneva" charset="0"/>
            </a:endParaRPr>
          </a:p>
          <a:p>
            <a:pPr lvl="2" defTabSz="914400"/>
            <a:endParaRPr lang="en-US" dirty="0" smtClean="0">
              <a:latin typeface="Arial" charset="0"/>
              <a:cs typeface="Arial Unicode MS" charset="0"/>
            </a:endParaRPr>
          </a:p>
        </p:txBody>
      </p:sp>
      <p:sp>
        <p:nvSpPr>
          <p:cNvPr id="10" name="Content Placeholder 4"/>
          <p:cNvSpPr txBox="1">
            <a:spLocks/>
          </p:cNvSpPr>
          <p:nvPr/>
        </p:nvSpPr>
        <p:spPr bwMode="auto">
          <a:xfrm>
            <a:off x="440649" y="4037542"/>
            <a:ext cx="8229600" cy="234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endParaRPr lang="en-US" dirty="0" smtClean="0">
              <a:latin typeface="Arial" charset="0"/>
              <a:cs typeface="Arial" charset="0"/>
            </a:endParaRPr>
          </a:p>
          <a:p>
            <a:pPr defTabSz="914400">
              <a:spcAft>
                <a:spcPct val="30000"/>
              </a:spcAft>
            </a:pPr>
            <a:r>
              <a:rPr lang="en-US" u="sng" dirty="0" smtClean="0">
                <a:latin typeface="Arial" charset="0"/>
                <a:cs typeface="Arial" charset="0"/>
              </a:rPr>
              <a:t>Authorization Page Revisions</a:t>
            </a:r>
          </a:p>
          <a:p>
            <a:pPr lvl="1" defTabSz="914400"/>
            <a:r>
              <a:rPr lang="en-US" sz="2000" dirty="0" smtClean="0">
                <a:latin typeface="Arial" charset="0"/>
                <a:cs typeface="Arial Unicode MS" charset="0"/>
              </a:rPr>
              <a:t>Embedded hyperlinks to the subscriber and UL responsibilities documents on UL.com </a:t>
            </a:r>
          </a:p>
          <a:p>
            <a:pPr lvl="1" defTabSz="914400"/>
            <a:r>
              <a:rPr lang="en-US" sz="2000" dirty="0" smtClean="0">
                <a:solidFill>
                  <a:srgbClr val="000000"/>
                </a:solidFill>
                <a:latin typeface="Arial" charset="0"/>
                <a:cs typeface="Arial" charset="0"/>
              </a:rPr>
              <a:t>Addresses ANSI NCR dealing with UL subscribers executing GSA</a:t>
            </a:r>
          </a:p>
          <a:p>
            <a:pPr lvl="2" defTabSz="914400">
              <a:buFont typeface="Arial" charset="0"/>
              <a:buNone/>
            </a:pPr>
            <a:r>
              <a:rPr lang="en-US" dirty="0" smtClean="0">
                <a:solidFill>
                  <a:srgbClr val="000000"/>
                </a:solidFill>
                <a:latin typeface="Arial" charset="0"/>
                <a:cs typeface="Arial Unicode MS" charset="0"/>
              </a:rPr>
              <a:t>	</a:t>
            </a:r>
            <a:endParaRPr lang="en-US" dirty="0" smtClean="0">
              <a:latin typeface="Arial" charset="0"/>
              <a:ea typeface="Geneva" charset="0"/>
            </a:endParaRPr>
          </a:p>
          <a:p>
            <a:pPr lvl="2" defTabSz="914400"/>
            <a:endParaRPr lang="en-US" dirty="0" smtClean="0">
              <a:latin typeface="Arial" charset="0"/>
              <a:cs typeface="Arial Unicode MS" charset="0"/>
            </a:endParaRPr>
          </a:p>
        </p:txBody>
      </p:sp>
      <p:pic>
        <p:nvPicPr>
          <p:cNvPr id="491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43" y="2717800"/>
            <a:ext cx="7656513"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2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arn(inVertical)">
                                      <p:cBhvr>
                                        <p:cTn id="10" dur="500"/>
                                        <p:tgtEl>
                                          <p:spTgt spid="9">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barn(inVertical)">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9939">
                                            <p:txEl>
                                              <p:pRg st="0" end="0"/>
                                            </p:txEl>
                                          </p:spTgt>
                                        </p:tgtEl>
                                        <p:attrNameLst>
                                          <p:attrName>style.visibility</p:attrName>
                                        </p:attrNameLst>
                                      </p:cBhvr>
                                      <p:to>
                                        <p:strVal val="visible"/>
                                      </p:to>
                                    </p:set>
                                    <p:animEffect transition="in" filter="barn(inVertical)">
                                      <p:cBhvr>
                                        <p:cTn id="18" dur="500"/>
                                        <p:tgtEl>
                                          <p:spTgt spid="39939">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9939">
                                            <p:txEl>
                                              <p:pRg st="5" end="5"/>
                                            </p:txEl>
                                          </p:spTgt>
                                        </p:tgtEl>
                                        <p:attrNameLst>
                                          <p:attrName>style.visibility</p:attrName>
                                        </p:attrNameLst>
                                      </p:cBhvr>
                                      <p:to>
                                        <p:strVal val="visible"/>
                                      </p:to>
                                    </p:set>
                                    <p:animEffect transition="in" filter="barn(inVertical)">
                                      <p:cBhvr>
                                        <p:cTn id="21" dur="500"/>
                                        <p:tgtEl>
                                          <p:spTgt spid="3993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barn(inVertical)">
                                      <p:cBhvr>
                                        <p:cTn id="26" dur="500"/>
                                        <p:tgtEl>
                                          <p:spTgt spid="10">
                                            <p:txEl>
                                              <p:pRg st="1" end="1"/>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barn(inVertical)">
                                      <p:cBhvr>
                                        <p:cTn id="29" dur="500"/>
                                        <p:tgtEl>
                                          <p:spTgt spid="10">
                                            <p:txEl>
                                              <p:pRg st="2" end="2"/>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barn(inVertical)">
                                      <p:cBhvr>
                                        <p:cTn id="32" dur="500"/>
                                        <p:tgtEl>
                                          <p:spTgt spid="10">
                                            <p:txEl>
                                              <p:pRg st="3" end="3"/>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barn(inVertical)">
                                      <p:cBhvr>
                                        <p:cTn id="3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9" grpId="0" uiExpand="1" build="p"/>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2011 Activities and Developments</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January 2012</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rgbClr val="000000"/>
                </a:solidFill>
              </a:rPr>
              <a:pPr eaLnBrk="1" hangingPunct="1"/>
              <a:t>7</a:t>
            </a:fld>
            <a:endParaRPr lang="en-US" sz="1000">
              <a:solidFill>
                <a:srgbClr val="000000"/>
              </a:solidFill>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850" y="991062"/>
            <a:ext cx="5857447" cy="539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389511" y="1648178"/>
            <a:ext cx="1952978" cy="400110"/>
          </a:xfrm>
          <a:prstGeom prst="rect">
            <a:avLst/>
          </a:prstGeom>
          <a:solidFill>
            <a:srgbClr val="FDC835"/>
          </a:solidFill>
        </p:spPr>
        <p:txBody>
          <a:bodyPr wrap="square" rtlCol="0">
            <a:spAutoFit/>
          </a:bodyPr>
          <a:lstStyle/>
          <a:p>
            <a:r>
              <a:rPr lang="en-US" sz="2000" i="1" dirty="0" smtClean="0">
                <a:latin typeface="Arial" pitchFamily="34" charset="0"/>
                <a:cs typeface="Arial" pitchFamily="34" charset="0"/>
              </a:rPr>
              <a:t>example</a:t>
            </a:r>
          </a:p>
        </p:txBody>
      </p:sp>
      <p:sp>
        <p:nvSpPr>
          <p:cNvPr id="3" name="Down Arrow 2"/>
          <p:cNvSpPr/>
          <p:nvPr/>
        </p:nvSpPr>
        <p:spPr>
          <a:xfrm rot="5400000">
            <a:off x="7270041" y="3838226"/>
            <a:ext cx="436739" cy="575733"/>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Down Arrow 7"/>
          <p:cNvSpPr/>
          <p:nvPr/>
        </p:nvSpPr>
        <p:spPr>
          <a:xfrm rot="5400000">
            <a:off x="7343418" y="5085659"/>
            <a:ext cx="436739" cy="575733"/>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689128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smtClean="0">
                <a:latin typeface="Arial" charset="0"/>
                <a:ea typeface="Geneva" charset="0"/>
              </a:rPr>
              <a:t>Agenda</a:t>
            </a:r>
          </a:p>
        </p:txBody>
      </p:sp>
      <p:sp>
        <p:nvSpPr>
          <p:cNvPr id="34819" name="Content Placeholder 4"/>
          <p:cNvSpPr>
            <a:spLocks noGrp="1"/>
          </p:cNvSpPr>
          <p:nvPr>
            <p:ph idx="1"/>
          </p:nvPr>
        </p:nvSpPr>
        <p:spPr>
          <a:xfrm>
            <a:off x="457200" y="2700338"/>
            <a:ext cx="8229600" cy="3425825"/>
          </a:xfrm>
        </p:spPr>
        <p:txBody>
          <a:bodyPr/>
          <a:lstStyle/>
          <a:p>
            <a:pPr eaLnBrk="1" hangingPunct="1"/>
            <a:r>
              <a:rPr lang="en-US" dirty="0" smtClean="0">
                <a:latin typeface="Arial" charset="0"/>
                <a:cs typeface="Arial" charset="0"/>
              </a:rPr>
              <a:t>2011 Activities and Developments</a:t>
            </a:r>
          </a:p>
          <a:p>
            <a:pPr eaLnBrk="1" hangingPunct="1"/>
            <a:r>
              <a:rPr lang="en-US" dirty="0" smtClean="0">
                <a:solidFill>
                  <a:srgbClr val="C00000"/>
                </a:solidFill>
                <a:latin typeface="Arial" charset="0"/>
                <a:cs typeface="Arial" charset="0"/>
              </a:rPr>
              <a:t>2012 Initiatives and Goals</a:t>
            </a:r>
          </a:p>
          <a:p>
            <a:pPr eaLnBrk="1" hangingPunct="1"/>
            <a:r>
              <a:rPr lang="en-US" dirty="0" smtClean="0">
                <a:solidFill>
                  <a:srgbClr val="7F7F7F"/>
                </a:solidFill>
                <a:latin typeface="Arial" charset="0"/>
                <a:cs typeface="Arial" charset="0"/>
              </a:rPr>
              <a:t>Questions</a:t>
            </a:r>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12428ED6-146C-4D6A-B036-4645EFB24DC4}" type="slidenum">
              <a:rPr lang="en-US" sz="1000">
                <a:solidFill>
                  <a:schemeClr val="accent1"/>
                </a:solidFill>
              </a:rPr>
              <a:pPr eaLnBrk="1" hangingPunct="1"/>
              <a:t>8</a:t>
            </a:fld>
            <a:endParaRPr lang="en-US" sz="1000">
              <a:solidFill>
                <a:schemeClr val="accent1"/>
              </a:solidFill>
            </a:endParaRPr>
          </a:p>
        </p:txBody>
      </p:sp>
    </p:spTree>
    <p:extLst>
      <p:ext uri="{BB962C8B-B14F-4D97-AF65-F5344CB8AC3E}">
        <p14:creationId xmlns:p14="http://schemas.microsoft.com/office/powerpoint/2010/main" val="2981423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2012 Initiatives and Goals</a:t>
            </a:r>
          </a:p>
        </p:txBody>
      </p:sp>
      <p:sp>
        <p:nvSpPr>
          <p:cNvPr id="39939" name="Content Placeholder 4"/>
          <p:cNvSpPr>
            <a:spLocks noGrp="1"/>
          </p:cNvSpPr>
          <p:nvPr>
            <p:ph idx="1"/>
          </p:nvPr>
        </p:nvSpPr>
        <p:spPr>
          <a:xfrm>
            <a:off x="457200" y="1089062"/>
            <a:ext cx="8440220" cy="5037102"/>
          </a:xfrm>
        </p:spPr>
        <p:txBody>
          <a:bodyPr/>
          <a:lstStyle/>
          <a:p>
            <a:pPr defTabSz="914400" eaLnBrk="1" hangingPunct="1">
              <a:spcAft>
                <a:spcPct val="30000"/>
              </a:spcAft>
            </a:pPr>
            <a:r>
              <a:rPr lang="en-US" dirty="0" smtClean="0">
                <a:latin typeface="Arial" charset="0"/>
                <a:cs typeface="Arial" charset="0"/>
              </a:rPr>
              <a:t>&lt;&gt;Review Component Acceptance &amp; Unlisted Component Policies</a:t>
            </a:r>
          </a:p>
          <a:p>
            <a:pPr defTabSz="914400" eaLnBrk="1" hangingPunct="1">
              <a:spcAft>
                <a:spcPct val="30000"/>
              </a:spcAft>
            </a:pPr>
            <a:r>
              <a:rPr lang="en-US" dirty="0" smtClean="0">
                <a:latin typeface="Arial" charset="0"/>
                <a:cs typeface="Arial" charset="0"/>
              </a:rPr>
              <a:t>&lt;&gt;Convergence of UL Mark and ULC Mark Programs</a:t>
            </a:r>
          </a:p>
          <a:p>
            <a:pPr defTabSz="914400" eaLnBrk="1" hangingPunct="1">
              <a:spcAft>
                <a:spcPct val="30000"/>
              </a:spcAft>
            </a:pPr>
            <a:r>
              <a:rPr lang="en-US" dirty="0" smtClean="0">
                <a:latin typeface="Arial" charset="0"/>
                <a:cs typeface="Arial" charset="0"/>
              </a:rPr>
              <a:t>&lt;&gt;Develop New DAP Policy for Acquired Test Labs</a:t>
            </a:r>
          </a:p>
          <a:p>
            <a:pPr defTabSz="914400" eaLnBrk="1" hangingPunct="1">
              <a:spcAft>
                <a:spcPct val="30000"/>
              </a:spcAft>
            </a:pPr>
            <a:r>
              <a:rPr lang="en-US" dirty="0" smtClean="0">
                <a:latin typeface="Arial" charset="0"/>
                <a:cs typeface="Arial" charset="0"/>
              </a:rPr>
              <a:t>&lt;&gt;Compare UL Mark Policy with Accreditation Requirements </a:t>
            </a:r>
          </a:p>
          <a:p>
            <a:pPr defTabSz="914400" eaLnBrk="1" hangingPunct="1">
              <a:spcAft>
                <a:spcPct val="30000"/>
              </a:spcAft>
            </a:pPr>
            <a:r>
              <a:rPr lang="en-US" dirty="0" smtClean="0">
                <a:latin typeface="Arial" charset="0"/>
                <a:cs typeface="Arial" charset="0"/>
              </a:rPr>
              <a:t>&lt;&gt;Revise Lab Policy Hierarchy and Validate Compliance with 17025 Std</a:t>
            </a:r>
            <a:endParaRPr lang="en-US" dirty="0">
              <a:latin typeface="Arial" charset="0"/>
              <a:cs typeface="Arial" charset="0"/>
            </a:endParaRPr>
          </a:p>
          <a:p>
            <a:pPr defTabSz="914400" eaLnBrk="1" hangingPunct="1">
              <a:spcAft>
                <a:spcPct val="30000"/>
              </a:spcAft>
            </a:pPr>
            <a:r>
              <a:rPr lang="en-US" dirty="0" smtClean="0">
                <a:latin typeface="Arial" charset="0"/>
                <a:cs typeface="Arial" charset="0"/>
              </a:rPr>
              <a:t>&lt;&gt;Gap Analysis of UL Mark Policy documents w.r.t. DIS 17065 Std</a:t>
            </a:r>
          </a:p>
          <a:p>
            <a:pPr defTabSz="914400" eaLnBrk="1" hangingPunct="1">
              <a:spcAft>
                <a:spcPct val="30000"/>
              </a:spcAft>
            </a:pPr>
            <a:r>
              <a:rPr lang="en-US" dirty="0" smtClean="0">
                <a:latin typeface="Arial" charset="0"/>
                <a:cs typeface="Arial" charset="0"/>
              </a:rPr>
              <a:t>&lt;&gt;2011 AMRs’ of UL Mark Programs underway</a:t>
            </a:r>
          </a:p>
          <a:p>
            <a:pPr marL="687388" lvl="1" indent="-342900" defTabSz="914400">
              <a:spcAft>
                <a:spcPct val="30000"/>
              </a:spcAft>
              <a:buFont typeface="Wingdings" pitchFamily="2" charset="2"/>
              <a:buChar char="§"/>
            </a:pPr>
            <a:r>
              <a:rPr lang="en-US" dirty="0" smtClean="0">
                <a:latin typeface="Arial" charset="0"/>
                <a:cs typeface="Arial" charset="0"/>
              </a:rPr>
              <a:t>IQA Audits is key AMR input</a:t>
            </a:r>
          </a:p>
        </p:txBody>
      </p:sp>
      <p:sp>
        <p:nvSpPr>
          <p:cNvPr id="39940" name="Footer Placeholder 4"/>
          <p:cNvSpPr>
            <a:spLocks noGrp="1"/>
          </p:cNvSpPr>
          <p:nvPr>
            <p:ph type="ftr" sz="quarter" idx="11"/>
          </p:nvPr>
        </p:nvSpPr>
        <p:spPr bwMode="auto">
          <a:xfrm>
            <a:off x="457200" y="6378575"/>
            <a:ext cx="179284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January 2012</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rgbClr val="000000"/>
                </a:solidFill>
              </a:rPr>
              <a:pPr eaLnBrk="1" hangingPunct="1"/>
              <a:t>9</a:t>
            </a:fld>
            <a:endParaRPr lang="en-US" sz="1000">
              <a:solidFill>
                <a:srgbClr val="000000"/>
              </a:solidFill>
            </a:endParaRPr>
          </a:p>
        </p:txBody>
      </p:sp>
    </p:spTree>
    <p:extLst>
      <p:ext uri="{BB962C8B-B14F-4D97-AF65-F5344CB8AC3E}">
        <p14:creationId xmlns:p14="http://schemas.microsoft.com/office/powerpoint/2010/main" val="268912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39">
                                            <p:txEl>
                                              <p:pRg st="3" end="3"/>
                                            </p:txEl>
                                          </p:spTgt>
                                        </p:tgtEl>
                                        <p:attrNameLst>
                                          <p:attrName>style.visibility</p:attrName>
                                        </p:attrNameLst>
                                      </p:cBhvr>
                                      <p:to>
                                        <p:strVal val="visible"/>
                                      </p:to>
                                    </p:set>
                                    <p:anim calcmode="lin" valueType="num">
                                      <p:cBhvr additive="base">
                                        <p:cTn id="2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39">
                                            <p:txEl>
                                              <p:pRg st="4" end="4"/>
                                            </p:txEl>
                                          </p:spTgt>
                                        </p:tgtEl>
                                        <p:attrNameLst>
                                          <p:attrName>style.visibility</p:attrName>
                                        </p:attrNameLst>
                                      </p:cBhvr>
                                      <p:to>
                                        <p:strVal val="visible"/>
                                      </p:to>
                                    </p:set>
                                    <p:anim calcmode="lin" valueType="num">
                                      <p:cBhvr additive="base">
                                        <p:cTn id="31"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39">
                                            <p:txEl>
                                              <p:pRg st="5" end="5"/>
                                            </p:txEl>
                                          </p:spTgt>
                                        </p:tgtEl>
                                        <p:attrNameLst>
                                          <p:attrName>style.visibility</p:attrName>
                                        </p:attrNameLst>
                                      </p:cBhvr>
                                      <p:to>
                                        <p:strVal val="visible"/>
                                      </p:to>
                                    </p:set>
                                    <p:anim calcmode="lin" valueType="num">
                                      <p:cBhvr additive="base">
                                        <p:cTn id="37"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939">
                                            <p:txEl>
                                              <p:pRg st="6" end="6"/>
                                            </p:txEl>
                                          </p:spTgt>
                                        </p:tgtEl>
                                        <p:attrNameLst>
                                          <p:attrName>style.visibility</p:attrName>
                                        </p:attrNameLst>
                                      </p:cBhvr>
                                      <p:to>
                                        <p:strVal val="visible"/>
                                      </p:to>
                                    </p:set>
                                    <p:anim calcmode="lin" valueType="num">
                                      <p:cBhvr additive="base">
                                        <p:cTn id="43"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939">
                                            <p:txEl>
                                              <p:pRg st="7" end="7"/>
                                            </p:txEl>
                                          </p:spTgt>
                                        </p:tgtEl>
                                        <p:attrNameLst>
                                          <p:attrName>style.visibility</p:attrName>
                                        </p:attrNameLst>
                                      </p:cBhvr>
                                      <p:to>
                                        <p:strVal val="visible"/>
                                      </p:to>
                                    </p:set>
                                    <p:anim calcmode="lin" valueType="num">
                                      <p:cBhvr additive="base">
                                        <p:cTn id="4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theme/theme1.xml><?xml version="1.0" encoding="utf-8"?>
<a:theme xmlns:a="http://schemas.openxmlformats.org/drawingml/2006/main" name="UL Advanced Red">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UL Advanced Red</Template>
  <TotalTime>978</TotalTime>
  <Words>1005</Words>
  <Application>Microsoft Office PowerPoint</Application>
  <PresentationFormat>On-screen Show (4:3)</PresentationFormat>
  <Paragraphs>107</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UL Advanced Red</vt:lpstr>
      <vt:lpstr>Visio</vt:lpstr>
      <vt:lpstr>NACPO OVERVIEW  &amp; UPDATES </vt:lpstr>
      <vt:lpstr>Agenda</vt:lpstr>
      <vt:lpstr>2011 Activities and Developments</vt:lpstr>
      <vt:lpstr>2011 Activities and Developments</vt:lpstr>
      <vt:lpstr>2011 Activities and Developments</vt:lpstr>
      <vt:lpstr>2011 Activities and Developments</vt:lpstr>
      <vt:lpstr>2011 Activities and Developments</vt:lpstr>
      <vt:lpstr>Agenda</vt:lpstr>
      <vt:lpstr>2012 Initiatives and Goals</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Walt Ballek</dc:creator>
  <cp:lastModifiedBy>Julianne Heinzinger</cp:lastModifiedBy>
  <cp:revision>46</cp:revision>
  <cp:lastPrinted>2012-01-09T21:07:41Z</cp:lastPrinted>
  <dcterms:created xsi:type="dcterms:W3CDTF">2012-01-03T21:00:32Z</dcterms:created>
  <dcterms:modified xsi:type="dcterms:W3CDTF">2012-02-07T01:39:56Z</dcterms:modified>
</cp:coreProperties>
</file>