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handoutMasterIdLst>
    <p:handoutMasterId r:id="rId19"/>
  </p:handoutMasterIdLst>
  <p:sldIdLst>
    <p:sldId id="279" r:id="rId2"/>
    <p:sldId id="288" r:id="rId3"/>
    <p:sldId id="316" r:id="rId4"/>
    <p:sldId id="318" r:id="rId5"/>
    <p:sldId id="315" r:id="rId6"/>
    <p:sldId id="312" r:id="rId7"/>
    <p:sldId id="290" r:id="rId8"/>
    <p:sldId id="313" r:id="rId9"/>
    <p:sldId id="289" r:id="rId10"/>
    <p:sldId id="305" r:id="rId11"/>
    <p:sldId id="314" r:id="rId12"/>
    <p:sldId id="317" r:id="rId13"/>
    <p:sldId id="285" r:id="rId14"/>
    <p:sldId id="319" r:id="rId15"/>
    <p:sldId id="321" r:id="rId16"/>
    <p:sldId id="322" r:id="rId17"/>
  </p:sldIdLst>
  <p:sldSz cx="9144000" cy="6858000" type="screen4x3"/>
  <p:notesSz cx="7077075" cy="9004300"/>
  <p:defaultTextStyle>
    <a:defPPr>
      <a:defRPr lang="en-US"/>
    </a:defPPr>
    <a:lvl1pPr algn="l" defTabSz="457200" rtl="0" fontAlgn="base">
      <a:spcBef>
        <a:spcPct val="0"/>
      </a:spcBef>
      <a:spcAft>
        <a:spcPct val="0"/>
      </a:spcAft>
      <a:defRPr sz="2400" kern="1200">
        <a:solidFill>
          <a:schemeClr val="tx1"/>
        </a:solidFill>
        <a:latin typeface="Arial" charset="0"/>
        <a:ea typeface="Geneva" charset="0"/>
        <a:cs typeface="Geneva" charset="0"/>
      </a:defRPr>
    </a:lvl1pPr>
    <a:lvl2pPr marL="457200" algn="l" defTabSz="457200" rtl="0" fontAlgn="base">
      <a:spcBef>
        <a:spcPct val="0"/>
      </a:spcBef>
      <a:spcAft>
        <a:spcPct val="0"/>
      </a:spcAft>
      <a:defRPr sz="2400" kern="1200">
        <a:solidFill>
          <a:schemeClr val="tx1"/>
        </a:solidFill>
        <a:latin typeface="Arial" charset="0"/>
        <a:ea typeface="Geneva" charset="0"/>
        <a:cs typeface="Geneva" charset="0"/>
      </a:defRPr>
    </a:lvl2pPr>
    <a:lvl3pPr marL="914400" algn="l" defTabSz="457200" rtl="0" fontAlgn="base">
      <a:spcBef>
        <a:spcPct val="0"/>
      </a:spcBef>
      <a:spcAft>
        <a:spcPct val="0"/>
      </a:spcAft>
      <a:defRPr sz="2400" kern="1200">
        <a:solidFill>
          <a:schemeClr val="tx1"/>
        </a:solidFill>
        <a:latin typeface="Arial" charset="0"/>
        <a:ea typeface="Geneva" charset="0"/>
        <a:cs typeface="Geneva" charset="0"/>
      </a:defRPr>
    </a:lvl3pPr>
    <a:lvl4pPr marL="1371600" algn="l" defTabSz="457200" rtl="0" fontAlgn="base">
      <a:spcBef>
        <a:spcPct val="0"/>
      </a:spcBef>
      <a:spcAft>
        <a:spcPct val="0"/>
      </a:spcAft>
      <a:defRPr sz="2400" kern="1200">
        <a:solidFill>
          <a:schemeClr val="tx1"/>
        </a:solidFill>
        <a:latin typeface="Arial" charset="0"/>
        <a:ea typeface="Geneva" charset="0"/>
        <a:cs typeface="Geneva" charset="0"/>
      </a:defRPr>
    </a:lvl4pPr>
    <a:lvl5pPr marL="1828800" algn="l" defTabSz="457200" rtl="0" fontAlgn="base">
      <a:spcBef>
        <a:spcPct val="0"/>
      </a:spcBef>
      <a:spcAft>
        <a:spcPct val="0"/>
      </a:spcAft>
      <a:defRPr sz="2400" kern="1200">
        <a:solidFill>
          <a:schemeClr val="tx1"/>
        </a:solidFill>
        <a:latin typeface="Arial" charset="0"/>
        <a:ea typeface="Geneva" charset="0"/>
        <a:cs typeface="Geneva" charset="0"/>
      </a:defRPr>
    </a:lvl5pPr>
    <a:lvl6pPr marL="2286000" algn="l" defTabSz="914400" rtl="0" eaLnBrk="1" latinLnBrk="0" hangingPunct="1">
      <a:defRPr sz="2400" kern="1200">
        <a:solidFill>
          <a:schemeClr val="tx1"/>
        </a:solidFill>
        <a:latin typeface="Arial" charset="0"/>
        <a:ea typeface="Geneva" charset="0"/>
        <a:cs typeface="Geneva" charset="0"/>
      </a:defRPr>
    </a:lvl6pPr>
    <a:lvl7pPr marL="2743200" algn="l" defTabSz="914400" rtl="0" eaLnBrk="1" latinLnBrk="0" hangingPunct="1">
      <a:defRPr sz="2400" kern="1200">
        <a:solidFill>
          <a:schemeClr val="tx1"/>
        </a:solidFill>
        <a:latin typeface="Arial" charset="0"/>
        <a:ea typeface="Geneva" charset="0"/>
        <a:cs typeface="Geneva" charset="0"/>
      </a:defRPr>
    </a:lvl7pPr>
    <a:lvl8pPr marL="3200400" algn="l" defTabSz="914400" rtl="0" eaLnBrk="1" latinLnBrk="0" hangingPunct="1">
      <a:defRPr sz="2400" kern="1200">
        <a:solidFill>
          <a:schemeClr val="tx1"/>
        </a:solidFill>
        <a:latin typeface="Arial" charset="0"/>
        <a:ea typeface="Geneva" charset="0"/>
        <a:cs typeface="Geneva" charset="0"/>
      </a:defRPr>
    </a:lvl8pPr>
    <a:lvl9pPr marL="3657600" algn="l" defTabSz="914400" rtl="0" eaLnBrk="1" latinLnBrk="0" hangingPunct="1">
      <a:defRPr sz="2400" kern="1200">
        <a:solidFill>
          <a:schemeClr val="tx1"/>
        </a:solidFill>
        <a:latin typeface="Arial" charset="0"/>
        <a:ea typeface="Geneva" charset="0"/>
        <a:cs typeface="Geneva"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835"/>
    <a:srgbClr val="939598"/>
    <a:srgbClr val="96C547"/>
    <a:srgbClr val="6EC1BC"/>
    <a:srgbClr val="F18307"/>
    <a:srgbClr val="459D2D"/>
    <a:srgbClr val="1B808E"/>
    <a:srgbClr val="C100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4" autoAdjust="0"/>
    <p:restoredTop sz="74532" autoAdjust="0"/>
  </p:normalViewPr>
  <p:slideViewPr>
    <p:cSldViewPr snapToGrid="0" snapToObjects="1">
      <p:cViewPr varScale="1">
        <p:scale>
          <a:sx n="64" d="100"/>
          <a:sy n="64" d="100"/>
        </p:scale>
        <p:origin x="-1668"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78" d="100"/>
          <a:sy n="78" d="100"/>
        </p:scale>
        <p:origin x="-2022" y="-102"/>
      </p:cViewPr>
      <p:guideLst>
        <p:guide orient="horz" pos="2836"/>
        <p:guide pos="222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CF021B-F8CE-4673-9AC5-9F538D4D387D}" type="doc">
      <dgm:prSet loTypeId="urn:microsoft.com/office/officeart/2005/8/layout/arrow5" loCatId="relationship" qsTypeId="urn:microsoft.com/office/officeart/2005/8/quickstyle/simple1" qsCatId="simple" csTypeId="urn:microsoft.com/office/officeart/2005/8/colors/colorful2" csCatId="colorful" phldr="1"/>
      <dgm:spPr/>
      <dgm:t>
        <a:bodyPr/>
        <a:lstStyle/>
        <a:p>
          <a:endParaRPr lang="en-US"/>
        </a:p>
      </dgm:t>
    </dgm:pt>
    <dgm:pt modelId="{19656D99-065A-45A6-A3B7-2885BEFD43F1}">
      <dgm:prSet phldrT="[Text]"/>
      <dgm:spPr/>
      <dgm:t>
        <a:bodyPr/>
        <a:lstStyle/>
        <a:p>
          <a:r>
            <a:rPr lang="en-US" dirty="0" smtClean="0"/>
            <a:t>CCN = ABCD</a:t>
          </a:r>
          <a:endParaRPr lang="en-US" dirty="0"/>
        </a:p>
      </dgm:t>
    </dgm:pt>
    <dgm:pt modelId="{A7AC5DFD-3A74-4929-AE70-413ED7F5F54A}" type="parTrans" cxnId="{A2F77095-DEA2-4278-BFE5-D619BD8AC04D}">
      <dgm:prSet/>
      <dgm:spPr/>
      <dgm:t>
        <a:bodyPr/>
        <a:lstStyle/>
        <a:p>
          <a:endParaRPr lang="en-US"/>
        </a:p>
      </dgm:t>
    </dgm:pt>
    <dgm:pt modelId="{43BEBD30-6FAB-49F7-AB28-1D95312E8BEE}" type="sibTrans" cxnId="{A2F77095-DEA2-4278-BFE5-D619BD8AC04D}">
      <dgm:prSet/>
      <dgm:spPr/>
      <dgm:t>
        <a:bodyPr/>
        <a:lstStyle/>
        <a:p>
          <a:endParaRPr lang="en-US"/>
        </a:p>
      </dgm:t>
    </dgm:pt>
    <dgm:pt modelId="{DA596067-A1F5-442B-935B-B61F2590F66F}">
      <dgm:prSet phldrT="[Text]"/>
      <dgm:spPr/>
      <dgm:t>
        <a:bodyPr/>
        <a:lstStyle/>
        <a:p>
          <a:r>
            <a:rPr lang="en-US" dirty="0" smtClean="0"/>
            <a:t>CCN = ABCDC</a:t>
          </a:r>
          <a:endParaRPr lang="en-US" dirty="0"/>
        </a:p>
      </dgm:t>
    </dgm:pt>
    <dgm:pt modelId="{CF9EF01F-4152-48E7-8728-531CD1C7FBE5}" type="parTrans" cxnId="{017481CA-1506-4A36-816F-D4FCFE257DCF}">
      <dgm:prSet/>
      <dgm:spPr/>
      <dgm:t>
        <a:bodyPr/>
        <a:lstStyle/>
        <a:p>
          <a:endParaRPr lang="en-US"/>
        </a:p>
      </dgm:t>
    </dgm:pt>
    <dgm:pt modelId="{861620A6-C8B9-4725-91F9-FE629840AC65}" type="sibTrans" cxnId="{017481CA-1506-4A36-816F-D4FCFE257DCF}">
      <dgm:prSet/>
      <dgm:spPr/>
      <dgm:t>
        <a:bodyPr/>
        <a:lstStyle/>
        <a:p>
          <a:endParaRPr lang="en-US"/>
        </a:p>
      </dgm:t>
    </dgm:pt>
    <dgm:pt modelId="{D377AC3A-FD34-4696-8EC1-AC7F8D585910}" type="pres">
      <dgm:prSet presAssocID="{11CF021B-F8CE-4673-9AC5-9F538D4D387D}" presName="diagram" presStyleCnt="0">
        <dgm:presLayoutVars>
          <dgm:dir/>
          <dgm:resizeHandles val="exact"/>
        </dgm:presLayoutVars>
      </dgm:prSet>
      <dgm:spPr/>
      <dgm:t>
        <a:bodyPr/>
        <a:lstStyle/>
        <a:p>
          <a:endParaRPr lang="en-US"/>
        </a:p>
      </dgm:t>
    </dgm:pt>
    <dgm:pt modelId="{F0B4A3FC-E9E9-4338-8B11-ECCFC7333F84}" type="pres">
      <dgm:prSet presAssocID="{19656D99-065A-45A6-A3B7-2885BEFD43F1}" presName="arrow" presStyleLbl="node1" presStyleIdx="0" presStyleCnt="2">
        <dgm:presLayoutVars>
          <dgm:bulletEnabled val="1"/>
        </dgm:presLayoutVars>
      </dgm:prSet>
      <dgm:spPr/>
      <dgm:t>
        <a:bodyPr/>
        <a:lstStyle/>
        <a:p>
          <a:endParaRPr lang="en-US"/>
        </a:p>
      </dgm:t>
    </dgm:pt>
    <dgm:pt modelId="{1C3D96F7-3F0A-4F20-95DF-4915D6AAAA42}" type="pres">
      <dgm:prSet presAssocID="{DA596067-A1F5-442B-935B-B61F2590F66F}" presName="arrow" presStyleLbl="node1" presStyleIdx="1" presStyleCnt="2">
        <dgm:presLayoutVars>
          <dgm:bulletEnabled val="1"/>
        </dgm:presLayoutVars>
      </dgm:prSet>
      <dgm:spPr/>
      <dgm:t>
        <a:bodyPr/>
        <a:lstStyle/>
        <a:p>
          <a:endParaRPr lang="en-US"/>
        </a:p>
      </dgm:t>
    </dgm:pt>
  </dgm:ptLst>
  <dgm:cxnLst>
    <dgm:cxn modelId="{A2F77095-DEA2-4278-BFE5-D619BD8AC04D}" srcId="{11CF021B-F8CE-4673-9AC5-9F538D4D387D}" destId="{19656D99-065A-45A6-A3B7-2885BEFD43F1}" srcOrd="0" destOrd="0" parTransId="{A7AC5DFD-3A74-4929-AE70-413ED7F5F54A}" sibTransId="{43BEBD30-6FAB-49F7-AB28-1D95312E8BEE}"/>
    <dgm:cxn modelId="{8C987417-55AE-4303-A53F-06979083C221}" type="presOf" srcId="{11CF021B-F8CE-4673-9AC5-9F538D4D387D}" destId="{D377AC3A-FD34-4696-8EC1-AC7F8D585910}" srcOrd="0" destOrd="0" presId="urn:microsoft.com/office/officeart/2005/8/layout/arrow5"/>
    <dgm:cxn modelId="{6993A39C-DCD8-4E46-BDAA-C3913A84DDF9}" type="presOf" srcId="{DA596067-A1F5-442B-935B-B61F2590F66F}" destId="{1C3D96F7-3F0A-4F20-95DF-4915D6AAAA42}" srcOrd="0" destOrd="0" presId="urn:microsoft.com/office/officeart/2005/8/layout/arrow5"/>
    <dgm:cxn modelId="{CEDCFCC6-62B8-4C47-BA86-0EBAC19EAD9F}" type="presOf" srcId="{19656D99-065A-45A6-A3B7-2885BEFD43F1}" destId="{F0B4A3FC-E9E9-4338-8B11-ECCFC7333F84}" srcOrd="0" destOrd="0" presId="urn:microsoft.com/office/officeart/2005/8/layout/arrow5"/>
    <dgm:cxn modelId="{017481CA-1506-4A36-816F-D4FCFE257DCF}" srcId="{11CF021B-F8CE-4673-9AC5-9F538D4D387D}" destId="{DA596067-A1F5-442B-935B-B61F2590F66F}" srcOrd="1" destOrd="0" parTransId="{CF9EF01F-4152-48E7-8728-531CD1C7FBE5}" sibTransId="{861620A6-C8B9-4725-91F9-FE629840AC65}"/>
    <dgm:cxn modelId="{D9E3FAD4-6A42-43D5-8DB5-0631C2658F7C}" type="presParOf" srcId="{D377AC3A-FD34-4696-8EC1-AC7F8D585910}" destId="{F0B4A3FC-E9E9-4338-8B11-ECCFC7333F84}" srcOrd="0" destOrd="0" presId="urn:microsoft.com/office/officeart/2005/8/layout/arrow5"/>
    <dgm:cxn modelId="{29A13582-171C-4AFE-A0F9-8DFFC0ABA560}" type="presParOf" srcId="{D377AC3A-FD34-4696-8EC1-AC7F8D585910}" destId="{1C3D96F7-3F0A-4F20-95DF-4915D6AAAA42}" srcOrd="1" destOrd="0" presId="urn:microsoft.com/office/officeart/2005/8/layout/arrow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B4A3FC-E9E9-4338-8B11-ECCFC7333F84}">
      <dsp:nvSpPr>
        <dsp:cNvPr id="0" name=""/>
        <dsp:cNvSpPr/>
      </dsp:nvSpPr>
      <dsp:spPr>
        <a:xfrm rot="16200000">
          <a:off x="773" y="342683"/>
          <a:ext cx="1723674" cy="1723674"/>
        </a:xfrm>
        <a:prstGeom prst="downArrow">
          <a:avLst>
            <a:gd name="adj1" fmla="val 50000"/>
            <a:gd name="adj2" fmla="val 35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smtClean="0"/>
            <a:t>CCN = ABCD</a:t>
          </a:r>
          <a:endParaRPr lang="en-US" sz="2100" kern="1200" dirty="0"/>
        </a:p>
      </dsp:txBody>
      <dsp:txXfrm rot="5400000">
        <a:off x="773" y="773601"/>
        <a:ext cx="1422031" cy="861837"/>
      </dsp:txXfrm>
    </dsp:sp>
    <dsp:sp modelId="{1C3D96F7-3F0A-4F20-95DF-4915D6AAAA42}">
      <dsp:nvSpPr>
        <dsp:cNvPr id="0" name=""/>
        <dsp:cNvSpPr/>
      </dsp:nvSpPr>
      <dsp:spPr>
        <a:xfrm rot="5400000">
          <a:off x="1841294" y="342683"/>
          <a:ext cx="1723674" cy="1723674"/>
        </a:xfrm>
        <a:prstGeom prst="downArrow">
          <a:avLst>
            <a:gd name="adj1" fmla="val 50000"/>
            <a:gd name="adj2" fmla="val 35000"/>
          </a:avLst>
        </a:prstGeom>
        <a:solidFill>
          <a:schemeClr val="accent2">
            <a:hueOff val="-18880816"/>
            <a:satOff val="14641"/>
            <a:lumOff val="66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smtClean="0"/>
            <a:t>CCN = ABCDC</a:t>
          </a:r>
          <a:endParaRPr lang="en-US" sz="2100" kern="1200" dirty="0"/>
        </a:p>
      </dsp:txBody>
      <dsp:txXfrm rot="-5400000">
        <a:off x="2142937" y="773602"/>
        <a:ext cx="1422031" cy="861837"/>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66733" cy="450215"/>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sz="quarter" idx="1"/>
          </p:nvPr>
        </p:nvSpPr>
        <p:spPr>
          <a:xfrm>
            <a:off x="4008705" y="1"/>
            <a:ext cx="3066733" cy="450215"/>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9FDEBBFE-1064-4E50-84F6-F1BFEDE3B9D2}" type="datetime1">
              <a:rPr lang="en-US"/>
              <a:pPr/>
              <a:t>10/31/2013</a:t>
            </a:fld>
            <a:endParaRPr lang="en-US"/>
          </a:p>
        </p:txBody>
      </p:sp>
      <p:sp>
        <p:nvSpPr>
          <p:cNvPr id="4" name="Footer Placeholder 3"/>
          <p:cNvSpPr>
            <a:spLocks noGrp="1"/>
          </p:cNvSpPr>
          <p:nvPr>
            <p:ph type="ftr" sz="quarter" idx="2"/>
          </p:nvPr>
        </p:nvSpPr>
        <p:spPr>
          <a:xfrm>
            <a:off x="0" y="8552524"/>
            <a:ext cx="3066733" cy="450215"/>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 name="Slide Number Placeholder 4"/>
          <p:cNvSpPr>
            <a:spLocks noGrp="1"/>
          </p:cNvSpPr>
          <p:nvPr>
            <p:ph type="sldNum" sz="quarter" idx="3"/>
          </p:nvPr>
        </p:nvSpPr>
        <p:spPr>
          <a:xfrm>
            <a:off x="4008705" y="8552524"/>
            <a:ext cx="3066733" cy="45021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5925DBC-932F-4C4C-AAF2-8CE2BC6004A6}" type="slidenum">
              <a:rPr lang="en-US"/>
              <a:pPr/>
              <a:t>‹#›</a:t>
            </a:fld>
            <a:endParaRPr lang="en-US"/>
          </a:p>
        </p:txBody>
      </p:sp>
    </p:spTree>
    <p:extLst>
      <p:ext uri="{BB962C8B-B14F-4D97-AF65-F5344CB8AC3E}">
        <p14:creationId xmlns:p14="http://schemas.microsoft.com/office/powerpoint/2010/main" val="16988759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66733" cy="450215"/>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4008705" y="1"/>
            <a:ext cx="3066733" cy="450215"/>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8ED0359-E2BC-46D2-9B6C-FE629DA1B750}" type="datetime1">
              <a:rPr lang="en-US"/>
              <a:pPr/>
              <a:t>10/31/2013</a:t>
            </a:fld>
            <a:endParaRPr lang="en-US"/>
          </a:p>
        </p:txBody>
      </p:sp>
      <p:sp>
        <p:nvSpPr>
          <p:cNvPr id="4" name="Slide Image Placeholder 3"/>
          <p:cNvSpPr>
            <a:spLocks noGrp="1" noRot="1" noChangeAspect="1"/>
          </p:cNvSpPr>
          <p:nvPr>
            <p:ph type="sldImg" idx="2"/>
          </p:nvPr>
        </p:nvSpPr>
        <p:spPr>
          <a:xfrm>
            <a:off x="1287463" y="674688"/>
            <a:ext cx="4502150" cy="3376612"/>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smtClean="0"/>
          </a:p>
        </p:txBody>
      </p:sp>
      <p:sp>
        <p:nvSpPr>
          <p:cNvPr id="5" name="Notes Placeholder 4"/>
          <p:cNvSpPr>
            <a:spLocks noGrp="1"/>
          </p:cNvSpPr>
          <p:nvPr>
            <p:ph type="body" sz="quarter" idx="3"/>
          </p:nvPr>
        </p:nvSpPr>
        <p:spPr>
          <a:xfrm>
            <a:off x="707708" y="4277043"/>
            <a:ext cx="5661660" cy="4051935"/>
          </a:xfrm>
          <a:prstGeom prst="rect">
            <a:avLst/>
          </a:prstGeom>
        </p:spPr>
        <p:txBody>
          <a:bodyPr vert="horz" wrap="square" lIns="91440" tIns="45720" rIns="91440" bIns="45720" numCol="1" anchor="t" anchorCtr="0" compatLnSpc="1">
            <a:prstTxWarp prst="textNoShape">
              <a:avLst/>
            </a:prstTxWarp>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Footer Placeholder 5"/>
          <p:cNvSpPr>
            <a:spLocks noGrp="1"/>
          </p:cNvSpPr>
          <p:nvPr>
            <p:ph type="ftr" sz="quarter" idx="4"/>
          </p:nvPr>
        </p:nvSpPr>
        <p:spPr>
          <a:xfrm>
            <a:off x="0" y="8552524"/>
            <a:ext cx="3066733" cy="450215"/>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7" name="Slide Number Placeholder 6"/>
          <p:cNvSpPr>
            <a:spLocks noGrp="1"/>
          </p:cNvSpPr>
          <p:nvPr>
            <p:ph type="sldNum" sz="quarter" idx="5"/>
          </p:nvPr>
        </p:nvSpPr>
        <p:spPr>
          <a:xfrm>
            <a:off x="4008705" y="8552524"/>
            <a:ext cx="3066733" cy="45021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F17B2D2-84AA-4E8B-BC2B-8907C0E9A85C}" type="slidenum">
              <a:rPr lang="en-US"/>
              <a:pPr/>
              <a:t>‹#›</a:t>
            </a:fld>
            <a:endParaRPr lang="en-US"/>
          </a:p>
        </p:txBody>
      </p:sp>
    </p:spTree>
    <p:extLst>
      <p:ext uri="{BB962C8B-B14F-4D97-AF65-F5344CB8AC3E}">
        <p14:creationId xmlns:p14="http://schemas.microsoft.com/office/powerpoint/2010/main" val="23312394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a:ea typeface="Geneva" charset="-128"/>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17B2D2-84AA-4E8B-BC2B-8907C0E9A85C}" type="slidenum">
              <a:rPr lang="en-US" smtClean="0"/>
              <a:pPr/>
              <a:t>1</a:t>
            </a:fld>
            <a:endParaRPr lang="en-US"/>
          </a:p>
        </p:txBody>
      </p:sp>
    </p:spTree>
    <p:extLst>
      <p:ext uri="{BB962C8B-B14F-4D97-AF65-F5344CB8AC3E}">
        <p14:creationId xmlns:p14="http://schemas.microsoft.com/office/powerpoint/2010/main" val="3195228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US" baseline="0" dirty="0" smtClean="0"/>
          </a:p>
          <a:p>
            <a:pPr marL="171450" lvl="0" indent="-171450">
              <a:buFont typeface="Symbol" pitchFamily="18" charset="2"/>
              <a:buChar char="¨"/>
            </a:pPr>
            <a:r>
              <a:rPr lang="en-US" u="sng" baseline="0" dirty="0" smtClean="0"/>
              <a:t>Program Policies </a:t>
            </a:r>
            <a:r>
              <a:rPr lang="en-US" baseline="0" dirty="0" smtClean="0"/>
              <a:t>– </a:t>
            </a:r>
            <a:r>
              <a:rPr lang="en-US" sz="1200" kern="1200" dirty="0" smtClean="0">
                <a:solidFill>
                  <a:schemeClr val="tx1"/>
                </a:solidFill>
                <a:effectLst/>
                <a:latin typeface="Arial"/>
                <a:ea typeface="Geneva" charset="-128"/>
                <a:cs typeface="Geneva" charset="0"/>
              </a:rPr>
              <a:t>UL Canadian offices has not fully been integrated into the UL policies and processes. In certain instances, Canadian regulations prevent identical requirements; however, there may be those where it is not be necessary to have differences. The goal is to identify those questionable areas and propose revisions to UL and ULC policies to better align business practices, as well as to capture the rationale for the differences where required.</a:t>
            </a:r>
            <a:r>
              <a:rPr lang="en-US" sz="1200" kern="1200" baseline="0" dirty="0" smtClean="0">
                <a:solidFill>
                  <a:schemeClr val="tx1"/>
                </a:solidFill>
                <a:effectLst/>
                <a:latin typeface="Arial"/>
                <a:ea typeface="Geneva" charset="-128"/>
                <a:cs typeface="Geneva" charset="0"/>
              </a:rPr>
              <a:t> </a:t>
            </a:r>
            <a:r>
              <a:rPr lang="en-US" sz="1200" kern="1200" dirty="0" smtClean="0">
                <a:solidFill>
                  <a:schemeClr val="tx1"/>
                </a:solidFill>
                <a:effectLst/>
                <a:latin typeface="Arial"/>
                <a:ea typeface="Geneva" charset="-128"/>
                <a:cs typeface="Geneva" charset="0"/>
              </a:rPr>
              <a:t>This effort is a continuation of a plan to align UL and ULC policies and practices. The plan involved aligning ULC policy with UL policy starting with the requirements in ISO/IEC Guide 65. This effort was initiated, but shortly after work began, it was agreed that the effort to align these policies with Guide 65 would be fruitless recognizing that ISO/IEC 17065 was soon to be published and it was decided that 17065 would be used as the guide for alignment. This effort will be integrated with the transition from Guide 65 to 17065 and will continue into next year.</a:t>
            </a:r>
          </a:p>
          <a:p>
            <a:pPr marL="0" indent="0">
              <a:buFont typeface="Symbol" pitchFamily="18" charset="2"/>
              <a:buNone/>
            </a:pPr>
            <a:r>
              <a:rPr lang="en-US" sz="1200" kern="1200" dirty="0" smtClean="0">
                <a:solidFill>
                  <a:schemeClr val="tx1"/>
                </a:solidFill>
                <a:effectLst/>
                <a:latin typeface="Arial"/>
                <a:ea typeface="Geneva" charset="-128"/>
                <a:cs typeface="Geneva" charset="0"/>
              </a:rPr>
              <a:t> </a:t>
            </a:r>
            <a:r>
              <a:rPr lang="en-US" baseline="0" dirty="0" smtClean="0"/>
              <a:t> </a:t>
            </a:r>
          </a:p>
          <a:p>
            <a:pPr marL="171450" indent="-171450">
              <a:buFont typeface="Symbol" pitchFamily="18" charset="2"/>
              <a:buChar char="¨"/>
            </a:pPr>
            <a:r>
              <a:rPr lang="en-US" sz="1200" u="sng" kern="1200" dirty="0" smtClean="0">
                <a:solidFill>
                  <a:schemeClr val="tx1"/>
                </a:solidFill>
                <a:effectLst/>
                <a:latin typeface="Arial"/>
                <a:ea typeface="Geneva" charset="-128"/>
                <a:cs typeface="Geneva" charset="0"/>
              </a:rPr>
              <a:t>PDE Category</a:t>
            </a:r>
            <a:r>
              <a:rPr lang="en-US" sz="1200" u="sng" kern="1200" baseline="0" dirty="0" smtClean="0">
                <a:solidFill>
                  <a:schemeClr val="tx1"/>
                </a:solidFill>
                <a:effectLst/>
                <a:latin typeface="Arial"/>
                <a:ea typeface="Geneva" charset="-128"/>
                <a:cs typeface="Geneva" charset="0"/>
              </a:rPr>
              <a:t> Correlation </a:t>
            </a:r>
            <a:r>
              <a:rPr lang="en-US" sz="1200" kern="1200" baseline="0" dirty="0" smtClean="0">
                <a:solidFill>
                  <a:schemeClr val="tx1"/>
                </a:solidFill>
                <a:effectLst/>
                <a:latin typeface="Arial"/>
                <a:ea typeface="Geneva" charset="-128"/>
                <a:cs typeface="Geneva" charset="0"/>
              </a:rPr>
              <a:t>- </a:t>
            </a:r>
            <a:r>
              <a:rPr lang="en-US" sz="1200" kern="1200" dirty="0" smtClean="0">
                <a:solidFill>
                  <a:schemeClr val="tx1"/>
                </a:solidFill>
                <a:effectLst/>
                <a:latin typeface="Arial"/>
                <a:ea typeface="Geneva" charset="-128"/>
                <a:cs typeface="Geneva" charset="0"/>
              </a:rPr>
              <a:t>Significant progress has been made in adding names of PDEs that are responsible for ULC CCNs. Three PDE Managers have assigned UL PDEs in categories for Fire Extinguishers, Fire Alarm Control Units, Flame, Smoke Detectors, Fuel Tanks, Fire Alarm Systems, Burglar Alarm Systems, Extinguishing Systems, Fire Dampers, Roofing, Building Materials and Assemblies, Fire Resistance – Fabrics and Films, Hose Couplings, Emergency Exit Hardware, Fire Doors, Door Closers, </a:t>
            </a:r>
            <a:r>
              <a:rPr lang="en-US" sz="1200" kern="1200" dirty="0" err="1" smtClean="0">
                <a:solidFill>
                  <a:schemeClr val="tx1"/>
                </a:solidFill>
                <a:effectLst/>
                <a:latin typeface="Arial"/>
                <a:ea typeface="Geneva" charset="-128"/>
                <a:cs typeface="Geneva" charset="0"/>
              </a:rPr>
              <a:t>Firestop</a:t>
            </a:r>
            <a:r>
              <a:rPr lang="en-US" sz="1200" kern="1200" dirty="0" smtClean="0">
                <a:solidFill>
                  <a:schemeClr val="tx1"/>
                </a:solidFill>
                <a:effectLst/>
                <a:latin typeface="Arial"/>
                <a:ea typeface="Geneva" charset="-128"/>
                <a:cs typeface="Geneva" charset="0"/>
              </a:rPr>
              <a:t> Systems, and Building Construction and Materials. More categories need to be assigned and work will continue to align the categories with a specific PDE.</a:t>
            </a:r>
            <a:endParaRPr lang="en-US" baseline="0" dirty="0" smtClean="0"/>
          </a:p>
          <a:p>
            <a:pPr marL="171450" indent="-171450">
              <a:buFont typeface="Symbol" pitchFamily="18" charset="2"/>
              <a:buChar char="¨"/>
            </a:pPr>
            <a:endParaRPr lang="en-US" baseline="0" dirty="0" smtClean="0"/>
          </a:p>
          <a:p>
            <a:pPr marL="171450" indent="-171450">
              <a:buFont typeface="Symbol" pitchFamily="18" charset="2"/>
              <a:buChar char="¨"/>
            </a:pPr>
            <a:endParaRPr lang="en-US" baseline="0" dirty="0" smtClean="0"/>
          </a:p>
          <a:p>
            <a:pPr marL="171450" indent="-171450">
              <a:buFont typeface="Symbol" pitchFamily="18" charset="2"/>
              <a:buChar char="¨"/>
            </a:pPr>
            <a:endParaRPr lang="en-US" dirty="0"/>
          </a:p>
        </p:txBody>
      </p:sp>
      <p:sp>
        <p:nvSpPr>
          <p:cNvPr id="4" name="Slide Number Placeholder 3"/>
          <p:cNvSpPr>
            <a:spLocks noGrp="1"/>
          </p:cNvSpPr>
          <p:nvPr>
            <p:ph type="sldNum" sz="quarter" idx="10"/>
          </p:nvPr>
        </p:nvSpPr>
        <p:spPr/>
        <p:txBody>
          <a:bodyPr/>
          <a:lstStyle/>
          <a:p>
            <a:fld id="{9F17B2D2-84AA-4E8B-BC2B-8907C0E9A85C}" type="slidenum">
              <a:rPr lang="en-US" smtClean="0"/>
              <a:pPr/>
              <a:t>10</a:t>
            </a:fld>
            <a:endParaRPr lang="en-US"/>
          </a:p>
        </p:txBody>
      </p:sp>
    </p:spTree>
    <p:extLst>
      <p:ext uri="{BB962C8B-B14F-4D97-AF65-F5344CB8AC3E}">
        <p14:creationId xmlns:p14="http://schemas.microsoft.com/office/powerpoint/2010/main" val="1185490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u="sng" baseline="0" dirty="0" smtClean="0"/>
              <a:t>Transition Policy for Acquired  Test Labs w.r.t. 17025 </a:t>
            </a:r>
            <a:r>
              <a:rPr lang="en-US" baseline="0" dirty="0" smtClean="0"/>
              <a:t>– </a:t>
            </a:r>
            <a:r>
              <a:rPr lang="en-US" sz="1200" kern="1200" dirty="0" smtClean="0">
                <a:solidFill>
                  <a:schemeClr val="tx1"/>
                </a:solidFill>
                <a:effectLst/>
                <a:latin typeface="Arial"/>
                <a:ea typeface="Geneva" charset="-128"/>
                <a:cs typeface="Geneva" charset="0"/>
              </a:rPr>
              <a:t>An “Acquired Test Laboratory Data Program” document was developed to establish a standard operating procedure that details how laboratories that have been a participant under the Third Party Test Data Program and that are subsequently acquired by UL enter into and maintain participation in the Acquired Test Laboratory Data Program.  While the document was being circulated the decision was made to handle all laboratories owned by UL, whether acquired or not, in a similar manner.  This resulted in the effort being developed as part of the GTLP to TCLP transition.</a:t>
            </a:r>
          </a:p>
          <a:p>
            <a:pPr lvl="0"/>
            <a:endParaRPr lang="en-US" sz="1200" kern="1200" dirty="0" smtClean="0">
              <a:solidFill>
                <a:schemeClr val="tx1"/>
              </a:solidFill>
              <a:effectLst/>
              <a:latin typeface="Arial"/>
              <a:ea typeface="Geneva" charset="-128"/>
              <a:cs typeface="Geneva" charset="0"/>
            </a:endParaRPr>
          </a:p>
          <a:p>
            <a:pPr lvl="0"/>
            <a:r>
              <a:rPr lang="en-US" sz="1200" u="sng" kern="1200" dirty="0" smtClean="0">
                <a:solidFill>
                  <a:schemeClr val="tx1"/>
                </a:solidFill>
                <a:effectLst/>
                <a:latin typeface="Arial"/>
                <a:ea typeface="Geneva" charset="-128"/>
                <a:cs typeface="Geneva" charset="0"/>
              </a:rPr>
              <a:t>Proactive Support of New Businesses and Business Units</a:t>
            </a:r>
            <a:r>
              <a:rPr lang="en-US" sz="1200" u="sng" kern="1200" baseline="0" dirty="0" smtClean="0">
                <a:solidFill>
                  <a:schemeClr val="tx1"/>
                </a:solidFill>
                <a:effectLst/>
                <a:latin typeface="Arial"/>
                <a:ea typeface="Geneva" charset="-128"/>
                <a:cs typeface="Geneva" charset="0"/>
              </a:rPr>
              <a:t> </a:t>
            </a:r>
            <a:r>
              <a:rPr lang="en-US" sz="1200" kern="1200" baseline="0" dirty="0" smtClean="0">
                <a:solidFill>
                  <a:schemeClr val="tx1"/>
                </a:solidFill>
                <a:effectLst/>
                <a:latin typeface="Arial"/>
                <a:ea typeface="Geneva" charset="-128"/>
                <a:cs typeface="Geneva" charset="0"/>
              </a:rPr>
              <a:t>-  (a)</a:t>
            </a:r>
            <a:r>
              <a:rPr lang="en-US" sz="1200" kern="1200" dirty="0" smtClean="0">
                <a:solidFill>
                  <a:schemeClr val="tx1"/>
                </a:solidFill>
                <a:effectLst/>
                <a:latin typeface="Arial"/>
                <a:ea typeface="Geneva" charset="-128"/>
                <a:cs typeface="Geneva" charset="0"/>
              </a:rPr>
              <a:t> Assisting Jack Steiner in development of Pilot SOP  Anticipate pilot to be initiated in Q4 2013 in conjunction with ARIA launch</a:t>
            </a:r>
            <a:r>
              <a:rPr lang="en-US" sz="1200" kern="1200" baseline="0" dirty="0" smtClean="0">
                <a:solidFill>
                  <a:schemeClr val="tx1"/>
                </a:solidFill>
                <a:effectLst/>
                <a:latin typeface="Arial"/>
                <a:ea typeface="Geneva" charset="-128"/>
                <a:cs typeface="Geneva" charset="0"/>
              </a:rPr>
              <a:t>  (b) </a:t>
            </a:r>
            <a:r>
              <a:rPr lang="en-US" sz="1200" kern="1200" dirty="0" smtClean="0">
                <a:solidFill>
                  <a:schemeClr val="tx1"/>
                </a:solidFill>
                <a:effectLst/>
                <a:latin typeface="Arial"/>
                <a:ea typeface="Geneva" charset="-128"/>
                <a:cs typeface="Geneva" charset="0"/>
              </a:rPr>
              <a:t>Assisting VS in evaluating existing programs/service in order to establish them as certification programs.  The potential certification programs include (a) Jewelry/Diamond certification, (b) Non-GMO certification, (c) Dietary Supplements certification, and (d) Food Contact Substance certification.  Feasibility of establishing certification programs is underway along with defining program scope and deliverables.  VS and CPO sponsors determined Jewelry/Diamond and the OTC/Dietary Supplements projects were in the best position to proceed in establishing programs.  Respective teams have been formed and client “partners” have been identified along with determining the essential tasks in developing these programs.  The OTC/Dietary project is anticipated to be available in Q4 2013 while the Jewelry/Diamond project is anticipated to be launched in Q1 2014. .</a:t>
            </a:r>
          </a:p>
        </p:txBody>
      </p:sp>
      <p:sp>
        <p:nvSpPr>
          <p:cNvPr id="4" name="Slide Number Placeholder 3"/>
          <p:cNvSpPr>
            <a:spLocks noGrp="1"/>
          </p:cNvSpPr>
          <p:nvPr>
            <p:ph type="sldNum" sz="quarter" idx="10"/>
          </p:nvPr>
        </p:nvSpPr>
        <p:spPr/>
        <p:txBody>
          <a:bodyPr/>
          <a:lstStyle/>
          <a:p>
            <a:fld id="{9F17B2D2-84AA-4E8B-BC2B-8907C0E9A85C}" type="slidenum">
              <a:rPr lang="en-US" smtClean="0"/>
              <a:pPr/>
              <a:t>11</a:t>
            </a:fld>
            <a:endParaRPr lang="en-US"/>
          </a:p>
        </p:txBody>
      </p:sp>
    </p:spTree>
    <p:extLst>
      <p:ext uri="{BB962C8B-B14F-4D97-AF65-F5344CB8AC3E}">
        <p14:creationId xmlns:p14="http://schemas.microsoft.com/office/powerpoint/2010/main" val="1185490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indent="0"/>
            <a:r>
              <a:rPr lang="en-US" altLang="de-DE" sz="1600" b="0" dirty="0" smtClean="0"/>
              <a:t>NA CPO collects</a:t>
            </a:r>
            <a:r>
              <a:rPr lang="en-US" altLang="de-DE" sz="1600" b="0" baseline="0" dirty="0" smtClean="0"/>
              <a:t> informatio0n and interviews Program Owners to ensure adequacy of the following items. The resulting key issues are presented during the Annual Management Review meeting with the Corporate Review Committee, consisting of UL Leadership.</a:t>
            </a:r>
            <a:endParaRPr lang="en-US" altLang="de-DE" sz="1600" b="0" dirty="0" smtClean="0"/>
          </a:p>
          <a:p>
            <a:pPr indent="0"/>
            <a:r>
              <a:rPr lang="en-US" altLang="de-DE" sz="1600" b="0" dirty="0" smtClean="0"/>
              <a:t>Suitability of policies and procedures</a:t>
            </a:r>
            <a:endParaRPr lang="de-DE" altLang="de-DE" sz="1600" b="0" dirty="0" smtClean="0"/>
          </a:p>
          <a:p>
            <a:pPr indent="0"/>
            <a:r>
              <a:rPr lang="de-DE" altLang="de-DE" sz="1600" b="0" dirty="0" smtClean="0"/>
              <a:t>R</a:t>
            </a:r>
            <a:r>
              <a:rPr lang="en-US" altLang="de-DE" sz="1600" b="0" dirty="0" err="1" smtClean="0"/>
              <a:t>eports</a:t>
            </a:r>
            <a:r>
              <a:rPr lang="en-US" altLang="de-DE" sz="1600" b="0" dirty="0" smtClean="0"/>
              <a:t> from managerial and supervisory personnel</a:t>
            </a:r>
          </a:p>
          <a:p>
            <a:pPr indent="0"/>
            <a:r>
              <a:rPr lang="en-US" altLang="de-DE" sz="1600" b="0" dirty="0" smtClean="0"/>
              <a:t>Outcome of recent internal audits</a:t>
            </a:r>
            <a:endParaRPr lang="de-DE" altLang="de-DE" sz="1600" b="0" dirty="0" smtClean="0"/>
          </a:p>
          <a:p>
            <a:pPr indent="0"/>
            <a:r>
              <a:rPr lang="en-US" altLang="de-DE" sz="1600" b="0" dirty="0" smtClean="0"/>
              <a:t>Corrective and preventive actions</a:t>
            </a:r>
          </a:p>
          <a:p>
            <a:pPr indent="0"/>
            <a:r>
              <a:rPr lang="en-US" altLang="de-DE" sz="1600" b="0" dirty="0" smtClean="0"/>
              <a:t>Assessments by external bodies</a:t>
            </a:r>
          </a:p>
          <a:p>
            <a:pPr indent="0"/>
            <a:r>
              <a:rPr lang="de-DE" altLang="de-DE" sz="1600" b="0" dirty="0" smtClean="0"/>
              <a:t>R</a:t>
            </a:r>
            <a:r>
              <a:rPr lang="en-US" altLang="de-DE" sz="1600" b="0" dirty="0" err="1" smtClean="0"/>
              <a:t>esults</a:t>
            </a:r>
            <a:r>
              <a:rPr lang="en-US" altLang="de-DE" sz="1600" b="0" dirty="0" smtClean="0"/>
              <a:t> of </a:t>
            </a:r>
            <a:r>
              <a:rPr lang="en-US" altLang="de-DE" sz="1600" b="0" dirty="0" err="1" smtClean="0"/>
              <a:t>interlaboratory</a:t>
            </a:r>
            <a:r>
              <a:rPr lang="en-US" altLang="de-DE" sz="1600" b="0" dirty="0" smtClean="0"/>
              <a:t> comparisons or proficiency tests</a:t>
            </a:r>
          </a:p>
          <a:p>
            <a:pPr indent="0"/>
            <a:r>
              <a:rPr lang="en-US" altLang="de-DE" sz="1600" b="0" dirty="0" smtClean="0"/>
              <a:t>Changes in the volume and type of the work</a:t>
            </a:r>
            <a:endParaRPr lang="de-DE" altLang="de-DE" sz="1600" b="0" dirty="0" smtClean="0"/>
          </a:p>
          <a:p>
            <a:pPr indent="0"/>
            <a:r>
              <a:rPr lang="en-US" altLang="de-DE" sz="1600" b="0" dirty="0" smtClean="0"/>
              <a:t>Customer feedback</a:t>
            </a:r>
          </a:p>
          <a:p>
            <a:pPr indent="0"/>
            <a:r>
              <a:rPr lang="en-US" altLang="de-DE" sz="1600" b="0" dirty="0" smtClean="0"/>
              <a:t>Complaints</a:t>
            </a:r>
          </a:p>
          <a:p>
            <a:pPr indent="0"/>
            <a:r>
              <a:rPr lang="en-US" altLang="de-DE" sz="1600" b="0" dirty="0" smtClean="0"/>
              <a:t>Recommendations for improvement</a:t>
            </a:r>
          </a:p>
          <a:p>
            <a:pPr indent="0"/>
            <a:r>
              <a:rPr lang="en-US" altLang="de-DE" sz="1600" b="0" dirty="0" smtClean="0"/>
              <a:t>Other relevant factors</a:t>
            </a:r>
          </a:p>
          <a:p>
            <a:pPr lvl="1"/>
            <a:r>
              <a:rPr lang="en-US" altLang="de-DE" sz="1400" dirty="0" smtClean="0"/>
              <a:t>Quality control activities</a:t>
            </a:r>
            <a:endParaRPr lang="de-DE" altLang="de-DE" sz="1400" dirty="0" smtClean="0"/>
          </a:p>
          <a:p>
            <a:pPr lvl="1"/>
            <a:r>
              <a:rPr lang="de-DE" altLang="de-DE" sz="1400" dirty="0" smtClean="0"/>
              <a:t>R</a:t>
            </a:r>
            <a:r>
              <a:rPr lang="en-US" altLang="de-DE" sz="1400" dirty="0" err="1" smtClean="0"/>
              <a:t>esources</a:t>
            </a:r>
            <a:endParaRPr lang="en-US" altLang="de-DE" sz="1400" dirty="0" smtClean="0"/>
          </a:p>
          <a:p>
            <a:pPr lvl="1"/>
            <a:r>
              <a:rPr lang="en-US" altLang="de-DE" sz="1400" dirty="0" smtClean="0"/>
              <a:t>Staff training.</a:t>
            </a:r>
          </a:p>
          <a:p>
            <a:endParaRPr lang="en-US" dirty="0"/>
          </a:p>
        </p:txBody>
      </p:sp>
      <p:sp>
        <p:nvSpPr>
          <p:cNvPr id="4" name="Slide Number Placeholder 3"/>
          <p:cNvSpPr>
            <a:spLocks noGrp="1"/>
          </p:cNvSpPr>
          <p:nvPr>
            <p:ph type="sldNum" sz="quarter" idx="10"/>
          </p:nvPr>
        </p:nvSpPr>
        <p:spPr/>
        <p:txBody>
          <a:bodyPr/>
          <a:lstStyle/>
          <a:p>
            <a:fld id="{9F17B2D2-84AA-4E8B-BC2B-8907C0E9A85C}" type="slidenum">
              <a:rPr lang="en-US" smtClean="0"/>
              <a:pPr/>
              <a:t>12</a:t>
            </a:fld>
            <a:endParaRPr lang="en-US"/>
          </a:p>
        </p:txBody>
      </p:sp>
    </p:spTree>
    <p:extLst>
      <p:ext uri="{BB962C8B-B14F-4D97-AF65-F5344CB8AC3E}">
        <p14:creationId xmlns:p14="http://schemas.microsoft.com/office/powerpoint/2010/main" val="1702431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17B2D2-84AA-4E8B-BC2B-8907C0E9A85C}" type="slidenum">
              <a:rPr lang="en-US" smtClean="0"/>
              <a:pPr/>
              <a:t>13</a:t>
            </a:fld>
            <a:endParaRPr lang="en-US"/>
          </a:p>
        </p:txBody>
      </p:sp>
    </p:spTree>
    <p:extLst>
      <p:ext uri="{BB962C8B-B14F-4D97-AF65-F5344CB8AC3E}">
        <p14:creationId xmlns:p14="http://schemas.microsoft.com/office/powerpoint/2010/main" val="3112277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US" sz="1200" kern="1200" dirty="0">
              <a:solidFill>
                <a:schemeClr val="tx1"/>
              </a:solidFill>
              <a:effectLst/>
              <a:latin typeface="Arial"/>
              <a:ea typeface="Geneva" charset="-128"/>
              <a:cs typeface="Geneva" charset="0"/>
            </a:endParaRPr>
          </a:p>
        </p:txBody>
      </p:sp>
      <p:sp>
        <p:nvSpPr>
          <p:cNvPr id="4" name="Slide Number Placeholder 3"/>
          <p:cNvSpPr>
            <a:spLocks noGrp="1"/>
          </p:cNvSpPr>
          <p:nvPr>
            <p:ph type="sldNum" sz="quarter" idx="10"/>
          </p:nvPr>
        </p:nvSpPr>
        <p:spPr/>
        <p:txBody>
          <a:bodyPr/>
          <a:lstStyle/>
          <a:p>
            <a:fld id="{9F17B2D2-84AA-4E8B-BC2B-8907C0E9A85C}" type="slidenum">
              <a:rPr lang="en-US" smtClean="0"/>
              <a:pPr/>
              <a:t>14</a:t>
            </a:fld>
            <a:endParaRPr lang="en-US"/>
          </a:p>
        </p:txBody>
      </p:sp>
    </p:spTree>
    <p:extLst>
      <p:ext uri="{BB962C8B-B14F-4D97-AF65-F5344CB8AC3E}">
        <p14:creationId xmlns:p14="http://schemas.microsoft.com/office/powerpoint/2010/main" val="21525312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17B2D2-84AA-4E8B-BC2B-8907C0E9A85C}" type="slidenum">
              <a:rPr lang="en-US" smtClean="0"/>
              <a:pPr/>
              <a:t>15</a:t>
            </a:fld>
            <a:endParaRPr lang="en-US"/>
          </a:p>
        </p:txBody>
      </p:sp>
    </p:spTree>
    <p:extLst>
      <p:ext uri="{BB962C8B-B14F-4D97-AF65-F5344CB8AC3E}">
        <p14:creationId xmlns:p14="http://schemas.microsoft.com/office/powerpoint/2010/main" val="17599120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44591B-3B7F-46FB-9AD0-B62B33320C1A}" type="slidenum">
              <a:rPr lang="en-US"/>
              <a:pPr/>
              <a:t>16</a:t>
            </a:fld>
            <a:endParaRPr lang="en-US"/>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pPr marL="228600" indent="-228600"/>
            <a:r>
              <a:rPr lang="en-US" dirty="0"/>
              <a:t>NA CPO staff members and key responsibilities.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17B2D2-84AA-4E8B-BC2B-8907C0E9A85C}" type="slidenum">
              <a:rPr lang="en-US" smtClean="0"/>
              <a:pPr/>
              <a:t>2</a:t>
            </a:fld>
            <a:endParaRPr lang="en-US"/>
          </a:p>
        </p:txBody>
      </p:sp>
    </p:spTree>
    <p:extLst>
      <p:ext uri="{BB962C8B-B14F-4D97-AF65-F5344CB8AC3E}">
        <p14:creationId xmlns:p14="http://schemas.microsoft.com/office/powerpoint/2010/main" val="486567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effectLst/>
              </a:rPr>
              <a:t>Key Responsibilities</a:t>
            </a:r>
          </a:p>
          <a:p>
            <a:r>
              <a:rPr lang="en-US" dirty="0" smtClean="0">
                <a:effectLst/>
              </a:rPr>
              <a:t>Provide direction, oversight, interpretation, guidance and counseling on a global basis to certification staff concerning UL certification policies, practices and procedures to ensure consistency, accuracy, engineering quality and technical integrity in providing certification services. </a:t>
            </a:r>
          </a:p>
          <a:p>
            <a:r>
              <a:rPr lang="en-US" dirty="0" smtClean="0">
                <a:effectLst/>
              </a:rPr>
              <a:t>Provide direction and oversight to assure that test data and certification reports are technically appropriate and consistent through use of global forms. </a:t>
            </a:r>
          </a:p>
          <a:p>
            <a:r>
              <a:rPr lang="en-US" dirty="0" smtClean="0">
                <a:effectLst/>
              </a:rPr>
              <a:t>Provide direction and oversight for qualification criteria. </a:t>
            </a:r>
          </a:p>
          <a:p>
            <a:r>
              <a:rPr lang="en-US" dirty="0" smtClean="0">
                <a:effectLst/>
              </a:rPr>
              <a:t>Maintain North American Certification Programs Intranet website which includes information on staff technical competencies, new product categories, Industry File Review data </a:t>
            </a:r>
          </a:p>
          <a:p>
            <a:r>
              <a:rPr lang="en-US" dirty="0" smtClean="0">
                <a:effectLst/>
              </a:rPr>
              <a:t>Provide direction to PDE organization including the development and implementation of certification requirements and program requirements. </a:t>
            </a:r>
          </a:p>
          <a:p>
            <a:r>
              <a:rPr lang="en-US" dirty="0" smtClean="0">
                <a:effectLst/>
              </a:rPr>
              <a:t>Provide direction for acquiring and maintaining accreditation for UL's testing and certification services under the UL Mark Program. </a:t>
            </a:r>
          </a:p>
          <a:p>
            <a:r>
              <a:rPr lang="en-US" dirty="0" smtClean="0">
                <a:effectLst/>
              </a:rPr>
              <a:t>Provide direction for UL's Industry File Review process involving Standards revisions having Effective Dates. </a:t>
            </a:r>
          </a:p>
          <a:p>
            <a:r>
              <a:rPr lang="en-US" dirty="0" smtClean="0">
                <a:effectLst/>
              </a:rPr>
              <a:t>Provide direction for implementation of UL's Data Acceptance Program. </a:t>
            </a:r>
          </a:p>
          <a:p>
            <a:r>
              <a:rPr lang="en-US" dirty="0" smtClean="0">
                <a:effectLst/>
              </a:rPr>
              <a:t>Develop/maintain UL Mark policy documents. </a:t>
            </a:r>
          </a:p>
          <a:p>
            <a:r>
              <a:rPr lang="en-US" dirty="0" smtClean="0">
                <a:effectLst/>
              </a:rPr>
              <a:t>Chair the UL Mark Certification Policy Committee, which reviews and approves proposed revisions to UL Mark policy. </a:t>
            </a:r>
          </a:p>
          <a:p>
            <a:endParaRPr lang="en-US" dirty="0"/>
          </a:p>
        </p:txBody>
      </p:sp>
      <p:sp>
        <p:nvSpPr>
          <p:cNvPr id="4" name="Slide Number Placeholder 3"/>
          <p:cNvSpPr>
            <a:spLocks noGrp="1"/>
          </p:cNvSpPr>
          <p:nvPr>
            <p:ph type="sldNum" sz="quarter" idx="10"/>
          </p:nvPr>
        </p:nvSpPr>
        <p:spPr/>
        <p:txBody>
          <a:bodyPr/>
          <a:lstStyle/>
          <a:p>
            <a:fld id="{9F17B2D2-84AA-4E8B-BC2B-8907C0E9A85C}" type="slidenum">
              <a:rPr lang="en-US" smtClean="0"/>
              <a:pPr/>
              <a:t>3</a:t>
            </a:fld>
            <a:endParaRPr lang="en-US"/>
          </a:p>
        </p:txBody>
      </p:sp>
    </p:spTree>
    <p:extLst>
      <p:ext uri="{BB962C8B-B14F-4D97-AF65-F5344CB8AC3E}">
        <p14:creationId xmlns:p14="http://schemas.microsoft.com/office/powerpoint/2010/main" val="3417884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effectLst/>
              </a:rPr>
              <a:t>Key Responsibilities</a:t>
            </a:r>
          </a:p>
          <a:p>
            <a:r>
              <a:rPr lang="en-US" dirty="0" smtClean="0">
                <a:effectLst/>
              </a:rPr>
              <a:t>Provide direction, oversight, interpretation, guidance and counseling on a global basis to certification staff concerning UL certification policies, practices and procedures to ensure consistency, accuracy, engineering quality and technical integrity in providing certification services. </a:t>
            </a:r>
          </a:p>
          <a:p>
            <a:r>
              <a:rPr lang="en-US" dirty="0" smtClean="0">
                <a:effectLst/>
              </a:rPr>
              <a:t>Provide direction and oversight to assure that test data and certification reports are technically appropriate and consistent through use of global forms. </a:t>
            </a:r>
          </a:p>
          <a:p>
            <a:r>
              <a:rPr lang="en-US" dirty="0" smtClean="0">
                <a:effectLst/>
              </a:rPr>
              <a:t>Provide direction and oversight for qualification criteria. </a:t>
            </a:r>
          </a:p>
          <a:p>
            <a:r>
              <a:rPr lang="en-US" dirty="0" smtClean="0">
                <a:effectLst/>
              </a:rPr>
              <a:t>Maintain North American Certification Programs Intranet website which includes information on staff technical competencies, new product categories, Industry File Review data </a:t>
            </a:r>
          </a:p>
          <a:p>
            <a:r>
              <a:rPr lang="en-US" dirty="0" smtClean="0">
                <a:effectLst/>
              </a:rPr>
              <a:t>Provide direction to PDE organization including the development and implementation of certification requirements and program requirements. </a:t>
            </a:r>
          </a:p>
          <a:p>
            <a:r>
              <a:rPr lang="en-US" dirty="0" smtClean="0">
                <a:effectLst/>
              </a:rPr>
              <a:t>Provide direction for acquiring and maintaining accreditation for UL's testing and certification services under the UL Mark Program. </a:t>
            </a:r>
          </a:p>
          <a:p>
            <a:r>
              <a:rPr lang="en-US" dirty="0" smtClean="0">
                <a:effectLst/>
              </a:rPr>
              <a:t>Provide direction for UL's Industry File Review process involving Standards revisions having Effective Dates. </a:t>
            </a:r>
          </a:p>
          <a:p>
            <a:r>
              <a:rPr lang="en-US" dirty="0" smtClean="0">
                <a:effectLst/>
              </a:rPr>
              <a:t>Provide direction for implementation of UL's Data Acceptance Program. </a:t>
            </a:r>
          </a:p>
          <a:p>
            <a:r>
              <a:rPr lang="en-US" dirty="0" smtClean="0">
                <a:effectLst/>
              </a:rPr>
              <a:t>Develop/maintain UL Mark policy documents. </a:t>
            </a:r>
          </a:p>
          <a:p>
            <a:r>
              <a:rPr lang="en-US" dirty="0" smtClean="0">
                <a:effectLst/>
              </a:rPr>
              <a:t>Chair the UL Mark Certification Policy Committee, which reviews and approves proposed revisions to UL Mark policy. </a:t>
            </a:r>
          </a:p>
          <a:p>
            <a:endParaRPr lang="en-US" dirty="0"/>
          </a:p>
        </p:txBody>
      </p:sp>
      <p:sp>
        <p:nvSpPr>
          <p:cNvPr id="4" name="Slide Number Placeholder 3"/>
          <p:cNvSpPr>
            <a:spLocks noGrp="1"/>
          </p:cNvSpPr>
          <p:nvPr>
            <p:ph type="sldNum" sz="quarter" idx="10"/>
          </p:nvPr>
        </p:nvSpPr>
        <p:spPr/>
        <p:txBody>
          <a:bodyPr/>
          <a:lstStyle/>
          <a:p>
            <a:fld id="{9F17B2D2-84AA-4E8B-BC2B-8907C0E9A85C}" type="slidenum">
              <a:rPr lang="en-US" smtClean="0"/>
              <a:pPr/>
              <a:t>4</a:t>
            </a:fld>
            <a:endParaRPr lang="en-US"/>
          </a:p>
        </p:txBody>
      </p:sp>
    </p:spTree>
    <p:extLst>
      <p:ext uri="{BB962C8B-B14F-4D97-AF65-F5344CB8AC3E}">
        <p14:creationId xmlns:p14="http://schemas.microsoft.com/office/powerpoint/2010/main" val="3417884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 CPO oversight to keep things going on the straight and narrow path.</a:t>
            </a:r>
          </a:p>
          <a:p>
            <a:endParaRPr lang="en-US" dirty="0" smtClean="0"/>
          </a:p>
          <a:p>
            <a:r>
              <a:rPr lang="en-US" dirty="0" smtClean="0"/>
              <a:t>To ensure consistency while maintaining an open mind to necessary change.</a:t>
            </a:r>
            <a:endParaRPr lang="en-US" dirty="0"/>
          </a:p>
        </p:txBody>
      </p:sp>
      <p:sp>
        <p:nvSpPr>
          <p:cNvPr id="4" name="Slide Number Placeholder 3"/>
          <p:cNvSpPr>
            <a:spLocks noGrp="1"/>
          </p:cNvSpPr>
          <p:nvPr>
            <p:ph type="sldNum" sz="quarter" idx="10"/>
          </p:nvPr>
        </p:nvSpPr>
        <p:spPr/>
        <p:txBody>
          <a:bodyPr/>
          <a:lstStyle/>
          <a:p>
            <a:fld id="{9F17B2D2-84AA-4E8B-BC2B-8907C0E9A85C}" type="slidenum">
              <a:rPr lang="en-US" smtClean="0"/>
              <a:pPr/>
              <a:t>5</a:t>
            </a:fld>
            <a:endParaRPr lang="en-US"/>
          </a:p>
        </p:txBody>
      </p:sp>
    </p:spTree>
    <p:extLst>
      <p:ext uri="{BB962C8B-B14F-4D97-AF65-F5344CB8AC3E}">
        <p14:creationId xmlns:p14="http://schemas.microsoft.com/office/powerpoint/2010/main" val="3884544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Symbol"/>
              <a:buChar char="¨"/>
            </a:pPr>
            <a:r>
              <a:rPr lang="en-US" dirty="0" smtClean="0"/>
              <a:t>UL Mark</a:t>
            </a:r>
            <a:r>
              <a:rPr lang="en-US" baseline="0" dirty="0" smtClean="0"/>
              <a:t> Policy Revisions w.r.t. 17065/17025 – (Rod &amp; Jim)</a:t>
            </a:r>
          </a:p>
          <a:p>
            <a:pPr marL="171450" indent="-171450">
              <a:buFont typeface="Symbol"/>
              <a:buChar char="¨"/>
            </a:pPr>
            <a:r>
              <a:rPr lang="en-US" baseline="0" dirty="0" smtClean="0"/>
              <a:t>UL Mark Training – (Jim) based on goal above</a:t>
            </a:r>
          </a:p>
          <a:p>
            <a:pPr marL="171450" indent="-171450">
              <a:buFont typeface="Symbol"/>
              <a:buChar char="¨"/>
            </a:pPr>
            <a:r>
              <a:rPr lang="en-US" baseline="0" dirty="0" smtClean="0"/>
              <a:t>Impartiality Safeguard Mechanism – (Bill, Rod, Walt, Joe Taylor)</a:t>
            </a:r>
          </a:p>
          <a:p>
            <a:pPr marL="171450" indent="-171450">
              <a:buFont typeface="Symbol"/>
              <a:buChar char="¨"/>
            </a:pPr>
            <a:r>
              <a:rPr lang="en-US" baseline="0" dirty="0" smtClean="0"/>
              <a:t>Convergence of UL Mark and ULC Mark Programs – (Mike)</a:t>
            </a:r>
          </a:p>
          <a:p>
            <a:pPr marL="171450" indent="-171450">
              <a:buFont typeface="Symbol"/>
              <a:buChar char="¨"/>
            </a:pPr>
            <a:r>
              <a:rPr lang="en-US" baseline="0" dirty="0" smtClean="0"/>
              <a:t>Transition Policy for Acquired Test Lab w.r.t. 17025 – (Jim)</a:t>
            </a:r>
          </a:p>
          <a:p>
            <a:pPr marL="171450" indent="-171450">
              <a:buFont typeface="Symbol"/>
              <a:buChar char="¨"/>
            </a:pPr>
            <a:r>
              <a:rPr lang="en-US" baseline="0" dirty="0" smtClean="0"/>
              <a:t>Proactive Support of New Businesses and BU’s – (BC and NACPO team)</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F17B2D2-84AA-4E8B-BC2B-8907C0E9A85C}" type="slidenum">
              <a:rPr lang="en-US" smtClean="0"/>
              <a:pPr/>
              <a:t>6</a:t>
            </a:fld>
            <a:endParaRPr lang="en-US"/>
          </a:p>
        </p:txBody>
      </p:sp>
    </p:spTree>
    <p:extLst>
      <p:ext uri="{BB962C8B-B14F-4D97-AF65-F5344CB8AC3E}">
        <p14:creationId xmlns:p14="http://schemas.microsoft.com/office/powerpoint/2010/main" val="3711178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7708" y="4277043"/>
            <a:ext cx="5661660" cy="4568292"/>
          </a:xfrm>
        </p:spPr>
        <p:txBody>
          <a:bodyPr>
            <a:normAutofit/>
          </a:bodyPr>
          <a:lstStyle/>
          <a:p>
            <a:r>
              <a:rPr lang="en-US" sz="1200" kern="1200" dirty="0" smtClean="0">
                <a:solidFill>
                  <a:schemeClr val="tx1"/>
                </a:solidFill>
                <a:effectLst/>
                <a:latin typeface="Arial"/>
                <a:ea typeface="Geneva" charset="-128"/>
                <a:cs typeface="Geneva" charset="0"/>
              </a:rPr>
              <a:t>When these documents are adopted (2014 implementation), UL needs to assure policies and processes address the revised document. This goal is to assure CPO maintains involvement in the development of the internal  documents and to track the comments presented by UL to the revisions with the purpose of having the least impact on UL’s policies, processes and requirements that are passed on to UL customers.  </a:t>
            </a:r>
          </a:p>
          <a:p>
            <a:r>
              <a:rPr lang="en-US" sz="1200" kern="1200" dirty="0" smtClean="0">
                <a:solidFill>
                  <a:schemeClr val="tx1"/>
                </a:solidFill>
                <a:effectLst/>
                <a:latin typeface="Arial"/>
                <a:ea typeface="Geneva" charset="-128"/>
                <a:cs typeface="Geneva" charset="0"/>
              </a:rPr>
              <a:t>Draft documents have been created to define certification body (CB) requirements and to describe the UL Mark scheme.  As a result of a meeting with Steve Margis and others on 8 Apr 2013, a task force was formed to further explore the structure of the various CBs and Schemes to address ISO/IEC 17065, with the direction being to create a global certification body manual that would describe all of the common approaches to compliance; individual certification body manuals would then be created to describe any differences in approach by the individual bodies.  Suggestions from this task force were compiled and presented to Steve Margis for use at the AMR.  Also, a meeting with the rest of NA CPO was held on 23 Apr 2013 to review the latest draft of the UL Mark Scheme document and the approach.  Karina Christiansen was in RTP 18-21 June 2013 to draft a global certification body manual.  This draft is being reviewed with CPO management.</a:t>
            </a:r>
          </a:p>
          <a:p>
            <a:r>
              <a:rPr lang="en-US" sz="1200" kern="1200" dirty="0" smtClean="0">
                <a:solidFill>
                  <a:schemeClr val="tx1"/>
                </a:solidFill>
                <a:effectLst/>
                <a:latin typeface="Arial"/>
                <a:ea typeface="Geneva" charset="-128"/>
                <a:cs typeface="Geneva" charset="0"/>
              </a:rPr>
              <a:t>Note that it is anticipated the changes to the top-level policy documents will have little impact on staff, as the existing SOPs will remain and the way projects are handled will not change.  The only difference will be how the policy documents are structured, so as to align them with ISO/IEC 17065 in the same manner as they now align with ISO/IEC Guide 65.</a:t>
            </a:r>
          </a:p>
          <a:p>
            <a:endParaRPr lang="en-US" dirty="0"/>
          </a:p>
        </p:txBody>
      </p:sp>
      <p:sp>
        <p:nvSpPr>
          <p:cNvPr id="4" name="Slide Number Placeholder 3"/>
          <p:cNvSpPr>
            <a:spLocks noGrp="1"/>
          </p:cNvSpPr>
          <p:nvPr>
            <p:ph type="sldNum" sz="quarter" idx="10"/>
          </p:nvPr>
        </p:nvSpPr>
        <p:spPr/>
        <p:txBody>
          <a:bodyPr/>
          <a:lstStyle/>
          <a:p>
            <a:fld id="{9F17B2D2-84AA-4E8B-BC2B-8907C0E9A85C}" type="slidenum">
              <a:rPr lang="en-US" smtClean="0"/>
              <a:pPr/>
              <a:t>7</a:t>
            </a:fld>
            <a:endParaRPr lang="en-US"/>
          </a:p>
        </p:txBody>
      </p:sp>
    </p:spTree>
    <p:extLst>
      <p:ext uri="{BB962C8B-B14F-4D97-AF65-F5344CB8AC3E}">
        <p14:creationId xmlns:p14="http://schemas.microsoft.com/office/powerpoint/2010/main" val="1725875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7708" y="4277043"/>
            <a:ext cx="5661660" cy="4568292"/>
          </a:xfrm>
        </p:spPr>
        <p:txBody>
          <a:bodyPr>
            <a:normAutofit/>
          </a:bodyPr>
          <a:lstStyle/>
          <a:p>
            <a:r>
              <a:rPr lang="en-US" sz="1200" kern="1200" dirty="0" smtClean="0">
                <a:solidFill>
                  <a:schemeClr val="tx1"/>
                </a:solidFill>
                <a:effectLst/>
                <a:latin typeface="Arial"/>
                <a:ea typeface="Geneva" charset="-128"/>
                <a:cs typeface="Geneva" charset="0"/>
              </a:rPr>
              <a:t>The decision was made at the AMR that UL will not offer design consulting, and thus the organizational scenario involving a separate legal entity will not be necessary.  Diagrams showing how the various UL certification bodies might address ISO/IEC 17065 clauses 4.2 and 5.2 have been developed and are being reviewed.  SOPs and other tools used by Life &amp; Health Sciences to address impartiality for their activities governed by ISO/IEC 17021 (similar requirements as ISO/IEC 17065) have been received from Mark </a:t>
            </a:r>
            <a:r>
              <a:rPr lang="en-US" sz="1200" kern="1200" dirty="0" err="1" smtClean="0">
                <a:solidFill>
                  <a:schemeClr val="tx1"/>
                </a:solidFill>
                <a:effectLst/>
                <a:latin typeface="Arial"/>
                <a:ea typeface="Geneva" charset="-128"/>
                <a:cs typeface="Geneva" charset="0"/>
              </a:rPr>
              <a:t>vandeWaterlaat</a:t>
            </a:r>
            <a:r>
              <a:rPr lang="en-US" sz="1200" kern="1200" dirty="0" smtClean="0">
                <a:solidFill>
                  <a:schemeClr val="tx1"/>
                </a:solidFill>
                <a:effectLst/>
                <a:latin typeface="Arial"/>
                <a:ea typeface="Geneva" charset="-128"/>
                <a:cs typeface="Geneva" charset="0"/>
              </a:rPr>
              <a:t>, and are being reviewed for applicability to the certification bodies in the UL family of companies.  Several options for the format of the "mechanism" have been brainstormed, including:  expanding the scope of the existing Engineering and Advisory Councils to include the review of identified risks to impartiality; creating a new Council specifically tasked with functioning as this mechanism (similar to what Life &amp; Health Sciences as done for ISO/IEC 17021); creating a collaboration site that would be accessible by outside stakeholders, where risk identification and mitigation activities would be provided for review and comment; or, creating a blog, similar to the collaboration site.  These ideas are being further discussed with CPO management.</a:t>
            </a:r>
            <a:endParaRPr lang="en-US" sz="1200" kern="1200" dirty="0">
              <a:solidFill>
                <a:schemeClr val="tx1"/>
              </a:solidFill>
              <a:effectLst/>
              <a:latin typeface="Arial"/>
              <a:ea typeface="Geneva" charset="-128"/>
              <a:cs typeface="Geneva" charset="0"/>
            </a:endParaRPr>
          </a:p>
        </p:txBody>
      </p:sp>
      <p:sp>
        <p:nvSpPr>
          <p:cNvPr id="4" name="Slide Number Placeholder 3"/>
          <p:cNvSpPr>
            <a:spLocks noGrp="1"/>
          </p:cNvSpPr>
          <p:nvPr>
            <p:ph type="sldNum" sz="quarter" idx="10"/>
          </p:nvPr>
        </p:nvSpPr>
        <p:spPr/>
        <p:txBody>
          <a:bodyPr/>
          <a:lstStyle/>
          <a:p>
            <a:fld id="{9F17B2D2-84AA-4E8B-BC2B-8907C0E9A85C}" type="slidenum">
              <a:rPr lang="en-US" smtClean="0"/>
              <a:pPr/>
              <a:t>8</a:t>
            </a:fld>
            <a:endParaRPr lang="en-US"/>
          </a:p>
        </p:txBody>
      </p:sp>
    </p:spTree>
    <p:extLst>
      <p:ext uri="{BB962C8B-B14F-4D97-AF65-F5344CB8AC3E}">
        <p14:creationId xmlns:p14="http://schemas.microsoft.com/office/powerpoint/2010/main" val="1725875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smtClean="0"/>
              <a:t>&lt;&gt;</a:t>
            </a:r>
            <a:r>
              <a:rPr lang="en-US" sz="1100" dirty="0" smtClean="0"/>
              <a:t>In 2012, major efforts to refine</a:t>
            </a:r>
            <a:r>
              <a:rPr lang="en-US" sz="1100" baseline="0" dirty="0" smtClean="0"/>
              <a:t> and finalize the “Continued Certification Approach” proposal.  The IFR Kaizen Team led by Mike Jorgenson, has been working on a number of actions to initiate pilots for some categories.  Pilots have been initiated for UL873/UL60730 (Temp Controllers), UL1640 (Port Power Distribution Panels), UL758 (AWM).  For the most part, the approach is limited to UL Standards only, i.e. no CSA, NSF or other non-UL Standards.  Traditional IFR approach will continue to be an option.  </a:t>
            </a:r>
          </a:p>
          <a:p>
            <a:endParaRPr lang="en-US" dirty="0" smtClean="0"/>
          </a:p>
          <a:p>
            <a:r>
              <a:rPr lang="en-US" sz="1200" kern="1200" dirty="0" smtClean="0">
                <a:solidFill>
                  <a:schemeClr val="tx1"/>
                </a:solidFill>
                <a:effectLst/>
                <a:latin typeface="Arial"/>
                <a:ea typeface="Geneva" charset="-128"/>
                <a:cs typeface="Geneva" charset="0"/>
              </a:rPr>
              <a:t>The Continuing Certification pilot has met with success in that it has resulted in the avoidance of Industry File Reviews in 100% of the situations where the ballot was presented to the STP. This was the goal of the effort. The team has been working diligently to move this from a pilot to a production process. Some work-</a:t>
            </a:r>
            <a:r>
              <a:rPr lang="en-US" sz="1200" kern="1200" dirty="0" err="1" smtClean="0">
                <a:solidFill>
                  <a:schemeClr val="tx1"/>
                </a:solidFill>
                <a:effectLst/>
                <a:latin typeface="Arial"/>
                <a:ea typeface="Geneva" charset="-128"/>
                <a:cs typeface="Geneva" charset="0"/>
              </a:rPr>
              <a:t>arounds</a:t>
            </a:r>
            <a:r>
              <a:rPr lang="en-US" sz="1200" kern="1200" dirty="0" smtClean="0">
                <a:solidFill>
                  <a:schemeClr val="tx1"/>
                </a:solidFill>
                <a:effectLst/>
                <a:latin typeface="Arial"/>
                <a:ea typeface="Geneva" charset="-128"/>
                <a:cs typeface="Geneva" charset="0"/>
              </a:rPr>
              <a:t> were necessary as some of the enhancements to the IFR database were delayed due to other corporate initiatives involving IT resources. The core leadership team members in this effort have been most supportive. Refinements to the process resulted in delays in finalization of the documentation for the pilot along with training. While the training was completed and sent to ULU, the training development effort was suspended due to last-minute changes in the process. The team has completed the program documentation, the training is near completion, and the staff announcement is being prepared for a September distribution.</a:t>
            </a:r>
          </a:p>
          <a:p>
            <a:r>
              <a:rPr lang="en-US" sz="1200" kern="1200" dirty="0" smtClean="0">
                <a:solidFill>
                  <a:schemeClr val="tx1"/>
                </a:solidFill>
                <a:effectLst/>
                <a:latin typeface="Arial"/>
                <a:ea typeface="Geneva" charset="-128"/>
                <a:cs typeface="Geneva" charset="0"/>
              </a:rPr>
              <a:t> </a:t>
            </a:r>
          </a:p>
        </p:txBody>
      </p:sp>
      <p:sp>
        <p:nvSpPr>
          <p:cNvPr id="4" name="Slide Number Placeholder 3"/>
          <p:cNvSpPr>
            <a:spLocks noGrp="1"/>
          </p:cNvSpPr>
          <p:nvPr>
            <p:ph type="sldNum" sz="quarter" idx="10"/>
          </p:nvPr>
        </p:nvSpPr>
        <p:spPr/>
        <p:txBody>
          <a:bodyPr/>
          <a:lstStyle/>
          <a:p>
            <a:fld id="{9F17B2D2-84AA-4E8B-BC2B-8907C0E9A85C}" type="slidenum">
              <a:rPr lang="en-US" smtClean="0"/>
              <a:pPr/>
              <a:t>9</a:t>
            </a:fld>
            <a:endParaRPr lang="en-US"/>
          </a:p>
        </p:txBody>
      </p:sp>
    </p:spTree>
    <p:extLst>
      <p:ext uri="{BB962C8B-B14F-4D97-AF65-F5344CB8AC3E}">
        <p14:creationId xmlns:p14="http://schemas.microsoft.com/office/powerpoint/2010/main" val="21525312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White">
    <p:spTree>
      <p:nvGrpSpPr>
        <p:cNvPr id="1" name=""/>
        <p:cNvGrpSpPr/>
        <p:nvPr/>
      </p:nvGrpSpPr>
      <p:grpSpPr>
        <a:xfrm>
          <a:off x="0" y="0"/>
          <a:ext cx="0" cy="0"/>
          <a:chOff x="0" y="0"/>
          <a:chExt cx="0" cy="0"/>
        </a:xfrm>
      </p:grpSpPr>
      <p:pic>
        <p:nvPicPr>
          <p:cNvPr id="4" name="Picture 4" descr="UL_Enterprise_red_rgb.gif"/>
          <p:cNvPicPr>
            <a:picLocks noChangeAspect="1"/>
          </p:cNvPicPr>
          <p:nvPr userDrawn="1"/>
        </p:nvPicPr>
        <p:blipFill>
          <a:blip r:embed="rId2">
            <a:extLst>
              <a:ext uri="{28A0092B-C50C-407E-A947-70E740481C1C}">
                <a14:useLocalDpi xmlns:a14="http://schemas.microsoft.com/office/drawing/2010/main" val="0"/>
              </a:ext>
            </a:extLst>
          </a:blip>
          <a:srcRect l="16679" r="-2914"/>
          <a:stretch>
            <a:fillRect/>
          </a:stretch>
        </p:blipFill>
        <p:spPr bwMode="auto">
          <a:xfrm>
            <a:off x="0" y="338138"/>
            <a:ext cx="291782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5713413" y="6423025"/>
            <a:ext cx="3238500"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1000">
                <a:solidFill>
                  <a:schemeClr val="accent1"/>
                </a:solidFill>
              </a:rPr>
              <a:t>UL and the UL logo are trademarks of UL LLC © 2012</a:t>
            </a:r>
          </a:p>
        </p:txBody>
      </p:sp>
      <p:sp>
        <p:nvSpPr>
          <p:cNvPr id="2" name="Title 1"/>
          <p:cNvSpPr>
            <a:spLocks noGrp="1"/>
          </p:cNvSpPr>
          <p:nvPr>
            <p:ph type="ctrTitle"/>
          </p:nvPr>
        </p:nvSpPr>
        <p:spPr>
          <a:xfrm>
            <a:off x="3395306" y="2534248"/>
            <a:ext cx="5555894" cy="1399032"/>
          </a:xfrm>
        </p:spPr>
        <p:txBody>
          <a:bodyPr/>
          <a:lstStyle>
            <a:lvl1pPr algn="r">
              <a:defRPr sz="3000" b="1">
                <a:solidFill>
                  <a:srgbClr val="00000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395306" y="3961120"/>
            <a:ext cx="5555894" cy="1773936"/>
          </a:xfrm>
        </p:spPr>
        <p:txBody>
          <a:bodyPr>
            <a:normAutofit/>
          </a:bodyPr>
          <a:lstStyle>
            <a:lvl1pPr marL="0" indent="0" algn="r">
              <a:buNone/>
              <a:defRPr sz="1600" b="1">
                <a:solidFill>
                  <a:srgbClr val="000000"/>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084093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userDrawn="1"/>
        </p:nvSpPr>
        <p:spPr>
          <a:xfrm>
            <a:off x="3822700" y="6386513"/>
            <a:ext cx="2895600" cy="365125"/>
          </a:xfrm>
          <a:prstGeom prst="rect">
            <a:avLst/>
          </a:prstGeom>
        </p:spPr>
        <p:txBody>
          <a:bodyPr anchor="ct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700" dirty="0" smtClean="0">
                <a:solidFill>
                  <a:schemeClr val="accent1"/>
                </a:solidFill>
              </a:rPr>
              <a:t>e</a:t>
            </a:r>
            <a:endParaRPr lang="en-US" sz="700" dirty="0">
              <a:solidFill>
                <a:schemeClr val="accent1"/>
              </a:solidFill>
            </a:endParaRPr>
          </a:p>
        </p:txBody>
      </p:sp>
      <p:sp>
        <p:nvSpPr>
          <p:cNvPr id="2" name="Title 1"/>
          <p:cNvSpPr>
            <a:spLocks noGrp="1"/>
          </p:cNvSpPr>
          <p:nvPr>
            <p:ph type="title"/>
          </p:nvPr>
        </p:nvSpPr>
        <p:spPr>
          <a:xfrm>
            <a:off x="457200" y="274638"/>
            <a:ext cx="73279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p:txBody>
          <a:bodyPr/>
          <a:lstStyle>
            <a:lvl1pPr>
              <a:defRPr/>
            </a:lvl1pPr>
          </a:lstStyle>
          <a:p>
            <a:fld id="{EFF62B4C-7C17-4E75-8BEB-BE563FD0F347}" type="slidenum">
              <a:rPr lang="en-US"/>
              <a:pPr/>
              <a:t>‹#›</a:t>
            </a:fld>
            <a:endParaRPr lang="en-US"/>
          </a:p>
        </p:txBody>
      </p:sp>
      <p:sp>
        <p:nvSpPr>
          <p:cNvPr id="7" name="Footer Placeholder 4"/>
          <p:cNvSpPr>
            <a:spLocks noGrp="1"/>
          </p:cNvSpPr>
          <p:nvPr>
            <p:ph type="ftr" sz="quarter" idx="11"/>
          </p:nvPr>
        </p:nvSpPr>
        <p:spPr>
          <a:xfrm>
            <a:off x="457200" y="6378575"/>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r>
              <a:rPr lang="en-US"/>
              <a:t>UL Advanced Red</a:t>
            </a:r>
          </a:p>
        </p:txBody>
      </p:sp>
      <p:pic>
        <p:nvPicPr>
          <p:cNvPr id="49154"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730375" y="6525418"/>
            <a:ext cx="6315075"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213622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pic>
        <p:nvPicPr>
          <p:cNvPr id="3"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89164425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3E83948C-517B-4067-AF6D-9F5D385B8BCE}" type="slidenum">
              <a:rPr lang="en-US"/>
              <a:pPr/>
              <a:t>‹#›</a:t>
            </a:fld>
            <a:endParaRPr lang="en-US"/>
          </a:p>
        </p:txBody>
      </p:sp>
    </p:spTree>
    <p:extLst>
      <p:ext uri="{BB962C8B-B14F-4D97-AF65-F5344CB8AC3E}">
        <p14:creationId xmlns:p14="http://schemas.microsoft.com/office/powerpoint/2010/main" val="2146787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userDrawn="1"/>
        </p:nvSpPr>
        <p:spPr>
          <a:xfrm>
            <a:off x="4432300" y="6386513"/>
            <a:ext cx="2895600" cy="365125"/>
          </a:xfrm>
          <a:prstGeom prst="rect">
            <a:avLst/>
          </a:prstGeom>
        </p:spPr>
        <p:txBody>
          <a:bodyPr anchor="ct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700">
                <a:solidFill>
                  <a:schemeClr val="accent1"/>
                </a:solidFill>
              </a:rPr>
              <a:t>Disclaimer goes here</a:t>
            </a:r>
          </a:p>
        </p:txBody>
      </p:sp>
      <p:sp>
        <p:nvSpPr>
          <p:cNvPr id="4" name="Slide Number Placeholder 3"/>
          <p:cNvSpPr>
            <a:spLocks noGrp="1"/>
          </p:cNvSpPr>
          <p:nvPr>
            <p:ph type="sldNum" sz="quarter" idx="10"/>
          </p:nvPr>
        </p:nvSpPr>
        <p:spPr/>
        <p:txBody>
          <a:bodyPr/>
          <a:lstStyle>
            <a:lvl1pPr>
              <a:defRPr/>
            </a:lvl1pPr>
          </a:lstStyle>
          <a:p>
            <a:fld id="{5225D657-1F6C-46F3-B555-24408DECFDAE}" type="slidenum">
              <a:rPr lang="en-US"/>
              <a:pPr/>
              <a:t>‹#›</a:t>
            </a:fld>
            <a:endParaRPr lang="en-US"/>
          </a:p>
        </p:txBody>
      </p:sp>
      <p:sp>
        <p:nvSpPr>
          <p:cNvPr id="5" name="Footer Placeholder 4"/>
          <p:cNvSpPr>
            <a:spLocks noGrp="1"/>
          </p:cNvSpPr>
          <p:nvPr>
            <p:ph type="ftr" sz="quarter" idx="11"/>
          </p:nvPr>
        </p:nvSpPr>
        <p:spPr>
          <a:xfrm>
            <a:off x="1295400" y="6386513"/>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r>
              <a:rPr lang="en-US"/>
              <a:t>UL Advanced Red</a:t>
            </a:r>
          </a:p>
        </p:txBody>
      </p:sp>
    </p:spTree>
    <p:extLst>
      <p:ext uri="{BB962C8B-B14F-4D97-AF65-F5344CB8AC3E}">
        <p14:creationId xmlns:p14="http://schemas.microsoft.com/office/powerpoint/2010/main" val="307003863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3">
    <p:spTree>
      <p:nvGrpSpPr>
        <p:cNvPr id="1" name=""/>
        <p:cNvGrpSpPr/>
        <p:nvPr/>
      </p:nvGrpSpPr>
      <p:grpSpPr>
        <a:xfrm>
          <a:off x="0" y="0"/>
          <a:ext cx="0" cy="0"/>
          <a:chOff x="0" y="0"/>
          <a:chExt cx="0" cy="0"/>
        </a:xfrm>
      </p:grpSpPr>
      <p:pic>
        <p:nvPicPr>
          <p:cNvPr id="2"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AAAA7CAC-BBE5-43C4-8415-8EC01BEA1FAA}" type="slidenum">
              <a:rPr lang="en-US"/>
              <a:pPr/>
              <a:t>‹#›</a:t>
            </a:fld>
            <a:endParaRPr lang="en-US"/>
          </a:p>
        </p:txBody>
      </p:sp>
    </p:spTree>
    <p:extLst>
      <p:ext uri="{BB962C8B-B14F-4D97-AF65-F5344CB8AC3E}">
        <p14:creationId xmlns:p14="http://schemas.microsoft.com/office/powerpoint/2010/main" val="315330406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4">
    <p:spTree>
      <p:nvGrpSpPr>
        <p:cNvPr id="1" name=""/>
        <p:cNvGrpSpPr/>
        <p:nvPr/>
      </p:nvGrpSpPr>
      <p:grpSpPr>
        <a:xfrm>
          <a:off x="0" y="0"/>
          <a:ext cx="0" cy="0"/>
          <a:chOff x="0" y="0"/>
          <a:chExt cx="0" cy="0"/>
        </a:xfrm>
      </p:grpSpPr>
      <p:pic>
        <p:nvPicPr>
          <p:cNvPr id="2"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userDrawn="1"/>
        </p:nvSpPr>
        <p:spPr>
          <a:xfrm>
            <a:off x="3822700" y="6386513"/>
            <a:ext cx="2895600" cy="365125"/>
          </a:xfrm>
          <a:prstGeom prst="rect">
            <a:avLst/>
          </a:prstGeom>
        </p:spPr>
        <p:txBody>
          <a:bodyPr anchor="ct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700">
                <a:solidFill>
                  <a:schemeClr val="accent1"/>
                </a:solidFill>
              </a:rPr>
              <a:t>Disclaimer goes here</a:t>
            </a:r>
          </a:p>
        </p:txBody>
      </p:sp>
      <p:sp>
        <p:nvSpPr>
          <p:cNvPr id="4" name="Slide Number Placeholder 3"/>
          <p:cNvSpPr>
            <a:spLocks noGrp="1"/>
          </p:cNvSpPr>
          <p:nvPr>
            <p:ph type="sldNum" sz="quarter" idx="10"/>
          </p:nvPr>
        </p:nvSpPr>
        <p:spPr/>
        <p:txBody>
          <a:bodyPr/>
          <a:lstStyle>
            <a:lvl1pPr>
              <a:defRPr/>
            </a:lvl1pPr>
          </a:lstStyle>
          <a:p>
            <a:fld id="{48759BC5-4A49-4656-A4FC-5FDB11D33A09}" type="slidenum">
              <a:rPr lang="en-US"/>
              <a:pPr/>
              <a:t>‹#›</a:t>
            </a:fld>
            <a:endParaRPr lang="en-US"/>
          </a:p>
        </p:txBody>
      </p:sp>
      <p:sp>
        <p:nvSpPr>
          <p:cNvPr id="5" name="Footer Placeholder 4"/>
          <p:cNvSpPr>
            <a:spLocks noGrp="1"/>
          </p:cNvSpPr>
          <p:nvPr>
            <p:ph type="ftr" sz="quarter" idx="11"/>
          </p:nvPr>
        </p:nvSpPr>
        <p:spPr>
          <a:xfrm>
            <a:off x="457200" y="6378575"/>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r>
              <a:rPr lang="en-US"/>
              <a:t>UL Advanced Red</a:t>
            </a:r>
          </a:p>
        </p:txBody>
      </p:sp>
    </p:spTree>
    <p:extLst>
      <p:ext uri="{BB962C8B-B14F-4D97-AF65-F5344CB8AC3E}">
        <p14:creationId xmlns:p14="http://schemas.microsoft.com/office/powerpoint/2010/main" val="6054941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FB58B85A-8C41-4DB0-84CB-CACDF9CBB029}" type="slidenum">
              <a:rPr lang="en-US"/>
              <a:pPr/>
              <a:t>‹#›</a:t>
            </a:fld>
            <a:endParaRPr lang="en-US"/>
          </a:p>
        </p:txBody>
      </p:sp>
    </p:spTree>
    <p:extLst>
      <p:ext uri="{BB962C8B-B14F-4D97-AF65-F5344CB8AC3E}">
        <p14:creationId xmlns:p14="http://schemas.microsoft.com/office/powerpoint/2010/main" val="19845768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2">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4"/>
          <p:cNvSpPr txBox="1">
            <a:spLocks/>
          </p:cNvSpPr>
          <p:nvPr userDrawn="1"/>
        </p:nvSpPr>
        <p:spPr>
          <a:xfrm>
            <a:off x="4432300" y="6386513"/>
            <a:ext cx="2895600" cy="365125"/>
          </a:xfrm>
          <a:prstGeom prst="rect">
            <a:avLst/>
          </a:prstGeom>
        </p:spPr>
        <p:txBody>
          <a:bodyPr anchor="ct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700">
                <a:solidFill>
                  <a:schemeClr val="accent1"/>
                </a:solidFill>
              </a:rPr>
              <a:t>Disclaimer goes here</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0"/>
          </p:nvPr>
        </p:nvSpPr>
        <p:spPr/>
        <p:txBody>
          <a:bodyPr/>
          <a:lstStyle>
            <a:lvl1pPr>
              <a:defRPr/>
            </a:lvl1pPr>
          </a:lstStyle>
          <a:p>
            <a:fld id="{1C20945F-9C52-4826-AA12-64339FC3035E}" type="slidenum">
              <a:rPr lang="en-US"/>
              <a:pPr/>
              <a:t>‹#›</a:t>
            </a:fld>
            <a:endParaRPr lang="en-US"/>
          </a:p>
        </p:txBody>
      </p:sp>
      <p:sp>
        <p:nvSpPr>
          <p:cNvPr id="6" name="Footer Placeholder 4"/>
          <p:cNvSpPr>
            <a:spLocks noGrp="1"/>
          </p:cNvSpPr>
          <p:nvPr>
            <p:ph type="ftr" sz="quarter" idx="11"/>
          </p:nvPr>
        </p:nvSpPr>
        <p:spPr>
          <a:xfrm>
            <a:off x="1295400" y="6386513"/>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r>
              <a:rPr lang="en-US"/>
              <a:t>UL Advanced Red</a:t>
            </a:r>
          </a:p>
        </p:txBody>
      </p:sp>
    </p:spTree>
    <p:extLst>
      <p:ext uri="{BB962C8B-B14F-4D97-AF65-F5344CB8AC3E}">
        <p14:creationId xmlns:p14="http://schemas.microsoft.com/office/powerpoint/2010/main" val="36858593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3">
    <p:spTree>
      <p:nvGrpSpPr>
        <p:cNvPr id="1" name=""/>
        <p:cNvGrpSpPr/>
        <p:nvPr/>
      </p:nvGrpSpPr>
      <p:grpSpPr>
        <a:xfrm>
          <a:off x="0" y="0"/>
          <a:ext cx="0" cy="0"/>
          <a:chOff x="0" y="0"/>
          <a:chExt cx="0" cy="0"/>
        </a:xfrm>
      </p:grpSpPr>
      <p:pic>
        <p:nvPicPr>
          <p:cNvPr id="3"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7588250" cy="1143000"/>
          </a:xfrm>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E94CE344-3C1C-4EBB-AD23-00C3CB5F7B69}" type="slidenum">
              <a:rPr lang="en-US"/>
              <a:pPr/>
              <a:t>‹#›</a:t>
            </a:fld>
            <a:endParaRPr lang="en-US"/>
          </a:p>
        </p:txBody>
      </p:sp>
    </p:spTree>
    <p:extLst>
      <p:ext uri="{BB962C8B-B14F-4D97-AF65-F5344CB8AC3E}">
        <p14:creationId xmlns:p14="http://schemas.microsoft.com/office/powerpoint/2010/main" val="3026088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4">
    <p:spTree>
      <p:nvGrpSpPr>
        <p:cNvPr id="1" name=""/>
        <p:cNvGrpSpPr/>
        <p:nvPr/>
      </p:nvGrpSpPr>
      <p:grpSpPr>
        <a:xfrm>
          <a:off x="0" y="0"/>
          <a:ext cx="0" cy="0"/>
          <a:chOff x="0" y="0"/>
          <a:chExt cx="0" cy="0"/>
        </a:xfrm>
      </p:grpSpPr>
      <p:pic>
        <p:nvPicPr>
          <p:cNvPr id="3"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4"/>
          <p:cNvSpPr txBox="1">
            <a:spLocks/>
          </p:cNvSpPr>
          <p:nvPr userDrawn="1"/>
        </p:nvSpPr>
        <p:spPr>
          <a:xfrm>
            <a:off x="3822700" y="6386513"/>
            <a:ext cx="2895600" cy="365125"/>
          </a:xfrm>
          <a:prstGeom prst="rect">
            <a:avLst/>
          </a:prstGeom>
        </p:spPr>
        <p:txBody>
          <a:bodyPr anchor="ct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700">
                <a:solidFill>
                  <a:schemeClr val="accent1"/>
                </a:solidFill>
              </a:rPr>
              <a:t>Disclaimer goes here</a:t>
            </a:r>
          </a:p>
        </p:txBody>
      </p:sp>
      <p:sp>
        <p:nvSpPr>
          <p:cNvPr id="2" name="Title 1"/>
          <p:cNvSpPr>
            <a:spLocks noGrp="1"/>
          </p:cNvSpPr>
          <p:nvPr>
            <p:ph type="title"/>
          </p:nvPr>
        </p:nvSpPr>
        <p:spPr>
          <a:xfrm>
            <a:off x="457200" y="274638"/>
            <a:ext cx="7588250" cy="1143000"/>
          </a:xfrm>
        </p:spPr>
        <p:txBody>
          <a:bodyPr/>
          <a:lstStyle/>
          <a:p>
            <a:r>
              <a:rPr lang="en-US" smtClean="0"/>
              <a:t>Click to edit Master title style</a:t>
            </a:r>
            <a:endParaRPr lang="en-US" dirty="0"/>
          </a:p>
        </p:txBody>
      </p:sp>
      <p:sp>
        <p:nvSpPr>
          <p:cNvPr id="5" name="Slide Number Placeholder 4"/>
          <p:cNvSpPr>
            <a:spLocks noGrp="1"/>
          </p:cNvSpPr>
          <p:nvPr>
            <p:ph type="sldNum" sz="quarter" idx="10"/>
          </p:nvPr>
        </p:nvSpPr>
        <p:spPr/>
        <p:txBody>
          <a:bodyPr/>
          <a:lstStyle>
            <a:lvl1pPr>
              <a:defRPr/>
            </a:lvl1pPr>
          </a:lstStyle>
          <a:p>
            <a:fld id="{658092C8-8A18-40F0-B0A0-31D42E6D5A00}" type="slidenum">
              <a:rPr lang="en-US"/>
              <a:pPr/>
              <a:t>‹#›</a:t>
            </a:fld>
            <a:endParaRPr lang="en-US"/>
          </a:p>
        </p:txBody>
      </p:sp>
      <p:sp>
        <p:nvSpPr>
          <p:cNvPr id="6" name="Footer Placeholder 4"/>
          <p:cNvSpPr>
            <a:spLocks noGrp="1"/>
          </p:cNvSpPr>
          <p:nvPr>
            <p:ph type="ftr" sz="quarter" idx="11"/>
          </p:nvPr>
        </p:nvSpPr>
        <p:spPr>
          <a:xfrm>
            <a:off x="457200" y="6378575"/>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r>
              <a:rPr lang="en-US"/>
              <a:t>UL Advanced Red</a:t>
            </a:r>
          </a:p>
        </p:txBody>
      </p:sp>
    </p:spTree>
    <p:extLst>
      <p:ext uri="{BB962C8B-B14F-4D97-AF65-F5344CB8AC3E}">
        <p14:creationId xmlns:p14="http://schemas.microsoft.com/office/powerpoint/2010/main" val="739738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2"/>
        </a:solidFill>
        <a:effectLst/>
      </p:bgPr>
    </p:bg>
    <p:spTree>
      <p:nvGrpSpPr>
        <p:cNvPr id="1" name=""/>
        <p:cNvGrpSpPr/>
        <p:nvPr/>
      </p:nvGrpSpPr>
      <p:grpSpPr>
        <a:xfrm>
          <a:off x="0" y="0"/>
          <a:ext cx="0" cy="0"/>
          <a:chOff x="0" y="0"/>
          <a:chExt cx="0" cy="0"/>
        </a:xfrm>
      </p:grpSpPr>
      <p:pic>
        <p:nvPicPr>
          <p:cNvPr id="4" name="Picture 4" descr="UL White.png"/>
          <p:cNvPicPr>
            <a:picLocks noChangeAspect="1"/>
          </p:cNvPicPr>
          <p:nvPr userDrawn="1"/>
        </p:nvPicPr>
        <p:blipFill>
          <a:blip r:embed="rId2">
            <a:extLst>
              <a:ext uri="{28A0092B-C50C-407E-A947-70E740481C1C}">
                <a14:useLocalDpi xmlns:a14="http://schemas.microsoft.com/office/drawing/2010/main" val="0"/>
              </a:ext>
            </a:extLst>
          </a:blip>
          <a:srcRect l="16753" r="-3294"/>
          <a:stretch>
            <a:fillRect/>
          </a:stretch>
        </p:blipFill>
        <p:spPr bwMode="auto">
          <a:xfrm>
            <a:off x="0" y="336550"/>
            <a:ext cx="2935288" cy="3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5713413" y="6423025"/>
            <a:ext cx="3238500"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1000" dirty="0">
                <a:solidFill>
                  <a:schemeClr val="bg1"/>
                </a:solidFill>
              </a:rPr>
              <a:t>UL and the UL logo are trademarks of UL LLC © </a:t>
            </a:r>
            <a:r>
              <a:rPr lang="en-US" sz="1000" dirty="0" smtClean="0">
                <a:solidFill>
                  <a:schemeClr val="bg1"/>
                </a:solidFill>
              </a:rPr>
              <a:t>2013</a:t>
            </a:r>
            <a:endParaRPr lang="en-US" sz="1000" dirty="0">
              <a:solidFill>
                <a:schemeClr val="bg1"/>
              </a:solidFill>
            </a:endParaRPr>
          </a:p>
        </p:txBody>
      </p:sp>
      <p:sp>
        <p:nvSpPr>
          <p:cNvPr id="2" name="Title 1"/>
          <p:cNvSpPr>
            <a:spLocks noGrp="1"/>
          </p:cNvSpPr>
          <p:nvPr>
            <p:ph type="ctrTitle"/>
          </p:nvPr>
        </p:nvSpPr>
        <p:spPr>
          <a:xfrm>
            <a:off x="3395306" y="2534248"/>
            <a:ext cx="5555894" cy="1399032"/>
          </a:xfrm>
        </p:spPr>
        <p:txBody>
          <a:bodyPr/>
          <a:lstStyle>
            <a:lvl1pPr algn="r">
              <a:defRPr sz="3000" b="1">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395306" y="3961120"/>
            <a:ext cx="5555894" cy="1773936"/>
          </a:xfrm>
        </p:spPr>
        <p:txBody>
          <a:bodyPr>
            <a:normAutofit/>
          </a:bodyPr>
          <a:lstStyle>
            <a:lvl1pPr marL="0" indent="0" algn="r">
              <a:buNone/>
              <a:defRPr sz="1600" b="1">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40282446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C6B93DE9-BD47-4676-849D-22D75A36E283}" type="slidenum">
              <a:rPr lang="en-US"/>
              <a:pPr/>
              <a:t>‹#›</a:t>
            </a:fld>
            <a:endParaRPr lang="en-US"/>
          </a:p>
        </p:txBody>
      </p:sp>
    </p:spTree>
    <p:extLst>
      <p:ext uri="{BB962C8B-B14F-4D97-AF65-F5344CB8AC3E}">
        <p14:creationId xmlns:p14="http://schemas.microsoft.com/office/powerpoint/2010/main" val="7867399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2">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userDrawn="1"/>
        </p:nvSpPr>
        <p:spPr>
          <a:xfrm>
            <a:off x="4432300" y="6386513"/>
            <a:ext cx="2895600" cy="365125"/>
          </a:xfrm>
          <a:prstGeom prst="rect">
            <a:avLst/>
          </a:prstGeom>
        </p:spPr>
        <p:txBody>
          <a:bodyPr anchor="ct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700">
                <a:solidFill>
                  <a:schemeClr val="accent1"/>
                </a:solidFill>
              </a:rPr>
              <a:t>Disclaimer goes here</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p:txBody>
          <a:bodyPr/>
          <a:lstStyle>
            <a:lvl1pPr>
              <a:defRPr/>
            </a:lvl1pPr>
          </a:lstStyle>
          <a:p>
            <a:fld id="{1B5600ED-9EE9-4E6D-AE40-831268A0E30F}" type="slidenum">
              <a:rPr lang="en-US"/>
              <a:pPr/>
              <a:t>‹#›</a:t>
            </a:fld>
            <a:endParaRPr lang="en-US"/>
          </a:p>
        </p:txBody>
      </p:sp>
      <p:sp>
        <p:nvSpPr>
          <p:cNvPr id="8" name="Footer Placeholder 4"/>
          <p:cNvSpPr>
            <a:spLocks noGrp="1"/>
          </p:cNvSpPr>
          <p:nvPr>
            <p:ph type="ftr" sz="quarter" idx="11"/>
          </p:nvPr>
        </p:nvSpPr>
        <p:spPr>
          <a:xfrm>
            <a:off x="1295400" y="6386513"/>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r>
              <a:rPr lang="en-US"/>
              <a:t>UL Advanced Red</a:t>
            </a:r>
          </a:p>
        </p:txBody>
      </p:sp>
    </p:spTree>
    <p:extLst>
      <p:ext uri="{BB962C8B-B14F-4D97-AF65-F5344CB8AC3E}">
        <p14:creationId xmlns:p14="http://schemas.microsoft.com/office/powerpoint/2010/main" val="6825618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3">
    <p:spTree>
      <p:nvGrpSpPr>
        <p:cNvPr id="1" name=""/>
        <p:cNvGrpSpPr/>
        <p:nvPr/>
      </p:nvGrpSpPr>
      <p:grpSpPr>
        <a:xfrm>
          <a:off x="0" y="0"/>
          <a:ext cx="0" cy="0"/>
          <a:chOff x="0" y="0"/>
          <a:chExt cx="0" cy="0"/>
        </a:xfrm>
      </p:grpSpPr>
      <p:pic>
        <p:nvPicPr>
          <p:cNvPr id="5"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7588250" cy="11430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833B644E-D96F-43BA-823F-C5569DD9313A}" type="slidenum">
              <a:rPr lang="en-US"/>
              <a:pPr/>
              <a:t>‹#›</a:t>
            </a:fld>
            <a:endParaRPr lang="en-US"/>
          </a:p>
        </p:txBody>
      </p:sp>
    </p:spTree>
    <p:extLst>
      <p:ext uri="{BB962C8B-B14F-4D97-AF65-F5344CB8AC3E}">
        <p14:creationId xmlns:p14="http://schemas.microsoft.com/office/powerpoint/2010/main" val="9652238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4">
    <p:spTree>
      <p:nvGrpSpPr>
        <p:cNvPr id="1" name=""/>
        <p:cNvGrpSpPr/>
        <p:nvPr/>
      </p:nvGrpSpPr>
      <p:grpSpPr>
        <a:xfrm>
          <a:off x="0" y="0"/>
          <a:ext cx="0" cy="0"/>
          <a:chOff x="0" y="0"/>
          <a:chExt cx="0" cy="0"/>
        </a:xfrm>
      </p:grpSpPr>
      <p:pic>
        <p:nvPicPr>
          <p:cNvPr id="5"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userDrawn="1"/>
        </p:nvSpPr>
        <p:spPr>
          <a:xfrm>
            <a:off x="3822700" y="6386513"/>
            <a:ext cx="2895600" cy="365125"/>
          </a:xfrm>
          <a:prstGeom prst="rect">
            <a:avLst/>
          </a:prstGeom>
        </p:spPr>
        <p:txBody>
          <a:bodyPr anchor="ct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700">
                <a:solidFill>
                  <a:schemeClr val="accent1"/>
                </a:solidFill>
              </a:rPr>
              <a:t>Disclaimer goes here</a:t>
            </a:r>
          </a:p>
        </p:txBody>
      </p:sp>
      <p:sp>
        <p:nvSpPr>
          <p:cNvPr id="2" name="Title 1"/>
          <p:cNvSpPr>
            <a:spLocks noGrp="1"/>
          </p:cNvSpPr>
          <p:nvPr>
            <p:ph type="title"/>
          </p:nvPr>
        </p:nvSpPr>
        <p:spPr>
          <a:xfrm>
            <a:off x="457200" y="274638"/>
            <a:ext cx="7588250" cy="11430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p:txBody>
          <a:bodyPr/>
          <a:lstStyle>
            <a:lvl1pPr>
              <a:defRPr/>
            </a:lvl1pPr>
          </a:lstStyle>
          <a:p>
            <a:fld id="{3D99DDAE-49E6-4E28-BCA5-2DC13B795B92}" type="slidenum">
              <a:rPr lang="en-US"/>
              <a:pPr/>
              <a:t>‹#›</a:t>
            </a:fld>
            <a:endParaRPr lang="en-US"/>
          </a:p>
        </p:txBody>
      </p:sp>
      <p:sp>
        <p:nvSpPr>
          <p:cNvPr id="8" name="Footer Placeholder 4"/>
          <p:cNvSpPr>
            <a:spLocks noGrp="1"/>
          </p:cNvSpPr>
          <p:nvPr>
            <p:ph type="ftr" sz="quarter" idx="11"/>
          </p:nvPr>
        </p:nvSpPr>
        <p:spPr>
          <a:xfrm>
            <a:off x="457200" y="6378575"/>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r>
              <a:rPr lang="en-US"/>
              <a:t>UL Advanced Red</a:t>
            </a:r>
          </a:p>
        </p:txBody>
      </p:sp>
    </p:spTree>
    <p:extLst>
      <p:ext uri="{BB962C8B-B14F-4D97-AF65-F5344CB8AC3E}">
        <p14:creationId xmlns:p14="http://schemas.microsoft.com/office/powerpoint/2010/main" val="8058855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Slide Red">
    <p:bg>
      <p:bgPr>
        <a:solidFill>
          <a:schemeClr val="accent2"/>
        </a:solidFill>
        <a:effectLst/>
      </p:bgPr>
    </p:bg>
    <p:spTree>
      <p:nvGrpSpPr>
        <p:cNvPr id="1" name=""/>
        <p:cNvGrpSpPr/>
        <p:nvPr/>
      </p:nvGrpSpPr>
      <p:grpSpPr>
        <a:xfrm>
          <a:off x="0" y="0"/>
          <a:ext cx="0" cy="0"/>
          <a:chOff x="0" y="0"/>
          <a:chExt cx="0" cy="0"/>
        </a:xfrm>
      </p:grpSpPr>
      <p:pic>
        <p:nvPicPr>
          <p:cNvPr id="3" name="Picture 4" descr="UL Whit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72413" y="482600"/>
            <a:ext cx="814387"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1785149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Slide White">
    <p:spTree>
      <p:nvGrpSpPr>
        <p:cNvPr id="1" name=""/>
        <p:cNvGrpSpPr/>
        <p:nvPr/>
      </p:nvGrpSpPr>
      <p:grpSpPr>
        <a:xfrm>
          <a:off x="0" y="0"/>
          <a:ext cx="0" cy="0"/>
          <a:chOff x="0" y="0"/>
          <a:chExt cx="0" cy="0"/>
        </a:xfrm>
      </p:grpSpPr>
      <p:pic>
        <p:nvPicPr>
          <p:cNvPr id="3" name="Picture 6"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72413" y="488950"/>
            <a:ext cx="814387"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121997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White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1000">
                <a:solidFill>
                  <a:srgbClr val="000000"/>
                </a:solidFill>
              </a:rPr>
              <a:t>UL and the UL logo are trademarks of UL LLC © 2012</a:t>
            </a:r>
          </a:p>
        </p:txBody>
      </p:sp>
      <p:sp>
        <p:nvSpPr>
          <p:cNvPr id="2" name="Title 1"/>
          <p:cNvSpPr>
            <a:spLocks noGrp="1"/>
          </p:cNvSpPr>
          <p:nvPr>
            <p:ph type="ctrTitle" hasCustomPrompt="1"/>
          </p:nvPr>
        </p:nvSpPr>
        <p:spPr>
          <a:xfrm>
            <a:off x="457199" y="2532888"/>
            <a:ext cx="5541265" cy="1399032"/>
          </a:xfrm>
        </p:spPr>
        <p:txBody>
          <a:bodyPr/>
          <a:lstStyle>
            <a:lvl1pPr algn="l">
              <a:defRPr sz="3000" b="1">
                <a:solidFill>
                  <a:schemeClr val="accent1"/>
                </a:solidFill>
              </a:defRPr>
            </a:lvl1pPr>
          </a:lstStyle>
          <a:p>
            <a:r>
              <a:rPr lang="en-US" dirty="0" smtClean="0"/>
              <a:t>Click to edit Master title mm</a:t>
            </a:r>
            <a:endParaRPr lang="en-US" dirty="0"/>
          </a:p>
        </p:txBody>
      </p:sp>
      <p:sp>
        <p:nvSpPr>
          <p:cNvPr id="3" name="Subtitle 2"/>
          <p:cNvSpPr>
            <a:spLocks noGrp="1"/>
          </p:cNvSpPr>
          <p:nvPr>
            <p:ph type="subTitle" idx="1"/>
          </p:nvPr>
        </p:nvSpPr>
        <p:spPr>
          <a:xfrm>
            <a:off x="457200" y="3959352"/>
            <a:ext cx="5541264"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183821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Red 2">
    <p:bg>
      <p:bgPr>
        <a:solidFill>
          <a:schemeClr val="accent2"/>
        </a:solidFill>
        <a:effectLst/>
      </p:bgPr>
    </p:bg>
    <p:spTree>
      <p:nvGrpSpPr>
        <p:cNvPr id="1" name=""/>
        <p:cNvGrpSpPr/>
        <p:nvPr/>
      </p:nvGrpSpPr>
      <p:grpSpPr>
        <a:xfrm>
          <a:off x="0" y="0"/>
          <a:ext cx="0" cy="0"/>
          <a:chOff x="0" y="0"/>
          <a:chExt cx="0" cy="0"/>
        </a:xfrm>
      </p:grpSpPr>
      <p:pic>
        <p:nvPicPr>
          <p:cNvPr id="4" name="Picture 4" descr="UL White.png"/>
          <p:cNvPicPr>
            <a:picLocks noChangeAspect="1"/>
          </p:cNvPicPr>
          <p:nvPr userDrawn="1"/>
        </p:nvPicPr>
        <p:blipFill>
          <a:blip r:embed="rId2">
            <a:extLst>
              <a:ext uri="{28A0092B-C50C-407E-A947-70E740481C1C}">
                <a14:useLocalDpi xmlns:a14="http://schemas.microsoft.com/office/drawing/2010/main" val="0"/>
              </a:ext>
            </a:extLst>
          </a:blip>
          <a:srcRect r="16423"/>
          <a:stretch>
            <a:fillRect/>
          </a:stretch>
        </p:blipFill>
        <p:spPr bwMode="auto">
          <a:xfrm>
            <a:off x="6308725" y="328613"/>
            <a:ext cx="2835275" cy="339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1000">
                <a:solidFill>
                  <a:schemeClr val="bg1"/>
                </a:solidFill>
              </a:rPr>
              <a:t>UL and the UL logo are trademarks of UL LLC © 2012</a:t>
            </a:r>
          </a:p>
        </p:txBody>
      </p:sp>
      <p:sp>
        <p:nvSpPr>
          <p:cNvPr id="2" name="Title 1"/>
          <p:cNvSpPr>
            <a:spLocks noGrp="1"/>
          </p:cNvSpPr>
          <p:nvPr>
            <p:ph type="ctrTitle"/>
          </p:nvPr>
        </p:nvSpPr>
        <p:spPr>
          <a:xfrm>
            <a:off x="457200" y="2534248"/>
            <a:ext cx="5555894" cy="1399032"/>
          </a:xfrm>
        </p:spPr>
        <p:txBody>
          <a:bodyPr/>
          <a:lstStyle>
            <a:lvl1pPr algn="l">
              <a:defRPr sz="3000" b="1">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3961120"/>
            <a:ext cx="5555894" cy="1773936"/>
          </a:xfrm>
        </p:spPr>
        <p:txBody>
          <a:bodyPr>
            <a:normAutofit/>
          </a:bodyPr>
          <a:lstStyle>
            <a:lvl1pPr marL="0" indent="0" algn="l">
              <a:buNone/>
              <a:defRPr sz="1600" b="1">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18777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C11FA619-638C-4333-9225-14C01B5A04A1}" type="slidenum">
              <a:rPr lang="en-US"/>
              <a:pPr/>
              <a:t>‹#›</a:t>
            </a:fld>
            <a:endParaRPr lang="en-US"/>
          </a:p>
        </p:txBody>
      </p:sp>
    </p:spTree>
    <p:extLst>
      <p:ext uri="{BB962C8B-B14F-4D97-AF65-F5344CB8AC3E}">
        <p14:creationId xmlns:p14="http://schemas.microsoft.com/office/powerpoint/2010/main" val="2834773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Agenda Slide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73279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a:xfrm>
            <a:off x="8045450" y="6378575"/>
            <a:ext cx="641350" cy="365125"/>
          </a:xfrm>
        </p:spPr>
        <p:txBody>
          <a:bodyPr/>
          <a:lstStyle>
            <a:lvl1pPr>
              <a:defRPr/>
            </a:lvl1pPr>
          </a:lstStyle>
          <a:p>
            <a:fld id="{D1158A65-622D-467B-B82E-A762528F005B}" type="slidenum">
              <a:rPr lang="en-US"/>
              <a:pPr/>
              <a:t>‹#›</a:t>
            </a:fld>
            <a:endParaRPr lang="en-US"/>
          </a:p>
        </p:txBody>
      </p:sp>
    </p:spTree>
    <p:extLst>
      <p:ext uri="{BB962C8B-B14F-4D97-AF65-F5344CB8AC3E}">
        <p14:creationId xmlns:p14="http://schemas.microsoft.com/office/powerpoint/2010/main" val="518866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4906418B-BFC7-4D07-BD81-A50F0774591D}" type="slidenum">
              <a:rPr lang="en-US"/>
              <a:pPr/>
              <a:t>‹#›</a:t>
            </a:fld>
            <a:endParaRPr lang="en-US"/>
          </a:p>
        </p:txBody>
      </p:sp>
    </p:spTree>
    <p:extLst>
      <p:ext uri="{BB962C8B-B14F-4D97-AF65-F5344CB8AC3E}">
        <p14:creationId xmlns:p14="http://schemas.microsoft.com/office/powerpoint/2010/main" val="2092091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73279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7C4DB001-0BB2-418B-BFD1-6ED42E888DE5}" type="slidenum">
              <a:rPr lang="en-US"/>
              <a:pPr/>
              <a:t>‹#›</a:t>
            </a:fld>
            <a:endParaRPr lang="en-US"/>
          </a:p>
        </p:txBody>
      </p:sp>
    </p:spTree>
    <p:extLst>
      <p:ext uri="{BB962C8B-B14F-4D97-AF65-F5344CB8AC3E}">
        <p14:creationId xmlns:p14="http://schemas.microsoft.com/office/powerpoint/2010/main" val="2255576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userDrawn="1"/>
        </p:nvSpPr>
        <p:spPr>
          <a:xfrm>
            <a:off x="4432300" y="6386513"/>
            <a:ext cx="2895600" cy="365125"/>
          </a:xfrm>
          <a:prstGeom prst="rect">
            <a:avLst/>
          </a:prstGeom>
        </p:spPr>
        <p:txBody>
          <a:bodyPr anchor="ct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700">
                <a:solidFill>
                  <a:schemeClr val="accent1"/>
                </a:solidFill>
              </a:rPr>
              <a:t>Disclaimer goes here</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p:txBody>
          <a:bodyPr/>
          <a:lstStyle>
            <a:lvl1pPr>
              <a:defRPr/>
            </a:lvl1pPr>
          </a:lstStyle>
          <a:p>
            <a:fld id="{7C611D47-FC1D-4D58-9186-ED5ADCB9323D}" type="slidenum">
              <a:rPr lang="en-US"/>
              <a:pPr/>
              <a:t>‹#›</a:t>
            </a:fld>
            <a:endParaRPr lang="en-US"/>
          </a:p>
        </p:txBody>
      </p:sp>
      <p:sp>
        <p:nvSpPr>
          <p:cNvPr id="7" name="Footer Placeholder 4"/>
          <p:cNvSpPr>
            <a:spLocks noGrp="1"/>
          </p:cNvSpPr>
          <p:nvPr>
            <p:ph type="ftr" sz="quarter" idx="11"/>
          </p:nvPr>
        </p:nvSpPr>
        <p:spPr>
          <a:xfrm>
            <a:off x="1295400" y="6386513"/>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r>
              <a:rPr lang="en-US"/>
              <a:t>UL Advanced Red</a:t>
            </a:r>
          </a:p>
        </p:txBody>
      </p:sp>
    </p:spTree>
    <p:extLst>
      <p:ext uri="{BB962C8B-B14F-4D97-AF65-F5344CB8AC3E}">
        <p14:creationId xmlns:p14="http://schemas.microsoft.com/office/powerpoint/2010/main" val="4093357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NACPO UPDATES</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Slide Number Placeholder 5"/>
          <p:cNvSpPr>
            <a:spLocks noGrp="1"/>
          </p:cNvSpPr>
          <p:nvPr>
            <p:ph type="sldNum" sz="quarter" idx="4"/>
          </p:nvPr>
        </p:nvSpPr>
        <p:spPr>
          <a:xfrm>
            <a:off x="8045450" y="6386513"/>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accent1"/>
                </a:solidFill>
              </a:defRPr>
            </a:lvl1pPr>
          </a:lstStyle>
          <a:p>
            <a:fld id="{E8C80D46-0B0C-469F-9E3E-EE3F6766CE0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101" r:id="rId1"/>
    <p:sldLayoutId id="2147484102" r:id="rId2"/>
    <p:sldLayoutId id="2147484103" r:id="rId3"/>
    <p:sldLayoutId id="2147484104" r:id="rId4"/>
    <p:sldLayoutId id="2147484105" r:id="rId5"/>
    <p:sldLayoutId id="2147484106" r:id="rId6"/>
    <p:sldLayoutId id="2147484107" r:id="rId7"/>
    <p:sldLayoutId id="2147484108" r:id="rId8"/>
    <p:sldLayoutId id="2147484109" r:id="rId9"/>
    <p:sldLayoutId id="2147484110" r:id="rId10"/>
    <p:sldLayoutId id="2147484111" r:id="rId11"/>
    <p:sldLayoutId id="2147484112" r:id="rId12"/>
    <p:sldLayoutId id="2147484113" r:id="rId13"/>
    <p:sldLayoutId id="2147484114" r:id="rId14"/>
    <p:sldLayoutId id="2147484115" r:id="rId15"/>
    <p:sldLayoutId id="2147484116" r:id="rId16"/>
    <p:sldLayoutId id="2147484117" r:id="rId17"/>
    <p:sldLayoutId id="2147484118" r:id="rId18"/>
    <p:sldLayoutId id="2147484119" r:id="rId19"/>
    <p:sldLayoutId id="2147484120" r:id="rId20"/>
    <p:sldLayoutId id="2147484121" r:id="rId21"/>
    <p:sldLayoutId id="2147484122" r:id="rId22"/>
    <p:sldLayoutId id="2147484123" r:id="rId23"/>
    <p:sldLayoutId id="2147484124" r:id="rId24"/>
    <p:sldLayoutId id="2147484125" r:id="rId25"/>
  </p:sldLayoutIdLst>
  <p:hf hdr="0" dt="0"/>
  <p:txStyles>
    <p:title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algn="l" defTabSz="457200" rtl="0" eaLnBrk="1" fontAlgn="base" hangingPunct="1">
        <a:spcBef>
          <a:spcPct val="20000"/>
        </a:spcBef>
        <a:spcAft>
          <a:spcPct val="0"/>
        </a:spcAft>
        <a:defRPr sz="2000" kern="1200">
          <a:solidFill>
            <a:schemeClr val="accent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accent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3.png"/><Relationship Id="rId7" Type="http://schemas.openxmlformats.org/officeDocument/2006/relationships/diagramLayout" Target="../diagrams/layout1.xml"/><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diagramData" Target="../diagrams/data1.xml"/><Relationship Id="rId5" Type="http://schemas.openxmlformats.org/officeDocument/2006/relationships/image" Target="../media/image15.png"/><Relationship Id="rId10" Type="http://schemas.microsoft.com/office/2007/relationships/diagramDrawing" Target="../diagrams/drawing1.xml"/><Relationship Id="rId4" Type="http://schemas.openxmlformats.org/officeDocument/2006/relationships/image" Target="../media/image14.png"/><Relationship Id="rId9" Type="http://schemas.openxmlformats.org/officeDocument/2006/relationships/diagramColors" Target="../diagrams/colors1.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ctrTitle"/>
          </p:nvPr>
        </p:nvSpPr>
        <p:spPr/>
        <p:txBody>
          <a:bodyPr/>
          <a:lstStyle/>
          <a:p>
            <a:r>
              <a:rPr lang="en-US" dirty="0" smtClean="0">
                <a:latin typeface="Arial" charset="0"/>
                <a:ea typeface="Geneva" charset="0"/>
              </a:rPr>
              <a:t>NACPO OVERVIEW</a:t>
            </a:r>
            <a:br>
              <a:rPr lang="en-US" dirty="0" smtClean="0">
                <a:latin typeface="Arial" charset="0"/>
                <a:ea typeface="Geneva" charset="0"/>
              </a:rPr>
            </a:br>
            <a:r>
              <a:rPr lang="en-US" dirty="0" smtClean="0">
                <a:latin typeface="Arial" charset="0"/>
                <a:ea typeface="Geneva" charset="0"/>
              </a:rPr>
              <a:t> &amp; UPDATES</a:t>
            </a:r>
            <a:br>
              <a:rPr lang="en-US" dirty="0" smtClean="0">
                <a:latin typeface="Arial" charset="0"/>
                <a:ea typeface="Geneva" charset="0"/>
              </a:rPr>
            </a:br>
            <a:endParaRPr lang="en-US" dirty="0" smtClean="0">
              <a:latin typeface="Arial" charset="0"/>
              <a:ea typeface="Geneva" charset="0"/>
            </a:endParaRPr>
          </a:p>
        </p:txBody>
      </p:sp>
      <p:sp>
        <p:nvSpPr>
          <p:cNvPr id="29699" name="Subtitle 2"/>
          <p:cNvSpPr>
            <a:spLocks noGrp="1"/>
          </p:cNvSpPr>
          <p:nvPr>
            <p:ph type="subTitle" idx="1"/>
          </p:nvPr>
        </p:nvSpPr>
        <p:spPr/>
        <p:txBody>
          <a:bodyPr/>
          <a:lstStyle/>
          <a:p>
            <a:r>
              <a:rPr lang="en-US" dirty="0" smtClean="0">
                <a:latin typeface="Arial" charset="0"/>
                <a:cs typeface="Arial" charset="0"/>
              </a:rPr>
              <a:t>29 October 2013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3"/>
          <p:cNvSpPr>
            <a:spLocks noGrp="1"/>
          </p:cNvSpPr>
          <p:nvPr>
            <p:ph type="title"/>
          </p:nvPr>
        </p:nvSpPr>
        <p:spPr>
          <a:xfrm>
            <a:off x="457200" y="274638"/>
            <a:ext cx="7327900" cy="660310"/>
          </a:xfrm>
        </p:spPr>
        <p:txBody>
          <a:bodyPr/>
          <a:lstStyle/>
          <a:p>
            <a:pPr eaLnBrk="1" hangingPunct="1"/>
            <a:r>
              <a:rPr lang="en-US" dirty="0" smtClean="0">
                <a:latin typeface="Arial" charset="0"/>
                <a:ea typeface="Geneva" charset="0"/>
              </a:rPr>
              <a:t>UL and ULC Mark Programs Alignment</a:t>
            </a:r>
          </a:p>
        </p:txBody>
      </p:sp>
      <p:sp>
        <p:nvSpPr>
          <p:cNvPr id="3994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1000" dirty="0" smtClean="0">
                <a:solidFill>
                  <a:srgbClr val="000000"/>
                </a:solidFill>
              </a:rPr>
              <a:t>NACPO – October 2013</a:t>
            </a:r>
            <a:endParaRPr lang="en-US" sz="1000" dirty="0">
              <a:solidFill>
                <a:srgbClr val="000000"/>
              </a:solidFill>
            </a:endParaRPr>
          </a:p>
        </p:txBody>
      </p:sp>
      <p:sp>
        <p:nvSpPr>
          <p:cNvPr id="39941"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fld id="{E54AE2E0-3AE8-4FD8-8228-400515AEB504}" type="slidenum">
              <a:rPr lang="en-US" sz="1000" smtClean="0">
                <a:solidFill>
                  <a:srgbClr val="000000"/>
                </a:solidFill>
              </a:rPr>
              <a:pPr eaLnBrk="1" hangingPunct="1"/>
              <a:t>10</a:t>
            </a:fld>
            <a:endParaRPr lang="en-US" sz="1000">
              <a:solidFill>
                <a:srgbClr val="000000"/>
              </a:solidFill>
            </a:endParaRPr>
          </a:p>
        </p:txBody>
      </p:sp>
      <p:sp>
        <p:nvSpPr>
          <p:cNvPr id="9" name="Content Placeholder 4"/>
          <p:cNvSpPr txBox="1">
            <a:spLocks/>
          </p:cNvSpPr>
          <p:nvPr/>
        </p:nvSpPr>
        <p:spPr bwMode="auto">
          <a:xfrm>
            <a:off x="457200" y="982503"/>
            <a:ext cx="8229600" cy="46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20000"/>
              </a:spcBef>
              <a:spcAft>
                <a:spcPct val="0"/>
              </a:spcAft>
              <a:defRPr sz="2000" kern="1200">
                <a:solidFill>
                  <a:schemeClr val="accent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accent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400">
              <a:spcAft>
                <a:spcPct val="30000"/>
              </a:spcAft>
            </a:pPr>
            <a:r>
              <a:rPr lang="en-US" u="sng" dirty="0" smtClean="0">
                <a:latin typeface="Arial" charset="0"/>
                <a:cs typeface="Arial" charset="0"/>
              </a:rPr>
              <a:t>Program Policies</a:t>
            </a:r>
          </a:p>
          <a:p>
            <a:pPr marL="687388" lvl="1" indent="-342900" defTabSz="914400">
              <a:spcAft>
                <a:spcPct val="30000"/>
              </a:spcAft>
              <a:buFont typeface="Arial" pitchFamily="34" charset="0"/>
              <a:buChar char="•"/>
            </a:pPr>
            <a:endParaRPr lang="en-US" sz="2000" dirty="0" smtClean="0">
              <a:solidFill>
                <a:srgbClr val="FFC000"/>
              </a:solidFill>
              <a:latin typeface="Arial" charset="0"/>
              <a:cs typeface="Arial" charset="0"/>
            </a:endParaRPr>
          </a:p>
          <a:p>
            <a:pPr lvl="2" defTabSz="914400">
              <a:buFont typeface="Arial" charset="0"/>
              <a:buNone/>
            </a:pPr>
            <a:r>
              <a:rPr lang="en-US" dirty="0" smtClean="0">
                <a:solidFill>
                  <a:srgbClr val="000000"/>
                </a:solidFill>
                <a:latin typeface="Arial" charset="0"/>
                <a:cs typeface="Arial Unicode MS" charset="0"/>
              </a:rPr>
              <a:t>	</a:t>
            </a:r>
            <a:endParaRPr lang="en-US" dirty="0" smtClean="0">
              <a:latin typeface="Arial" charset="0"/>
              <a:ea typeface="Geneva" charset="0"/>
            </a:endParaRPr>
          </a:p>
          <a:p>
            <a:pPr lvl="2" defTabSz="914400"/>
            <a:endParaRPr lang="en-US" dirty="0" smtClean="0">
              <a:latin typeface="Arial" charset="0"/>
              <a:cs typeface="Arial Unicode MS" charset="0"/>
            </a:endParaRPr>
          </a:p>
        </p:txBody>
      </p:sp>
      <p:sp>
        <p:nvSpPr>
          <p:cNvPr id="8" name="Content Placeholder 4"/>
          <p:cNvSpPr txBox="1">
            <a:spLocks/>
          </p:cNvSpPr>
          <p:nvPr/>
        </p:nvSpPr>
        <p:spPr bwMode="auto">
          <a:xfrm>
            <a:off x="411272" y="3717346"/>
            <a:ext cx="8229600" cy="704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20000"/>
              </a:spcBef>
              <a:spcAft>
                <a:spcPct val="0"/>
              </a:spcAft>
              <a:defRPr sz="2000" kern="1200">
                <a:solidFill>
                  <a:schemeClr val="accent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accent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400">
              <a:spcAft>
                <a:spcPct val="30000"/>
              </a:spcAft>
            </a:pPr>
            <a:r>
              <a:rPr lang="en-US" u="sng" dirty="0" smtClean="0">
                <a:latin typeface="Arial" charset="0"/>
                <a:cs typeface="Arial" charset="0"/>
              </a:rPr>
              <a:t>ULC Mark Categories – PDE Correlation</a:t>
            </a:r>
          </a:p>
          <a:p>
            <a:pPr marL="687388" lvl="1" indent="-342900" defTabSz="914400">
              <a:spcAft>
                <a:spcPct val="30000"/>
              </a:spcAft>
              <a:buFont typeface="Arial" pitchFamily="34" charset="0"/>
              <a:buChar char="•"/>
            </a:pPr>
            <a:endParaRPr lang="en-US" sz="2000" dirty="0" smtClean="0">
              <a:solidFill>
                <a:srgbClr val="FFC000"/>
              </a:solidFill>
              <a:latin typeface="Arial" charset="0"/>
              <a:cs typeface="Arial" charset="0"/>
            </a:endParaRPr>
          </a:p>
          <a:p>
            <a:pPr lvl="2" defTabSz="914400">
              <a:buFont typeface="Arial" charset="0"/>
              <a:buNone/>
            </a:pPr>
            <a:r>
              <a:rPr lang="en-US" dirty="0" smtClean="0">
                <a:solidFill>
                  <a:srgbClr val="000000"/>
                </a:solidFill>
                <a:latin typeface="Arial" charset="0"/>
                <a:cs typeface="Arial Unicode MS" charset="0"/>
              </a:rPr>
              <a:t>	</a:t>
            </a:r>
            <a:endParaRPr lang="en-US" dirty="0" smtClean="0">
              <a:latin typeface="Arial" charset="0"/>
              <a:ea typeface="Geneva" charset="0"/>
            </a:endParaRPr>
          </a:p>
          <a:p>
            <a:pPr lvl="2" defTabSz="914400"/>
            <a:endParaRPr lang="en-US" dirty="0" smtClean="0">
              <a:latin typeface="Arial" charset="0"/>
              <a:cs typeface="Arial Unicode MS" charset="0"/>
            </a:endParaRPr>
          </a:p>
        </p:txBody>
      </p:sp>
      <p:pic>
        <p:nvPicPr>
          <p:cNvPr id="4100" name="Picture 4" descr="C:\Users\01292\AppData\Local\Microsoft\Windows\Temporary Internet Files\Content.IE5\U767QL5S\MC90043259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1302" y="1864787"/>
            <a:ext cx="1600855" cy="160085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C:\Users\01292\AppData\Local\Microsoft\Windows\Temporary Internet Files\Content.IE5\U767QL5S\MC90043259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6965" y="1837087"/>
            <a:ext cx="1638086" cy="1638086"/>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5371" y="2359797"/>
            <a:ext cx="786925" cy="763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4774" y="2341792"/>
            <a:ext cx="1080957" cy="80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Left-Right Arrow 2"/>
          <p:cNvSpPr/>
          <p:nvPr/>
        </p:nvSpPr>
        <p:spPr>
          <a:xfrm>
            <a:off x="4632157" y="2656130"/>
            <a:ext cx="1274808" cy="325063"/>
          </a:xfrm>
          <a:prstGeom prst="lef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graphicFrame>
        <p:nvGraphicFramePr>
          <p:cNvPr id="4" name="Diagram 3"/>
          <p:cNvGraphicFramePr/>
          <p:nvPr>
            <p:extLst>
              <p:ext uri="{D42A27DB-BD31-4B8C-83A1-F6EECF244321}">
                <p14:modId xmlns:p14="http://schemas.microsoft.com/office/powerpoint/2010/main" val="1719120875"/>
              </p:ext>
            </p:extLst>
          </p:nvPr>
        </p:nvGraphicFramePr>
        <p:xfrm>
          <a:off x="3352800" y="3969534"/>
          <a:ext cx="3565742" cy="240904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415024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inVertical)">
                                      <p:cBhvr>
                                        <p:cTn id="7" dur="500"/>
                                        <p:tgtEl>
                                          <p:spTgt spid="9">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barn(inVertical)">
                                      <p:cBhvr>
                                        <p:cTn id="10" dur="500"/>
                                        <p:tgtEl>
                                          <p:spTgt spid="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barn(inVertical)">
                                      <p:cBhvr>
                                        <p:cTn id="15" dur="500"/>
                                        <p:tgtEl>
                                          <p:spTgt spid="8">
                                            <p:txEl>
                                              <p:pRg st="0" end="0"/>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barn(inVertical)">
                                      <p:cBhvr>
                                        <p:cTn id="18"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3"/>
          <p:cNvSpPr>
            <a:spLocks noGrp="1"/>
          </p:cNvSpPr>
          <p:nvPr>
            <p:ph type="title"/>
          </p:nvPr>
        </p:nvSpPr>
        <p:spPr>
          <a:xfrm>
            <a:off x="457200" y="274638"/>
            <a:ext cx="7327900" cy="660310"/>
          </a:xfrm>
        </p:spPr>
        <p:txBody>
          <a:bodyPr/>
          <a:lstStyle/>
          <a:p>
            <a:pPr eaLnBrk="1" hangingPunct="1"/>
            <a:r>
              <a:rPr lang="en-US" dirty="0" smtClean="0">
                <a:latin typeface="Arial" charset="0"/>
                <a:ea typeface="Geneva" charset="0"/>
              </a:rPr>
              <a:t>Acquired Labs &amp; BU Collaboration </a:t>
            </a:r>
          </a:p>
        </p:txBody>
      </p:sp>
      <p:sp>
        <p:nvSpPr>
          <p:cNvPr id="3994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1000" dirty="0" smtClean="0">
                <a:solidFill>
                  <a:srgbClr val="000000"/>
                </a:solidFill>
              </a:rPr>
              <a:t>NACPO – October 2013</a:t>
            </a:r>
            <a:endParaRPr lang="en-US" sz="1000" dirty="0">
              <a:solidFill>
                <a:srgbClr val="000000"/>
              </a:solidFill>
            </a:endParaRPr>
          </a:p>
        </p:txBody>
      </p:sp>
      <p:sp>
        <p:nvSpPr>
          <p:cNvPr id="39941"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fld id="{E54AE2E0-3AE8-4FD8-8228-400515AEB504}" type="slidenum">
              <a:rPr lang="en-US" sz="1000" smtClean="0">
                <a:solidFill>
                  <a:srgbClr val="000000"/>
                </a:solidFill>
              </a:rPr>
              <a:pPr eaLnBrk="1" hangingPunct="1"/>
              <a:t>11</a:t>
            </a:fld>
            <a:endParaRPr lang="en-US" sz="1000">
              <a:solidFill>
                <a:srgbClr val="000000"/>
              </a:solidFill>
            </a:endParaRPr>
          </a:p>
        </p:txBody>
      </p:sp>
      <p:sp>
        <p:nvSpPr>
          <p:cNvPr id="9" name="Content Placeholder 4"/>
          <p:cNvSpPr txBox="1">
            <a:spLocks/>
          </p:cNvSpPr>
          <p:nvPr/>
        </p:nvSpPr>
        <p:spPr bwMode="auto">
          <a:xfrm>
            <a:off x="457200" y="982503"/>
            <a:ext cx="8229600" cy="46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20000"/>
              </a:spcBef>
              <a:spcAft>
                <a:spcPct val="0"/>
              </a:spcAft>
              <a:defRPr sz="2000" kern="1200">
                <a:solidFill>
                  <a:schemeClr val="accent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accent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400">
              <a:spcAft>
                <a:spcPct val="30000"/>
              </a:spcAft>
            </a:pPr>
            <a:r>
              <a:rPr lang="en-US" u="sng" dirty="0">
                <a:latin typeface="Arial" charset="0"/>
                <a:cs typeface="Arial" charset="0"/>
              </a:rPr>
              <a:t>Transition Policy for Acquired Test Labs w.r.t 17025</a:t>
            </a:r>
          </a:p>
          <a:p>
            <a:pPr marL="687388" lvl="1" indent="-342900" defTabSz="914400">
              <a:spcAft>
                <a:spcPct val="30000"/>
              </a:spcAft>
              <a:buFont typeface="Arial" pitchFamily="34" charset="0"/>
              <a:buChar char="•"/>
            </a:pPr>
            <a:endParaRPr lang="en-US" sz="2000" dirty="0" smtClean="0">
              <a:solidFill>
                <a:srgbClr val="FFC000"/>
              </a:solidFill>
              <a:latin typeface="Arial" charset="0"/>
              <a:cs typeface="Arial" charset="0"/>
            </a:endParaRPr>
          </a:p>
          <a:p>
            <a:pPr lvl="2" defTabSz="914400">
              <a:buFont typeface="Arial" charset="0"/>
              <a:buNone/>
            </a:pPr>
            <a:r>
              <a:rPr lang="en-US" dirty="0" smtClean="0">
                <a:solidFill>
                  <a:srgbClr val="000000"/>
                </a:solidFill>
                <a:latin typeface="Arial" charset="0"/>
                <a:cs typeface="Arial Unicode MS" charset="0"/>
              </a:rPr>
              <a:t>	</a:t>
            </a:r>
            <a:endParaRPr lang="en-US" dirty="0" smtClean="0">
              <a:latin typeface="Arial" charset="0"/>
              <a:ea typeface="Geneva" charset="0"/>
            </a:endParaRPr>
          </a:p>
          <a:p>
            <a:pPr lvl="2" defTabSz="914400"/>
            <a:endParaRPr lang="en-US" dirty="0" smtClean="0">
              <a:latin typeface="Arial" charset="0"/>
              <a:cs typeface="Arial Unicode MS" charset="0"/>
            </a:endParaRPr>
          </a:p>
        </p:txBody>
      </p:sp>
      <p:sp>
        <p:nvSpPr>
          <p:cNvPr id="7" name="Content Placeholder 4"/>
          <p:cNvSpPr txBox="1">
            <a:spLocks/>
          </p:cNvSpPr>
          <p:nvPr/>
        </p:nvSpPr>
        <p:spPr bwMode="auto">
          <a:xfrm>
            <a:off x="359080" y="3790416"/>
            <a:ext cx="8229600" cy="1695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20000"/>
              </a:spcBef>
              <a:spcAft>
                <a:spcPct val="0"/>
              </a:spcAft>
              <a:defRPr sz="2000" kern="1200">
                <a:solidFill>
                  <a:schemeClr val="accent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accent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400">
              <a:spcAft>
                <a:spcPct val="30000"/>
              </a:spcAft>
            </a:pPr>
            <a:r>
              <a:rPr lang="en-US" u="sng" dirty="0">
                <a:latin typeface="Arial" charset="0"/>
                <a:cs typeface="Arial" charset="0"/>
              </a:rPr>
              <a:t>Proactive Support of New Businesses and Business Units</a:t>
            </a:r>
          </a:p>
          <a:p>
            <a:pPr marL="687388" lvl="1" indent="-342900" defTabSz="914400">
              <a:spcAft>
                <a:spcPct val="30000"/>
              </a:spcAft>
              <a:buFont typeface="Courier New" pitchFamily="49" charset="0"/>
              <a:buChar char="o"/>
            </a:pPr>
            <a:r>
              <a:rPr lang="en-US" sz="2000" dirty="0">
                <a:latin typeface="Arial" charset="0"/>
                <a:cs typeface="Arial" charset="0"/>
              </a:rPr>
              <a:t>Medical (L&amp;HS)  – Certification Process Redesign</a:t>
            </a:r>
          </a:p>
          <a:p>
            <a:pPr marL="687388" lvl="1" indent="-342900" defTabSz="914400">
              <a:spcAft>
                <a:spcPct val="30000"/>
              </a:spcAft>
              <a:buFont typeface="Courier New" pitchFamily="49" charset="0"/>
              <a:buChar char="o"/>
            </a:pPr>
            <a:r>
              <a:rPr lang="en-US" sz="2000" dirty="0">
                <a:latin typeface="Arial" charset="0"/>
                <a:cs typeface="Arial" charset="0"/>
              </a:rPr>
              <a:t>VS – Diamond &amp; OTC/Dietary Supplements</a:t>
            </a:r>
          </a:p>
          <a:p>
            <a:pPr marL="687388" lvl="1" indent="-342900" defTabSz="914400">
              <a:spcAft>
                <a:spcPct val="30000"/>
              </a:spcAft>
              <a:buFont typeface="Arial" pitchFamily="34" charset="0"/>
              <a:buChar char="•"/>
            </a:pPr>
            <a:endParaRPr lang="en-US" sz="2000" dirty="0" smtClean="0">
              <a:solidFill>
                <a:srgbClr val="FFC000"/>
              </a:solidFill>
              <a:latin typeface="Arial" charset="0"/>
              <a:cs typeface="Arial" charset="0"/>
            </a:endParaRPr>
          </a:p>
          <a:p>
            <a:pPr lvl="2" defTabSz="914400">
              <a:buFont typeface="Arial" charset="0"/>
              <a:buNone/>
            </a:pPr>
            <a:r>
              <a:rPr lang="en-US" dirty="0" smtClean="0">
                <a:solidFill>
                  <a:srgbClr val="000000"/>
                </a:solidFill>
                <a:latin typeface="Arial" charset="0"/>
                <a:cs typeface="Arial Unicode MS" charset="0"/>
              </a:rPr>
              <a:t>	</a:t>
            </a:r>
            <a:endParaRPr lang="en-US" dirty="0" smtClean="0">
              <a:latin typeface="Arial" charset="0"/>
              <a:cs typeface="Arial Unicode MS" charset="0"/>
            </a:endParaRPr>
          </a:p>
        </p:txBody>
      </p:sp>
      <p:pic>
        <p:nvPicPr>
          <p:cNvPr id="5122" name="Picture 2" descr="http://ts4.mm.bing.net/th?id=H.4773311875909595&amp;w=344&amp;h=175&amp;c=7&amp;rs=1&amp;pid=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952" y="1855418"/>
            <a:ext cx="3276600"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0910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barn(inVertical)">
                                      <p:cBhvr>
                                        <p:cTn id="7" dur="500"/>
                                        <p:tgtEl>
                                          <p:spTgt spid="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barn(inVertical)">
                                      <p:cBhvr>
                                        <p:cTn id="12"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Annual Management Review</a:t>
            </a:r>
            <a:endParaRPr lang="en-US" dirty="0"/>
          </a:p>
        </p:txBody>
      </p:sp>
      <p:sp>
        <p:nvSpPr>
          <p:cNvPr id="4" name="Slide Number Placeholder 3"/>
          <p:cNvSpPr>
            <a:spLocks noGrp="1"/>
          </p:cNvSpPr>
          <p:nvPr>
            <p:ph type="sldNum" sz="quarter" idx="10"/>
          </p:nvPr>
        </p:nvSpPr>
        <p:spPr/>
        <p:txBody>
          <a:bodyPr/>
          <a:lstStyle/>
          <a:p>
            <a:fld id="{EFF62B4C-7C17-4E75-8BEB-BE563FD0F347}"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UL Advanced Red</a:t>
            </a:r>
            <a:endParaRPr lang="en-US"/>
          </a:p>
        </p:txBody>
      </p:sp>
      <p:sp>
        <p:nvSpPr>
          <p:cNvPr id="6" name="Rectangle 5"/>
          <p:cNvSpPr>
            <a:spLocks noGrp="1" noChangeArrowheads="1"/>
          </p:cNvSpPr>
          <p:nvPr>
            <p:ph idx="1"/>
          </p:nvPr>
        </p:nvSpPr>
        <p:spPr/>
        <p:txBody>
          <a:bodyPr/>
          <a:lstStyle/>
          <a:p>
            <a:r>
              <a:rPr lang="de-DE" altLang="de-DE" b="0" dirty="0" smtClean="0"/>
              <a:t>Global </a:t>
            </a:r>
            <a:r>
              <a:rPr lang="de-DE" altLang="de-DE" b="0" dirty="0"/>
              <a:t>Annual Management </a:t>
            </a:r>
            <a:r>
              <a:rPr lang="de-DE" altLang="de-DE" b="0" dirty="0" smtClean="0"/>
              <a:t>Review</a:t>
            </a:r>
            <a:endParaRPr lang="de-DE" altLang="de-DE" b="0" dirty="0"/>
          </a:p>
          <a:p>
            <a:pPr lvl="1"/>
            <a:r>
              <a:rPr lang="en-US" altLang="de-DE" dirty="0"/>
              <a:t>Compliance with rele</a:t>
            </a:r>
            <a:r>
              <a:rPr lang="de-DE" altLang="de-DE" dirty="0"/>
              <a:t>vant international guides</a:t>
            </a:r>
          </a:p>
          <a:p>
            <a:pPr lvl="2"/>
            <a:r>
              <a:rPr lang="en-US" altLang="de-DE" dirty="0"/>
              <a:t>ISO/IEC Guide </a:t>
            </a:r>
            <a:r>
              <a:rPr lang="en-US" altLang="de-DE" dirty="0" smtClean="0"/>
              <a:t>65, ISO/IEC 17065</a:t>
            </a:r>
            <a:endParaRPr lang="en-US" altLang="de-DE" dirty="0"/>
          </a:p>
          <a:p>
            <a:pPr lvl="3"/>
            <a:r>
              <a:rPr lang="de-DE" altLang="de-DE" dirty="0"/>
              <a:t>Supporting guides (e.g. ISO/IEC 17025, ISO/IEC 17020)</a:t>
            </a:r>
          </a:p>
          <a:p>
            <a:pPr lvl="1"/>
            <a:r>
              <a:rPr lang="en-US" altLang="de-DE" dirty="0"/>
              <a:t>Compliance with accreditor / program spe</a:t>
            </a:r>
            <a:r>
              <a:rPr lang="de-DE" altLang="de-DE" dirty="0"/>
              <a:t>cific requirements</a:t>
            </a:r>
            <a:endParaRPr lang="en-US" altLang="de-DE" dirty="0"/>
          </a:p>
          <a:p>
            <a:pPr lvl="1"/>
            <a:r>
              <a:rPr lang="en-US" altLang="de-DE" dirty="0"/>
              <a:t>D</a:t>
            </a:r>
            <a:r>
              <a:rPr lang="de-DE" altLang="de-DE" dirty="0"/>
              <a:t>rive consistency between programs</a:t>
            </a:r>
          </a:p>
          <a:p>
            <a:pPr lvl="1"/>
            <a:r>
              <a:rPr lang="de-DE" altLang="de-DE" dirty="0"/>
              <a:t>Drive cross functional understanding of issues</a:t>
            </a:r>
          </a:p>
          <a:p>
            <a:pPr lvl="1"/>
            <a:r>
              <a:rPr lang="de-DE" altLang="de-DE" dirty="0"/>
              <a:t>Drive issues to resolution</a:t>
            </a:r>
          </a:p>
          <a:p>
            <a:pPr lvl="1"/>
            <a:r>
              <a:rPr lang="de-DE" altLang="de-DE" dirty="0"/>
              <a:t>Obtain commitment from involved functions</a:t>
            </a:r>
          </a:p>
          <a:p>
            <a:endParaRPr lang="en-US" dirty="0"/>
          </a:p>
        </p:txBody>
      </p:sp>
    </p:spTree>
    <p:extLst>
      <p:ext uri="{BB962C8B-B14F-4D97-AF65-F5344CB8AC3E}">
        <p14:creationId xmlns:p14="http://schemas.microsoft.com/office/powerpoint/2010/main" val="4076042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4"/>
          <p:cNvSpPr>
            <a:spLocks noGrp="1"/>
          </p:cNvSpPr>
          <p:nvPr>
            <p:ph type="title"/>
          </p:nvPr>
        </p:nvSpPr>
        <p:spPr>
          <a:xfrm>
            <a:off x="457200" y="488950"/>
            <a:ext cx="5486400" cy="1144588"/>
          </a:xfrm>
        </p:spPr>
        <p:txBody>
          <a:bodyPr/>
          <a:lstStyle/>
          <a:p>
            <a:pPr eaLnBrk="1" hangingPunct="1"/>
            <a:r>
              <a:rPr lang="en-US" dirty="0" smtClean="0">
                <a:latin typeface="Arial" charset="0"/>
                <a:ea typeface="Geneva" charset="0"/>
              </a:rPr>
              <a:t>THANK YOU.</a:t>
            </a:r>
          </a:p>
        </p:txBody>
      </p:sp>
      <p:sp>
        <p:nvSpPr>
          <p:cNvPr id="3" name="Title 4"/>
          <p:cNvSpPr txBox="1">
            <a:spLocks/>
          </p:cNvSpPr>
          <p:nvPr/>
        </p:nvSpPr>
        <p:spPr bwMode="auto">
          <a:xfrm>
            <a:off x="3106220" y="5200017"/>
            <a:ext cx="54864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3000" b="1" kern="1200" cap="none" baseline="0">
                <a:solidFill>
                  <a:schemeClr val="bg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a:lstStyle>
          <a:p>
            <a:r>
              <a:rPr lang="en-US" dirty="0" smtClean="0">
                <a:latin typeface="Arial" charset="0"/>
                <a:ea typeface="Geneva" charset="0"/>
              </a:rPr>
              <a:t>Questions…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658"/>
                                        </p:tgtEl>
                                        <p:attrNameLst>
                                          <p:attrName>style.visibility</p:attrName>
                                        </p:attrNameLst>
                                      </p:cBhvr>
                                      <p:to>
                                        <p:strVal val="visible"/>
                                      </p:to>
                                    </p:set>
                                    <p:anim calcmode="lin" valueType="num">
                                      <p:cBhvr additive="base">
                                        <p:cTn id="7" dur="500" fill="hold"/>
                                        <p:tgtEl>
                                          <p:spTgt spid="70658"/>
                                        </p:tgtEl>
                                        <p:attrNameLst>
                                          <p:attrName>ppt_x</p:attrName>
                                        </p:attrNameLst>
                                      </p:cBhvr>
                                      <p:tavLst>
                                        <p:tav tm="0">
                                          <p:val>
                                            <p:strVal val="#ppt_x"/>
                                          </p:val>
                                        </p:tav>
                                        <p:tav tm="100000">
                                          <p:val>
                                            <p:strVal val="#ppt_x"/>
                                          </p:val>
                                        </p:tav>
                                      </p:tavLst>
                                    </p:anim>
                                    <p:anim calcmode="lin" valueType="num">
                                      <p:cBhvr additive="base">
                                        <p:cTn id="8" dur="500" fill="hold"/>
                                        <p:tgtEl>
                                          <p:spTgt spid="706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3"/>
          <p:cNvSpPr>
            <a:spLocks noGrp="1"/>
          </p:cNvSpPr>
          <p:nvPr>
            <p:ph type="title"/>
          </p:nvPr>
        </p:nvSpPr>
        <p:spPr>
          <a:xfrm>
            <a:off x="457200" y="274638"/>
            <a:ext cx="7327900" cy="472337"/>
          </a:xfrm>
        </p:spPr>
        <p:txBody>
          <a:bodyPr/>
          <a:lstStyle/>
          <a:p>
            <a:pPr eaLnBrk="1" hangingPunct="1"/>
            <a:r>
              <a:rPr lang="en-US" dirty="0" smtClean="0">
                <a:latin typeface="Arial" charset="0"/>
                <a:ea typeface="Geneva" charset="0"/>
              </a:rPr>
              <a:t>17065 Document Structure</a:t>
            </a:r>
          </a:p>
        </p:txBody>
      </p:sp>
      <p:sp>
        <p:nvSpPr>
          <p:cNvPr id="3891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fld id="{F0C5ACC8-A3DA-4778-84B8-4C970F6C1044}" type="slidenum">
              <a:rPr lang="en-US" sz="1000">
                <a:solidFill>
                  <a:schemeClr val="accent1"/>
                </a:solidFill>
              </a:rPr>
              <a:pPr eaLnBrk="1" hangingPunct="1"/>
              <a:t>14</a:t>
            </a:fld>
            <a:endParaRPr lang="en-US" sz="1000">
              <a:solidFill>
                <a:schemeClr val="accent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01874"/>
            <a:ext cx="9043791" cy="5849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Connector 2"/>
          <p:cNvCxnSpPr/>
          <p:nvPr/>
        </p:nvCxnSpPr>
        <p:spPr>
          <a:xfrm flipV="1">
            <a:off x="851770" y="3256767"/>
            <a:ext cx="1365337" cy="569989"/>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851770" y="3256767"/>
            <a:ext cx="1365337" cy="56998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8645968"/>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NACPO  -  ORGANIZATION</a:t>
            </a:r>
            <a:endParaRPr lang="en-US" dirty="0"/>
          </a:p>
        </p:txBody>
      </p:sp>
      <p:sp>
        <p:nvSpPr>
          <p:cNvPr id="4" name="Slide Number Placeholder 3"/>
          <p:cNvSpPr>
            <a:spLocks noGrp="1"/>
          </p:cNvSpPr>
          <p:nvPr>
            <p:ph type="sldNum" sz="quarter" idx="10"/>
          </p:nvPr>
        </p:nvSpPr>
        <p:spPr/>
        <p:txBody>
          <a:bodyPr/>
          <a:lstStyle/>
          <a:p>
            <a:fld id="{4906418B-BFC7-4D07-BD81-A50F0774591D}" type="slidenum">
              <a:rPr lang="en-US" smtClean="0"/>
              <a:pPr/>
              <a:t>15</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358" y="760359"/>
            <a:ext cx="7776842" cy="5880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7405144" y="2698231"/>
            <a:ext cx="1011836" cy="3372786"/>
          </a:xfrm>
          <a:prstGeom prst="roundRect">
            <a:avLst/>
          </a:prstGeom>
          <a:noFill/>
          <a:ln>
            <a:solidFill>
              <a:schemeClr val="accent6">
                <a:lumMod val="60000"/>
                <a:lumOff val="40000"/>
              </a:schemeClr>
            </a:solidFill>
          </a:ln>
          <a:effectLst>
            <a:glow rad="101600">
              <a:schemeClr val="accent5">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6" name="Down Arrow 5"/>
          <p:cNvSpPr/>
          <p:nvPr/>
        </p:nvSpPr>
        <p:spPr>
          <a:xfrm>
            <a:off x="7749913" y="1888761"/>
            <a:ext cx="281069" cy="809470"/>
          </a:xfrm>
          <a:prstGeom prst="downArrow">
            <a:avLst/>
          </a:prstGeom>
          <a:solidFill>
            <a:schemeClr val="tx1">
              <a:lumMod val="75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cxnSp>
        <p:nvCxnSpPr>
          <p:cNvPr id="7" name="Straight Connector 6"/>
          <p:cNvCxnSpPr/>
          <p:nvPr/>
        </p:nvCxnSpPr>
        <p:spPr>
          <a:xfrm>
            <a:off x="3682652" y="3700501"/>
            <a:ext cx="688932" cy="170041"/>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63581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274638"/>
            <a:ext cx="8229600" cy="864614"/>
          </a:xfrm>
        </p:spPr>
        <p:txBody>
          <a:bodyPr/>
          <a:lstStyle/>
          <a:p>
            <a:r>
              <a:rPr lang="en-US" dirty="0"/>
              <a:t>NA CPO – Organization, continued</a:t>
            </a:r>
          </a:p>
        </p:txBody>
      </p:sp>
      <p:sp>
        <p:nvSpPr>
          <p:cNvPr id="58374" name="Rectangle 6"/>
          <p:cNvSpPr>
            <a:spLocks noChangeArrowheads="1"/>
          </p:cNvSpPr>
          <p:nvPr/>
        </p:nvSpPr>
        <p:spPr bwMode="auto">
          <a:xfrm>
            <a:off x="2548328" y="1417638"/>
            <a:ext cx="3132944" cy="1185862"/>
          </a:xfrm>
          <a:prstGeom prst="rect">
            <a:avLst/>
          </a:prstGeom>
          <a:noFill/>
          <a:ln w="9525">
            <a:solidFill>
              <a:schemeClr val="accent4"/>
            </a:solidFill>
            <a:miter lim="800000"/>
            <a:headEnd/>
            <a:tailEnd/>
          </a:ln>
          <a:effectLst/>
          <a:scene3d>
            <a:camera prst="orthographicFront"/>
            <a:lightRig rig="threePt" dir="t"/>
          </a:scene3d>
          <a:sp3d>
            <a:bevelT prst="relaxedInset"/>
          </a:sp3d>
        </p:spPr>
        <p:txBody>
          <a:bodyPr wrap="none" anchor="ctr"/>
          <a:lstStyle/>
          <a:p>
            <a:pPr algn="ctr"/>
            <a:r>
              <a:rPr lang="en-US" dirty="0"/>
              <a:t>William Carney</a:t>
            </a:r>
          </a:p>
          <a:p>
            <a:pPr algn="ctr"/>
            <a:r>
              <a:rPr lang="en-US" dirty="0"/>
              <a:t>Global Chief Engineer</a:t>
            </a:r>
          </a:p>
          <a:p>
            <a:pPr algn="ctr"/>
            <a:r>
              <a:rPr lang="en-US" dirty="0"/>
              <a:t>NA CPO</a:t>
            </a:r>
          </a:p>
        </p:txBody>
      </p:sp>
      <p:sp>
        <p:nvSpPr>
          <p:cNvPr id="58375" name="Rectangle 7"/>
          <p:cNvSpPr>
            <a:spLocks noChangeArrowheads="1"/>
          </p:cNvSpPr>
          <p:nvPr/>
        </p:nvSpPr>
        <p:spPr bwMode="auto">
          <a:xfrm>
            <a:off x="355600" y="3517900"/>
            <a:ext cx="2667000" cy="965200"/>
          </a:xfrm>
          <a:prstGeom prst="rect">
            <a:avLst/>
          </a:prstGeom>
          <a:noFill/>
          <a:ln w="9525">
            <a:solidFill>
              <a:schemeClr val="accent4"/>
            </a:solidFill>
            <a:miter lim="800000"/>
            <a:headEnd/>
            <a:tailEnd/>
          </a:ln>
          <a:effectLst/>
          <a:scene3d>
            <a:camera prst="orthographicFront"/>
            <a:lightRig rig="threePt" dir="t"/>
          </a:scene3d>
          <a:sp3d>
            <a:bevelT prst="relaxedInset"/>
          </a:sp3d>
        </p:spPr>
        <p:txBody>
          <a:bodyPr wrap="none" anchor="ctr"/>
          <a:lstStyle/>
          <a:p>
            <a:pPr algn="ctr"/>
            <a:r>
              <a:rPr lang="en-US" dirty="0"/>
              <a:t>Michael Jorgenson</a:t>
            </a:r>
          </a:p>
          <a:p>
            <a:pPr algn="ctr"/>
            <a:r>
              <a:rPr lang="en-US" dirty="0"/>
              <a:t>Program Manager </a:t>
            </a:r>
          </a:p>
          <a:p>
            <a:pPr algn="ctr"/>
            <a:r>
              <a:rPr lang="en-US" dirty="0"/>
              <a:t>USA &amp; Canada</a:t>
            </a:r>
          </a:p>
        </p:txBody>
      </p:sp>
      <p:sp>
        <p:nvSpPr>
          <p:cNvPr id="58376" name="Rectangle 8"/>
          <p:cNvSpPr>
            <a:spLocks noChangeArrowheads="1"/>
          </p:cNvSpPr>
          <p:nvPr/>
        </p:nvSpPr>
        <p:spPr bwMode="auto">
          <a:xfrm>
            <a:off x="5435600" y="3530600"/>
            <a:ext cx="2667000" cy="965200"/>
          </a:xfrm>
          <a:prstGeom prst="rect">
            <a:avLst/>
          </a:prstGeom>
          <a:noFill/>
          <a:ln w="9525">
            <a:solidFill>
              <a:schemeClr val="accent4"/>
            </a:solidFill>
            <a:miter lim="800000"/>
            <a:headEnd/>
            <a:tailEnd/>
          </a:ln>
          <a:effectLst/>
          <a:scene3d>
            <a:camera prst="orthographicFront"/>
            <a:lightRig rig="threePt" dir="t"/>
          </a:scene3d>
          <a:sp3d>
            <a:bevelT prst="relaxedInset"/>
          </a:sp3d>
        </p:spPr>
        <p:txBody>
          <a:bodyPr wrap="none" anchor="ctr"/>
          <a:lstStyle/>
          <a:p>
            <a:pPr algn="ctr"/>
            <a:r>
              <a:rPr lang="en-US" dirty="0"/>
              <a:t>Jim Feth</a:t>
            </a:r>
          </a:p>
          <a:p>
            <a:pPr algn="ctr"/>
            <a:r>
              <a:rPr lang="en-US" dirty="0"/>
              <a:t>Program Manager</a:t>
            </a:r>
          </a:p>
          <a:p>
            <a:pPr algn="ctr"/>
            <a:r>
              <a:rPr lang="en-US" dirty="0"/>
              <a:t>Asia </a:t>
            </a:r>
          </a:p>
        </p:txBody>
      </p:sp>
      <p:sp>
        <p:nvSpPr>
          <p:cNvPr id="58377" name="Rectangle 9"/>
          <p:cNvSpPr>
            <a:spLocks noChangeArrowheads="1"/>
          </p:cNvSpPr>
          <p:nvPr/>
        </p:nvSpPr>
        <p:spPr bwMode="auto">
          <a:xfrm>
            <a:off x="342900" y="4762500"/>
            <a:ext cx="2667000" cy="965200"/>
          </a:xfrm>
          <a:prstGeom prst="rect">
            <a:avLst/>
          </a:prstGeom>
          <a:noFill/>
          <a:ln w="9525">
            <a:solidFill>
              <a:schemeClr val="accent4"/>
            </a:solidFill>
            <a:miter lim="800000"/>
            <a:headEnd/>
            <a:tailEnd/>
          </a:ln>
          <a:effectLst/>
          <a:scene3d>
            <a:camera prst="orthographicFront"/>
            <a:lightRig rig="threePt" dir="t"/>
          </a:scene3d>
          <a:sp3d>
            <a:bevelT prst="relaxedInset"/>
          </a:sp3d>
        </p:spPr>
        <p:txBody>
          <a:bodyPr wrap="none" anchor="ctr"/>
          <a:lstStyle/>
          <a:p>
            <a:pPr algn="ctr"/>
            <a:r>
              <a:rPr lang="en-US" dirty="0"/>
              <a:t>Rod Morton</a:t>
            </a:r>
          </a:p>
          <a:p>
            <a:pPr algn="ctr"/>
            <a:r>
              <a:rPr lang="en-US" dirty="0"/>
              <a:t>Program Manager</a:t>
            </a:r>
          </a:p>
          <a:p>
            <a:pPr algn="ctr"/>
            <a:r>
              <a:rPr lang="en-US" sz="1400" dirty="0"/>
              <a:t>UL Mark Policy Documentation</a:t>
            </a:r>
          </a:p>
        </p:txBody>
      </p:sp>
      <p:sp>
        <p:nvSpPr>
          <p:cNvPr id="58378" name="Rectangle 10"/>
          <p:cNvSpPr>
            <a:spLocks noChangeArrowheads="1"/>
          </p:cNvSpPr>
          <p:nvPr/>
        </p:nvSpPr>
        <p:spPr bwMode="auto">
          <a:xfrm>
            <a:off x="5486400" y="4737100"/>
            <a:ext cx="2667000" cy="965200"/>
          </a:xfrm>
          <a:prstGeom prst="rect">
            <a:avLst/>
          </a:prstGeom>
          <a:noFill/>
          <a:ln w="9525">
            <a:solidFill>
              <a:schemeClr val="accent4"/>
            </a:solidFill>
            <a:miter lim="800000"/>
            <a:headEnd/>
            <a:tailEnd/>
          </a:ln>
          <a:effectLst/>
          <a:scene3d>
            <a:camera prst="orthographicFront"/>
            <a:lightRig rig="threePt" dir="t"/>
          </a:scene3d>
          <a:sp3d>
            <a:bevelT prst="relaxedInset"/>
          </a:sp3d>
        </p:spPr>
        <p:txBody>
          <a:bodyPr wrap="none" anchor="ctr"/>
          <a:lstStyle/>
          <a:p>
            <a:pPr algn="ctr"/>
            <a:r>
              <a:rPr lang="en-US" dirty="0"/>
              <a:t>Walt Ballek</a:t>
            </a:r>
          </a:p>
          <a:p>
            <a:pPr algn="ctr"/>
            <a:r>
              <a:rPr lang="en-US" dirty="0"/>
              <a:t>Program Manager</a:t>
            </a:r>
          </a:p>
          <a:p>
            <a:pPr algn="ctr"/>
            <a:r>
              <a:rPr lang="en-US" dirty="0"/>
              <a:t>EULA </a:t>
            </a:r>
          </a:p>
        </p:txBody>
      </p:sp>
      <p:sp>
        <p:nvSpPr>
          <p:cNvPr id="58379" name="Line 11"/>
          <p:cNvSpPr>
            <a:spLocks noChangeShapeType="1"/>
          </p:cNvSpPr>
          <p:nvPr/>
        </p:nvSpPr>
        <p:spPr bwMode="auto">
          <a:xfrm>
            <a:off x="3009900" y="3987800"/>
            <a:ext cx="2463800"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80" name="Line 12"/>
          <p:cNvSpPr>
            <a:spLocks noChangeShapeType="1"/>
          </p:cNvSpPr>
          <p:nvPr/>
        </p:nvSpPr>
        <p:spPr bwMode="auto">
          <a:xfrm>
            <a:off x="3009900" y="5194300"/>
            <a:ext cx="2463800"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82" name="Line 14"/>
          <p:cNvSpPr>
            <a:spLocks noChangeShapeType="1"/>
          </p:cNvSpPr>
          <p:nvPr/>
        </p:nvSpPr>
        <p:spPr bwMode="auto">
          <a:xfrm>
            <a:off x="4051300" y="2616200"/>
            <a:ext cx="0" cy="260350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4218375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3"/>
          <p:cNvSpPr>
            <a:spLocks noGrp="1"/>
          </p:cNvSpPr>
          <p:nvPr>
            <p:ph type="title"/>
          </p:nvPr>
        </p:nvSpPr>
        <p:spPr/>
        <p:txBody>
          <a:bodyPr/>
          <a:lstStyle/>
          <a:p>
            <a:pPr eaLnBrk="1" hangingPunct="1"/>
            <a:r>
              <a:rPr lang="en-US" smtClean="0">
                <a:latin typeface="Arial" charset="0"/>
                <a:ea typeface="Geneva" charset="0"/>
              </a:rPr>
              <a:t>Agenda</a:t>
            </a:r>
          </a:p>
        </p:txBody>
      </p:sp>
      <p:sp>
        <p:nvSpPr>
          <p:cNvPr id="34819" name="Content Placeholder 4"/>
          <p:cNvSpPr>
            <a:spLocks noGrp="1"/>
          </p:cNvSpPr>
          <p:nvPr>
            <p:ph idx="1"/>
          </p:nvPr>
        </p:nvSpPr>
        <p:spPr>
          <a:xfrm>
            <a:off x="457200" y="2700339"/>
            <a:ext cx="8229600" cy="1107574"/>
          </a:xfrm>
        </p:spPr>
        <p:txBody>
          <a:bodyPr/>
          <a:lstStyle/>
          <a:p>
            <a:pPr eaLnBrk="1" hangingPunct="1"/>
            <a:r>
              <a:rPr lang="en-US" dirty="0" smtClean="0">
                <a:solidFill>
                  <a:schemeClr val="accent2"/>
                </a:solidFill>
                <a:latin typeface="Arial" charset="0"/>
                <a:cs typeface="Arial" charset="0"/>
              </a:rPr>
              <a:t>2013 Initiatives and Goals - Review</a:t>
            </a:r>
            <a:endParaRPr lang="en-US" dirty="0" smtClean="0">
              <a:solidFill>
                <a:srgbClr val="7F7F7F"/>
              </a:solidFill>
              <a:latin typeface="Arial" charset="0"/>
              <a:cs typeface="Arial" charset="0"/>
            </a:endParaRPr>
          </a:p>
          <a:p>
            <a:pPr eaLnBrk="1" hangingPunct="1"/>
            <a:r>
              <a:rPr lang="en-US" dirty="0" smtClean="0">
                <a:solidFill>
                  <a:srgbClr val="7F7F7F"/>
                </a:solidFill>
                <a:latin typeface="Arial" charset="0"/>
                <a:cs typeface="Arial" charset="0"/>
              </a:rPr>
              <a:t>Questions</a:t>
            </a:r>
          </a:p>
        </p:txBody>
      </p:sp>
      <p:sp>
        <p:nvSpPr>
          <p:cNvPr id="3482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fld id="{12428ED6-146C-4D6A-B036-4645EFB24DC4}" type="slidenum">
              <a:rPr lang="en-US" sz="1000">
                <a:solidFill>
                  <a:schemeClr val="accent1"/>
                </a:solidFill>
              </a:rPr>
              <a:pPr eaLnBrk="1" hangingPunct="1"/>
              <a:t>2</a:t>
            </a:fld>
            <a:endParaRPr lang="en-US" sz="1000">
              <a:solidFill>
                <a:schemeClr val="accent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27900" cy="833193"/>
          </a:xfrm>
        </p:spPr>
        <p:txBody>
          <a:bodyPr/>
          <a:lstStyle/>
          <a:p>
            <a:r>
              <a:rPr lang="en-US" dirty="0" smtClean="0"/>
              <a:t>NA CPO Mission &amp; Responsibilities</a:t>
            </a:r>
            <a:r>
              <a:rPr lang="en-US" dirty="0"/>
              <a:t/>
            </a:r>
            <a:br>
              <a:rPr lang="en-US" dirty="0"/>
            </a:br>
            <a:endParaRPr lang="en-US" dirty="0"/>
          </a:p>
        </p:txBody>
      </p:sp>
      <p:sp>
        <p:nvSpPr>
          <p:cNvPr id="3" name="Content Placeholder 2"/>
          <p:cNvSpPr>
            <a:spLocks noGrp="1"/>
          </p:cNvSpPr>
          <p:nvPr>
            <p:ph idx="1"/>
          </p:nvPr>
        </p:nvSpPr>
        <p:spPr>
          <a:xfrm>
            <a:off x="457200" y="1314452"/>
            <a:ext cx="8229600" cy="3746064"/>
          </a:xfrm>
        </p:spPr>
        <p:txBody>
          <a:bodyPr>
            <a:normAutofit/>
          </a:bodyPr>
          <a:lstStyle/>
          <a:p>
            <a:r>
              <a:rPr lang="en-US" dirty="0">
                <a:solidFill>
                  <a:schemeClr val="tx1"/>
                </a:solidFill>
              </a:rPr>
              <a:t>Product testing and certification </a:t>
            </a:r>
          </a:p>
          <a:p>
            <a:r>
              <a:rPr lang="en-US" dirty="0">
                <a:solidFill>
                  <a:schemeClr val="tx1"/>
                </a:solidFill>
              </a:rPr>
              <a:t>Staff technical competency with the PDE organization </a:t>
            </a:r>
          </a:p>
          <a:p>
            <a:r>
              <a:rPr lang="en-US" dirty="0">
                <a:solidFill>
                  <a:schemeClr val="tx1"/>
                </a:solidFill>
              </a:rPr>
              <a:t>Development and maintenance of certification requirements </a:t>
            </a:r>
          </a:p>
          <a:p>
            <a:r>
              <a:rPr lang="en-US" dirty="0">
                <a:solidFill>
                  <a:schemeClr val="tx1"/>
                </a:solidFill>
              </a:rPr>
              <a:t>Consistency in the application of certification requirements </a:t>
            </a:r>
          </a:p>
          <a:p>
            <a:r>
              <a:rPr lang="en-US" dirty="0">
                <a:solidFill>
                  <a:schemeClr val="tx1"/>
                </a:solidFill>
              </a:rPr>
              <a:t>Management of UL Product Certification Program </a:t>
            </a:r>
          </a:p>
          <a:p>
            <a:endParaRPr lang="en-US" dirty="0"/>
          </a:p>
        </p:txBody>
      </p:sp>
      <p:sp>
        <p:nvSpPr>
          <p:cNvPr id="4" name="Slide Number Placeholder 3"/>
          <p:cNvSpPr>
            <a:spLocks noGrp="1"/>
          </p:cNvSpPr>
          <p:nvPr>
            <p:ph type="sldNum" sz="quarter" idx="10"/>
          </p:nvPr>
        </p:nvSpPr>
        <p:spPr/>
        <p:txBody>
          <a:bodyPr/>
          <a:lstStyle/>
          <a:p>
            <a:fld id="{D1158A65-622D-467B-B82E-A762528F005B}" type="slidenum">
              <a:rPr lang="en-US" smtClean="0"/>
              <a:pPr/>
              <a:t>3</a:t>
            </a:fld>
            <a:endParaRPr lang="en-US"/>
          </a:p>
        </p:txBody>
      </p:sp>
      <p:pic>
        <p:nvPicPr>
          <p:cNvPr id="2050" name="Picture 2" descr="http://ts2.mm.bing.net/th?id=H.4614681577196293&amp;w=180&amp;h=188&amp;c=7&amp;rs=1&amp;pid=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0950" y="4952999"/>
            <a:ext cx="1714500" cy="179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9923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27900" cy="702392"/>
          </a:xfrm>
        </p:spPr>
        <p:txBody>
          <a:bodyPr/>
          <a:lstStyle/>
          <a:p>
            <a:r>
              <a:rPr lang="en-US" dirty="0" smtClean="0"/>
              <a:t>NA CPO Responsibilities - continued</a:t>
            </a:r>
            <a:r>
              <a:rPr lang="en-US" dirty="0"/>
              <a:t/>
            </a:r>
            <a:br>
              <a:rPr lang="en-US" dirty="0"/>
            </a:br>
            <a:endParaRPr lang="en-US" dirty="0"/>
          </a:p>
        </p:txBody>
      </p:sp>
      <p:sp>
        <p:nvSpPr>
          <p:cNvPr id="3" name="Content Placeholder 2"/>
          <p:cNvSpPr>
            <a:spLocks noGrp="1"/>
          </p:cNvSpPr>
          <p:nvPr>
            <p:ph idx="1"/>
          </p:nvPr>
        </p:nvSpPr>
        <p:spPr>
          <a:xfrm>
            <a:off x="457200" y="3018773"/>
            <a:ext cx="8229600" cy="3107390"/>
          </a:xfrm>
        </p:spPr>
        <p:txBody>
          <a:bodyPr>
            <a:normAutofit/>
          </a:bodyPr>
          <a:lstStyle/>
          <a:p>
            <a:r>
              <a:rPr lang="en-US" dirty="0" smtClean="0">
                <a:solidFill>
                  <a:schemeClr val="tx1"/>
                </a:solidFill>
              </a:rPr>
              <a:t>Compatibility </a:t>
            </a:r>
            <a:r>
              <a:rPr lang="en-US" dirty="0">
                <a:solidFill>
                  <a:schemeClr val="tx1"/>
                </a:solidFill>
              </a:rPr>
              <a:t>of certification requirements with applicable installation codes </a:t>
            </a:r>
          </a:p>
          <a:p>
            <a:r>
              <a:rPr lang="en-US" dirty="0">
                <a:solidFill>
                  <a:schemeClr val="tx1"/>
                </a:solidFill>
              </a:rPr>
              <a:t>Content of Certification Documentation on LIS </a:t>
            </a:r>
          </a:p>
          <a:p>
            <a:r>
              <a:rPr lang="en-US" dirty="0">
                <a:solidFill>
                  <a:schemeClr val="tx1"/>
                </a:solidFill>
              </a:rPr>
              <a:t>Data Acceptance Policy </a:t>
            </a:r>
          </a:p>
          <a:p>
            <a:r>
              <a:rPr lang="en-US" dirty="0">
                <a:solidFill>
                  <a:schemeClr val="tx1"/>
                </a:solidFill>
              </a:rPr>
              <a:t>Product Certification Program Management Office for all North American certifications provided by UL enterprise </a:t>
            </a:r>
          </a:p>
          <a:p>
            <a:endParaRPr lang="en-US" dirty="0"/>
          </a:p>
        </p:txBody>
      </p:sp>
      <p:sp>
        <p:nvSpPr>
          <p:cNvPr id="4" name="Slide Number Placeholder 3"/>
          <p:cNvSpPr>
            <a:spLocks noGrp="1"/>
          </p:cNvSpPr>
          <p:nvPr>
            <p:ph type="sldNum" sz="quarter" idx="10"/>
          </p:nvPr>
        </p:nvSpPr>
        <p:spPr/>
        <p:txBody>
          <a:bodyPr/>
          <a:lstStyle/>
          <a:p>
            <a:fld id="{D1158A65-622D-467B-B82E-A762528F005B}" type="slidenum">
              <a:rPr lang="en-US" smtClean="0"/>
              <a:pPr/>
              <a:t>4</a:t>
            </a:fld>
            <a:endParaRPr lang="en-US"/>
          </a:p>
        </p:txBody>
      </p:sp>
      <p:pic>
        <p:nvPicPr>
          <p:cNvPr id="1026" name="Picture 2" descr="http://davenport-co.com/wp-content/uploads/2011/08/iStock_Mission-Statement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159" y="929643"/>
            <a:ext cx="3035242" cy="2013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8411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Ongoing Oversight of:</a:t>
            </a:r>
            <a:endParaRPr lang="en-US" dirty="0"/>
          </a:p>
        </p:txBody>
      </p:sp>
      <p:sp>
        <p:nvSpPr>
          <p:cNvPr id="3" name="Content Placeholder 2"/>
          <p:cNvSpPr>
            <a:spLocks noGrp="1"/>
          </p:cNvSpPr>
          <p:nvPr>
            <p:ph idx="1"/>
          </p:nvPr>
        </p:nvSpPr>
        <p:spPr>
          <a:xfrm>
            <a:off x="457200" y="1417638"/>
            <a:ext cx="8229600" cy="4708525"/>
          </a:xfrm>
        </p:spPr>
        <p:txBody>
          <a:bodyPr>
            <a:normAutofit fontScale="70000" lnSpcReduction="20000"/>
          </a:bodyPr>
          <a:lstStyle/>
          <a:p>
            <a:r>
              <a:rPr lang="en-US" dirty="0">
                <a:solidFill>
                  <a:schemeClr val="tx1"/>
                </a:solidFill>
              </a:rPr>
              <a:t>Data Acceptance Program </a:t>
            </a:r>
          </a:p>
          <a:p>
            <a:r>
              <a:rPr lang="en-US" dirty="0">
                <a:solidFill>
                  <a:schemeClr val="tx1"/>
                </a:solidFill>
              </a:rPr>
              <a:t>C-UL Certification Guidance </a:t>
            </a:r>
          </a:p>
          <a:p>
            <a:r>
              <a:rPr lang="en-US" dirty="0">
                <a:solidFill>
                  <a:schemeClr val="tx1"/>
                </a:solidFill>
              </a:rPr>
              <a:t>Construction Review Datasheets (CRDs) </a:t>
            </a:r>
          </a:p>
          <a:p>
            <a:r>
              <a:rPr lang="en-US" dirty="0">
                <a:solidFill>
                  <a:schemeClr val="tx1"/>
                </a:solidFill>
              </a:rPr>
              <a:t>UL-CSA MOU and Related Information </a:t>
            </a:r>
          </a:p>
          <a:p>
            <a:r>
              <a:rPr lang="en-US" dirty="0">
                <a:solidFill>
                  <a:schemeClr val="tx1"/>
                </a:solidFill>
              </a:rPr>
              <a:t>Acceptance of Components Certified by Others </a:t>
            </a:r>
          </a:p>
          <a:p>
            <a:r>
              <a:rPr lang="en-US" dirty="0">
                <a:solidFill>
                  <a:schemeClr val="tx1"/>
                </a:solidFill>
              </a:rPr>
              <a:t>New Product Categories </a:t>
            </a:r>
          </a:p>
          <a:p>
            <a:r>
              <a:rPr lang="en-US" dirty="0">
                <a:solidFill>
                  <a:schemeClr val="tx1"/>
                </a:solidFill>
              </a:rPr>
              <a:t>Products Ineligible for Certification </a:t>
            </a:r>
          </a:p>
          <a:p>
            <a:r>
              <a:rPr lang="en-US" dirty="0">
                <a:solidFill>
                  <a:schemeClr val="tx1"/>
                </a:solidFill>
              </a:rPr>
              <a:t>Complementary CCNs </a:t>
            </a:r>
          </a:p>
          <a:p>
            <a:r>
              <a:rPr lang="en-US" dirty="0">
                <a:solidFill>
                  <a:schemeClr val="tx1"/>
                </a:solidFill>
              </a:rPr>
              <a:t>Energy Verification Service (EVS) </a:t>
            </a:r>
          </a:p>
          <a:p>
            <a:r>
              <a:rPr lang="en-US" dirty="0">
                <a:solidFill>
                  <a:schemeClr val="tx1"/>
                </a:solidFill>
              </a:rPr>
              <a:t>Rebuilt Products </a:t>
            </a:r>
          </a:p>
          <a:p>
            <a:r>
              <a:rPr lang="en-US" dirty="0" smtClean="0">
                <a:solidFill>
                  <a:schemeClr val="tx1"/>
                </a:solidFill>
              </a:rPr>
              <a:t>IFR </a:t>
            </a:r>
            <a:r>
              <a:rPr lang="en-US" dirty="0">
                <a:solidFill>
                  <a:schemeClr val="tx1"/>
                </a:solidFill>
              </a:rPr>
              <a:t>Website </a:t>
            </a:r>
          </a:p>
          <a:p>
            <a:r>
              <a:rPr lang="en-US" dirty="0">
                <a:solidFill>
                  <a:schemeClr val="tx1"/>
                </a:solidFill>
              </a:rPr>
              <a:t>UL Marks </a:t>
            </a:r>
          </a:p>
          <a:p>
            <a:r>
              <a:rPr lang="en-US" dirty="0">
                <a:solidFill>
                  <a:schemeClr val="tx1"/>
                </a:solidFill>
              </a:rPr>
              <a:t>UL Mark Program Policy Documents </a:t>
            </a:r>
          </a:p>
          <a:p>
            <a:r>
              <a:rPr lang="en-US" dirty="0">
                <a:solidFill>
                  <a:schemeClr val="tx1"/>
                </a:solidFill>
              </a:rPr>
              <a:t>UL Mark Certification Program Training Modules </a:t>
            </a:r>
          </a:p>
          <a:p>
            <a:r>
              <a:rPr lang="en-US" dirty="0">
                <a:solidFill>
                  <a:schemeClr val="tx1"/>
                </a:solidFill>
              </a:rPr>
              <a:t>UL Mark Policy Announcement Bulletins (2008-present) </a:t>
            </a:r>
          </a:p>
          <a:p>
            <a:r>
              <a:rPr lang="en-US" dirty="0">
                <a:solidFill>
                  <a:schemeClr val="tx1"/>
                </a:solidFill>
              </a:rPr>
              <a:t>Provisional Certification </a:t>
            </a:r>
          </a:p>
          <a:p>
            <a:endParaRPr lang="en-US" dirty="0"/>
          </a:p>
        </p:txBody>
      </p:sp>
      <p:sp>
        <p:nvSpPr>
          <p:cNvPr id="4" name="Slide Number Placeholder 3"/>
          <p:cNvSpPr>
            <a:spLocks noGrp="1"/>
          </p:cNvSpPr>
          <p:nvPr>
            <p:ph type="sldNum" sz="quarter" idx="10"/>
          </p:nvPr>
        </p:nvSpPr>
        <p:spPr/>
        <p:txBody>
          <a:bodyPr/>
          <a:lstStyle/>
          <a:p>
            <a:fld id="{D1158A65-622D-467B-B82E-A762528F005B}" type="slidenum">
              <a:rPr lang="en-US" smtClean="0"/>
              <a:pPr/>
              <a:t>5</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2700" y="2514628"/>
            <a:ext cx="2838451" cy="212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17058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3"/>
          <p:cNvSpPr>
            <a:spLocks noGrp="1"/>
          </p:cNvSpPr>
          <p:nvPr>
            <p:ph type="title"/>
          </p:nvPr>
        </p:nvSpPr>
        <p:spPr>
          <a:xfrm>
            <a:off x="457200" y="274638"/>
            <a:ext cx="7327900" cy="660310"/>
          </a:xfrm>
        </p:spPr>
        <p:txBody>
          <a:bodyPr/>
          <a:lstStyle/>
          <a:p>
            <a:pPr eaLnBrk="1" hangingPunct="1"/>
            <a:r>
              <a:rPr lang="en-US" dirty="0" smtClean="0">
                <a:latin typeface="Arial" charset="0"/>
                <a:ea typeface="Geneva" charset="0"/>
              </a:rPr>
              <a:t>2013 Initiatives and Goals</a:t>
            </a:r>
          </a:p>
        </p:txBody>
      </p:sp>
      <p:sp>
        <p:nvSpPr>
          <p:cNvPr id="39939" name="Content Placeholder 4"/>
          <p:cNvSpPr>
            <a:spLocks noGrp="1"/>
          </p:cNvSpPr>
          <p:nvPr>
            <p:ph idx="1"/>
          </p:nvPr>
        </p:nvSpPr>
        <p:spPr>
          <a:xfrm>
            <a:off x="457200" y="1089062"/>
            <a:ext cx="8440220" cy="4670470"/>
          </a:xfrm>
        </p:spPr>
        <p:txBody>
          <a:bodyPr/>
          <a:lstStyle/>
          <a:p>
            <a:pPr marL="342900" indent="-342900" defTabSz="914400">
              <a:spcAft>
                <a:spcPct val="30000"/>
              </a:spcAft>
              <a:buFont typeface="Wingdings" pitchFamily="2" charset="2"/>
              <a:buChar char="q"/>
            </a:pPr>
            <a:r>
              <a:rPr lang="en-US" dirty="0" smtClean="0">
                <a:latin typeface="Arial" charset="0"/>
                <a:cs typeface="Arial" charset="0"/>
              </a:rPr>
              <a:t>Revisions to </a:t>
            </a:r>
            <a:r>
              <a:rPr lang="en-US" dirty="0">
                <a:latin typeface="Arial" charset="0"/>
                <a:cs typeface="Arial" charset="0"/>
              </a:rPr>
              <a:t>UL Mark Policy documents w.r.t. 17065/17025 Stds</a:t>
            </a:r>
          </a:p>
          <a:p>
            <a:pPr marL="342900" indent="-342900" defTabSz="914400">
              <a:spcAft>
                <a:spcPct val="30000"/>
              </a:spcAft>
              <a:buFont typeface="Wingdings" pitchFamily="2" charset="2"/>
              <a:buChar char="q"/>
            </a:pPr>
            <a:r>
              <a:rPr lang="en-US" dirty="0">
                <a:latin typeface="Arial" charset="0"/>
                <a:cs typeface="Arial" charset="0"/>
              </a:rPr>
              <a:t>Impartiality, Safeguard Mechanism – ISO 17065</a:t>
            </a:r>
          </a:p>
          <a:p>
            <a:pPr marL="342900" indent="-342900" defTabSz="914400">
              <a:spcAft>
                <a:spcPct val="30000"/>
              </a:spcAft>
              <a:buFont typeface="Wingdings" pitchFamily="2" charset="2"/>
              <a:buChar char="q"/>
            </a:pPr>
            <a:r>
              <a:rPr lang="en-US" dirty="0" smtClean="0">
                <a:latin typeface="Arial" charset="0"/>
                <a:cs typeface="Arial" charset="0"/>
              </a:rPr>
              <a:t>Continuing Certification</a:t>
            </a:r>
            <a:endParaRPr lang="en-US" dirty="0">
              <a:latin typeface="Arial" charset="0"/>
              <a:cs typeface="Arial" charset="0"/>
            </a:endParaRPr>
          </a:p>
          <a:p>
            <a:pPr marL="342900" indent="-342900" defTabSz="914400" eaLnBrk="1" hangingPunct="1">
              <a:spcAft>
                <a:spcPct val="30000"/>
              </a:spcAft>
              <a:buFont typeface="Wingdings" pitchFamily="2" charset="2"/>
              <a:buChar char="q"/>
            </a:pPr>
            <a:r>
              <a:rPr lang="en-US" dirty="0" smtClean="0">
                <a:latin typeface="Arial" charset="0"/>
                <a:cs typeface="Arial" charset="0"/>
              </a:rPr>
              <a:t>Convergence of UL Mark and ULC Mark Programs</a:t>
            </a:r>
          </a:p>
          <a:p>
            <a:pPr marL="342900" indent="-342900" defTabSz="914400" eaLnBrk="1" hangingPunct="1">
              <a:spcAft>
                <a:spcPct val="30000"/>
              </a:spcAft>
              <a:buFont typeface="Wingdings" pitchFamily="2" charset="2"/>
              <a:buChar char="q"/>
            </a:pPr>
            <a:r>
              <a:rPr lang="en-US" dirty="0" smtClean="0">
                <a:latin typeface="Arial" charset="0"/>
                <a:cs typeface="Arial" charset="0"/>
              </a:rPr>
              <a:t>Transition Policy for Acquired Test Labs w.r.t 17025</a:t>
            </a:r>
          </a:p>
          <a:p>
            <a:pPr marL="342900" indent="-342900" defTabSz="914400" eaLnBrk="1" hangingPunct="1">
              <a:spcAft>
                <a:spcPct val="30000"/>
              </a:spcAft>
              <a:buFont typeface="Wingdings" pitchFamily="2" charset="2"/>
              <a:buChar char="q"/>
            </a:pPr>
            <a:r>
              <a:rPr lang="en-US" dirty="0" smtClean="0">
                <a:latin typeface="Arial" charset="0"/>
                <a:cs typeface="Arial" charset="0"/>
              </a:rPr>
              <a:t>Proactive Support of New Businesses and Business Units</a:t>
            </a:r>
          </a:p>
          <a:p>
            <a:pPr marL="687388" lvl="1" indent="-342900" defTabSz="914400">
              <a:spcAft>
                <a:spcPct val="30000"/>
              </a:spcAft>
              <a:buFont typeface="Courier New" pitchFamily="49" charset="0"/>
              <a:buChar char="o"/>
            </a:pPr>
            <a:r>
              <a:rPr lang="en-US" dirty="0" smtClean="0">
                <a:latin typeface="Arial" charset="0"/>
                <a:cs typeface="Arial" charset="0"/>
              </a:rPr>
              <a:t>Medical (L&amp;HS)  – Certification Process Redesign</a:t>
            </a:r>
          </a:p>
          <a:p>
            <a:pPr marL="687388" lvl="1" indent="-342900" defTabSz="914400">
              <a:spcAft>
                <a:spcPct val="30000"/>
              </a:spcAft>
              <a:buFont typeface="Courier New" pitchFamily="49" charset="0"/>
              <a:buChar char="o"/>
            </a:pPr>
            <a:r>
              <a:rPr lang="en-US" dirty="0" smtClean="0">
                <a:latin typeface="Arial" charset="0"/>
                <a:cs typeface="Arial" charset="0"/>
              </a:rPr>
              <a:t>VS – Diamond &amp; OTC/Dietary Supplements</a:t>
            </a:r>
          </a:p>
          <a:p>
            <a:pPr marL="687388" lvl="1" indent="-342900" defTabSz="914400">
              <a:spcAft>
                <a:spcPct val="30000"/>
              </a:spcAft>
              <a:buFont typeface="Wingdings" pitchFamily="2" charset="2"/>
              <a:buChar char="§"/>
            </a:pPr>
            <a:endParaRPr lang="en-US" dirty="0" smtClean="0">
              <a:latin typeface="Arial" charset="0"/>
              <a:cs typeface="Arial" charset="0"/>
            </a:endParaRPr>
          </a:p>
        </p:txBody>
      </p:sp>
      <p:sp>
        <p:nvSpPr>
          <p:cNvPr id="39940" name="Footer Placeholder 4"/>
          <p:cNvSpPr>
            <a:spLocks noGrp="1"/>
          </p:cNvSpPr>
          <p:nvPr>
            <p:ph type="ftr" sz="quarter" idx="11"/>
          </p:nvPr>
        </p:nvSpPr>
        <p:spPr bwMode="auto">
          <a:xfrm>
            <a:off x="457200" y="6378575"/>
            <a:ext cx="179284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1000" dirty="0" smtClean="0">
                <a:solidFill>
                  <a:srgbClr val="000000"/>
                </a:solidFill>
              </a:rPr>
              <a:t>NACPO – October 2013</a:t>
            </a:r>
            <a:endParaRPr lang="en-US" sz="1000" dirty="0">
              <a:solidFill>
                <a:srgbClr val="000000"/>
              </a:solidFill>
            </a:endParaRPr>
          </a:p>
        </p:txBody>
      </p:sp>
      <p:sp>
        <p:nvSpPr>
          <p:cNvPr id="39941"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fld id="{E54AE2E0-3AE8-4FD8-8228-400515AEB504}" type="slidenum">
              <a:rPr lang="en-US" sz="1000">
                <a:solidFill>
                  <a:srgbClr val="000000"/>
                </a:solidFill>
              </a:rPr>
              <a:pPr eaLnBrk="1" hangingPunct="1"/>
              <a:t>6</a:t>
            </a:fld>
            <a:endParaRPr lang="en-US" sz="1000">
              <a:solidFill>
                <a:srgbClr val="000000"/>
              </a:solidFill>
            </a:endParaRPr>
          </a:p>
        </p:txBody>
      </p:sp>
      <p:pic>
        <p:nvPicPr>
          <p:cNvPr id="1026" name="Picture 2" descr="C:\Users\01292\AppData\Local\Microsoft\Windows\Temporary Internet Files\Content.IE5\ZQFBYIIZ\MP91021698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2115" y="4574827"/>
            <a:ext cx="2254685" cy="1803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916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 calcmode="lin" valueType="num">
                                      <p:cBhvr additive="base">
                                        <p:cTn id="7" dur="500" fill="hold"/>
                                        <p:tgtEl>
                                          <p:spTgt spid="399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939">
                                            <p:txEl>
                                              <p:pRg st="1" end="1"/>
                                            </p:txEl>
                                          </p:spTgt>
                                        </p:tgtEl>
                                        <p:attrNameLst>
                                          <p:attrName>style.visibility</p:attrName>
                                        </p:attrNameLst>
                                      </p:cBhvr>
                                      <p:to>
                                        <p:strVal val="visible"/>
                                      </p:to>
                                    </p:set>
                                    <p:anim calcmode="lin" valueType="num">
                                      <p:cBhvr additive="base">
                                        <p:cTn id="13" dur="500" fill="hold"/>
                                        <p:tgtEl>
                                          <p:spTgt spid="399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9939">
                                            <p:txEl>
                                              <p:pRg st="2" end="2"/>
                                            </p:txEl>
                                          </p:spTgt>
                                        </p:tgtEl>
                                        <p:attrNameLst>
                                          <p:attrName>style.visibility</p:attrName>
                                        </p:attrNameLst>
                                      </p:cBhvr>
                                      <p:to>
                                        <p:strVal val="visible"/>
                                      </p:to>
                                    </p:set>
                                    <p:anim calcmode="lin" valueType="num">
                                      <p:cBhvr additive="base">
                                        <p:cTn id="19" dur="500" fill="hold"/>
                                        <p:tgtEl>
                                          <p:spTgt spid="3993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9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9939">
                                            <p:txEl>
                                              <p:pRg st="3" end="3"/>
                                            </p:txEl>
                                          </p:spTgt>
                                        </p:tgtEl>
                                        <p:attrNameLst>
                                          <p:attrName>style.visibility</p:attrName>
                                        </p:attrNameLst>
                                      </p:cBhvr>
                                      <p:to>
                                        <p:strVal val="visible"/>
                                      </p:to>
                                    </p:set>
                                    <p:anim calcmode="lin" valueType="num">
                                      <p:cBhvr additive="base">
                                        <p:cTn id="25" dur="500" fill="hold"/>
                                        <p:tgtEl>
                                          <p:spTgt spid="3993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9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9939">
                                            <p:txEl>
                                              <p:pRg st="4" end="4"/>
                                            </p:txEl>
                                          </p:spTgt>
                                        </p:tgtEl>
                                        <p:attrNameLst>
                                          <p:attrName>style.visibility</p:attrName>
                                        </p:attrNameLst>
                                      </p:cBhvr>
                                      <p:to>
                                        <p:strVal val="visible"/>
                                      </p:to>
                                    </p:set>
                                    <p:anim calcmode="lin" valueType="num">
                                      <p:cBhvr additive="base">
                                        <p:cTn id="31" dur="500" fill="hold"/>
                                        <p:tgtEl>
                                          <p:spTgt spid="3993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99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9939">
                                            <p:txEl>
                                              <p:pRg st="5" end="5"/>
                                            </p:txEl>
                                          </p:spTgt>
                                        </p:tgtEl>
                                        <p:attrNameLst>
                                          <p:attrName>style.visibility</p:attrName>
                                        </p:attrNameLst>
                                      </p:cBhvr>
                                      <p:to>
                                        <p:strVal val="visible"/>
                                      </p:to>
                                    </p:set>
                                    <p:anim calcmode="lin" valueType="num">
                                      <p:cBhvr additive="base">
                                        <p:cTn id="37" dur="500" fill="hold"/>
                                        <p:tgtEl>
                                          <p:spTgt spid="3993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9939">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9939">
                                            <p:txEl>
                                              <p:pRg st="6" end="6"/>
                                            </p:txEl>
                                          </p:spTgt>
                                        </p:tgtEl>
                                        <p:attrNameLst>
                                          <p:attrName>style.visibility</p:attrName>
                                        </p:attrNameLst>
                                      </p:cBhvr>
                                      <p:to>
                                        <p:strVal val="visible"/>
                                      </p:to>
                                    </p:set>
                                    <p:anim calcmode="lin" valueType="num">
                                      <p:cBhvr additive="base">
                                        <p:cTn id="41" dur="500" fill="hold"/>
                                        <p:tgtEl>
                                          <p:spTgt spid="39939">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9939">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9939">
                                            <p:txEl>
                                              <p:pRg st="7" end="7"/>
                                            </p:txEl>
                                          </p:spTgt>
                                        </p:tgtEl>
                                        <p:attrNameLst>
                                          <p:attrName>style.visibility</p:attrName>
                                        </p:attrNameLst>
                                      </p:cBhvr>
                                      <p:to>
                                        <p:strVal val="visible"/>
                                      </p:to>
                                    </p:set>
                                    <p:anim calcmode="lin" valueType="num">
                                      <p:cBhvr additive="base">
                                        <p:cTn id="45" dur="500" fill="hold"/>
                                        <p:tgtEl>
                                          <p:spTgt spid="39939">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993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3"/>
          <p:cNvSpPr>
            <a:spLocks noGrp="1"/>
          </p:cNvSpPr>
          <p:nvPr>
            <p:ph type="title"/>
          </p:nvPr>
        </p:nvSpPr>
        <p:spPr>
          <a:xfrm>
            <a:off x="457200" y="274638"/>
            <a:ext cx="7327900" cy="694846"/>
          </a:xfrm>
        </p:spPr>
        <p:txBody>
          <a:bodyPr/>
          <a:lstStyle/>
          <a:p>
            <a:r>
              <a:rPr lang="en-US" dirty="0">
                <a:latin typeface="Arial" charset="0"/>
                <a:ea typeface="Geneva" charset="0"/>
              </a:rPr>
              <a:t>ISO/IEC 17065 Documentation </a:t>
            </a:r>
            <a:endParaRPr lang="en-US" dirty="0" smtClean="0">
              <a:latin typeface="Arial" charset="0"/>
              <a:ea typeface="Geneva" charset="0"/>
            </a:endParaRPr>
          </a:p>
        </p:txBody>
      </p:sp>
      <p:sp>
        <p:nvSpPr>
          <p:cNvPr id="39939" name="Content Placeholder 4"/>
          <p:cNvSpPr>
            <a:spLocks noGrp="1"/>
          </p:cNvSpPr>
          <p:nvPr>
            <p:ph idx="1"/>
          </p:nvPr>
        </p:nvSpPr>
        <p:spPr>
          <a:xfrm>
            <a:off x="457200" y="1061582"/>
            <a:ext cx="8229600" cy="4525963"/>
          </a:xfrm>
        </p:spPr>
        <p:txBody>
          <a:bodyPr/>
          <a:lstStyle/>
          <a:p>
            <a:pPr defTabSz="914400">
              <a:spcAft>
                <a:spcPct val="30000"/>
              </a:spcAft>
            </a:pPr>
            <a:r>
              <a:rPr lang="en-US" dirty="0" smtClean="0">
                <a:latin typeface="Arial" charset="0"/>
                <a:cs typeface="Arial" charset="0"/>
              </a:rPr>
              <a:t>Drafting Revisions </a:t>
            </a:r>
            <a:r>
              <a:rPr lang="en-US" dirty="0">
                <a:latin typeface="Arial" charset="0"/>
                <a:cs typeface="Arial" charset="0"/>
              </a:rPr>
              <a:t>to UL Mark Policy </a:t>
            </a:r>
            <a:r>
              <a:rPr lang="en-US" dirty="0" smtClean="0">
                <a:latin typeface="Arial" charset="0"/>
                <a:cs typeface="Arial" charset="0"/>
              </a:rPr>
              <a:t>Documents</a:t>
            </a:r>
          </a:p>
          <a:p>
            <a:pPr defTabSz="914400">
              <a:spcAft>
                <a:spcPct val="30000"/>
              </a:spcAft>
            </a:pPr>
            <a:r>
              <a:rPr lang="en-US" dirty="0" smtClean="0">
                <a:latin typeface="Arial" charset="0"/>
                <a:cs typeface="Arial" charset="0"/>
              </a:rPr>
              <a:t>to </a:t>
            </a:r>
            <a:r>
              <a:rPr lang="en-US" dirty="0">
                <a:latin typeface="Arial" charset="0"/>
                <a:cs typeface="Arial" charset="0"/>
              </a:rPr>
              <a:t>coincide </a:t>
            </a:r>
            <a:r>
              <a:rPr lang="en-US" dirty="0" smtClean="0">
                <a:latin typeface="Arial" charset="0"/>
                <a:cs typeface="Arial" charset="0"/>
              </a:rPr>
              <a:t>with -</a:t>
            </a:r>
            <a:endParaRPr lang="en-US" dirty="0">
              <a:latin typeface="Arial" charset="0"/>
              <a:cs typeface="Arial" charset="0"/>
            </a:endParaRPr>
          </a:p>
          <a:p>
            <a:pPr defTabSz="914400">
              <a:spcAft>
                <a:spcPct val="30000"/>
              </a:spcAft>
            </a:pPr>
            <a:r>
              <a:rPr lang="en-US" dirty="0" smtClean="0">
                <a:latin typeface="Arial" charset="0"/>
                <a:cs typeface="Arial" charset="0"/>
              </a:rPr>
              <a:t>o 17065</a:t>
            </a:r>
            <a:endParaRPr lang="en-US" dirty="0">
              <a:latin typeface="Arial" charset="0"/>
              <a:cs typeface="Arial" charset="0"/>
            </a:endParaRPr>
          </a:p>
          <a:p>
            <a:pPr defTabSz="914400">
              <a:spcAft>
                <a:spcPct val="30000"/>
              </a:spcAft>
            </a:pPr>
            <a:r>
              <a:rPr lang="en-US" dirty="0" smtClean="0">
                <a:latin typeface="Arial" charset="0"/>
                <a:cs typeface="Arial" charset="0"/>
              </a:rPr>
              <a:t>o OSHA </a:t>
            </a:r>
            <a:r>
              <a:rPr lang="en-US" dirty="0">
                <a:latin typeface="Arial" charset="0"/>
                <a:cs typeface="Arial" charset="0"/>
              </a:rPr>
              <a:t>Regulations</a:t>
            </a:r>
          </a:p>
          <a:p>
            <a:pPr defTabSz="914400">
              <a:spcAft>
                <a:spcPct val="30000"/>
              </a:spcAft>
            </a:pPr>
            <a:r>
              <a:rPr lang="en-US" dirty="0" smtClean="0">
                <a:latin typeface="Arial" charset="0"/>
                <a:cs typeface="Arial" charset="0"/>
              </a:rPr>
              <a:t>o CAN-P-1500</a:t>
            </a:r>
            <a:endParaRPr lang="en-US" dirty="0">
              <a:latin typeface="Arial" charset="0"/>
              <a:cs typeface="Arial" charset="0"/>
            </a:endParaRPr>
          </a:p>
          <a:p>
            <a:pPr defTabSz="914400" eaLnBrk="1" hangingPunct="1"/>
            <a:endParaRPr lang="en-US" dirty="0" smtClean="0">
              <a:latin typeface="Arial" charset="0"/>
              <a:ea typeface="Geneva" charset="0"/>
            </a:endParaRPr>
          </a:p>
          <a:p>
            <a:pPr lvl="2" defTabSz="914400" eaLnBrk="1" hangingPunct="1"/>
            <a:endParaRPr lang="en-US" dirty="0" smtClean="0">
              <a:latin typeface="Arial" charset="0"/>
              <a:cs typeface="Arial Unicode MS" charset="0"/>
            </a:endParaRPr>
          </a:p>
        </p:txBody>
      </p:sp>
      <p:sp>
        <p:nvSpPr>
          <p:cNvPr id="39940" name="Footer Placeholder 4"/>
          <p:cNvSpPr>
            <a:spLocks noGrp="1"/>
          </p:cNvSpPr>
          <p:nvPr>
            <p:ph type="ftr" sz="quarter" idx="11"/>
          </p:nvPr>
        </p:nvSpPr>
        <p:spPr bwMode="auto">
          <a:xfrm>
            <a:off x="457200" y="6378575"/>
            <a:ext cx="182253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1000" dirty="0" smtClean="0">
                <a:solidFill>
                  <a:schemeClr val="accent1"/>
                </a:solidFill>
              </a:rPr>
              <a:t>NACPO – October 2013</a:t>
            </a:r>
            <a:endParaRPr lang="en-US" sz="1000" dirty="0">
              <a:solidFill>
                <a:schemeClr val="accent1"/>
              </a:solidFill>
            </a:endParaRPr>
          </a:p>
        </p:txBody>
      </p:sp>
      <p:sp>
        <p:nvSpPr>
          <p:cNvPr id="39941"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fld id="{E54AE2E0-3AE8-4FD8-8228-400515AEB504}" type="slidenum">
              <a:rPr lang="en-US" sz="1000">
                <a:solidFill>
                  <a:schemeClr val="accent1"/>
                </a:solidFill>
              </a:rPr>
              <a:pPr eaLnBrk="1" hangingPunct="1"/>
              <a:t>7</a:t>
            </a:fld>
            <a:endParaRPr lang="en-US" sz="1000">
              <a:solidFill>
                <a:schemeClr val="accent1"/>
              </a:solidFill>
            </a:endParaRPr>
          </a:p>
        </p:txBody>
      </p:sp>
      <p:grpSp>
        <p:nvGrpSpPr>
          <p:cNvPr id="3" name="Group 2"/>
          <p:cNvGrpSpPr/>
          <p:nvPr/>
        </p:nvGrpSpPr>
        <p:grpSpPr>
          <a:xfrm>
            <a:off x="5073042" y="1396783"/>
            <a:ext cx="3388334" cy="3676259"/>
            <a:chOff x="5073042" y="2085713"/>
            <a:chExt cx="3388334" cy="3676259"/>
          </a:xfrm>
        </p:grpSpPr>
        <p:sp>
          <p:nvSpPr>
            <p:cNvPr id="2" name="Documents"/>
            <p:cNvSpPr>
              <a:spLocks noEditPoints="1" noChangeArrowheads="1"/>
            </p:cNvSpPr>
            <p:nvPr/>
          </p:nvSpPr>
          <p:spPr bwMode="auto">
            <a:xfrm>
              <a:off x="5073042" y="2085713"/>
              <a:ext cx="3388334" cy="3676259"/>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3043" y="2372769"/>
              <a:ext cx="3112064" cy="3053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3"/>
          <p:cNvSpPr>
            <a:spLocks noGrp="1"/>
          </p:cNvSpPr>
          <p:nvPr>
            <p:ph type="title"/>
          </p:nvPr>
        </p:nvSpPr>
        <p:spPr>
          <a:xfrm>
            <a:off x="457200" y="274637"/>
            <a:ext cx="7327900" cy="965439"/>
          </a:xfrm>
        </p:spPr>
        <p:txBody>
          <a:bodyPr/>
          <a:lstStyle/>
          <a:p>
            <a:r>
              <a:rPr lang="en-US" dirty="0"/>
              <a:t>ISO/IEC 17065 Compliance with Impartiality Requirements</a:t>
            </a:r>
            <a:endParaRPr lang="en-US" dirty="0" smtClean="0">
              <a:latin typeface="Arial" charset="0"/>
              <a:ea typeface="Geneva" charset="0"/>
            </a:endParaRPr>
          </a:p>
        </p:txBody>
      </p:sp>
      <p:sp>
        <p:nvSpPr>
          <p:cNvPr id="39939" name="Content Placeholder 4"/>
          <p:cNvSpPr>
            <a:spLocks noGrp="1"/>
          </p:cNvSpPr>
          <p:nvPr>
            <p:ph idx="1"/>
          </p:nvPr>
        </p:nvSpPr>
        <p:spPr>
          <a:xfrm>
            <a:off x="457200" y="1600200"/>
            <a:ext cx="6018756" cy="4525963"/>
          </a:xfrm>
        </p:spPr>
        <p:txBody>
          <a:bodyPr/>
          <a:lstStyle/>
          <a:p>
            <a:pPr defTabSz="914400">
              <a:spcAft>
                <a:spcPct val="30000"/>
              </a:spcAft>
            </a:pPr>
            <a:r>
              <a:rPr lang="en-US" dirty="0" smtClean="0"/>
              <a:t>Risk </a:t>
            </a:r>
            <a:r>
              <a:rPr lang="en-US" dirty="0"/>
              <a:t>identification and </a:t>
            </a:r>
            <a:r>
              <a:rPr lang="en-US" dirty="0" smtClean="0"/>
              <a:t>Mitigation</a:t>
            </a:r>
          </a:p>
          <a:p>
            <a:pPr defTabSz="914400">
              <a:spcAft>
                <a:spcPct val="30000"/>
              </a:spcAft>
            </a:pPr>
            <a:r>
              <a:rPr lang="en-US" dirty="0" smtClean="0"/>
              <a:t>(a) Obsolete </a:t>
            </a:r>
            <a:r>
              <a:rPr lang="en-US" dirty="0"/>
              <a:t>Consulting SOP 00-TC-S0026</a:t>
            </a:r>
            <a:r>
              <a:rPr lang="en-US" dirty="0" smtClean="0"/>
              <a:t>, and make </a:t>
            </a:r>
            <a:r>
              <a:rPr lang="en-US" dirty="0"/>
              <a:t>revisions to other UL documents such as the Standards of Business Conduct to clearly indicate no consulting and ISO 17065 impartiality requirements </a:t>
            </a:r>
            <a:endParaRPr lang="en-US" dirty="0" smtClean="0"/>
          </a:p>
          <a:p>
            <a:pPr defTabSz="914400">
              <a:spcAft>
                <a:spcPct val="30000"/>
              </a:spcAft>
            </a:pPr>
            <a:r>
              <a:rPr lang="en-US" dirty="0" smtClean="0"/>
              <a:t>(</a:t>
            </a:r>
            <a:r>
              <a:rPr lang="en-US" dirty="0"/>
              <a:t>b) Develop staff notification on Consulting/Impartiality issues, e.g. Bulletin to staff </a:t>
            </a:r>
            <a:r>
              <a:rPr lang="en-US" dirty="0" smtClean="0"/>
              <a:t>;</a:t>
            </a:r>
          </a:p>
          <a:p>
            <a:pPr defTabSz="914400">
              <a:spcAft>
                <a:spcPct val="30000"/>
              </a:spcAft>
            </a:pPr>
            <a:r>
              <a:rPr lang="en-US" dirty="0" smtClean="0"/>
              <a:t>(</a:t>
            </a:r>
            <a:r>
              <a:rPr lang="en-US" dirty="0"/>
              <a:t>c) Develop on-line Impartiality training via Corpedia. </a:t>
            </a:r>
            <a:endParaRPr lang="en-US" dirty="0" smtClean="0">
              <a:latin typeface="Arial" charset="0"/>
              <a:ea typeface="Geneva" charset="0"/>
            </a:endParaRPr>
          </a:p>
          <a:p>
            <a:pPr lvl="2" defTabSz="914400" eaLnBrk="1" hangingPunct="1"/>
            <a:endParaRPr lang="en-US" dirty="0" smtClean="0">
              <a:latin typeface="Arial" charset="0"/>
              <a:cs typeface="Arial Unicode MS" charset="0"/>
            </a:endParaRPr>
          </a:p>
        </p:txBody>
      </p:sp>
      <p:sp>
        <p:nvSpPr>
          <p:cNvPr id="39940" name="Footer Placeholder 4"/>
          <p:cNvSpPr>
            <a:spLocks noGrp="1"/>
          </p:cNvSpPr>
          <p:nvPr>
            <p:ph type="ftr" sz="quarter" idx="11"/>
          </p:nvPr>
        </p:nvSpPr>
        <p:spPr bwMode="auto">
          <a:xfrm>
            <a:off x="457200" y="6378575"/>
            <a:ext cx="182253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1000" dirty="0" smtClean="0">
                <a:solidFill>
                  <a:schemeClr val="accent1"/>
                </a:solidFill>
              </a:rPr>
              <a:t>NACPO – October 2013</a:t>
            </a:r>
            <a:endParaRPr lang="en-US" sz="1000" dirty="0">
              <a:solidFill>
                <a:schemeClr val="accent1"/>
              </a:solidFill>
            </a:endParaRPr>
          </a:p>
        </p:txBody>
      </p:sp>
      <p:sp>
        <p:nvSpPr>
          <p:cNvPr id="39941"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fld id="{E54AE2E0-3AE8-4FD8-8228-400515AEB504}" type="slidenum">
              <a:rPr lang="en-US" sz="1000">
                <a:solidFill>
                  <a:schemeClr val="accent1"/>
                </a:solidFill>
              </a:rPr>
              <a:pPr eaLnBrk="1" hangingPunct="1"/>
              <a:t>8</a:t>
            </a:fld>
            <a:endParaRPr lang="en-US" sz="1000">
              <a:solidFill>
                <a:schemeClr val="accent1"/>
              </a:solidFill>
            </a:endParaRPr>
          </a:p>
        </p:txBody>
      </p:sp>
      <p:pic>
        <p:nvPicPr>
          <p:cNvPr id="3074" name="Picture 2" descr="http://ts2.mm.bing.net/th?id=H.4539433750954481&amp;w=117&amp;h=177&amp;c=7&amp;rs=1&amp;pid=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5640" y="1988006"/>
            <a:ext cx="2371160" cy="3587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8889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3"/>
          <p:cNvSpPr>
            <a:spLocks noGrp="1"/>
          </p:cNvSpPr>
          <p:nvPr>
            <p:ph type="title"/>
          </p:nvPr>
        </p:nvSpPr>
        <p:spPr>
          <a:xfrm>
            <a:off x="457200" y="274638"/>
            <a:ext cx="7327900" cy="660310"/>
          </a:xfrm>
        </p:spPr>
        <p:txBody>
          <a:bodyPr/>
          <a:lstStyle/>
          <a:p>
            <a:pPr eaLnBrk="1" hangingPunct="1"/>
            <a:r>
              <a:rPr lang="en-US" dirty="0" smtClean="0">
                <a:latin typeface="Arial" charset="0"/>
                <a:ea typeface="Geneva" charset="0"/>
              </a:rPr>
              <a:t>Continuing Certification</a:t>
            </a:r>
          </a:p>
        </p:txBody>
      </p:sp>
      <p:sp>
        <p:nvSpPr>
          <p:cNvPr id="3891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fld id="{F0C5ACC8-A3DA-4778-84B8-4C970F6C1044}" type="slidenum">
              <a:rPr lang="en-US" sz="1000">
                <a:solidFill>
                  <a:schemeClr val="accent1"/>
                </a:solidFill>
              </a:rPr>
              <a:pPr eaLnBrk="1" hangingPunct="1"/>
              <a:t>9</a:t>
            </a:fld>
            <a:endParaRPr lang="en-US" sz="1000">
              <a:solidFill>
                <a:schemeClr val="accent1"/>
              </a:solidFill>
            </a:endParaRPr>
          </a:p>
        </p:txBody>
      </p:sp>
      <p:sp>
        <p:nvSpPr>
          <p:cNvPr id="8" name="Content Placeholder 4"/>
          <p:cNvSpPr txBox="1">
            <a:spLocks/>
          </p:cNvSpPr>
          <p:nvPr/>
        </p:nvSpPr>
        <p:spPr bwMode="auto">
          <a:xfrm>
            <a:off x="550225" y="921098"/>
            <a:ext cx="8229600" cy="2836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20000"/>
              </a:spcBef>
              <a:spcAft>
                <a:spcPct val="0"/>
              </a:spcAft>
              <a:defRPr sz="2000" kern="1200">
                <a:solidFill>
                  <a:schemeClr val="accent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accent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400">
              <a:spcAft>
                <a:spcPct val="30000"/>
              </a:spcAft>
            </a:pPr>
            <a:r>
              <a:rPr lang="en-US" sz="2400" u="sng" dirty="0" smtClean="0">
                <a:latin typeface="Arial" charset="0"/>
                <a:cs typeface="Arial" charset="0"/>
              </a:rPr>
              <a:t>Continuing Certification Approach (IFR Kaizen)</a:t>
            </a:r>
          </a:p>
          <a:p>
            <a:pPr lvl="1" defTabSz="914400"/>
            <a:r>
              <a:rPr lang="en-US" dirty="0" smtClean="0">
                <a:latin typeface="Arial" charset="0"/>
                <a:cs typeface="Arial Unicode MS" charset="0"/>
              </a:rPr>
              <a:t>Goal of achieving Reduced IFRs</a:t>
            </a:r>
          </a:p>
          <a:p>
            <a:pPr lvl="2" defTabSz="914400">
              <a:buFont typeface="Arial" charset="0"/>
              <a:buNone/>
            </a:pPr>
            <a:r>
              <a:rPr lang="en-US" dirty="0" smtClean="0">
                <a:solidFill>
                  <a:srgbClr val="000000"/>
                </a:solidFill>
                <a:latin typeface="Arial" charset="0"/>
                <a:cs typeface="Arial Unicode MS" charset="0"/>
              </a:rPr>
              <a:t>	– “Pilots” initiated in select Standard(s) </a:t>
            </a:r>
            <a:r>
              <a:rPr lang="en-US" dirty="0" smtClean="0">
                <a:solidFill>
                  <a:srgbClr val="000000"/>
                </a:solidFill>
                <a:latin typeface="Arial" charset="0"/>
                <a:cs typeface="Arial Unicode MS" charset="0"/>
                <a:sym typeface="Wingdings" pitchFamily="2" charset="2"/>
              </a:rPr>
              <a:t> positive feedback</a:t>
            </a:r>
            <a:endParaRPr lang="en-US" dirty="0" smtClean="0">
              <a:solidFill>
                <a:srgbClr val="000000"/>
              </a:solidFill>
              <a:latin typeface="Arial" charset="0"/>
              <a:cs typeface="Arial Unicode MS" charset="0"/>
            </a:endParaRPr>
          </a:p>
          <a:p>
            <a:pPr lvl="3" defTabSz="914400">
              <a:buNone/>
            </a:pPr>
            <a:r>
              <a:rPr lang="en-US" dirty="0" smtClean="0">
                <a:solidFill>
                  <a:srgbClr val="000000"/>
                </a:solidFill>
                <a:latin typeface="Arial" charset="0"/>
                <a:cs typeface="Arial Unicode MS" charset="0"/>
              </a:rPr>
              <a:t>– SOPs, Training and IT-related systems enhancements near completion</a:t>
            </a:r>
            <a:endParaRPr lang="en-US" dirty="0">
              <a:solidFill>
                <a:srgbClr val="000000"/>
              </a:solidFill>
              <a:latin typeface="Arial" charset="0"/>
              <a:cs typeface="Arial Unicode MS" charset="0"/>
            </a:endParaRPr>
          </a:p>
          <a:p>
            <a:pPr lvl="3" defTabSz="914400">
              <a:buNone/>
            </a:pPr>
            <a:r>
              <a:rPr lang="en-US" dirty="0" smtClean="0">
                <a:solidFill>
                  <a:srgbClr val="000000"/>
                </a:solidFill>
                <a:latin typeface="Arial" charset="0"/>
                <a:cs typeface="Arial Unicode MS" charset="0"/>
              </a:rPr>
              <a:t>– UL Standards only, including Harmonized Standards</a:t>
            </a:r>
          </a:p>
          <a:p>
            <a:pPr lvl="3" defTabSz="914400">
              <a:buNone/>
            </a:pPr>
            <a:r>
              <a:rPr lang="en-US" b="1" i="1" dirty="0" smtClean="0">
                <a:solidFill>
                  <a:srgbClr val="000000"/>
                </a:solidFill>
                <a:latin typeface="Arial" charset="0"/>
                <a:cs typeface="Arial Unicode MS" charset="0"/>
              </a:rPr>
              <a:t>Staff announcement on rollout to be issued shortly</a:t>
            </a:r>
            <a:r>
              <a:rPr lang="en-US" dirty="0" smtClean="0">
                <a:solidFill>
                  <a:srgbClr val="000000"/>
                </a:solidFill>
                <a:latin typeface="Arial" charset="0"/>
                <a:cs typeface="Arial Unicode MS" charset="0"/>
              </a:rPr>
              <a:t>. </a:t>
            </a:r>
            <a:endParaRPr lang="en-US" dirty="0" smtClean="0">
              <a:latin typeface="Arial" charset="0"/>
              <a:cs typeface="Arial Unicode MS" charset="0"/>
            </a:endParaRPr>
          </a:p>
        </p:txBody>
      </p:sp>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66994" y="2712771"/>
            <a:ext cx="1112831" cy="103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26" presetClass="emph" presetSubtype="0" fill="hold" nodeType="withEffect">
                                  <p:stCondLst>
                                    <p:cond delay="0"/>
                                  </p:stCondLst>
                                  <p:childTnLst>
                                    <p:animEffect transition="out" filter="fade">
                                      <p:cBhvr>
                                        <p:cTn id="11" dur="500" tmFilter="0, 0; .2, .5; .8, .5; 1, 0"/>
                                        <p:tgtEl>
                                          <p:spTgt spid="6"/>
                                        </p:tgtEl>
                                      </p:cBhvr>
                                    </p:animEffect>
                                    <p:animScale>
                                      <p:cBhvr>
                                        <p:cTn id="12"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UL Advanced Red">
  <a:themeElements>
    <a:clrScheme name="UL Color Theme">
      <a:dk1>
        <a:srgbClr val="58595B"/>
      </a:dk1>
      <a:lt1>
        <a:srgbClr val="FFFFFF"/>
      </a:lt1>
      <a:dk2>
        <a:srgbClr val="8FD400"/>
      </a:dk2>
      <a:lt2>
        <a:srgbClr val="BCBEC0"/>
      </a:lt2>
      <a:accent1>
        <a:srgbClr val="000000"/>
      </a:accent1>
      <a:accent2>
        <a:srgbClr val="BE0F34"/>
      </a:accent2>
      <a:accent3>
        <a:srgbClr val="EF8200"/>
      </a:accent3>
      <a:accent4>
        <a:srgbClr val="007987"/>
      </a:accent4>
      <a:accent5>
        <a:srgbClr val="05BAB7"/>
      </a:accent5>
      <a:accent6>
        <a:srgbClr val="019B35"/>
      </a:accent6>
      <a:hlink>
        <a:srgbClr val="FFD451"/>
      </a:hlink>
      <a:folHlink>
        <a:srgbClr val="93959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UL Advanced Red</Template>
  <TotalTime>2321</TotalTime>
  <Words>2474</Words>
  <Application>Microsoft Office PowerPoint</Application>
  <PresentationFormat>On-screen Show (4:3)</PresentationFormat>
  <Paragraphs>207</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UL Advanced Red</vt:lpstr>
      <vt:lpstr>NACPO OVERVIEW  &amp; UPDATES </vt:lpstr>
      <vt:lpstr>Agenda</vt:lpstr>
      <vt:lpstr>NA CPO Mission &amp; Responsibilities </vt:lpstr>
      <vt:lpstr>NA CPO Responsibilities - continued </vt:lpstr>
      <vt:lpstr>Ongoing Oversight of:</vt:lpstr>
      <vt:lpstr>2013 Initiatives and Goals</vt:lpstr>
      <vt:lpstr>ISO/IEC 17065 Documentation </vt:lpstr>
      <vt:lpstr>ISO/IEC 17065 Compliance with Impartiality Requirements</vt:lpstr>
      <vt:lpstr>Continuing Certification</vt:lpstr>
      <vt:lpstr>UL and ULC Mark Programs Alignment</vt:lpstr>
      <vt:lpstr>Acquired Labs &amp; BU Collaboration </vt:lpstr>
      <vt:lpstr>Annual Management Review</vt:lpstr>
      <vt:lpstr>THANK YOU.</vt:lpstr>
      <vt:lpstr>17065 Document Structure</vt:lpstr>
      <vt:lpstr>NACPO  -  ORGANIZATION</vt:lpstr>
      <vt:lpstr>NA CPO – Organization, continued</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Arial bold 30 pts maximum  two lines</dc:title>
  <dc:creator>Walt Ballek</dc:creator>
  <cp:lastModifiedBy>Ballek, Walter E.</cp:lastModifiedBy>
  <cp:revision>127</cp:revision>
  <cp:lastPrinted>2013-10-29T18:56:41Z</cp:lastPrinted>
  <dcterms:created xsi:type="dcterms:W3CDTF">2012-01-03T21:00:32Z</dcterms:created>
  <dcterms:modified xsi:type="dcterms:W3CDTF">2013-10-31T13:49:59Z</dcterms:modified>
</cp:coreProperties>
</file>