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79" r:id="rId2"/>
    <p:sldId id="288" r:id="rId3"/>
    <p:sldId id="289" r:id="rId4"/>
    <p:sldId id="290" r:id="rId5"/>
    <p:sldId id="304" r:id="rId6"/>
    <p:sldId id="305" r:id="rId7"/>
    <p:sldId id="309" r:id="rId8"/>
    <p:sldId id="311" r:id="rId9"/>
    <p:sldId id="285" r:id="rId10"/>
  </p:sldIdLst>
  <p:sldSz cx="9144000" cy="6858000" type="screen4x3"/>
  <p:notesSz cx="6858000" cy="9296400"/>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835"/>
    <a:srgbClr val="939598"/>
    <a:srgbClr val="96C547"/>
    <a:srgbClr val="6EC1BC"/>
    <a:srgbClr val="F18307"/>
    <a:srgbClr val="459D2D"/>
    <a:srgbClr val="1B808E"/>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54" autoAdjust="0"/>
    <p:restoredTop sz="74359" autoAdjust="0"/>
  </p:normalViewPr>
  <p:slideViewPr>
    <p:cSldViewPr snapToGrid="0" snapToObjects="1">
      <p:cViewPr varScale="1">
        <p:scale>
          <a:sx n="80" d="100"/>
          <a:sy n="80" d="100"/>
        </p:scale>
        <p:origin x="-864" y="-90"/>
      </p:cViewPr>
      <p:guideLst>
        <p:guide orient="horz" pos="2160"/>
        <p:guide pos="2880"/>
      </p:guideLst>
    </p:cSldViewPr>
  </p:slideViewPr>
  <p:outlineViewPr>
    <p:cViewPr>
      <p:scale>
        <a:sx n="33" d="100"/>
        <a:sy n="33" d="100"/>
      </p:scale>
      <p:origin x="0" y="0"/>
    </p:cViewPr>
  </p:outlineViewPr>
  <p:notesTextViewPr>
    <p:cViewPr>
      <p:scale>
        <a:sx n="1" d="1"/>
        <a:sy n="1" d="1"/>
      </p:scale>
      <p:origin x="30" y="1806"/>
    </p:cViewPr>
  </p:notesTextViewPr>
  <p:sorterViewPr>
    <p:cViewPr>
      <p:scale>
        <a:sx n="100" d="100"/>
        <a:sy n="100" d="100"/>
      </p:scale>
      <p:origin x="0" y="0"/>
    </p:cViewPr>
  </p:sorterViewPr>
  <p:notesViewPr>
    <p:cSldViewPr snapToGrid="0" snapToObjects="1">
      <p:cViewPr varScale="1">
        <p:scale>
          <a:sx n="81" d="100"/>
          <a:sy n="81" d="100"/>
        </p:scale>
        <p:origin x="-2040"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3884613" y="1"/>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DEBBFE-1064-4E50-84F6-F1BFEDE3B9D2}" type="datetime1">
              <a:rPr lang="en-US"/>
              <a:pPr/>
              <a:t>1/9/2013</a:t>
            </a:fld>
            <a:endParaRPr lang="en-US"/>
          </a:p>
        </p:txBody>
      </p:sp>
      <p:sp>
        <p:nvSpPr>
          <p:cNvPr id="4" name="Footer Placeholder 3"/>
          <p:cNvSpPr>
            <a:spLocks noGrp="1"/>
          </p:cNvSpPr>
          <p:nvPr>
            <p:ph type="ftr" sz="quarter" idx="2"/>
          </p:nvPr>
        </p:nvSpPr>
        <p:spPr>
          <a:xfrm>
            <a:off x="0" y="8829968"/>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3884613" y="8829968"/>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5925DBC-932F-4C4C-AAF2-8CE2BC6004A6}" type="slidenum">
              <a:rPr lang="en-US"/>
              <a:pPr/>
              <a:t>‹#›</a:t>
            </a:fld>
            <a:endParaRPr lang="en-US"/>
          </a:p>
        </p:txBody>
      </p:sp>
    </p:spTree>
    <p:extLst>
      <p:ext uri="{BB962C8B-B14F-4D97-AF65-F5344CB8AC3E}">
        <p14:creationId xmlns:p14="http://schemas.microsoft.com/office/powerpoint/2010/main" val="1698875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1"/>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8ED0359-E2BC-46D2-9B6C-FE629DA1B750}" type="datetime1">
              <a:rPr lang="en-US"/>
              <a:pPr/>
              <a:t>1/9/2013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415791"/>
            <a:ext cx="5486400" cy="4183380"/>
          </a:xfrm>
          <a:prstGeom prst="rect">
            <a:avLst/>
          </a:prstGeom>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a:xfrm>
            <a:off x="0" y="8829968"/>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884613" y="8829968"/>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F17B2D2-84AA-4E8B-BC2B-8907C0E9A85C}" type="slidenum">
              <a:rPr lang="en-US"/>
              <a:pPr/>
              <a:t>‹#›</a:t>
            </a:fld>
            <a:endParaRPr lang="en-US"/>
          </a:p>
        </p:txBody>
      </p:sp>
    </p:spTree>
    <p:extLst>
      <p:ext uri="{BB962C8B-B14F-4D97-AF65-F5344CB8AC3E}">
        <p14:creationId xmlns:p14="http://schemas.microsoft.com/office/powerpoint/2010/main" val="23312394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7B2D2-84AA-4E8B-BC2B-8907C0E9A85C}" type="slidenum">
              <a:rPr lang="en-US" smtClean="0"/>
              <a:pPr/>
              <a:t>1</a:t>
            </a:fld>
            <a:endParaRPr lang="en-US"/>
          </a:p>
        </p:txBody>
      </p:sp>
    </p:spTree>
    <p:extLst>
      <p:ext uri="{BB962C8B-B14F-4D97-AF65-F5344CB8AC3E}">
        <p14:creationId xmlns:p14="http://schemas.microsoft.com/office/powerpoint/2010/main" val="319522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7B2D2-84AA-4E8B-BC2B-8907C0E9A85C}" type="slidenum">
              <a:rPr lang="en-US" smtClean="0"/>
              <a:pPr/>
              <a:t>2</a:t>
            </a:fld>
            <a:endParaRPr lang="en-US"/>
          </a:p>
        </p:txBody>
      </p:sp>
    </p:spTree>
    <p:extLst>
      <p:ext uri="{BB962C8B-B14F-4D97-AF65-F5344CB8AC3E}">
        <p14:creationId xmlns:p14="http://schemas.microsoft.com/office/powerpoint/2010/main" val="48656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&lt;&gt;</a:t>
            </a:r>
            <a:r>
              <a:rPr lang="en-US" sz="1100" dirty="0" smtClean="0"/>
              <a:t>In 2012, major efforts to refine</a:t>
            </a:r>
            <a:r>
              <a:rPr lang="en-US" sz="1100" baseline="0" dirty="0" smtClean="0"/>
              <a:t> and finalize the “Continued Certification Approach” proposal.  The IFR Kaizen Team led by Mike Jorgenson, has been working on a number of actions to initiate pilots for some categories.  Pilots have been initiated for UL873/UL60730 (Temp Controllers), UL1640 (Port Power Distribution Panels), UL758 (AWM).  For the most part, the approach is limited to UL Standards only, i.e. no CSA, NSF or other non-UL Standards.  Traditional IFR approach will continue to be an option.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&lt;&gt;</a:t>
            </a:r>
            <a:r>
              <a:rPr lang="en-US" u="sng" dirty="0" smtClean="0"/>
              <a:t>Key UL Mark Policy Documents</a:t>
            </a:r>
            <a:r>
              <a:rPr lang="en-US" u="sng" baseline="0" dirty="0" smtClean="0"/>
              <a:t> Revised in 2012</a:t>
            </a:r>
            <a:r>
              <a:rPr lang="en-US" u="none" baseline="0" dirty="0" smtClean="0"/>
              <a:t> – </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baseline="0" dirty="0" smtClean="0"/>
              <a:t>Various changes to simplify the UL Mark policy; </a:t>
            </a:r>
            <a:r>
              <a:rPr lang="en-US" sz="1200" kern="1200" dirty="0" smtClean="0">
                <a:solidFill>
                  <a:schemeClr val="tx1"/>
                </a:solidFill>
                <a:effectLst/>
                <a:latin typeface="Arial"/>
                <a:ea typeface="Geneva" charset="-128"/>
                <a:cs typeface="Geneva" charset="0"/>
              </a:rPr>
              <a:t>2012 goal of identifying all UL Mark Program policies that support ISO/IEC Guide 65 (and the new ISO/IEC 17065), analyzing them to determine those that are mandatory requirements in order to support UL’s accreditations and identifying any policies that could be considered for relaxation or elimination.</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sz="1200" kern="1200" baseline="0" dirty="0" smtClean="0">
                <a:solidFill>
                  <a:schemeClr val="tx1"/>
                </a:solidFill>
                <a:effectLst/>
                <a:latin typeface="Arial"/>
              </a:rPr>
              <a:t>Company name change from Underwriters Laboratories Inc to UL LLC (2</a:t>
            </a:r>
            <a:r>
              <a:rPr lang="en-US" sz="1200" kern="1200" baseline="30000" dirty="0" smtClean="0">
                <a:solidFill>
                  <a:schemeClr val="tx1"/>
                </a:solidFill>
                <a:effectLst/>
                <a:latin typeface="Arial"/>
              </a:rPr>
              <a:t>nd</a:t>
            </a:r>
            <a:r>
              <a:rPr lang="en-US" sz="1200" kern="1200" baseline="0" dirty="0" smtClean="0">
                <a:solidFill>
                  <a:schemeClr val="tx1"/>
                </a:solidFill>
                <a:effectLst/>
                <a:latin typeface="Arial"/>
              </a:rPr>
              <a:t> Century driven)</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3) 00-CE-P0004 revised for Virtual Reality products </a:t>
            </a:r>
            <a:r>
              <a:rPr lang="en-US" baseline="0" dirty="0" smtClean="0">
                <a:sym typeface="Wingdings" pitchFamily="2" charset="2"/>
              </a:rPr>
              <a:t> use N/I process consumer &amp; recreational products.  In addition, NWGQ/7 category guide card revised “</a:t>
            </a:r>
            <a:r>
              <a:rPr lang="en-US" sz="1200" kern="1200" dirty="0" smtClean="0">
                <a:solidFill>
                  <a:schemeClr val="tx1"/>
                </a:solidFill>
                <a:effectLst/>
                <a:latin typeface="Arial"/>
                <a:ea typeface="Geneva" charset="-128"/>
                <a:cs typeface="Geneva" charset="0"/>
              </a:rPr>
              <a:t>For commercial / industrial equipment establishing a virtual environment (virtual reality) as a function, the physiological effects of cyber sickness, motion sickness and similar side effects have not been investigated”.  </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4) Changes to move policy information from 00-OP-S0044 into these policy documents; adding 00-OP-S0416 for E2E process.  These changes are driven by the pending major revision to 00-OP-S0044, which will be significantly simplified to match the E2E process. Also, the</a:t>
            </a:r>
            <a:r>
              <a:rPr lang="en-US" sz="1200" kern="1200" dirty="0" smtClean="0">
                <a:solidFill>
                  <a:schemeClr val="tx1"/>
                </a:solidFill>
                <a:effectLst/>
                <a:latin typeface="Arial"/>
                <a:ea typeface="Geneva" charset="-128"/>
                <a:cs typeface="Geneva" charset="0"/>
              </a:rPr>
              <a:t> elimination of the requirement for the name of the L3 to be on the Conclusion Page / Test Record Summary.  This was changed in policy, but has still not been changed in SOPs controlled by Ops.</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ffectLst/>
              </a:rPr>
              <a:t>Revisions</a:t>
            </a:r>
            <a:r>
              <a:rPr lang="en-US" baseline="0" dirty="0" smtClean="0">
                <a:effectLst/>
              </a:rPr>
              <a:t> to other documents are noted in the following slides…</a:t>
            </a:r>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3</a:t>
            </a:fld>
            <a:endParaRPr lang="en-US"/>
          </a:p>
        </p:txBody>
      </p:sp>
    </p:spTree>
    <p:extLst>
      <p:ext uri="{BB962C8B-B14F-4D97-AF65-F5344CB8AC3E}">
        <p14:creationId xmlns:p14="http://schemas.microsoft.com/office/powerpoint/2010/main" val="215253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15790"/>
            <a:ext cx="5486400" cy="4716488"/>
          </a:xfrm>
        </p:spPr>
        <p:txBody>
          <a:bodyPr>
            <a:normAutofit fontScale="77500" lnSpcReduction="20000"/>
          </a:bodyPr>
          <a:lstStyle/>
          <a:p>
            <a:pPr lvl="1"/>
            <a:endParaRPr lang="en-US" sz="1200" kern="1200" dirty="0" smtClean="0">
              <a:solidFill>
                <a:schemeClr val="tx1"/>
              </a:solidFill>
              <a:effectLst/>
              <a:latin typeface="Arial"/>
              <a:ea typeface="Geneva" charset="-128"/>
              <a:cs typeface="Geneva" charset="0"/>
            </a:endParaRPr>
          </a:p>
          <a:p>
            <a:pPr marL="171450" indent="-171450">
              <a:buFont typeface="Symbol"/>
              <a:buChar char="¨"/>
            </a:pPr>
            <a:r>
              <a:rPr lang="en-US" u="sng" baseline="0" dirty="0" smtClean="0"/>
              <a:t>Acceptance of Products Certified by Others </a:t>
            </a:r>
            <a:r>
              <a:rPr lang="en-US" baseline="0" dirty="0" smtClean="0"/>
              <a:t>– </a:t>
            </a:r>
            <a:r>
              <a:rPr lang="en-US" sz="1000" baseline="0" dirty="0" smtClean="0"/>
              <a:t>There are two initiatives currently underway to explore methods of data acceptance. End Products - A new process for accepting product certifications from other certifiers (also referred to as "converting" the certification to UL) was drafted by PDE org and circulated for comment by the approvers.  As part of this process, the other certifiers must be recognized as NRTLs by OSHA, or accredited as CBs by ANSI or SCC. The plans are to create Technical Guidance Documents for each standard in order to provide more details on what additional evaluation should be performed.  It is also critical to understand that the certification decision is made before authorizing the use of the Mark, and that any subsequent verification during Follow-Up cannot be portrayed as evidence of certification.  There were also questions about the proposed SOP complying with some of the new ISO/IEC 17065 requirements; however, these may be addressed by properly incorporating this process into the scheme. The Pilot SOP was published as 95-PD-S0403; the pilot is effective through 5 April 2013.  Key stakeholders have been made aware of the pilot.  </a:t>
            </a:r>
            <a:r>
              <a:rPr lang="en-US" sz="1200" kern="1200" dirty="0" smtClean="0">
                <a:solidFill>
                  <a:schemeClr val="tx1"/>
                </a:solidFill>
                <a:effectLst/>
                <a:latin typeface="Arial"/>
                <a:ea typeface="Geneva" charset="-128"/>
                <a:cs typeface="Geneva" charset="0"/>
              </a:rPr>
              <a:t> </a:t>
            </a:r>
          </a:p>
          <a:p>
            <a:pPr marL="171450" indent="-171450">
              <a:buFont typeface="Symbol"/>
              <a:buChar char="¨"/>
            </a:pPr>
            <a:r>
              <a:rPr lang="en-US" sz="1200" u="sng" kern="1200" baseline="0" dirty="0" smtClean="0">
                <a:solidFill>
                  <a:schemeClr val="tx1"/>
                </a:solidFill>
                <a:effectLst/>
                <a:latin typeface="Arial"/>
                <a:sym typeface="Wingdings" pitchFamily="2" charset="2"/>
              </a:rPr>
              <a:t>Medical Products - Conversion from Other Certifiers to UL Certification </a:t>
            </a:r>
            <a:r>
              <a:rPr lang="en-US" sz="1200" kern="1200" baseline="0" dirty="0" smtClean="0">
                <a:solidFill>
                  <a:schemeClr val="tx1"/>
                </a:solidFill>
                <a:effectLst/>
                <a:latin typeface="Arial"/>
                <a:sym typeface="Wingdings" pitchFamily="2" charset="2"/>
              </a:rPr>
              <a:t>– </a:t>
            </a:r>
            <a:r>
              <a:rPr lang="en-US" sz="1000" kern="1200" baseline="0" dirty="0" smtClean="0">
                <a:solidFill>
                  <a:schemeClr val="tx1"/>
                </a:solidFill>
                <a:effectLst/>
                <a:latin typeface="Arial"/>
                <a:sym typeface="Wingdings" pitchFamily="2" charset="2"/>
              </a:rPr>
              <a:t>NACPO reviewed a request from the L&amp;HS BU for Medical Products to consider acceptance of other CB’s Certification Report/data for use in promulgating UL certification.  The proposal involves accepting a UL60601 2nd Edition certification report from a UL competitor for transitioning to a UL60601 3rd Edition UL File. The new process for acceptance of Competitor’s NRTL/SCC reports for conversion to UL/cUL reports involving the following standards was approved and announced to L&amp;HS BU staff on September 11, 2012: (a) 60601 products transitioning from 2nd to 3rd Edition IEC 60601 coverage, and (b) 61010 “medical only” products (i.e. those that involve Regulatory approval, such as FDA 510k submissions) transitioning from 2nd to 3rd Edition IEC 61010 coverage.  This conversion process is being added to the UL Mark Evaluation Policy 00-CE-P0004. </a:t>
            </a:r>
          </a:p>
          <a:p>
            <a:pPr marL="0" indent="0">
              <a:buFont typeface="Symbol"/>
              <a:buNone/>
            </a:pPr>
            <a:endParaRPr lang="en-US" sz="1200" kern="1200" baseline="0" dirty="0" smtClean="0">
              <a:solidFill>
                <a:schemeClr val="tx1"/>
              </a:solidFill>
              <a:effectLst/>
              <a:latin typeface="Arial"/>
              <a:sym typeface="Wingdings" pitchFamily="2" charset="2"/>
            </a:endParaRPr>
          </a:p>
          <a:p>
            <a:pPr marL="171450" indent="-171450">
              <a:buFont typeface="Symbol"/>
              <a:buChar char="¨"/>
            </a:pPr>
            <a:r>
              <a:rPr lang="en-US" sz="1200" u="sng" kern="1200" baseline="0" dirty="0" smtClean="0">
                <a:solidFill>
                  <a:schemeClr val="tx1"/>
                </a:solidFill>
                <a:effectLst/>
                <a:latin typeface="Arial"/>
                <a:sym typeface="Wingdings" pitchFamily="2" charset="2"/>
              </a:rPr>
              <a:t>Rewrite of the GTLP Policy Document </a:t>
            </a:r>
            <a:r>
              <a:rPr lang="en-US" sz="1200" kern="1200" baseline="0" dirty="0" smtClean="0">
                <a:solidFill>
                  <a:schemeClr val="tx1"/>
                </a:solidFill>
                <a:effectLst/>
                <a:latin typeface="Arial"/>
                <a:sym typeface="Wingdings" pitchFamily="2" charset="2"/>
              </a:rPr>
              <a:t>- </a:t>
            </a:r>
            <a:r>
              <a:rPr lang="en-US" sz="1000" kern="1200" dirty="0" smtClean="0">
                <a:solidFill>
                  <a:schemeClr val="tx1"/>
                </a:solidFill>
                <a:effectLst/>
                <a:latin typeface="Arial"/>
                <a:ea typeface="Geneva" charset="-128"/>
                <a:cs typeface="Geneva" charset="0"/>
              </a:rPr>
              <a:t>Continued work with representatives from Laboratory Operations to update the current GTLP so that it will better align with ISO / IEC 17025 and accommodate laboratory work associated with all business units.  The new document is intended to serve as the common baseline policy for the competence of UL testing laboratories across all business units while still accommodating specific criteria that may be mandated within specific programs.  Input is being solicited from Business Unit representatives.</a:t>
            </a:r>
          </a:p>
          <a:p>
            <a:pPr marL="0" indent="0">
              <a:buFont typeface="Symbol"/>
              <a:buNone/>
            </a:pPr>
            <a:endParaRPr lang="en-US" sz="1200" kern="1200" dirty="0" smtClean="0">
              <a:solidFill>
                <a:schemeClr val="tx1"/>
              </a:solidFill>
              <a:effectLst/>
              <a:latin typeface="Arial"/>
              <a:ea typeface="Geneva" charset="-128"/>
              <a:cs typeface="Geneva" charset="0"/>
            </a:endParaRPr>
          </a:p>
          <a:p>
            <a:pPr marL="171450" indent="-171450">
              <a:buFont typeface="Symbol"/>
              <a:buChar char="¨"/>
            </a:pPr>
            <a:r>
              <a:rPr lang="en-US" sz="1200" u="sng" kern="1200" baseline="0" dirty="0" smtClean="0">
                <a:solidFill>
                  <a:schemeClr val="tx1"/>
                </a:solidFill>
                <a:effectLst/>
                <a:latin typeface="Arial"/>
                <a:ea typeface="Geneva" charset="-128"/>
                <a:cs typeface="Geneva" charset="0"/>
              </a:rPr>
              <a:t>UL Mark Report Cover Page and Conclusion Templates</a:t>
            </a:r>
            <a:r>
              <a:rPr lang="en-US" sz="1200" kern="1200" dirty="0" smtClean="0">
                <a:solidFill>
                  <a:schemeClr val="tx1"/>
                </a:solidFill>
                <a:effectLst/>
                <a:latin typeface="Arial"/>
                <a:ea typeface="Geneva" charset="-128"/>
                <a:cs typeface="Geneva" charset="0"/>
              </a:rPr>
              <a:t>– </a:t>
            </a:r>
            <a:r>
              <a:rPr lang="en-US" sz="1000" kern="1200" dirty="0" smtClean="0">
                <a:solidFill>
                  <a:schemeClr val="tx1"/>
                </a:solidFill>
                <a:effectLst/>
                <a:latin typeface="Arial"/>
                <a:ea typeface="Geneva" charset="-128"/>
                <a:cs typeface="Geneva" charset="0"/>
              </a:rPr>
              <a:t>Revisions made to the UL Mark Report Cover Page and Conclusion templates, clarifying the limitations on reproduction of Reports. This new text eliminates the need for authorization to reproduce the Report, but clearly indicates the appropriate uses, and the prohibited uses, of the Report reproductions. The UL and ULC Cover Pages and Conclusion Pages have been updated in GFL and ePublisher, and were available for staff use effective 27 Sep 2012. </a:t>
            </a:r>
            <a:r>
              <a:rPr lang="en-US" sz="1000" kern="1200" baseline="0" dirty="0" smtClean="0">
                <a:solidFill>
                  <a:schemeClr val="tx1"/>
                </a:solidFill>
                <a:effectLst/>
                <a:latin typeface="Arial"/>
                <a:ea typeface="Geneva" charset="-128"/>
                <a:cs typeface="Geneva" charset="0"/>
              </a:rPr>
              <a:t> [Rod – do you have an example of Cover and/or Conclusion page]</a:t>
            </a:r>
          </a:p>
          <a:p>
            <a:pPr marL="171450" indent="-171450">
              <a:buFont typeface="Symbol"/>
              <a:buChar char="¨"/>
            </a:pPr>
            <a:r>
              <a:rPr lang="en-US" sz="1200" u="sng" kern="1200" baseline="0" dirty="0" smtClean="0">
                <a:solidFill>
                  <a:schemeClr val="tx1"/>
                </a:solidFill>
                <a:effectLst/>
                <a:latin typeface="Arial"/>
                <a:ea typeface="Geneva" charset="-128"/>
                <a:cs typeface="Geneva" charset="0"/>
              </a:rPr>
              <a:t>Acquired Laboratories </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(J. Heinzinger CAR123911168)</a:t>
            </a:r>
            <a:r>
              <a:rPr lang="en-US" sz="1000" kern="1200" dirty="0" smtClean="0">
                <a:solidFill>
                  <a:schemeClr val="tx1"/>
                </a:solidFill>
                <a:effectLst/>
                <a:latin typeface="Arial"/>
                <a:ea typeface="Geneva" charset="-128"/>
                <a:cs typeface="Geneva" charset="0"/>
              </a:rPr>
              <a:t>When </a:t>
            </a:r>
            <a:r>
              <a:rPr lang="en-US" sz="1000" kern="1200" dirty="0" smtClean="0">
                <a:solidFill>
                  <a:schemeClr val="tx1"/>
                </a:solidFill>
                <a:effectLst/>
                <a:latin typeface="Arial"/>
                <a:ea typeface="Geneva" charset="-128"/>
                <a:cs typeface="Geneva" charset="0"/>
              </a:rPr>
              <a:t>a new acquisition is announced via the Acquisitions site on the UL intranet and it was determined to be a current DAP location for the UL Mark program (such as was the case for AQS, Springboard and STR), representatives from DAP, Lab Ops and NACPO will meet to discuss, plan and begin the transition process to determine if SNAP is involved, identify and notify the appropriate laboratory representative, as well as transfer the site from the DAP database to the Scope of Capability database and have the site added to the IQA audit schedule.</a:t>
            </a:r>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4</a:t>
            </a:fld>
            <a:endParaRPr lang="en-US"/>
          </a:p>
        </p:txBody>
      </p:sp>
    </p:spTree>
    <p:extLst>
      <p:ext uri="{BB962C8B-B14F-4D97-AF65-F5344CB8AC3E}">
        <p14:creationId xmlns:p14="http://schemas.microsoft.com/office/powerpoint/2010/main" val="1725875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171450" marR="0" indent="-171450" algn="l" defTabSz="914400" rtl="0" eaLnBrk="0" fontAlgn="base" latinLnBrk="0" hangingPunct="0">
              <a:lnSpc>
                <a:spcPct val="100000"/>
              </a:lnSpc>
              <a:spcBef>
                <a:spcPct val="30000"/>
              </a:spcBef>
              <a:spcAft>
                <a:spcPct val="0"/>
              </a:spcAft>
              <a:buClrTx/>
              <a:buSzTx/>
              <a:buFont typeface="Symbol"/>
              <a:buChar char="¨"/>
              <a:tabLst/>
              <a:defRPr/>
            </a:pPr>
            <a:r>
              <a:rPr lang="en-US" u="sng" dirty="0" smtClean="0"/>
              <a:t>Record</a:t>
            </a:r>
            <a:r>
              <a:rPr lang="en-US" u="sng" baseline="0" dirty="0" smtClean="0"/>
              <a:t> Retention </a:t>
            </a:r>
            <a:r>
              <a:rPr lang="en-US" baseline="0" dirty="0" smtClean="0"/>
              <a:t>– </a:t>
            </a:r>
            <a:r>
              <a:rPr lang="en-US" sz="1200" kern="1200" dirty="0" smtClean="0">
                <a:solidFill>
                  <a:schemeClr val="tx1"/>
                </a:solidFill>
                <a:effectLst/>
                <a:latin typeface="Arial"/>
                <a:ea typeface="Geneva" charset="-128"/>
                <a:cs typeface="Geneva" charset="0"/>
              </a:rPr>
              <a:t>Legal</a:t>
            </a:r>
            <a:r>
              <a:rPr lang="en-US" sz="1200" kern="1200" baseline="0" dirty="0" smtClean="0">
                <a:solidFill>
                  <a:schemeClr val="tx1"/>
                </a:solidFill>
                <a:effectLst/>
                <a:latin typeface="Arial"/>
                <a:ea typeface="Geneva" charset="-128"/>
                <a:cs typeface="Geneva" charset="0"/>
              </a:rPr>
              <a:t> had clarified their position on record retention in</a:t>
            </a:r>
            <a:r>
              <a:rPr lang="en-US" sz="1200" kern="1200" dirty="0" smtClean="0">
                <a:solidFill>
                  <a:schemeClr val="tx1"/>
                </a:solidFill>
                <a:effectLst/>
                <a:latin typeface="Arial"/>
                <a:ea typeface="Geneva" charset="-128"/>
                <a:cs typeface="Geneva" charset="0"/>
              </a:rPr>
              <a:t> relaxing the permanent storage requirements for some records. The MPC determined that it is not essential to retain some records. NOA is only a temporary authorization that is needed until the final Procedure and Report are made available (usually less than one day following the certification decision).  Another example is the ATL, which is kept for about 6 months and then purged.  </a:t>
            </a:r>
            <a:r>
              <a:rPr lang="en-US" sz="1200" b="1" kern="1200" dirty="0" smtClean="0">
                <a:solidFill>
                  <a:schemeClr val="tx1"/>
                </a:solidFill>
                <a:effectLst/>
                <a:latin typeface="Arial"/>
                <a:ea typeface="Geneva" charset="-128"/>
                <a:cs typeface="Geneva" charset="0"/>
              </a:rPr>
              <a:t>Record Retention policy was revised</a:t>
            </a:r>
            <a:r>
              <a:rPr lang="en-US" sz="1200" kern="1200" dirty="0" smtClean="0">
                <a:solidFill>
                  <a:schemeClr val="tx1"/>
                </a:solidFill>
                <a:effectLst/>
                <a:latin typeface="Arial"/>
                <a:ea typeface="Geneva" charset="-128"/>
                <a:cs typeface="Geneva" charset="0"/>
              </a:rPr>
              <a:t>. Operations raised the concern that implementing this policy change is going to be very difficult.  Dave Bennett has developed some preliminary plans to identify and purge records older than five years, but executing those plans was</a:t>
            </a:r>
            <a:r>
              <a:rPr lang="en-US" sz="1200" kern="1200" baseline="0" dirty="0" smtClean="0">
                <a:solidFill>
                  <a:schemeClr val="tx1"/>
                </a:solidFill>
                <a:effectLst/>
                <a:latin typeface="Arial"/>
                <a:ea typeface="Geneva" charset="-128"/>
                <a:cs typeface="Geneva" charset="0"/>
              </a:rPr>
              <a:t> very </a:t>
            </a:r>
            <a:r>
              <a:rPr lang="en-US" sz="1200" kern="1200" dirty="0" smtClean="0">
                <a:solidFill>
                  <a:schemeClr val="tx1"/>
                </a:solidFill>
                <a:effectLst/>
                <a:latin typeface="Arial"/>
                <a:ea typeface="Geneva" charset="-128"/>
                <a:cs typeface="Geneva" charset="0"/>
              </a:rPr>
              <a:t>resource intensive.  The uncertainty about future platforms (moving away from </a:t>
            </a:r>
            <a:r>
              <a:rPr lang="en-US" sz="1200" kern="1200" dirty="0" err="1" smtClean="0">
                <a:solidFill>
                  <a:schemeClr val="tx1"/>
                </a:solidFill>
                <a:effectLst/>
                <a:latin typeface="Arial"/>
                <a:ea typeface="Geneva" charset="-128"/>
                <a:cs typeface="Geneva" charset="0"/>
              </a:rPr>
              <a:t>eCommunications</a:t>
            </a:r>
            <a:r>
              <a:rPr lang="en-US" sz="1200" kern="1200" dirty="0" smtClean="0">
                <a:solidFill>
                  <a:schemeClr val="tx1"/>
                </a:solidFill>
                <a:effectLst/>
                <a:latin typeface="Arial"/>
                <a:ea typeface="Geneva" charset="-128"/>
                <a:cs typeface="Geneva" charset="0"/>
              </a:rPr>
              <a:t>, moving from DMS to SharePoint, etc.) added another layer of complexity.  While there has been some preliminary work done on possible architectures, those initiatives were not pursued due to budget reasons.  Dave Bennett has formed a team to look at purging of old correspondence records, as well as methods to tag future records for easier destruction after the five year retention period; however, the initiative to purge these records is on hold, pending the current work by IT to move all records to SharePoint. The final decision of the MPC was to leave the policy as it is currently written (retention period of a minimum of five years for correspondence records, as identified in 00-CE-S0030), and revisit record retention after IT has completed the movement of all records to SharePoint.  At that time, tags or other identifiers can be implemented, and a policy change to eliminate the "minimum" modifier could be considered for all records on a going forward basis</a:t>
            </a:r>
            <a:r>
              <a:rPr lang="en-US" sz="1200" kern="1200" dirty="0" smtClean="0">
                <a:solidFill>
                  <a:schemeClr val="tx1"/>
                </a:solidFill>
                <a:effectLst/>
                <a:latin typeface="Arial"/>
                <a:ea typeface="Geneva" charset="-128"/>
                <a:cs typeface="Geneva" charset="0"/>
              </a:rPr>
              <a:t>.</a:t>
            </a:r>
          </a:p>
          <a:p>
            <a:pPr marR="0" algn="l" defTabSz="914400" rtl="0" eaLnBrk="0" fontAlgn="base" latinLnBrk="0" hangingPunct="0">
              <a:lnSpc>
                <a:spcPct val="100000"/>
              </a:lnSpc>
              <a:spcBef>
                <a:spcPct val="30000"/>
              </a:spcBef>
              <a:spcAft>
                <a:spcPct val="0"/>
              </a:spcAft>
              <a:buClrTx/>
              <a:buSzTx/>
              <a:tabLst/>
              <a:defRPr/>
            </a:pPr>
            <a:endParaRPr lang="en-US" sz="1200" kern="1200" dirty="0" smtClean="0">
              <a:solidFill>
                <a:schemeClr val="tx1"/>
              </a:solidFill>
              <a:effectLst/>
              <a:latin typeface="Arial"/>
              <a:ea typeface="Geneva" charset="-128"/>
              <a:cs typeface="Geneva" charset="0"/>
            </a:endParaRPr>
          </a:p>
          <a:p>
            <a:pPr marL="171450" marR="0" lvl="0" indent="-171450" algn="l" defTabSz="914400" rtl="0" eaLnBrk="0" fontAlgn="base" latinLnBrk="0" hangingPunct="0">
              <a:lnSpc>
                <a:spcPct val="100000"/>
              </a:lnSpc>
              <a:spcBef>
                <a:spcPct val="30000"/>
              </a:spcBef>
              <a:spcAft>
                <a:spcPct val="0"/>
              </a:spcAft>
              <a:buClrTx/>
              <a:buSzTx/>
              <a:buFont typeface="Symbol"/>
              <a:buChar char="¨"/>
              <a:tabLst/>
              <a:defRPr/>
            </a:pPr>
            <a:r>
              <a:rPr lang="en-US" sz="1200" u="sng" kern="1200" dirty="0" smtClean="0">
                <a:solidFill>
                  <a:schemeClr val="tx1"/>
                </a:solidFill>
                <a:effectLst/>
                <a:latin typeface="Arial"/>
                <a:ea typeface="Geneva" charset="-128"/>
                <a:cs typeface="Geneva" charset="0"/>
              </a:rPr>
              <a:t>NOAs / Authorization</a:t>
            </a:r>
            <a:r>
              <a:rPr lang="en-US" sz="1200" u="sng" kern="1200" baseline="0" dirty="0" smtClean="0">
                <a:solidFill>
                  <a:schemeClr val="tx1"/>
                </a:solidFill>
                <a:effectLst/>
                <a:latin typeface="Arial"/>
                <a:ea typeface="Geneva" charset="-128"/>
                <a:cs typeface="Geneva" charset="0"/>
              </a:rPr>
              <a:t> Pages Signatory </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Aligned signatory requirements for NOA and Authorization Page to have BC’s name on both.</a:t>
            </a:r>
          </a:p>
          <a:p>
            <a:pPr marL="171450" marR="0" indent="-171450" algn="l" defTabSz="914400" rtl="0" eaLnBrk="0" fontAlgn="base" latinLnBrk="0" hangingPunct="0">
              <a:lnSpc>
                <a:spcPct val="100000"/>
              </a:lnSpc>
              <a:spcBef>
                <a:spcPct val="30000"/>
              </a:spcBef>
              <a:spcAft>
                <a:spcPct val="0"/>
              </a:spcAft>
              <a:buClrTx/>
              <a:buSzTx/>
              <a:buFont typeface="Symbol"/>
              <a:buChar char="¨"/>
              <a:tabLst/>
              <a:defRPr/>
            </a:pPr>
            <a:endParaRPr lang="en-US" sz="1200" kern="1200" dirty="0" smtClean="0">
              <a:solidFill>
                <a:schemeClr val="tx1"/>
              </a:solidFill>
              <a:effectLst/>
              <a:latin typeface="Arial"/>
              <a:ea typeface="Geneva" charset="-128"/>
              <a:cs typeface="Geneva" charset="0"/>
            </a:endParaRPr>
          </a:p>
          <a:p>
            <a:pPr marL="171450" marR="0" lvl="0" indent="-171450" algn="l" defTabSz="914400" rtl="0" eaLnBrk="0" fontAlgn="base" latinLnBrk="0" hangingPunct="0">
              <a:lnSpc>
                <a:spcPct val="100000"/>
              </a:lnSpc>
              <a:spcBef>
                <a:spcPct val="30000"/>
              </a:spcBef>
              <a:spcAft>
                <a:spcPct val="0"/>
              </a:spcAft>
              <a:buClrTx/>
              <a:buSzTx/>
              <a:buFont typeface="Symbol"/>
              <a:buChar char="¨"/>
              <a:tabLst/>
              <a:defRPr/>
            </a:pPr>
            <a:r>
              <a:rPr lang="en-US" sz="1200" u="sng" kern="1200" dirty="0" smtClean="0">
                <a:solidFill>
                  <a:schemeClr val="tx1"/>
                </a:solidFill>
                <a:effectLst/>
                <a:latin typeface="Arial"/>
                <a:ea typeface="Geneva" charset="-128"/>
                <a:cs typeface="Geneva" charset="0"/>
              </a:rPr>
              <a:t>Intercompany Accreditation Agreements (IAAs) - </a:t>
            </a:r>
            <a:r>
              <a:rPr lang="en-US" sz="1200" kern="1200" dirty="0" smtClean="0">
                <a:solidFill>
                  <a:schemeClr val="tx1"/>
                </a:solidFill>
                <a:effectLst/>
                <a:latin typeface="Arial"/>
                <a:ea typeface="Geneva" charset="-128"/>
                <a:cs typeface="Geneva" charset="0"/>
              </a:rPr>
              <a:t>Initial implementation of the Intercompany Accreditation Agreements (IAAs) that are needed to show organizational control by UL LLC in the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Century legal entity structure.  This involved an initial execution of IAAs between UL LLC and all legal entities in existence as of 1 Jan 2012; however, no additional IAAs have been executed as new entities have been created and/or undergone name changes.  This was highlighted in the recent IQA audit, and a CAR is being addressed.  For 2013, further implementation of IAAs, including better mechanism for informing staff of the need to follow all UL Mark policies and procedures, regardless of their legal entity</a:t>
            </a:r>
            <a:endParaRPr lang="en-US" sz="1200" kern="1200" dirty="0" smtClean="0">
              <a:solidFill>
                <a:schemeClr val="tx1"/>
              </a:solidFill>
              <a:effectLst/>
              <a:latin typeface="Arial"/>
              <a:ea typeface="Geneva" charset="-128"/>
              <a:cs typeface="Geneva" charset="0"/>
            </a:endParaRPr>
          </a:p>
          <a:p>
            <a:pPr marL="171450" marR="0" indent="-171450" algn="l" defTabSz="914400" rtl="0" eaLnBrk="0" fontAlgn="base" latinLnBrk="0" hangingPunct="0">
              <a:lnSpc>
                <a:spcPct val="100000"/>
              </a:lnSpc>
              <a:spcBef>
                <a:spcPct val="30000"/>
              </a:spcBef>
              <a:spcAft>
                <a:spcPct val="0"/>
              </a:spcAft>
              <a:buClrTx/>
              <a:buSzTx/>
              <a:buFont typeface="Symbol"/>
              <a:buChar char="¨"/>
              <a:tabLst/>
              <a:defRPr/>
            </a:pPr>
            <a:endParaRPr lang="en-US" sz="1200" kern="1200" dirty="0" smtClean="0">
              <a:solidFill>
                <a:schemeClr val="tx1"/>
              </a:solidFill>
              <a:effectLst/>
              <a:latin typeface="Arial"/>
              <a:ea typeface="Geneva" charset="-128"/>
              <a:cs typeface="Geneva" charset="0"/>
            </a:endParaRPr>
          </a:p>
          <a:p>
            <a:pPr marL="171450" marR="0" indent="-171450" algn="l" defTabSz="914400" rtl="0" eaLnBrk="0" fontAlgn="base" latinLnBrk="0" hangingPunct="0">
              <a:lnSpc>
                <a:spcPct val="100000"/>
              </a:lnSpc>
              <a:spcBef>
                <a:spcPct val="30000"/>
              </a:spcBef>
              <a:spcAft>
                <a:spcPct val="0"/>
              </a:spcAft>
              <a:buClrTx/>
              <a:buSzTx/>
              <a:buFont typeface="Symbol"/>
              <a:buChar char="¨"/>
              <a:tabLst/>
              <a:defRPr/>
            </a:pPr>
            <a:r>
              <a:rPr lang="en-US" sz="1200" u="sng" kern="1200" baseline="0" dirty="0" smtClean="0">
                <a:solidFill>
                  <a:schemeClr val="tx1"/>
                </a:solidFill>
                <a:effectLst/>
                <a:latin typeface="Arial"/>
                <a:ea typeface="Geneva" charset="-128"/>
                <a:cs typeface="Geneva" charset="0"/>
              </a:rPr>
              <a:t>Bucket List Project </a:t>
            </a:r>
            <a:r>
              <a:rPr lang="en-US" sz="1200" kern="1200" baseline="0" dirty="0" smtClean="0">
                <a:solidFill>
                  <a:schemeClr val="tx1"/>
                </a:solidFill>
                <a:effectLst/>
                <a:latin typeface="Arial"/>
                <a:ea typeface="Geneva" charset="-128"/>
                <a:cs typeface="Geneva" charset="0"/>
              </a:rPr>
              <a:t>– Effective January 2013, CPO/Accreditations were </a:t>
            </a:r>
            <a:r>
              <a:rPr lang="en-US" sz="1200" kern="1200" dirty="0" smtClean="0">
                <a:solidFill>
                  <a:schemeClr val="tx1"/>
                </a:solidFill>
                <a:effectLst/>
                <a:latin typeface="Arial"/>
                <a:ea typeface="Geneva" charset="-128"/>
                <a:cs typeface="Geneva" charset="0"/>
              </a:rPr>
              <a:t>allocated to the five Business Units to</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help drive greater consistency and efficiencies across our entire organization. This reallocation will allow the organization to have better line of site to the individual BU P&amp;Ls (Profit &amp; Loss Statements) as well as further enable better alignment of resources, goals and objectives. NACPO</a:t>
            </a:r>
            <a:r>
              <a:rPr lang="en-US" sz="1200" kern="1200" baseline="0" dirty="0" smtClean="0">
                <a:solidFill>
                  <a:schemeClr val="tx1"/>
                </a:solidFill>
                <a:effectLst/>
                <a:latin typeface="Arial"/>
                <a:ea typeface="Geneva" charset="-128"/>
                <a:cs typeface="Geneva" charset="0"/>
              </a:rPr>
              <a:t> will support Product Safety (via Ray Burg) even though we continue to support other programs under other BU’s, e.g. Water Systems (L&amp;HS).</a:t>
            </a:r>
            <a:endParaRPr lang="en-US" sz="1200" b="1" kern="1200" dirty="0" smtClean="0">
              <a:solidFill>
                <a:schemeClr val="tx1"/>
              </a:solidFill>
              <a:effectLst/>
              <a:latin typeface="Arial"/>
              <a:ea typeface="Geneva" charset="-128"/>
              <a:cs typeface="Geneva"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a:ea typeface="Geneva" charset="-128"/>
              <a:cs typeface="Geneva" charset="0"/>
            </a:endParaRPr>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5</a:t>
            </a:fld>
            <a:endParaRPr lang="en-US"/>
          </a:p>
        </p:txBody>
      </p:sp>
    </p:spTree>
    <p:extLst>
      <p:ext uri="{BB962C8B-B14F-4D97-AF65-F5344CB8AC3E}">
        <p14:creationId xmlns:p14="http://schemas.microsoft.com/office/powerpoint/2010/main" val="3173770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pPr marL="171450" indent="-171450">
              <a:buFont typeface="Symbol" pitchFamily="18" charset="2"/>
              <a:buChar char="¨"/>
            </a:pPr>
            <a:r>
              <a:rPr lang="en-US" u="sng" baseline="0" dirty="0" smtClean="0"/>
              <a:t>NACPO FAQs on SharePoint</a:t>
            </a:r>
            <a:r>
              <a:rPr lang="en-US" baseline="0" dirty="0" smtClean="0"/>
              <a:t> – Moved from NACPO webpage; accessible to all UL staff with ability to seek clarification to UL Mark Policy.  Another communication mechanism for staff.  Plans to expand FAQs, e.g. Continuing Certification, ISO 17065 impacts to policy, etc. Encourage others to use site.  </a:t>
            </a:r>
          </a:p>
          <a:p>
            <a:pPr marL="171450" indent="-171450">
              <a:buFont typeface="Symbol" pitchFamily="18" charset="2"/>
              <a:buChar char="¨"/>
            </a:pPr>
            <a:endParaRPr lang="en-US" baseline="0" dirty="0" smtClean="0"/>
          </a:p>
          <a:p>
            <a:pPr marL="171450" indent="-171450">
              <a:buFont typeface="Symbol" pitchFamily="18" charset="2"/>
              <a:buChar char="¨"/>
            </a:pPr>
            <a:endParaRPr lang="en-US" baseline="0" dirty="0" smtClean="0"/>
          </a:p>
          <a:p>
            <a:pPr marL="171450" indent="-171450">
              <a:buFont typeface="Symbol" pitchFamily="18" charset="2"/>
              <a:buChar char="¨"/>
            </a:pPr>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6</a:t>
            </a:fld>
            <a:endParaRPr lang="en-US"/>
          </a:p>
        </p:txBody>
      </p:sp>
    </p:spTree>
    <p:extLst>
      <p:ext uri="{BB962C8B-B14F-4D97-AF65-F5344CB8AC3E}">
        <p14:creationId xmlns:p14="http://schemas.microsoft.com/office/powerpoint/2010/main" val="118549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7</a:t>
            </a:fld>
            <a:endParaRPr lang="en-US"/>
          </a:p>
        </p:txBody>
      </p:sp>
    </p:spTree>
    <p:extLst>
      <p:ext uri="{BB962C8B-B14F-4D97-AF65-F5344CB8AC3E}">
        <p14:creationId xmlns:p14="http://schemas.microsoft.com/office/powerpoint/2010/main" val="424198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Symbol"/>
              <a:buChar char="¨"/>
            </a:pPr>
            <a:r>
              <a:rPr lang="en-US" dirty="0" smtClean="0"/>
              <a:t>UL Mark</a:t>
            </a:r>
            <a:r>
              <a:rPr lang="en-US" baseline="0" dirty="0" smtClean="0"/>
              <a:t> Policy Revisions w.r.t. 17065/17025 – (Rod &amp; Jim)</a:t>
            </a:r>
          </a:p>
          <a:p>
            <a:pPr marL="171450" indent="-171450">
              <a:buFont typeface="Symbol"/>
              <a:buChar char="¨"/>
            </a:pPr>
            <a:r>
              <a:rPr lang="en-US" baseline="0" dirty="0" smtClean="0"/>
              <a:t>UL Mark Training – (Jim) based on goal above</a:t>
            </a:r>
          </a:p>
          <a:p>
            <a:pPr marL="171450" indent="-171450">
              <a:buFont typeface="Symbol"/>
              <a:buChar char="¨"/>
            </a:pPr>
            <a:r>
              <a:rPr lang="en-US" baseline="0" dirty="0" smtClean="0"/>
              <a:t>Impartiality Safeguard Mechanism – (Bill, Rod, Walt)</a:t>
            </a:r>
          </a:p>
          <a:p>
            <a:pPr marL="171450" indent="-171450">
              <a:buFont typeface="Symbol"/>
              <a:buChar char="¨"/>
            </a:pPr>
            <a:r>
              <a:rPr lang="en-US" baseline="0" dirty="0" smtClean="0"/>
              <a:t>Convergence of UL Mark and ULC Mark Programs – (Mike)</a:t>
            </a:r>
          </a:p>
          <a:p>
            <a:pPr marL="171450" indent="-171450">
              <a:buFont typeface="Symbol"/>
              <a:buChar char="¨"/>
            </a:pPr>
            <a:r>
              <a:rPr lang="en-US" baseline="0" dirty="0" smtClean="0"/>
              <a:t>Transition Policy for Acquired Test Lab w.r.t. 17025 – (Jim)</a:t>
            </a:r>
          </a:p>
          <a:p>
            <a:pPr marL="171450" indent="-171450">
              <a:buFont typeface="Symbol"/>
              <a:buChar char="¨"/>
            </a:pPr>
            <a:r>
              <a:rPr lang="en-US" baseline="0" dirty="0" smtClean="0"/>
              <a:t>Proactive Support of New Businesses and BU’s – (BC and NACPO team)</a:t>
            </a:r>
          </a:p>
          <a:p>
            <a:pPr marL="171450" indent="-171450">
              <a:buFont typeface="Symbol"/>
              <a:buChar char="¨"/>
            </a:pPr>
            <a:r>
              <a:rPr lang="en-US" baseline="0" dirty="0" smtClean="0"/>
              <a:t>2012 AMRs – (BC and NACPO team)</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8</a:t>
            </a:fld>
            <a:endParaRPr lang="en-US"/>
          </a:p>
        </p:txBody>
      </p:sp>
    </p:spTree>
    <p:extLst>
      <p:ext uri="{BB962C8B-B14F-4D97-AF65-F5344CB8AC3E}">
        <p14:creationId xmlns:p14="http://schemas.microsoft.com/office/powerpoint/2010/main" val="371117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7B2D2-84AA-4E8B-BC2B-8907C0E9A85C}" type="slidenum">
              <a:rPr lang="en-US" smtClean="0"/>
              <a:pPr/>
              <a:t>9</a:t>
            </a:fld>
            <a:endParaRPr lang="en-US"/>
          </a:p>
        </p:txBody>
      </p:sp>
    </p:spTree>
    <p:extLst>
      <p:ext uri="{BB962C8B-B14F-4D97-AF65-F5344CB8AC3E}">
        <p14:creationId xmlns:p14="http://schemas.microsoft.com/office/powerpoint/2010/main" val="3112277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5713413" y="6423025"/>
            <a:ext cx="3238500"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chemeClr val="accent1"/>
                </a:solidFill>
              </a:rPr>
              <a:t>UL and the UL logo are trademarks of UL LLC © 2012</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8409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dirty="0" smtClean="0">
                <a:solidFill>
                  <a:schemeClr val="accent1"/>
                </a:solidFill>
              </a:rPr>
              <a:t>e</a:t>
            </a:r>
            <a:endParaRPr lang="en-US" sz="700" dirty="0">
              <a:solidFill>
                <a:schemeClr val="accent1"/>
              </a:solidFill>
            </a:endParaRPr>
          </a:p>
        </p:txBody>
      </p:sp>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EFF62B4C-7C17-4E75-8BEB-BE563FD0F347}"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pic>
        <p:nvPicPr>
          <p:cNvPr id="4915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30375" y="6525418"/>
            <a:ext cx="6315075"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1362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9164425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3E83948C-517B-4067-AF6D-9F5D385B8BCE}" type="slidenum">
              <a:rPr lang="en-US"/>
              <a:pPr/>
              <a:t>‹#›</a:t>
            </a:fld>
            <a:endParaRPr lang="en-US"/>
          </a:p>
        </p:txBody>
      </p:sp>
    </p:spTree>
    <p:extLst>
      <p:ext uri="{BB962C8B-B14F-4D97-AF65-F5344CB8AC3E}">
        <p14:creationId xmlns:p14="http://schemas.microsoft.com/office/powerpoint/2010/main" val="21467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5225D657-1F6C-46F3-B555-24408DECFDAE}"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30700386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AAAA7CAC-BBE5-43C4-8415-8EC01BEA1FAA}" type="slidenum">
              <a:rPr lang="en-US"/>
              <a:pPr/>
              <a:t>‹#›</a:t>
            </a:fld>
            <a:endParaRPr lang="en-US"/>
          </a:p>
        </p:txBody>
      </p:sp>
    </p:spTree>
    <p:extLst>
      <p:ext uri="{BB962C8B-B14F-4D97-AF65-F5344CB8AC3E}">
        <p14:creationId xmlns:p14="http://schemas.microsoft.com/office/powerpoint/2010/main" val="31533040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48759BC5-4A49-4656-A4FC-5FDB11D33A09}"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605494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FB58B85A-8C41-4DB0-84CB-CACDF9CBB029}" type="slidenum">
              <a:rPr lang="en-US"/>
              <a:pPr/>
              <a:t>‹#›</a:t>
            </a:fld>
            <a:endParaRPr lang="en-US"/>
          </a:p>
        </p:txBody>
      </p:sp>
    </p:spTree>
    <p:extLst>
      <p:ext uri="{BB962C8B-B14F-4D97-AF65-F5344CB8AC3E}">
        <p14:creationId xmlns:p14="http://schemas.microsoft.com/office/powerpoint/2010/main" val="1984576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1C20945F-9C52-4826-AA12-64339FC3035E}"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3685859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94CE344-3C1C-4EBB-AD23-00C3CB5F7B69}" type="slidenum">
              <a:rPr lang="en-US"/>
              <a:pPr/>
              <a:t>‹#›</a:t>
            </a:fld>
            <a:endParaRPr lang="en-US"/>
          </a:p>
        </p:txBody>
      </p:sp>
    </p:spTree>
    <p:extLst>
      <p:ext uri="{BB962C8B-B14F-4D97-AF65-F5344CB8AC3E}">
        <p14:creationId xmlns:p14="http://schemas.microsoft.com/office/powerpoint/2010/main" val="3026088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658092C8-8A18-40F0-B0A0-31D42E6D5A00}"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73973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l="16753" r="-3294"/>
          <a:stretch>
            <a:fillRect/>
          </a:stretch>
        </p:blipFill>
        <p:spPr bwMode="auto">
          <a:xfrm>
            <a:off x="0" y="336550"/>
            <a:ext cx="2935288"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5713413" y="6423025"/>
            <a:ext cx="3238500"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a:solidFill>
                  <a:schemeClr val="bg1"/>
                </a:solidFill>
              </a:rPr>
              <a:t>UL and the UL logo are trademarks of UL LLC © </a:t>
            </a:r>
            <a:r>
              <a:rPr lang="en-US" sz="1000" dirty="0" smtClean="0">
                <a:solidFill>
                  <a:schemeClr val="bg1"/>
                </a:solidFill>
              </a:rPr>
              <a:t>2013</a:t>
            </a:r>
            <a:endParaRPr lang="en-US" sz="1000" dirty="0">
              <a:solidFill>
                <a:schemeClr val="bg1"/>
              </a:solidFill>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028244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C6B93DE9-BD47-4676-849D-22D75A36E283}" type="slidenum">
              <a:rPr lang="en-US"/>
              <a:pPr/>
              <a:t>‹#›</a:t>
            </a:fld>
            <a:endParaRPr lang="en-US"/>
          </a:p>
        </p:txBody>
      </p:sp>
    </p:spTree>
    <p:extLst>
      <p:ext uri="{BB962C8B-B14F-4D97-AF65-F5344CB8AC3E}">
        <p14:creationId xmlns:p14="http://schemas.microsoft.com/office/powerpoint/2010/main" val="786739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1B5600ED-9EE9-4E6D-AE40-831268A0E30F}"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682561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833B644E-D96F-43BA-823F-C5569DD9313A}" type="slidenum">
              <a:rPr lang="en-US"/>
              <a:pPr/>
              <a:t>‹#›</a:t>
            </a:fld>
            <a:endParaRPr lang="en-US"/>
          </a:p>
        </p:txBody>
      </p:sp>
    </p:spTree>
    <p:extLst>
      <p:ext uri="{BB962C8B-B14F-4D97-AF65-F5344CB8AC3E}">
        <p14:creationId xmlns:p14="http://schemas.microsoft.com/office/powerpoint/2010/main" val="965223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3D99DDAE-49E6-4E28-BCA5-2DC13B795B92}"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805885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8514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2199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rgbClr val="000000"/>
                </a:solidFill>
              </a:rPr>
              <a:t>UL and the UL logo are trademarks of UL LLC © 2012</a:t>
            </a:r>
          </a:p>
        </p:txBody>
      </p:sp>
      <p:sp>
        <p:nvSpPr>
          <p:cNvPr id="2" name="Title 1"/>
          <p:cNvSpPr>
            <a:spLocks noGrp="1"/>
          </p:cNvSpPr>
          <p:nvPr>
            <p:ph type="ctrTitle" hasCustomPrompt="1"/>
          </p:nvPr>
        </p:nvSpPr>
        <p:spPr>
          <a:xfrm>
            <a:off x="457199" y="2532888"/>
            <a:ext cx="5541265" cy="1399032"/>
          </a:xfrm>
        </p:spPr>
        <p:txBody>
          <a:bodyPr/>
          <a:lstStyle>
            <a:lvl1pPr algn="l">
              <a:defRPr sz="3000" b="1">
                <a:solidFill>
                  <a:schemeClr val="accent1"/>
                </a:solidFill>
              </a:defRPr>
            </a:lvl1pPr>
          </a:lstStyle>
          <a:p>
            <a:r>
              <a:rPr lang="en-US" dirty="0" smtClean="0"/>
              <a:t>Click to edit Master title mm</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8382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chemeClr val="bg1"/>
                </a:solidFill>
              </a:rPr>
              <a:t>UL and the UL logo are trademarks of UL LLC © 2012</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8777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C11FA619-638C-4333-9225-14C01B5A04A1}" type="slidenum">
              <a:rPr lang="en-US"/>
              <a:pPr/>
              <a:t>‹#›</a:t>
            </a:fld>
            <a:endParaRPr lang="en-US"/>
          </a:p>
        </p:txBody>
      </p:sp>
    </p:spTree>
    <p:extLst>
      <p:ext uri="{BB962C8B-B14F-4D97-AF65-F5344CB8AC3E}">
        <p14:creationId xmlns:p14="http://schemas.microsoft.com/office/powerpoint/2010/main" val="283477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D1158A65-622D-467B-B82E-A762528F005B}" type="slidenum">
              <a:rPr lang="en-US"/>
              <a:pPr/>
              <a:t>‹#›</a:t>
            </a:fld>
            <a:endParaRPr lang="en-US"/>
          </a:p>
        </p:txBody>
      </p:sp>
    </p:spTree>
    <p:extLst>
      <p:ext uri="{BB962C8B-B14F-4D97-AF65-F5344CB8AC3E}">
        <p14:creationId xmlns:p14="http://schemas.microsoft.com/office/powerpoint/2010/main" val="51886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906418B-BFC7-4D07-BD81-A50F0774591D}" type="slidenum">
              <a:rPr lang="en-US"/>
              <a:pPr/>
              <a:t>‹#›</a:t>
            </a:fld>
            <a:endParaRPr lang="en-US"/>
          </a:p>
        </p:txBody>
      </p:sp>
    </p:spTree>
    <p:extLst>
      <p:ext uri="{BB962C8B-B14F-4D97-AF65-F5344CB8AC3E}">
        <p14:creationId xmlns:p14="http://schemas.microsoft.com/office/powerpoint/2010/main" val="209209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7C4DB001-0BB2-418B-BFD1-6ED42E888DE5}" type="slidenum">
              <a:rPr lang="en-US"/>
              <a:pPr/>
              <a:t>‹#›</a:t>
            </a:fld>
            <a:endParaRPr lang="en-US"/>
          </a:p>
        </p:txBody>
      </p:sp>
    </p:spTree>
    <p:extLst>
      <p:ext uri="{BB962C8B-B14F-4D97-AF65-F5344CB8AC3E}">
        <p14:creationId xmlns:p14="http://schemas.microsoft.com/office/powerpoint/2010/main" val="225557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C611D47-FC1D-4D58-9186-ED5ADCB9323D}"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409335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NACPO UPDATES</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E8C80D46-0B0C-469F-9E3E-EE3F6766CE0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 id="2147484115" r:id="rId15"/>
    <p:sldLayoutId id="2147484116" r:id="rId16"/>
    <p:sldLayoutId id="2147484117" r:id="rId17"/>
    <p:sldLayoutId id="2147484118" r:id="rId18"/>
    <p:sldLayoutId id="2147484119" r:id="rId19"/>
    <p:sldLayoutId id="2147484120" r:id="rId20"/>
    <p:sldLayoutId id="2147484121" r:id="rId21"/>
    <p:sldLayoutId id="2147484122" r:id="rId22"/>
    <p:sldLayoutId id="2147484123" r:id="rId23"/>
    <p:sldLayoutId id="2147484124" r:id="rId24"/>
    <p:sldLayoutId id="2147484125" r:id="rId25"/>
  </p:sldLayoutIdLst>
  <p:hf hd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p:txBody>
          <a:bodyPr/>
          <a:lstStyle/>
          <a:p>
            <a:r>
              <a:rPr lang="en-US" dirty="0" smtClean="0">
                <a:latin typeface="Arial" charset="0"/>
                <a:ea typeface="Geneva" charset="0"/>
              </a:rPr>
              <a:t>NACPO OVERVIEW</a:t>
            </a:r>
            <a:br>
              <a:rPr lang="en-US" dirty="0" smtClean="0">
                <a:latin typeface="Arial" charset="0"/>
                <a:ea typeface="Geneva" charset="0"/>
              </a:rPr>
            </a:br>
            <a:r>
              <a:rPr lang="en-US" dirty="0" smtClean="0">
                <a:latin typeface="Arial" charset="0"/>
                <a:ea typeface="Geneva" charset="0"/>
              </a:rPr>
              <a:t> &amp; UPDATES</a:t>
            </a:r>
            <a:br>
              <a:rPr lang="en-US" dirty="0" smtClean="0">
                <a:latin typeface="Arial" charset="0"/>
                <a:ea typeface="Geneva" charset="0"/>
              </a:rPr>
            </a:br>
            <a:endParaRPr lang="en-US" dirty="0" smtClean="0">
              <a:latin typeface="Arial" charset="0"/>
              <a:ea typeface="Geneva" charset="0"/>
            </a:endParaRPr>
          </a:p>
        </p:txBody>
      </p:sp>
      <p:sp>
        <p:nvSpPr>
          <p:cNvPr id="29699" name="Subtitle 2"/>
          <p:cNvSpPr>
            <a:spLocks noGrp="1"/>
          </p:cNvSpPr>
          <p:nvPr>
            <p:ph type="subTitle" idx="1"/>
          </p:nvPr>
        </p:nvSpPr>
        <p:spPr/>
        <p:txBody>
          <a:bodyPr/>
          <a:lstStyle/>
          <a:p>
            <a:r>
              <a:rPr lang="en-US" dirty="0" smtClean="0">
                <a:latin typeface="Arial" charset="0"/>
                <a:cs typeface="Arial" charset="0"/>
              </a:rPr>
              <a:t>10 January 2013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smtClean="0">
                <a:latin typeface="Arial" charset="0"/>
                <a:ea typeface="Geneva" charset="0"/>
              </a:rPr>
              <a:t>Agenda</a:t>
            </a:r>
          </a:p>
        </p:txBody>
      </p:sp>
      <p:sp>
        <p:nvSpPr>
          <p:cNvPr id="34819" name="Content Placeholder 4"/>
          <p:cNvSpPr>
            <a:spLocks noGrp="1"/>
          </p:cNvSpPr>
          <p:nvPr>
            <p:ph idx="1"/>
          </p:nvPr>
        </p:nvSpPr>
        <p:spPr>
          <a:xfrm>
            <a:off x="457200" y="2700338"/>
            <a:ext cx="8229600" cy="3425825"/>
          </a:xfrm>
        </p:spPr>
        <p:txBody>
          <a:bodyPr/>
          <a:lstStyle/>
          <a:p>
            <a:pPr eaLnBrk="1" hangingPunct="1"/>
            <a:r>
              <a:rPr lang="en-US" dirty="0" smtClean="0">
                <a:solidFill>
                  <a:schemeClr val="accent2"/>
                </a:solidFill>
                <a:latin typeface="Arial" charset="0"/>
                <a:cs typeface="Arial" charset="0"/>
              </a:rPr>
              <a:t>2012 Activities and Developments</a:t>
            </a:r>
          </a:p>
          <a:p>
            <a:pPr eaLnBrk="1" hangingPunct="1"/>
            <a:r>
              <a:rPr lang="en-US" dirty="0" smtClean="0">
                <a:solidFill>
                  <a:srgbClr val="7F7F7F"/>
                </a:solidFill>
                <a:latin typeface="Arial" charset="0"/>
                <a:cs typeface="Arial" charset="0"/>
              </a:rPr>
              <a:t>2013 Initiatives and Goals</a:t>
            </a:r>
          </a:p>
          <a:p>
            <a:pPr eaLnBrk="1" hangingPunct="1"/>
            <a:r>
              <a:rPr lang="en-US" dirty="0" smtClean="0">
                <a:solidFill>
                  <a:srgbClr val="7F7F7F"/>
                </a:solidFill>
                <a:latin typeface="Arial" charset="0"/>
                <a:cs typeface="Arial" charset="0"/>
              </a:rPr>
              <a:t>Questions</a:t>
            </a:r>
          </a:p>
        </p:txBody>
      </p:sp>
      <p:sp>
        <p:nvSpPr>
          <p:cNvPr id="348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12428ED6-146C-4D6A-B036-4645EFB24DC4}" type="slidenum">
              <a:rPr lang="en-US" sz="1000">
                <a:solidFill>
                  <a:schemeClr val="accent1"/>
                </a:solidFill>
              </a:rPr>
              <a:pPr eaLnBrk="1" hangingPunct="1"/>
              <a:t>2</a:t>
            </a:fld>
            <a:endParaRPr lang="en-US" sz="100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2012 Activities and Developments</a:t>
            </a:r>
          </a:p>
        </p:txBody>
      </p:sp>
      <p:sp>
        <p:nvSpPr>
          <p:cNvPr id="38915" name="Content Placeholder 4"/>
          <p:cNvSpPr>
            <a:spLocks noGrp="1"/>
          </p:cNvSpPr>
          <p:nvPr>
            <p:ph idx="1"/>
          </p:nvPr>
        </p:nvSpPr>
        <p:spPr>
          <a:xfrm>
            <a:off x="528496" y="3045941"/>
            <a:ext cx="8389873" cy="3426111"/>
          </a:xfrm>
        </p:spPr>
        <p:txBody>
          <a:bodyPr/>
          <a:lstStyle/>
          <a:p>
            <a:pPr defTabSz="914400" eaLnBrk="1" hangingPunct="1">
              <a:spcAft>
                <a:spcPct val="30000"/>
              </a:spcAft>
            </a:pPr>
            <a:r>
              <a:rPr lang="en-US" sz="2400" u="sng" dirty="0" smtClean="0">
                <a:latin typeface="Arial" charset="0"/>
                <a:cs typeface="Arial" charset="0"/>
              </a:rPr>
              <a:t>UL Mark Policy Documents – Revisions</a:t>
            </a:r>
          </a:p>
          <a:p>
            <a:pPr marL="687388" lvl="1" indent="-342900" defTabSz="914400">
              <a:spcAft>
                <a:spcPct val="30000"/>
              </a:spcAft>
              <a:buFont typeface="Arial" pitchFamily="34" charset="0"/>
              <a:buChar char="•"/>
            </a:pPr>
            <a:r>
              <a:rPr lang="en-US" sz="2200" dirty="0">
                <a:latin typeface="Arial" charset="0"/>
                <a:cs typeface="Arial Unicode MS" charset="0"/>
              </a:rPr>
              <a:t>Simplify</a:t>
            </a:r>
            <a:r>
              <a:rPr lang="en-US" sz="2400" dirty="0">
                <a:latin typeface="Arial" charset="0"/>
                <a:cs typeface="Arial Unicode MS" charset="0"/>
              </a:rPr>
              <a:t> policy </a:t>
            </a:r>
            <a:r>
              <a:rPr lang="en-US" sz="2400" dirty="0" smtClean="0">
                <a:latin typeface="Arial" charset="0"/>
                <a:cs typeface="Arial Unicode MS" charset="0"/>
              </a:rPr>
              <a:t>– “doing </a:t>
            </a:r>
            <a:r>
              <a:rPr lang="en-US" sz="2400" dirty="0">
                <a:latin typeface="Arial" charset="0"/>
                <a:cs typeface="Arial Unicode MS" charset="0"/>
              </a:rPr>
              <a:t>what is possible unless strictly </a:t>
            </a:r>
            <a:r>
              <a:rPr lang="en-US" sz="2400" dirty="0" smtClean="0">
                <a:latin typeface="Arial" charset="0"/>
                <a:cs typeface="Arial Unicode MS" charset="0"/>
              </a:rPr>
              <a:t>prohibited”</a:t>
            </a:r>
          </a:p>
          <a:p>
            <a:pPr marL="687388" lvl="1" indent="-342900" defTabSz="914400">
              <a:spcAft>
                <a:spcPct val="30000"/>
              </a:spcAft>
              <a:buFont typeface="Arial" pitchFamily="34" charset="0"/>
              <a:buChar char="•"/>
            </a:pPr>
            <a:r>
              <a:rPr lang="en-US" sz="2400" dirty="0" smtClean="0">
                <a:latin typeface="Arial" charset="0"/>
                <a:cs typeface="Arial Unicode MS" charset="0"/>
              </a:rPr>
              <a:t>2</a:t>
            </a:r>
            <a:r>
              <a:rPr lang="en-US" sz="2400" baseline="30000" dirty="0" smtClean="0">
                <a:latin typeface="Arial" charset="0"/>
                <a:cs typeface="Arial Unicode MS" charset="0"/>
              </a:rPr>
              <a:t>nd</a:t>
            </a:r>
            <a:r>
              <a:rPr lang="en-US" sz="2400" dirty="0" smtClean="0">
                <a:latin typeface="Arial" charset="0"/>
                <a:cs typeface="Arial Unicode MS" charset="0"/>
              </a:rPr>
              <a:t> Century – company name of UL LLC</a:t>
            </a:r>
          </a:p>
          <a:p>
            <a:pPr marL="687388" lvl="1" indent="-342900" defTabSz="914400">
              <a:spcAft>
                <a:spcPct val="30000"/>
              </a:spcAft>
              <a:buFont typeface="Arial" pitchFamily="34" charset="0"/>
              <a:buChar char="•"/>
            </a:pPr>
            <a:r>
              <a:rPr lang="en-US" sz="2400" dirty="0" smtClean="0">
                <a:solidFill>
                  <a:srgbClr val="000000"/>
                </a:solidFill>
                <a:latin typeface="Arial" charset="0"/>
                <a:cs typeface="Arial Unicode MS" charset="0"/>
              </a:rPr>
              <a:t>Virtual Reality-related products</a:t>
            </a:r>
          </a:p>
          <a:p>
            <a:pPr marL="687388" lvl="1" indent="-342900" defTabSz="914400">
              <a:spcAft>
                <a:spcPct val="30000"/>
              </a:spcAft>
              <a:buFont typeface="Arial" pitchFamily="34" charset="0"/>
              <a:buChar char="•"/>
            </a:pPr>
            <a:r>
              <a:rPr lang="en-US" sz="2400" dirty="0" smtClean="0">
                <a:solidFill>
                  <a:srgbClr val="000000"/>
                </a:solidFill>
                <a:latin typeface="Arial" charset="0"/>
                <a:cs typeface="Arial Unicode MS" charset="0"/>
              </a:rPr>
              <a:t>E2E process</a:t>
            </a:r>
            <a:r>
              <a:rPr lang="en-US" dirty="0" smtClean="0">
                <a:solidFill>
                  <a:srgbClr val="000000"/>
                </a:solidFill>
                <a:latin typeface="Arial" charset="0"/>
                <a:cs typeface="Arial Unicode MS" charset="0"/>
              </a:rPr>
              <a:t/>
            </a:r>
            <a:br>
              <a:rPr lang="en-US" dirty="0" smtClean="0">
                <a:solidFill>
                  <a:srgbClr val="000000"/>
                </a:solidFill>
                <a:latin typeface="Arial" charset="0"/>
                <a:cs typeface="Arial Unicode MS" charset="0"/>
              </a:rPr>
            </a:br>
            <a:endParaRPr lang="en-US" dirty="0" smtClean="0">
              <a:solidFill>
                <a:srgbClr val="000000"/>
              </a:solidFill>
              <a:latin typeface="Arial" charset="0"/>
              <a:cs typeface="Arial Unicode MS" charset="0"/>
            </a:endParaRPr>
          </a:p>
          <a:p>
            <a:pPr defTabSz="914400" eaLnBrk="1" hangingPunct="1">
              <a:spcAft>
                <a:spcPct val="30000"/>
              </a:spcAft>
            </a:pPr>
            <a:endParaRPr lang="en-US" sz="2400" u="sng" dirty="0" smtClean="0">
              <a:latin typeface="Arial" charset="0"/>
              <a:cs typeface="Arial Unicode MS" charset="0"/>
            </a:endParaRPr>
          </a:p>
          <a:p>
            <a:pPr defTabSz="914400">
              <a:buFont typeface="Arial" charset="0"/>
              <a:buNone/>
            </a:pPr>
            <a:endParaRPr lang="en-US" dirty="0">
              <a:latin typeface="Arial" charset="0"/>
              <a:cs typeface="Arial Unicode MS" charset="0"/>
            </a:endParaRPr>
          </a:p>
          <a:p>
            <a:pPr lvl="2" defTabSz="914400" eaLnBrk="1" hangingPunct="1"/>
            <a:endParaRPr lang="en-US" dirty="0" smtClean="0">
              <a:latin typeface="Arial" charset="0"/>
              <a:cs typeface="Arial Unicode MS" charset="0"/>
            </a:endParaRPr>
          </a:p>
        </p:txBody>
      </p:sp>
      <p:sp>
        <p:nvSpPr>
          <p:cNvPr id="3891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F0C5ACC8-A3DA-4778-84B8-4C970F6C1044}" type="slidenum">
              <a:rPr lang="en-US" sz="1000">
                <a:solidFill>
                  <a:schemeClr val="accent1"/>
                </a:solidFill>
              </a:rPr>
              <a:pPr eaLnBrk="1" hangingPunct="1"/>
              <a:t>3</a:t>
            </a:fld>
            <a:endParaRPr lang="en-US" sz="1000">
              <a:solidFill>
                <a:schemeClr val="accent1"/>
              </a:solidFill>
            </a:endParaRPr>
          </a:p>
        </p:txBody>
      </p:sp>
      <p:sp>
        <p:nvSpPr>
          <p:cNvPr id="8" name="Content Placeholder 4"/>
          <p:cNvSpPr txBox="1">
            <a:spLocks/>
          </p:cNvSpPr>
          <p:nvPr/>
        </p:nvSpPr>
        <p:spPr bwMode="auto">
          <a:xfrm>
            <a:off x="550225" y="921098"/>
            <a:ext cx="8229600" cy="2356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sz="2400" u="sng" dirty="0" smtClean="0">
                <a:latin typeface="Arial" charset="0"/>
                <a:cs typeface="Arial" charset="0"/>
              </a:rPr>
              <a:t>Continuing Certification Approach (IFR Kaizen)</a:t>
            </a:r>
          </a:p>
          <a:p>
            <a:pPr lvl="1" defTabSz="914400"/>
            <a:r>
              <a:rPr lang="en-US" dirty="0" smtClean="0">
                <a:latin typeface="Arial" charset="0"/>
                <a:cs typeface="Arial Unicode MS" charset="0"/>
              </a:rPr>
              <a:t>Goal of achieving Reduced IFRs</a:t>
            </a:r>
          </a:p>
          <a:p>
            <a:pPr lvl="2" defTabSz="914400">
              <a:buFont typeface="Arial" charset="0"/>
              <a:buNone/>
            </a:pPr>
            <a:r>
              <a:rPr lang="en-US" dirty="0" smtClean="0">
                <a:solidFill>
                  <a:srgbClr val="000000"/>
                </a:solidFill>
                <a:latin typeface="Arial" charset="0"/>
                <a:cs typeface="Arial Unicode MS" charset="0"/>
              </a:rPr>
              <a:t>	– “Pilots” initiated in select Standard(s)</a:t>
            </a:r>
          </a:p>
          <a:p>
            <a:pPr lvl="3" defTabSz="914400">
              <a:buNone/>
            </a:pPr>
            <a:r>
              <a:rPr lang="en-US" dirty="0" smtClean="0">
                <a:solidFill>
                  <a:srgbClr val="000000"/>
                </a:solidFill>
                <a:latin typeface="Arial" charset="0"/>
                <a:cs typeface="Arial Unicode MS" charset="0"/>
              </a:rPr>
              <a:t>– SOPs, Training and IT-related systems enhancements under development</a:t>
            </a:r>
            <a:endParaRPr lang="en-US" dirty="0">
              <a:solidFill>
                <a:srgbClr val="000000"/>
              </a:solidFill>
              <a:latin typeface="Arial" charset="0"/>
              <a:cs typeface="Arial Unicode MS" charset="0"/>
            </a:endParaRPr>
          </a:p>
          <a:p>
            <a:pPr lvl="3" defTabSz="914400">
              <a:buNone/>
            </a:pPr>
            <a:r>
              <a:rPr lang="en-US" dirty="0" smtClean="0">
                <a:solidFill>
                  <a:srgbClr val="000000"/>
                </a:solidFill>
                <a:latin typeface="Arial" charset="0"/>
                <a:cs typeface="Arial Unicode MS" charset="0"/>
              </a:rPr>
              <a:t>– UL Standards only</a:t>
            </a:r>
            <a:endParaRPr lang="en-US" dirty="0" smtClean="0">
              <a:latin typeface="Arial" charset="0"/>
              <a:cs typeface="Arial Unicode MS"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8915">
                                            <p:txEl>
                                              <p:pRg st="0" end="0"/>
                                            </p:txEl>
                                          </p:spTgt>
                                        </p:tgtEl>
                                        <p:attrNameLst>
                                          <p:attrName>style.visibility</p:attrName>
                                        </p:attrNameLst>
                                      </p:cBhvr>
                                      <p:to>
                                        <p:strVal val="visible"/>
                                      </p:to>
                                    </p:set>
                                    <p:animEffect transition="in" filter="circle(in)">
                                      <p:cBhvr>
                                        <p:cTn id="14" dur="2000"/>
                                        <p:tgtEl>
                                          <p:spTgt spid="38915">
                                            <p:txEl>
                                              <p:pRg st="0" end="0"/>
                                            </p:txEl>
                                          </p:spTgt>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circle(in)">
                                      <p:cBhvr>
                                        <p:cTn id="17" dur="2000"/>
                                        <p:tgtEl>
                                          <p:spTgt spid="38915">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8915">
                                            <p:txEl>
                                              <p:pRg st="2" end="2"/>
                                            </p:txEl>
                                          </p:spTgt>
                                        </p:tgtEl>
                                        <p:attrNameLst>
                                          <p:attrName>style.visibility</p:attrName>
                                        </p:attrNameLst>
                                      </p:cBhvr>
                                      <p:to>
                                        <p:strVal val="visible"/>
                                      </p:to>
                                    </p:set>
                                    <p:animEffect transition="in" filter="circle(in)">
                                      <p:cBhvr>
                                        <p:cTn id="20" dur="2000"/>
                                        <p:tgtEl>
                                          <p:spTgt spid="38915">
                                            <p:txEl>
                                              <p:pRg st="2" end="2"/>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8915">
                                            <p:txEl>
                                              <p:pRg st="3" end="3"/>
                                            </p:txEl>
                                          </p:spTgt>
                                        </p:tgtEl>
                                        <p:attrNameLst>
                                          <p:attrName>style.visibility</p:attrName>
                                        </p:attrNameLst>
                                      </p:cBhvr>
                                      <p:to>
                                        <p:strVal val="visible"/>
                                      </p:to>
                                    </p:set>
                                    <p:animEffect transition="in" filter="circle(in)">
                                      <p:cBhvr>
                                        <p:cTn id="23" dur="2000"/>
                                        <p:tgtEl>
                                          <p:spTgt spid="38915">
                                            <p:txEl>
                                              <p:pRg st="3" end="3"/>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8915">
                                            <p:txEl>
                                              <p:pRg st="4" end="4"/>
                                            </p:txEl>
                                          </p:spTgt>
                                        </p:tgtEl>
                                        <p:attrNameLst>
                                          <p:attrName>style.visibility</p:attrName>
                                        </p:attrNameLst>
                                      </p:cBhvr>
                                      <p:to>
                                        <p:strVal val="visible"/>
                                      </p:to>
                                    </p:set>
                                    <p:animEffect transition="in" filter="circle(in)">
                                      <p:cBhvr>
                                        <p:cTn id="26" dur="20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94846"/>
          </a:xfrm>
        </p:spPr>
        <p:txBody>
          <a:bodyPr/>
          <a:lstStyle/>
          <a:p>
            <a:pPr eaLnBrk="1" hangingPunct="1"/>
            <a:r>
              <a:rPr lang="en-US" dirty="0" smtClean="0">
                <a:latin typeface="Arial" charset="0"/>
                <a:ea typeface="Geneva" charset="0"/>
              </a:rPr>
              <a:t>2012 Activities and Developments</a:t>
            </a:r>
          </a:p>
        </p:txBody>
      </p:sp>
      <p:sp>
        <p:nvSpPr>
          <p:cNvPr id="39939" name="Content Placeholder 4"/>
          <p:cNvSpPr>
            <a:spLocks noGrp="1"/>
          </p:cNvSpPr>
          <p:nvPr>
            <p:ph idx="1"/>
          </p:nvPr>
        </p:nvSpPr>
        <p:spPr/>
        <p:txBody>
          <a:bodyPr/>
          <a:lstStyle/>
          <a:p>
            <a:pPr defTabSz="914400" eaLnBrk="1" hangingPunct="1">
              <a:spcAft>
                <a:spcPct val="30000"/>
              </a:spcAft>
            </a:pPr>
            <a:r>
              <a:rPr lang="en-US" u="sng" dirty="0" smtClean="0">
                <a:latin typeface="Arial" charset="0"/>
                <a:cs typeface="Arial" charset="0"/>
              </a:rPr>
              <a:t>Acceptance of Products Certified by Others</a:t>
            </a:r>
          </a:p>
          <a:p>
            <a:pPr defTabSz="914400" eaLnBrk="1" hangingPunct="1">
              <a:spcAft>
                <a:spcPct val="30000"/>
              </a:spcAft>
            </a:pPr>
            <a:r>
              <a:rPr lang="en-US" u="sng" dirty="0" smtClean="0">
                <a:latin typeface="Arial" charset="0"/>
                <a:cs typeface="Arial" charset="0"/>
              </a:rPr>
              <a:t>Medical Products – Conversion to UL from Other Certifiers</a:t>
            </a:r>
          </a:p>
          <a:p>
            <a:pPr defTabSz="914400">
              <a:spcAft>
                <a:spcPct val="30000"/>
              </a:spcAft>
            </a:pPr>
            <a:r>
              <a:rPr lang="en-US" u="sng" dirty="0" smtClean="0">
                <a:latin typeface="Arial" charset="0"/>
                <a:cs typeface="Arial" charset="0"/>
              </a:rPr>
              <a:t>Global </a:t>
            </a:r>
            <a:r>
              <a:rPr lang="en-US" u="sng" dirty="0">
                <a:latin typeface="Arial" charset="0"/>
                <a:cs typeface="Arial" charset="0"/>
              </a:rPr>
              <a:t>Test Laboratory (GTLP) Policy </a:t>
            </a:r>
            <a:r>
              <a:rPr lang="en-US" u="sng" dirty="0" smtClean="0">
                <a:latin typeface="Arial" charset="0"/>
                <a:cs typeface="Arial" charset="0"/>
              </a:rPr>
              <a:t>Document Rewrite</a:t>
            </a:r>
          </a:p>
          <a:p>
            <a:pPr defTabSz="914400">
              <a:spcAft>
                <a:spcPct val="30000"/>
              </a:spcAft>
            </a:pPr>
            <a:r>
              <a:rPr lang="en-US" u="sng" dirty="0">
                <a:latin typeface="Arial" charset="0"/>
                <a:cs typeface="Arial" charset="0"/>
              </a:rPr>
              <a:t>UL Mark Report Cover Page and Conclusion </a:t>
            </a:r>
            <a:r>
              <a:rPr lang="en-US" u="sng" dirty="0" smtClean="0">
                <a:latin typeface="Arial" charset="0"/>
                <a:cs typeface="Arial" charset="0"/>
              </a:rPr>
              <a:t>Templates</a:t>
            </a:r>
            <a:endParaRPr lang="en-US" dirty="0">
              <a:latin typeface="Arial" charset="0"/>
              <a:cs typeface="Arial" charset="0"/>
            </a:endParaRPr>
          </a:p>
          <a:p>
            <a:pPr defTabSz="914400" eaLnBrk="1" hangingPunct="1">
              <a:spcAft>
                <a:spcPct val="30000"/>
              </a:spcAft>
            </a:pPr>
            <a:r>
              <a:rPr lang="en-US" u="sng" dirty="0" smtClean="0">
                <a:latin typeface="Arial" charset="0"/>
                <a:cs typeface="Arial" charset="0"/>
              </a:rPr>
              <a:t>Acquired Laboratories (e.g. AQS, Springboard, STR)</a:t>
            </a:r>
          </a:p>
          <a:p>
            <a:pPr lvl="1" defTabSz="914400" eaLnBrk="1" hangingPunct="1"/>
            <a:r>
              <a:rPr lang="en-US" dirty="0" smtClean="0">
                <a:latin typeface="Arial" charset="0"/>
                <a:cs typeface="Arial Unicode MS" charset="0"/>
              </a:rPr>
              <a:t> Transition Process from DAP TPTDP to UL Laboratory</a:t>
            </a:r>
          </a:p>
          <a:p>
            <a:pPr lvl="2" defTabSz="914400"/>
            <a:r>
              <a:rPr lang="en-US" dirty="0" smtClean="0">
                <a:latin typeface="Arial" charset="0"/>
                <a:cs typeface="Arial Unicode MS" charset="0"/>
              </a:rPr>
              <a:t>Site capability assessment </a:t>
            </a:r>
          </a:p>
          <a:p>
            <a:pPr lvl="2" defTabSz="914400"/>
            <a:r>
              <a:rPr lang="en-US" dirty="0" smtClean="0">
                <a:latin typeface="Arial" charset="0"/>
                <a:cs typeface="Arial Unicode MS" charset="0"/>
              </a:rPr>
              <a:t>IQA to perform audits </a:t>
            </a:r>
            <a:endParaRPr lang="en-US" dirty="0">
              <a:latin typeface="Arial" charset="0"/>
              <a:cs typeface="Arial Unicode MS" charset="0"/>
            </a:endParaRPr>
          </a:p>
          <a:p>
            <a:pPr defTabSz="914400" eaLnBrk="1" hangingPunct="1"/>
            <a:endParaRPr lang="en-US" dirty="0" smtClean="0">
              <a:latin typeface="Arial" charset="0"/>
              <a:ea typeface="Geneva" charset="0"/>
            </a:endParaRPr>
          </a:p>
          <a:p>
            <a:pPr lvl="2" defTabSz="914400" eaLnBrk="1" hangingPunct="1"/>
            <a:endParaRPr lang="en-US" dirty="0" smtClean="0">
              <a:latin typeface="Arial" charset="0"/>
              <a:cs typeface="Arial Unicode MS" charset="0"/>
            </a:endParaRP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chemeClr val="accent1"/>
                </a:solidFill>
              </a:rPr>
              <a:t>NACPO – January 2013</a:t>
            </a:r>
            <a:endParaRPr lang="en-US" sz="1000" dirty="0">
              <a:solidFill>
                <a:schemeClr val="accent1"/>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chemeClr val="accent1"/>
                </a:solidFill>
              </a:rPr>
              <a:pPr eaLnBrk="1" hangingPunct="1"/>
              <a:t>4</a:t>
            </a:fld>
            <a:endParaRPr lang="en-US" sz="1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9939">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39939">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39939">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0" nodeType="clickEffect">
                                  <p:stCondLst>
                                    <p:cond delay="0"/>
                                  </p:stCondLst>
                                  <p:iterate type="lt">
                                    <p:tmAbs val="25"/>
                                  </p:iterate>
                                  <p:childTnLst>
                                    <p:set>
                                      <p:cBhvr override="childStyle">
                                        <p:cTn id="18" dur="indefinite"/>
                                        <p:tgtEl>
                                          <p:spTgt spid="39939">
                                            <p:txEl>
                                              <p:pRg st="3" end="3"/>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grpId="0" nodeType="clickEffect">
                                  <p:stCondLst>
                                    <p:cond delay="0"/>
                                  </p:stCondLst>
                                  <p:iterate type="lt">
                                    <p:tmAbs val="25"/>
                                  </p:iterate>
                                  <p:childTnLst>
                                    <p:set>
                                      <p:cBhvr override="childStyle">
                                        <p:cTn id="22" dur="indefinite"/>
                                        <p:tgtEl>
                                          <p:spTgt spid="39939">
                                            <p:txEl>
                                              <p:pRg st="4" end="4"/>
                                            </p:txEl>
                                          </p:spTgt>
                                        </p:tgtEl>
                                        <p:attrNameLst>
                                          <p:attrName>style.fontWeight</p:attrName>
                                        </p:attrNameLst>
                                      </p:cBhvr>
                                      <p:to>
                                        <p:strVal val="bold"/>
                                      </p:to>
                                    </p:set>
                                  </p:childTnLst>
                                </p:cTn>
                              </p:par>
                              <p:par>
                                <p:cTn id="23" presetID="15" presetClass="emph" presetSubtype="0" grpId="0" nodeType="withEffect">
                                  <p:stCondLst>
                                    <p:cond delay="0"/>
                                  </p:stCondLst>
                                  <p:iterate type="lt">
                                    <p:tmAbs val="25"/>
                                  </p:iterate>
                                  <p:childTnLst>
                                    <p:set>
                                      <p:cBhvr override="childStyle">
                                        <p:cTn id="24" dur="indefinite"/>
                                        <p:tgtEl>
                                          <p:spTgt spid="39939">
                                            <p:txEl>
                                              <p:pRg st="5" end="5"/>
                                            </p:txEl>
                                          </p:spTgt>
                                        </p:tgtEl>
                                        <p:attrNameLst>
                                          <p:attrName>style.fontWeight</p:attrName>
                                        </p:attrNameLst>
                                      </p:cBhvr>
                                      <p:to>
                                        <p:strVal val="bold"/>
                                      </p:to>
                                    </p:set>
                                  </p:childTnLst>
                                </p:cTn>
                              </p:par>
                              <p:par>
                                <p:cTn id="25" presetID="15" presetClass="emph" presetSubtype="0" grpId="0" nodeType="withEffect">
                                  <p:stCondLst>
                                    <p:cond delay="0"/>
                                  </p:stCondLst>
                                  <p:iterate type="lt">
                                    <p:tmAbs val="25"/>
                                  </p:iterate>
                                  <p:childTnLst>
                                    <p:set>
                                      <p:cBhvr override="childStyle">
                                        <p:cTn id="26" dur="indefinite"/>
                                        <p:tgtEl>
                                          <p:spTgt spid="39939">
                                            <p:txEl>
                                              <p:pRg st="6" end="6"/>
                                            </p:txEl>
                                          </p:spTgt>
                                        </p:tgtEl>
                                        <p:attrNameLst>
                                          <p:attrName>style.fontWeight</p:attrName>
                                        </p:attrNameLst>
                                      </p:cBhvr>
                                      <p:to>
                                        <p:strVal val="bold"/>
                                      </p:to>
                                    </p:set>
                                  </p:childTnLst>
                                </p:cTn>
                              </p:par>
                              <p:par>
                                <p:cTn id="27" presetID="15" presetClass="emph" presetSubtype="0" grpId="0" nodeType="withEffect">
                                  <p:stCondLst>
                                    <p:cond delay="0"/>
                                  </p:stCondLst>
                                  <p:iterate type="lt">
                                    <p:tmAbs val="25"/>
                                  </p:iterate>
                                  <p:childTnLst>
                                    <p:set>
                                      <p:cBhvr override="childStyle">
                                        <p:cTn id="28" dur="indefinite"/>
                                        <p:tgtEl>
                                          <p:spTgt spid="39939">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80859"/>
          </a:xfrm>
        </p:spPr>
        <p:txBody>
          <a:bodyPr/>
          <a:lstStyle/>
          <a:p>
            <a:pPr eaLnBrk="1" hangingPunct="1"/>
            <a:r>
              <a:rPr lang="en-US" dirty="0" smtClean="0">
                <a:latin typeface="Arial" charset="0"/>
                <a:ea typeface="Geneva" charset="0"/>
              </a:rPr>
              <a:t>2012 Activities and Developments</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January 20123</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rgbClr val="000000"/>
                </a:solidFill>
              </a:rPr>
              <a:pPr eaLnBrk="1" hangingPunct="1"/>
              <a:t>5</a:t>
            </a:fld>
            <a:endParaRPr lang="en-US" sz="1000">
              <a:solidFill>
                <a:srgbClr val="000000"/>
              </a:solidFill>
            </a:endParaRPr>
          </a:p>
        </p:txBody>
      </p:sp>
      <p:grpSp>
        <p:nvGrpSpPr>
          <p:cNvPr id="3" name="Group 2"/>
          <p:cNvGrpSpPr/>
          <p:nvPr/>
        </p:nvGrpSpPr>
        <p:grpSpPr>
          <a:xfrm>
            <a:off x="237190" y="4368800"/>
            <a:ext cx="7961474" cy="1465665"/>
            <a:chOff x="372100" y="3925725"/>
            <a:chExt cx="8263564" cy="1672236"/>
          </a:xfrm>
        </p:grpSpPr>
        <p:sp>
          <p:nvSpPr>
            <p:cNvPr id="9" name="Content Placeholder 4"/>
            <p:cNvSpPr txBox="1">
              <a:spLocks/>
            </p:cNvSpPr>
            <p:nvPr/>
          </p:nvSpPr>
          <p:spPr bwMode="auto">
            <a:xfrm>
              <a:off x="372100" y="3925725"/>
              <a:ext cx="8229600" cy="146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u="sng" dirty="0" smtClean="0"/>
                <a:t>Corporate, BU </a:t>
              </a:r>
              <a:r>
                <a:rPr lang="en-US" u="sng" dirty="0"/>
                <a:t>and Shared </a:t>
              </a:r>
              <a:r>
                <a:rPr lang="en-US" u="sng" dirty="0" smtClean="0"/>
                <a:t>Services Project</a:t>
              </a:r>
            </a:p>
            <a:p>
              <a:pPr marL="687388" lvl="1" indent="-342900" defTabSz="914400">
                <a:spcAft>
                  <a:spcPct val="30000"/>
                </a:spcAft>
                <a:buFont typeface="Arial" pitchFamily="34" charset="0"/>
                <a:buChar char="•"/>
              </a:pPr>
              <a:r>
                <a:rPr lang="en-US" sz="1800" dirty="0" smtClean="0">
                  <a:solidFill>
                    <a:srgbClr val="000000"/>
                  </a:solidFill>
                  <a:ea typeface="Geneva"/>
                  <a:cs typeface="Arial Unicode MS"/>
                </a:rPr>
                <a:t>NACPO – Product Safety</a:t>
              </a:r>
              <a:endParaRPr lang="en-US" sz="1800" dirty="0">
                <a:solidFill>
                  <a:srgbClr val="000000"/>
                </a:solidFill>
                <a:latin typeface="Arial" charset="0"/>
                <a:cs typeface="Arial" charset="0"/>
              </a:endParaRPr>
            </a:p>
            <a:p>
              <a:pPr defTabSz="914400">
                <a:spcAft>
                  <a:spcPct val="30000"/>
                </a:spcAft>
              </a:pPr>
              <a:endParaRPr lang="en-US" dirty="0" smtClean="0">
                <a:latin typeface="Arial" charset="0"/>
                <a:cs typeface="Arial" charset="0"/>
              </a:endParaRPr>
            </a:p>
            <a:p>
              <a:pPr marL="173038" lvl="1" indent="0" defTabSz="914400">
                <a:buFont typeface="Arial" charset="0"/>
                <a:buNone/>
              </a:pPr>
              <a:endParaRPr lang="en-US" dirty="0" smtClean="0">
                <a:solidFill>
                  <a:srgbClr val="000000"/>
                </a:solidFill>
                <a:latin typeface="Arial" charset="0"/>
                <a:cs typeface="Arial" charset="0"/>
              </a:endParaRPr>
            </a:p>
            <a:p>
              <a:pPr lvl="2" defTabSz="914400">
                <a:buFont typeface="Arial" charset="0"/>
                <a:buNone/>
              </a:pPr>
              <a:endParaRPr lang="en-US" dirty="0" smtClean="0">
                <a:latin typeface="Arial" charset="0"/>
                <a:ea typeface="Geneva"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0922" y="4676693"/>
              <a:ext cx="1374742" cy="92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939" name="Content Placeholder 4"/>
          <p:cNvSpPr>
            <a:spLocks noGrp="1"/>
          </p:cNvSpPr>
          <p:nvPr>
            <p:ph idx="1"/>
          </p:nvPr>
        </p:nvSpPr>
        <p:spPr>
          <a:xfrm>
            <a:off x="457200" y="911451"/>
            <a:ext cx="8229600" cy="1154868"/>
          </a:xfrm>
        </p:spPr>
        <p:txBody>
          <a:bodyPr/>
          <a:lstStyle/>
          <a:p>
            <a:pPr defTabSz="914400" eaLnBrk="1" hangingPunct="1">
              <a:spcAft>
                <a:spcPct val="30000"/>
              </a:spcAft>
            </a:pPr>
            <a:r>
              <a:rPr lang="en-US" u="sng" dirty="0" smtClean="0">
                <a:latin typeface="Arial" charset="0"/>
                <a:cs typeface="Arial" charset="0"/>
              </a:rPr>
              <a:t>Record Retention </a:t>
            </a:r>
          </a:p>
          <a:p>
            <a:pPr marL="687388" lvl="1" indent="-342900" defTabSz="914400">
              <a:spcAft>
                <a:spcPct val="30000"/>
              </a:spcAft>
              <a:buFont typeface="Arial" pitchFamily="34" charset="0"/>
              <a:buChar char="•"/>
            </a:pPr>
            <a:r>
              <a:rPr lang="en-US" dirty="0" smtClean="0">
                <a:solidFill>
                  <a:srgbClr val="000000"/>
                </a:solidFill>
                <a:ea typeface="Geneva"/>
                <a:cs typeface="Arial Unicode MS"/>
              </a:rPr>
              <a:t>Policy 00-CE-S0030 revised: correspondence = 5 year minimum retention (e.g. NOA, ATL). </a:t>
            </a:r>
            <a:endParaRPr lang="en-US" dirty="0">
              <a:latin typeface="Arial" charset="0"/>
              <a:cs typeface="Arial" charset="0"/>
            </a:endParaRPr>
          </a:p>
          <a:p>
            <a:pPr marL="173038" lvl="1" indent="0" defTabSz="914400" eaLnBrk="1" hangingPunct="1">
              <a:buNone/>
            </a:pPr>
            <a:endParaRPr lang="en-US" dirty="0" smtClean="0">
              <a:solidFill>
                <a:srgbClr val="000000"/>
              </a:solidFill>
              <a:latin typeface="Arial" charset="0"/>
              <a:cs typeface="Arial" charset="0"/>
            </a:endParaRPr>
          </a:p>
          <a:p>
            <a:pPr lvl="2" defTabSz="914400" eaLnBrk="1" hangingPunct="1">
              <a:buFont typeface="Arial" charset="0"/>
              <a:buNone/>
            </a:pPr>
            <a:endParaRPr lang="en-US" dirty="0" smtClean="0">
              <a:latin typeface="Arial" charset="0"/>
              <a:ea typeface="Geneva" charset="0"/>
            </a:endParaRPr>
          </a:p>
        </p:txBody>
      </p:sp>
      <p:pic>
        <p:nvPicPr>
          <p:cNvPr id="1026" name="Picture 2" descr="C:\Users\01292\AppData\Local\Microsoft\Windows\Temporary Internet Files\Content.IE5\8JVDCHYS\MP9004075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7404" y="1888226"/>
            <a:ext cx="1363448" cy="134765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p:cNvSpPr txBox="1">
            <a:spLocks/>
          </p:cNvSpPr>
          <p:nvPr/>
        </p:nvSpPr>
        <p:spPr bwMode="auto">
          <a:xfrm>
            <a:off x="457200" y="274638"/>
            <a:ext cx="7327900" cy="66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2012 Activities and Developments</a:t>
            </a:r>
            <a:endParaRPr lang="en-US" dirty="0" smtClean="0">
              <a:latin typeface="Arial" charset="0"/>
              <a:ea typeface="Geneva" charset="0"/>
            </a:endParaRPr>
          </a:p>
        </p:txBody>
      </p:sp>
      <p:sp>
        <p:nvSpPr>
          <p:cNvPr id="12" name="Title 3"/>
          <p:cNvSpPr txBox="1">
            <a:spLocks/>
          </p:cNvSpPr>
          <p:nvPr/>
        </p:nvSpPr>
        <p:spPr bwMode="auto">
          <a:xfrm>
            <a:off x="448779" y="2531009"/>
            <a:ext cx="5942251" cy="66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sz="2000" b="0" u="sng" dirty="0" smtClean="0"/>
              <a:t>NOAs / Authorization Pages Signatory</a:t>
            </a:r>
            <a:endParaRPr lang="en-US" sz="2000" b="0" u="sng" dirty="0" smtClean="0">
              <a:latin typeface="Arial" charset="0"/>
              <a:ea typeface="Geneva" charset="0"/>
            </a:endParaRPr>
          </a:p>
        </p:txBody>
      </p:sp>
      <p:grpSp>
        <p:nvGrpSpPr>
          <p:cNvPr id="4" name="Group 3"/>
          <p:cNvGrpSpPr/>
          <p:nvPr/>
        </p:nvGrpSpPr>
        <p:grpSpPr>
          <a:xfrm>
            <a:off x="284810" y="3493877"/>
            <a:ext cx="7964980" cy="874924"/>
            <a:chOff x="284810" y="3493877"/>
            <a:chExt cx="7964980" cy="874924"/>
          </a:xfrm>
        </p:grpSpPr>
        <p:sp>
          <p:nvSpPr>
            <p:cNvPr id="11" name="Title 3"/>
            <p:cNvSpPr txBox="1">
              <a:spLocks/>
            </p:cNvSpPr>
            <p:nvPr/>
          </p:nvSpPr>
          <p:spPr bwMode="auto">
            <a:xfrm>
              <a:off x="284810" y="3682328"/>
              <a:ext cx="5942251" cy="66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sz="2000" b="0" u="sng" dirty="0"/>
                <a:t>Intercompany Accreditation Agreements (IAAs)</a:t>
              </a:r>
              <a:r>
                <a:rPr lang="en-US" sz="2000" u="sng" dirty="0"/>
                <a:t> </a:t>
              </a:r>
              <a:endParaRPr lang="en-US" sz="2000" b="0" u="sng" dirty="0" smtClean="0">
                <a:latin typeface="Arial" charset="0"/>
                <a:ea typeface="Geneva" charset="0"/>
              </a:endParaRPr>
            </a:p>
          </p:txBody>
        </p:sp>
        <p:pic>
          <p:nvPicPr>
            <p:cNvPr id="2" name="Picture 2" descr="C:\Users\01292\AppData\Local\Microsoft\Windows\Temporary Internet Files\Content.IE5\305ZZVAM\MP900448478[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7404" y="3493877"/>
              <a:ext cx="1312386" cy="87492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502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down)">
                                      <p:cBhvr>
                                        <p:cTn id="7" dur="580">
                                          <p:stCondLst>
                                            <p:cond delay="0"/>
                                          </p:stCondLst>
                                        </p:cTn>
                                        <p:tgtEl>
                                          <p:spTgt spid="39939">
                                            <p:txEl>
                                              <p:pRg st="0" end="0"/>
                                            </p:txEl>
                                          </p:spTgt>
                                        </p:tgtEl>
                                      </p:cBhvr>
                                    </p:animEffect>
                                    <p:anim calcmode="lin" valueType="num">
                                      <p:cBhvr>
                                        <p:cTn id="8" dur="1822" tmFilter="0,0; 0.14,0.36; 0.43,0.73; 0.71,0.91; 1.0,1.0">
                                          <p:stCondLst>
                                            <p:cond delay="0"/>
                                          </p:stCondLst>
                                        </p:cTn>
                                        <p:tgtEl>
                                          <p:spTgt spid="399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99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99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99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99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9939">
                                            <p:txEl>
                                              <p:pRg st="0" end="0"/>
                                            </p:txEl>
                                          </p:spTgt>
                                        </p:tgtEl>
                                      </p:cBhvr>
                                      <p:to x="100000" y="60000"/>
                                    </p:animScale>
                                    <p:animScale>
                                      <p:cBhvr>
                                        <p:cTn id="14" dur="166" decel="50000">
                                          <p:stCondLst>
                                            <p:cond delay="676"/>
                                          </p:stCondLst>
                                        </p:cTn>
                                        <p:tgtEl>
                                          <p:spTgt spid="39939">
                                            <p:txEl>
                                              <p:pRg st="0" end="0"/>
                                            </p:txEl>
                                          </p:spTgt>
                                        </p:tgtEl>
                                      </p:cBhvr>
                                      <p:to x="100000" y="100000"/>
                                    </p:animScale>
                                    <p:animScale>
                                      <p:cBhvr>
                                        <p:cTn id="15" dur="26">
                                          <p:stCondLst>
                                            <p:cond delay="1312"/>
                                          </p:stCondLst>
                                        </p:cTn>
                                        <p:tgtEl>
                                          <p:spTgt spid="39939">
                                            <p:txEl>
                                              <p:pRg st="0" end="0"/>
                                            </p:txEl>
                                          </p:spTgt>
                                        </p:tgtEl>
                                      </p:cBhvr>
                                      <p:to x="100000" y="80000"/>
                                    </p:animScale>
                                    <p:animScale>
                                      <p:cBhvr>
                                        <p:cTn id="16" dur="166" decel="50000">
                                          <p:stCondLst>
                                            <p:cond delay="1338"/>
                                          </p:stCondLst>
                                        </p:cTn>
                                        <p:tgtEl>
                                          <p:spTgt spid="39939">
                                            <p:txEl>
                                              <p:pRg st="0" end="0"/>
                                            </p:txEl>
                                          </p:spTgt>
                                        </p:tgtEl>
                                      </p:cBhvr>
                                      <p:to x="100000" y="100000"/>
                                    </p:animScale>
                                    <p:animScale>
                                      <p:cBhvr>
                                        <p:cTn id="17" dur="26">
                                          <p:stCondLst>
                                            <p:cond delay="1642"/>
                                          </p:stCondLst>
                                        </p:cTn>
                                        <p:tgtEl>
                                          <p:spTgt spid="39939">
                                            <p:txEl>
                                              <p:pRg st="0" end="0"/>
                                            </p:txEl>
                                          </p:spTgt>
                                        </p:tgtEl>
                                      </p:cBhvr>
                                      <p:to x="100000" y="90000"/>
                                    </p:animScale>
                                    <p:animScale>
                                      <p:cBhvr>
                                        <p:cTn id="18" dur="166" decel="50000">
                                          <p:stCondLst>
                                            <p:cond delay="1668"/>
                                          </p:stCondLst>
                                        </p:cTn>
                                        <p:tgtEl>
                                          <p:spTgt spid="39939">
                                            <p:txEl>
                                              <p:pRg st="0" end="0"/>
                                            </p:txEl>
                                          </p:spTgt>
                                        </p:tgtEl>
                                      </p:cBhvr>
                                      <p:to x="100000" y="100000"/>
                                    </p:animScale>
                                    <p:animScale>
                                      <p:cBhvr>
                                        <p:cTn id="19" dur="26">
                                          <p:stCondLst>
                                            <p:cond delay="1808"/>
                                          </p:stCondLst>
                                        </p:cTn>
                                        <p:tgtEl>
                                          <p:spTgt spid="39939">
                                            <p:txEl>
                                              <p:pRg st="0" end="0"/>
                                            </p:txEl>
                                          </p:spTgt>
                                        </p:tgtEl>
                                      </p:cBhvr>
                                      <p:to x="100000" y="95000"/>
                                    </p:animScale>
                                    <p:animScale>
                                      <p:cBhvr>
                                        <p:cTn id="20" dur="166" decel="50000">
                                          <p:stCondLst>
                                            <p:cond delay="1834"/>
                                          </p:stCondLst>
                                        </p:cTn>
                                        <p:tgtEl>
                                          <p:spTgt spid="39939">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9939">
                                            <p:txEl>
                                              <p:pRg st="1" end="1"/>
                                            </p:txEl>
                                          </p:spTgt>
                                        </p:tgtEl>
                                        <p:attrNameLst>
                                          <p:attrName>style.visibility</p:attrName>
                                        </p:attrNameLst>
                                      </p:cBhvr>
                                      <p:to>
                                        <p:strVal val="visible"/>
                                      </p:to>
                                    </p:set>
                                    <p:animEffect transition="in" filter="wipe(down)">
                                      <p:cBhvr>
                                        <p:cTn id="23" dur="580">
                                          <p:stCondLst>
                                            <p:cond delay="0"/>
                                          </p:stCondLst>
                                        </p:cTn>
                                        <p:tgtEl>
                                          <p:spTgt spid="39939">
                                            <p:txEl>
                                              <p:pRg st="1" end="1"/>
                                            </p:txEl>
                                          </p:spTgt>
                                        </p:tgtEl>
                                      </p:cBhvr>
                                    </p:animEffect>
                                    <p:anim calcmode="lin" valueType="num">
                                      <p:cBhvr>
                                        <p:cTn id="24" dur="1822" tmFilter="0,0; 0.14,0.36; 0.43,0.73; 0.71,0.91; 1.0,1.0">
                                          <p:stCondLst>
                                            <p:cond delay="0"/>
                                          </p:stCondLst>
                                        </p:cTn>
                                        <p:tgtEl>
                                          <p:spTgt spid="39939">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9939">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9939">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9939">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9939">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9939">
                                            <p:txEl>
                                              <p:pRg st="1" end="1"/>
                                            </p:txEl>
                                          </p:spTgt>
                                        </p:tgtEl>
                                      </p:cBhvr>
                                      <p:to x="100000" y="60000"/>
                                    </p:animScale>
                                    <p:animScale>
                                      <p:cBhvr>
                                        <p:cTn id="30" dur="166" decel="50000">
                                          <p:stCondLst>
                                            <p:cond delay="676"/>
                                          </p:stCondLst>
                                        </p:cTn>
                                        <p:tgtEl>
                                          <p:spTgt spid="39939">
                                            <p:txEl>
                                              <p:pRg st="1" end="1"/>
                                            </p:txEl>
                                          </p:spTgt>
                                        </p:tgtEl>
                                      </p:cBhvr>
                                      <p:to x="100000" y="100000"/>
                                    </p:animScale>
                                    <p:animScale>
                                      <p:cBhvr>
                                        <p:cTn id="31" dur="26">
                                          <p:stCondLst>
                                            <p:cond delay="1312"/>
                                          </p:stCondLst>
                                        </p:cTn>
                                        <p:tgtEl>
                                          <p:spTgt spid="39939">
                                            <p:txEl>
                                              <p:pRg st="1" end="1"/>
                                            </p:txEl>
                                          </p:spTgt>
                                        </p:tgtEl>
                                      </p:cBhvr>
                                      <p:to x="100000" y="80000"/>
                                    </p:animScale>
                                    <p:animScale>
                                      <p:cBhvr>
                                        <p:cTn id="32" dur="166" decel="50000">
                                          <p:stCondLst>
                                            <p:cond delay="1338"/>
                                          </p:stCondLst>
                                        </p:cTn>
                                        <p:tgtEl>
                                          <p:spTgt spid="39939">
                                            <p:txEl>
                                              <p:pRg st="1" end="1"/>
                                            </p:txEl>
                                          </p:spTgt>
                                        </p:tgtEl>
                                      </p:cBhvr>
                                      <p:to x="100000" y="100000"/>
                                    </p:animScale>
                                    <p:animScale>
                                      <p:cBhvr>
                                        <p:cTn id="33" dur="26">
                                          <p:stCondLst>
                                            <p:cond delay="1642"/>
                                          </p:stCondLst>
                                        </p:cTn>
                                        <p:tgtEl>
                                          <p:spTgt spid="39939">
                                            <p:txEl>
                                              <p:pRg st="1" end="1"/>
                                            </p:txEl>
                                          </p:spTgt>
                                        </p:tgtEl>
                                      </p:cBhvr>
                                      <p:to x="100000" y="90000"/>
                                    </p:animScale>
                                    <p:animScale>
                                      <p:cBhvr>
                                        <p:cTn id="34" dur="166" decel="50000">
                                          <p:stCondLst>
                                            <p:cond delay="1668"/>
                                          </p:stCondLst>
                                        </p:cTn>
                                        <p:tgtEl>
                                          <p:spTgt spid="39939">
                                            <p:txEl>
                                              <p:pRg st="1" end="1"/>
                                            </p:txEl>
                                          </p:spTgt>
                                        </p:tgtEl>
                                      </p:cBhvr>
                                      <p:to x="100000" y="100000"/>
                                    </p:animScale>
                                    <p:animScale>
                                      <p:cBhvr>
                                        <p:cTn id="35" dur="26">
                                          <p:stCondLst>
                                            <p:cond delay="1808"/>
                                          </p:stCondLst>
                                        </p:cTn>
                                        <p:tgtEl>
                                          <p:spTgt spid="39939">
                                            <p:txEl>
                                              <p:pRg st="1" end="1"/>
                                            </p:txEl>
                                          </p:spTgt>
                                        </p:tgtEl>
                                      </p:cBhvr>
                                      <p:to x="100000" y="95000"/>
                                    </p:animScale>
                                    <p:animScale>
                                      <p:cBhvr>
                                        <p:cTn id="36" dur="166" decel="50000">
                                          <p:stCondLst>
                                            <p:cond delay="1834"/>
                                          </p:stCondLst>
                                        </p:cTn>
                                        <p:tgtEl>
                                          <p:spTgt spid="39939">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80">
                                          <p:stCondLst>
                                            <p:cond delay="0"/>
                                          </p:stCondLst>
                                        </p:cTn>
                                        <p:tgtEl>
                                          <p:spTgt spid="1026"/>
                                        </p:tgtEl>
                                      </p:cBhvr>
                                    </p:animEffect>
                                    <p:anim calcmode="lin" valueType="num">
                                      <p:cBhvr>
                                        <p:cTn id="42"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47" dur="26">
                                          <p:stCondLst>
                                            <p:cond delay="650"/>
                                          </p:stCondLst>
                                        </p:cTn>
                                        <p:tgtEl>
                                          <p:spTgt spid="1026"/>
                                        </p:tgtEl>
                                      </p:cBhvr>
                                      <p:to x="100000" y="60000"/>
                                    </p:animScale>
                                    <p:animScale>
                                      <p:cBhvr>
                                        <p:cTn id="48" dur="166" decel="50000">
                                          <p:stCondLst>
                                            <p:cond delay="676"/>
                                          </p:stCondLst>
                                        </p:cTn>
                                        <p:tgtEl>
                                          <p:spTgt spid="1026"/>
                                        </p:tgtEl>
                                      </p:cBhvr>
                                      <p:to x="100000" y="100000"/>
                                    </p:animScale>
                                    <p:animScale>
                                      <p:cBhvr>
                                        <p:cTn id="49" dur="26">
                                          <p:stCondLst>
                                            <p:cond delay="1312"/>
                                          </p:stCondLst>
                                        </p:cTn>
                                        <p:tgtEl>
                                          <p:spTgt spid="1026"/>
                                        </p:tgtEl>
                                      </p:cBhvr>
                                      <p:to x="100000" y="80000"/>
                                    </p:animScale>
                                    <p:animScale>
                                      <p:cBhvr>
                                        <p:cTn id="50" dur="166" decel="50000">
                                          <p:stCondLst>
                                            <p:cond delay="1338"/>
                                          </p:stCondLst>
                                        </p:cTn>
                                        <p:tgtEl>
                                          <p:spTgt spid="1026"/>
                                        </p:tgtEl>
                                      </p:cBhvr>
                                      <p:to x="100000" y="100000"/>
                                    </p:animScale>
                                    <p:animScale>
                                      <p:cBhvr>
                                        <p:cTn id="51" dur="26">
                                          <p:stCondLst>
                                            <p:cond delay="1642"/>
                                          </p:stCondLst>
                                        </p:cTn>
                                        <p:tgtEl>
                                          <p:spTgt spid="1026"/>
                                        </p:tgtEl>
                                      </p:cBhvr>
                                      <p:to x="100000" y="90000"/>
                                    </p:animScale>
                                    <p:animScale>
                                      <p:cBhvr>
                                        <p:cTn id="52" dur="166" decel="50000">
                                          <p:stCondLst>
                                            <p:cond delay="1668"/>
                                          </p:stCondLst>
                                        </p:cTn>
                                        <p:tgtEl>
                                          <p:spTgt spid="1026"/>
                                        </p:tgtEl>
                                      </p:cBhvr>
                                      <p:to x="100000" y="100000"/>
                                    </p:animScale>
                                    <p:animScale>
                                      <p:cBhvr>
                                        <p:cTn id="53" dur="26">
                                          <p:stCondLst>
                                            <p:cond delay="1808"/>
                                          </p:stCondLst>
                                        </p:cTn>
                                        <p:tgtEl>
                                          <p:spTgt spid="1026"/>
                                        </p:tgtEl>
                                      </p:cBhvr>
                                      <p:to x="100000" y="95000"/>
                                    </p:animScale>
                                    <p:animScale>
                                      <p:cBhvr>
                                        <p:cTn id="54" dur="166" decel="50000">
                                          <p:stCondLst>
                                            <p:cond delay="1834"/>
                                          </p:stCondLst>
                                        </p:cTn>
                                        <p:tgtEl>
                                          <p:spTgt spid="1026"/>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down)">
                                      <p:cBhvr>
                                        <p:cTn id="59" dur="580">
                                          <p:stCondLst>
                                            <p:cond delay="0"/>
                                          </p:stCondLst>
                                        </p:cTn>
                                        <p:tgtEl>
                                          <p:spTgt spid="12"/>
                                        </p:tgtEl>
                                      </p:cBhvr>
                                    </p:animEffect>
                                    <p:anim calcmode="lin" valueType="num">
                                      <p:cBhvr>
                                        <p:cTn id="6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5" dur="26">
                                          <p:stCondLst>
                                            <p:cond delay="650"/>
                                          </p:stCondLst>
                                        </p:cTn>
                                        <p:tgtEl>
                                          <p:spTgt spid="12"/>
                                        </p:tgtEl>
                                      </p:cBhvr>
                                      <p:to x="100000" y="60000"/>
                                    </p:animScale>
                                    <p:animScale>
                                      <p:cBhvr>
                                        <p:cTn id="66" dur="166" decel="50000">
                                          <p:stCondLst>
                                            <p:cond delay="676"/>
                                          </p:stCondLst>
                                        </p:cTn>
                                        <p:tgtEl>
                                          <p:spTgt spid="12"/>
                                        </p:tgtEl>
                                      </p:cBhvr>
                                      <p:to x="100000" y="100000"/>
                                    </p:animScale>
                                    <p:animScale>
                                      <p:cBhvr>
                                        <p:cTn id="67" dur="26">
                                          <p:stCondLst>
                                            <p:cond delay="1312"/>
                                          </p:stCondLst>
                                        </p:cTn>
                                        <p:tgtEl>
                                          <p:spTgt spid="12"/>
                                        </p:tgtEl>
                                      </p:cBhvr>
                                      <p:to x="100000" y="80000"/>
                                    </p:animScale>
                                    <p:animScale>
                                      <p:cBhvr>
                                        <p:cTn id="68" dur="166" decel="50000">
                                          <p:stCondLst>
                                            <p:cond delay="1338"/>
                                          </p:stCondLst>
                                        </p:cTn>
                                        <p:tgtEl>
                                          <p:spTgt spid="12"/>
                                        </p:tgtEl>
                                      </p:cBhvr>
                                      <p:to x="100000" y="100000"/>
                                    </p:animScale>
                                    <p:animScale>
                                      <p:cBhvr>
                                        <p:cTn id="69" dur="26">
                                          <p:stCondLst>
                                            <p:cond delay="1642"/>
                                          </p:stCondLst>
                                        </p:cTn>
                                        <p:tgtEl>
                                          <p:spTgt spid="12"/>
                                        </p:tgtEl>
                                      </p:cBhvr>
                                      <p:to x="100000" y="90000"/>
                                    </p:animScale>
                                    <p:animScale>
                                      <p:cBhvr>
                                        <p:cTn id="70" dur="166" decel="50000">
                                          <p:stCondLst>
                                            <p:cond delay="1668"/>
                                          </p:stCondLst>
                                        </p:cTn>
                                        <p:tgtEl>
                                          <p:spTgt spid="12"/>
                                        </p:tgtEl>
                                      </p:cBhvr>
                                      <p:to x="100000" y="100000"/>
                                    </p:animScale>
                                    <p:animScale>
                                      <p:cBhvr>
                                        <p:cTn id="71" dur="26">
                                          <p:stCondLst>
                                            <p:cond delay="1808"/>
                                          </p:stCondLst>
                                        </p:cTn>
                                        <p:tgtEl>
                                          <p:spTgt spid="12"/>
                                        </p:tgtEl>
                                      </p:cBhvr>
                                      <p:to x="100000" y="95000"/>
                                    </p:animScale>
                                    <p:animScale>
                                      <p:cBhvr>
                                        <p:cTn id="72" dur="166" decel="50000">
                                          <p:stCondLst>
                                            <p:cond delay="1834"/>
                                          </p:stCondLst>
                                        </p:cTn>
                                        <p:tgtEl>
                                          <p:spTgt spid="12"/>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down)">
                                      <p:cBhvr>
                                        <p:cTn id="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2012 Activities and Developments</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January 2013</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smtClean="0">
                <a:solidFill>
                  <a:srgbClr val="000000"/>
                </a:solidFill>
              </a:rPr>
              <a:pPr eaLnBrk="1" hangingPunct="1"/>
              <a:t>6</a:t>
            </a:fld>
            <a:endParaRPr lang="en-US" sz="1000">
              <a:solidFill>
                <a:srgbClr val="000000"/>
              </a:solidFill>
            </a:endParaRPr>
          </a:p>
        </p:txBody>
      </p:sp>
      <p:sp>
        <p:nvSpPr>
          <p:cNvPr id="9" name="Content Placeholder 4"/>
          <p:cNvSpPr txBox="1">
            <a:spLocks/>
          </p:cNvSpPr>
          <p:nvPr/>
        </p:nvSpPr>
        <p:spPr bwMode="auto">
          <a:xfrm>
            <a:off x="457200" y="982502"/>
            <a:ext cx="8229600" cy="93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u="sng" dirty="0" smtClean="0">
                <a:latin typeface="Arial" charset="0"/>
                <a:cs typeface="Arial" charset="0"/>
              </a:rPr>
              <a:t>NACPO FAQs on SharePoint</a:t>
            </a:r>
          </a:p>
          <a:p>
            <a:pPr marL="687388" lvl="1" indent="-342900" defTabSz="914400">
              <a:spcAft>
                <a:spcPct val="30000"/>
              </a:spcAft>
              <a:buFont typeface="Arial" pitchFamily="34" charset="0"/>
              <a:buChar char="•"/>
            </a:pPr>
            <a:endParaRPr lang="en-US" sz="2000" dirty="0" smtClean="0">
              <a:solidFill>
                <a:srgbClr val="FFC000"/>
              </a:solidFill>
              <a:latin typeface="Arial" charset="0"/>
              <a:cs typeface="Arial" charset="0"/>
            </a:endParaRPr>
          </a:p>
          <a:p>
            <a:pPr lvl="2" defTabSz="914400">
              <a:buFont typeface="Arial" charset="0"/>
              <a:buNone/>
            </a:pPr>
            <a:r>
              <a:rPr lang="en-US" dirty="0" smtClean="0">
                <a:solidFill>
                  <a:srgbClr val="000000"/>
                </a:solidFill>
                <a:latin typeface="Arial" charset="0"/>
                <a:cs typeface="Arial Unicode MS" charset="0"/>
              </a:rPr>
              <a:t>	</a:t>
            </a:r>
            <a:endParaRPr lang="en-US" dirty="0" smtClean="0">
              <a:latin typeface="Arial" charset="0"/>
              <a:ea typeface="Geneva" charset="0"/>
            </a:endParaRPr>
          </a:p>
          <a:p>
            <a:pPr lvl="2" defTabSz="914400"/>
            <a:endParaRPr lang="en-US" dirty="0" smtClean="0">
              <a:latin typeface="Arial" charset="0"/>
              <a:cs typeface="Arial Unicode MS"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774" y="1674420"/>
            <a:ext cx="6588039" cy="456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2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arn(inVertical)">
                                      <p:cBhvr>
                                        <p:cTn id="1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smtClean="0">
                <a:latin typeface="Arial" charset="0"/>
                <a:ea typeface="Geneva" charset="0"/>
              </a:rPr>
              <a:t>Agenda</a:t>
            </a:r>
          </a:p>
        </p:txBody>
      </p:sp>
      <p:sp>
        <p:nvSpPr>
          <p:cNvPr id="34819" name="Content Placeholder 4"/>
          <p:cNvSpPr>
            <a:spLocks noGrp="1"/>
          </p:cNvSpPr>
          <p:nvPr>
            <p:ph idx="1"/>
          </p:nvPr>
        </p:nvSpPr>
        <p:spPr>
          <a:xfrm>
            <a:off x="457200" y="2700338"/>
            <a:ext cx="8229600" cy="3425825"/>
          </a:xfrm>
        </p:spPr>
        <p:txBody>
          <a:bodyPr/>
          <a:lstStyle/>
          <a:p>
            <a:pPr eaLnBrk="1" hangingPunct="1"/>
            <a:r>
              <a:rPr lang="en-US" dirty="0" smtClean="0">
                <a:latin typeface="Arial" charset="0"/>
                <a:cs typeface="Arial" charset="0"/>
              </a:rPr>
              <a:t>2012 Activities and Developments</a:t>
            </a:r>
          </a:p>
          <a:p>
            <a:pPr eaLnBrk="1" hangingPunct="1"/>
            <a:r>
              <a:rPr lang="en-US" dirty="0" smtClean="0">
                <a:solidFill>
                  <a:srgbClr val="C00000"/>
                </a:solidFill>
                <a:latin typeface="Arial" charset="0"/>
                <a:cs typeface="Arial" charset="0"/>
              </a:rPr>
              <a:t>2013 Initiatives and Goals</a:t>
            </a:r>
          </a:p>
          <a:p>
            <a:pPr eaLnBrk="1" hangingPunct="1"/>
            <a:r>
              <a:rPr lang="en-US" dirty="0" smtClean="0">
                <a:solidFill>
                  <a:srgbClr val="7F7F7F"/>
                </a:solidFill>
                <a:latin typeface="Arial" charset="0"/>
                <a:cs typeface="Arial" charset="0"/>
              </a:rPr>
              <a:t>Questions</a:t>
            </a:r>
          </a:p>
        </p:txBody>
      </p:sp>
      <p:sp>
        <p:nvSpPr>
          <p:cNvPr id="348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12428ED6-146C-4D6A-B036-4645EFB24DC4}" type="slidenum">
              <a:rPr lang="en-US" sz="1000">
                <a:solidFill>
                  <a:schemeClr val="accent1"/>
                </a:solidFill>
              </a:rPr>
              <a:pPr eaLnBrk="1" hangingPunct="1"/>
              <a:t>7</a:t>
            </a:fld>
            <a:endParaRPr lang="en-US" sz="1000">
              <a:solidFill>
                <a:schemeClr val="accent1"/>
              </a:solidFill>
            </a:endParaRPr>
          </a:p>
        </p:txBody>
      </p:sp>
    </p:spTree>
    <p:extLst>
      <p:ext uri="{BB962C8B-B14F-4D97-AF65-F5344CB8AC3E}">
        <p14:creationId xmlns:p14="http://schemas.microsoft.com/office/powerpoint/2010/main" val="2981423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2013 Initiatives and Goals</a:t>
            </a:r>
          </a:p>
        </p:txBody>
      </p:sp>
      <p:sp>
        <p:nvSpPr>
          <p:cNvPr id="39939" name="Content Placeholder 4"/>
          <p:cNvSpPr>
            <a:spLocks noGrp="1"/>
          </p:cNvSpPr>
          <p:nvPr>
            <p:ph idx="1"/>
          </p:nvPr>
        </p:nvSpPr>
        <p:spPr>
          <a:xfrm>
            <a:off x="457200" y="1089062"/>
            <a:ext cx="8440220" cy="4670470"/>
          </a:xfrm>
        </p:spPr>
        <p:txBody>
          <a:bodyPr/>
          <a:lstStyle/>
          <a:p>
            <a:pPr marL="342900" indent="-342900" defTabSz="914400">
              <a:spcAft>
                <a:spcPct val="30000"/>
              </a:spcAft>
              <a:buFont typeface="Wingdings" pitchFamily="2" charset="2"/>
              <a:buChar char="q"/>
            </a:pPr>
            <a:r>
              <a:rPr lang="en-US" dirty="0">
                <a:latin typeface="Arial" charset="0"/>
                <a:cs typeface="Arial" charset="0"/>
              </a:rPr>
              <a:t>Revisions to UL Mark Policy documents w.r.t. 17065/17025 Stds</a:t>
            </a:r>
          </a:p>
          <a:p>
            <a:pPr marL="342900" indent="-342900" defTabSz="914400">
              <a:spcAft>
                <a:spcPct val="30000"/>
              </a:spcAft>
              <a:buFont typeface="Wingdings" pitchFamily="2" charset="2"/>
              <a:buChar char="q"/>
            </a:pPr>
            <a:r>
              <a:rPr lang="en-US" dirty="0">
                <a:latin typeface="Arial" charset="0"/>
                <a:cs typeface="Arial" charset="0"/>
              </a:rPr>
              <a:t>UL Mark Certification Policy Training – update and implement</a:t>
            </a:r>
          </a:p>
          <a:p>
            <a:pPr marL="342900" indent="-342900" defTabSz="914400">
              <a:spcAft>
                <a:spcPct val="30000"/>
              </a:spcAft>
              <a:buFont typeface="Wingdings" pitchFamily="2" charset="2"/>
              <a:buChar char="q"/>
            </a:pPr>
            <a:r>
              <a:rPr lang="en-US" dirty="0">
                <a:latin typeface="Arial" charset="0"/>
                <a:cs typeface="Arial" charset="0"/>
              </a:rPr>
              <a:t>Impartiality, Safeguard Mechanism – ISO </a:t>
            </a:r>
            <a:r>
              <a:rPr lang="en-US" dirty="0" smtClean="0">
                <a:latin typeface="Arial" charset="0"/>
                <a:cs typeface="Arial" charset="0"/>
              </a:rPr>
              <a:t>17065</a:t>
            </a:r>
          </a:p>
          <a:p>
            <a:pPr marL="342900" indent="-342900" defTabSz="914400" eaLnBrk="1" hangingPunct="1">
              <a:spcAft>
                <a:spcPct val="30000"/>
              </a:spcAft>
              <a:buFont typeface="Wingdings" pitchFamily="2" charset="2"/>
              <a:buChar char="q"/>
            </a:pPr>
            <a:r>
              <a:rPr lang="en-US" dirty="0" smtClean="0">
                <a:latin typeface="Arial" charset="0"/>
                <a:cs typeface="Arial" charset="0"/>
              </a:rPr>
              <a:t>Convergence of UL Mark and ULC Mark Programs</a:t>
            </a:r>
          </a:p>
          <a:p>
            <a:pPr marL="342900" indent="-342900" defTabSz="914400" eaLnBrk="1" hangingPunct="1">
              <a:spcAft>
                <a:spcPct val="30000"/>
              </a:spcAft>
              <a:buFont typeface="Wingdings" pitchFamily="2" charset="2"/>
              <a:buChar char="q"/>
            </a:pPr>
            <a:r>
              <a:rPr lang="en-US" dirty="0" smtClean="0">
                <a:latin typeface="Arial" charset="0"/>
                <a:cs typeface="Arial" charset="0"/>
              </a:rPr>
              <a:t>Transition Policy for Acquired Test Labs w.r.t 17025</a:t>
            </a:r>
          </a:p>
          <a:p>
            <a:pPr marL="342900" indent="-342900" defTabSz="914400" eaLnBrk="1" hangingPunct="1">
              <a:spcAft>
                <a:spcPct val="30000"/>
              </a:spcAft>
              <a:buFont typeface="Wingdings" pitchFamily="2" charset="2"/>
              <a:buChar char="q"/>
            </a:pPr>
            <a:r>
              <a:rPr lang="en-US" dirty="0" smtClean="0">
                <a:latin typeface="Arial" charset="0"/>
                <a:cs typeface="Arial" charset="0"/>
              </a:rPr>
              <a:t>Proactive Support of New Businesses and Business Units</a:t>
            </a:r>
          </a:p>
          <a:p>
            <a:pPr marL="687388" lvl="1" indent="-342900" defTabSz="914400">
              <a:spcAft>
                <a:spcPct val="30000"/>
              </a:spcAft>
              <a:buFont typeface="Courier New" pitchFamily="49" charset="0"/>
              <a:buChar char="o"/>
            </a:pPr>
            <a:r>
              <a:rPr lang="en-US" dirty="0" smtClean="0">
                <a:latin typeface="Arial" charset="0"/>
                <a:cs typeface="Arial" charset="0"/>
              </a:rPr>
              <a:t>Medical (L&amp;HS)  – Certification Process Redesign</a:t>
            </a:r>
          </a:p>
          <a:p>
            <a:pPr marL="342900" indent="-342900" defTabSz="914400" eaLnBrk="1" hangingPunct="1">
              <a:spcAft>
                <a:spcPct val="30000"/>
              </a:spcAft>
              <a:buFont typeface="Wingdings" pitchFamily="2" charset="2"/>
              <a:buChar char="q"/>
            </a:pPr>
            <a:r>
              <a:rPr lang="en-US" dirty="0" smtClean="0">
                <a:latin typeface="Arial" charset="0"/>
                <a:cs typeface="Arial" charset="0"/>
              </a:rPr>
              <a:t>2012 AMRs’ of UL Mark Programs underway</a:t>
            </a:r>
          </a:p>
          <a:p>
            <a:pPr marL="687388" lvl="1" indent="-342900" defTabSz="914400">
              <a:spcAft>
                <a:spcPct val="30000"/>
              </a:spcAft>
              <a:buFont typeface="Wingdings" pitchFamily="2" charset="2"/>
              <a:buChar char="§"/>
            </a:pPr>
            <a:r>
              <a:rPr lang="en-US" dirty="0" smtClean="0">
                <a:latin typeface="Arial" charset="0"/>
                <a:cs typeface="Arial" charset="0"/>
              </a:rPr>
              <a:t>IQA Audits is key AMR input</a:t>
            </a:r>
          </a:p>
        </p:txBody>
      </p:sp>
      <p:sp>
        <p:nvSpPr>
          <p:cNvPr id="39940" name="Footer Placeholder 4"/>
          <p:cNvSpPr>
            <a:spLocks noGrp="1"/>
          </p:cNvSpPr>
          <p:nvPr>
            <p:ph type="ftr" sz="quarter" idx="11"/>
          </p:nvPr>
        </p:nvSpPr>
        <p:spPr bwMode="auto">
          <a:xfrm>
            <a:off x="457200" y="6378575"/>
            <a:ext cx="179284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January 2013</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rgbClr val="000000"/>
                </a:solidFill>
              </a:rPr>
              <a:pPr eaLnBrk="1" hangingPunct="1"/>
              <a:t>8</a:t>
            </a:fld>
            <a:endParaRPr lang="en-US" sz="1000">
              <a:solidFill>
                <a:srgbClr val="000000"/>
              </a:solidFill>
            </a:endParaRPr>
          </a:p>
        </p:txBody>
      </p:sp>
    </p:spTree>
    <p:extLst>
      <p:ext uri="{BB962C8B-B14F-4D97-AF65-F5344CB8AC3E}">
        <p14:creationId xmlns:p14="http://schemas.microsoft.com/office/powerpoint/2010/main" val="232329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39">
                                            <p:txEl>
                                              <p:pRg st="3" end="3"/>
                                            </p:txEl>
                                          </p:spTgt>
                                        </p:tgtEl>
                                        <p:attrNameLst>
                                          <p:attrName>style.visibility</p:attrName>
                                        </p:attrNameLst>
                                      </p:cBhvr>
                                      <p:to>
                                        <p:strVal val="visible"/>
                                      </p:to>
                                    </p:set>
                                    <p:anim calcmode="lin" valueType="num">
                                      <p:cBhvr additive="base">
                                        <p:cTn id="25"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39">
                                            <p:txEl>
                                              <p:pRg st="4" end="4"/>
                                            </p:txEl>
                                          </p:spTgt>
                                        </p:tgtEl>
                                        <p:attrNameLst>
                                          <p:attrName>style.visibility</p:attrName>
                                        </p:attrNameLst>
                                      </p:cBhvr>
                                      <p:to>
                                        <p:strVal val="visible"/>
                                      </p:to>
                                    </p:set>
                                    <p:anim calcmode="lin" valueType="num">
                                      <p:cBhvr additive="base">
                                        <p:cTn id="31"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39">
                                            <p:txEl>
                                              <p:pRg st="5" end="5"/>
                                            </p:txEl>
                                          </p:spTgt>
                                        </p:tgtEl>
                                        <p:attrNameLst>
                                          <p:attrName>style.visibility</p:attrName>
                                        </p:attrNameLst>
                                      </p:cBhvr>
                                      <p:to>
                                        <p:strVal val="visible"/>
                                      </p:to>
                                    </p:set>
                                    <p:anim calcmode="lin" valueType="num">
                                      <p:cBhvr additive="base">
                                        <p:cTn id="37"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39">
                                            <p:txEl>
                                              <p:pRg st="6" end="6"/>
                                            </p:txEl>
                                          </p:spTgt>
                                        </p:tgtEl>
                                        <p:attrNameLst>
                                          <p:attrName>style.visibility</p:attrName>
                                        </p:attrNameLst>
                                      </p:cBhvr>
                                      <p:to>
                                        <p:strVal val="visible"/>
                                      </p:to>
                                    </p:set>
                                    <p:anim calcmode="lin" valueType="num">
                                      <p:cBhvr additive="base">
                                        <p:cTn id="41"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939">
                                            <p:txEl>
                                              <p:pRg st="7" end="7"/>
                                            </p:txEl>
                                          </p:spTgt>
                                        </p:tgtEl>
                                        <p:attrNameLst>
                                          <p:attrName>style.visibility</p:attrName>
                                        </p:attrNameLst>
                                      </p:cBhvr>
                                      <p:to>
                                        <p:strVal val="visible"/>
                                      </p:to>
                                    </p:set>
                                    <p:anim calcmode="lin" valueType="num">
                                      <p:cBhvr additive="base">
                                        <p:cTn id="47"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939">
                                            <p:txEl>
                                              <p:pRg st="8" end="8"/>
                                            </p:txEl>
                                          </p:spTgt>
                                        </p:tgtEl>
                                        <p:attrNameLst>
                                          <p:attrName>style.visibility</p:attrName>
                                        </p:attrNameLst>
                                      </p:cBhvr>
                                      <p:to>
                                        <p:strVal val="visible"/>
                                      </p:to>
                                    </p:set>
                                    <p:anim calcmode="lin" valueType="num">
                                      <p:cBhvr additive="base">
                                        <p:cTn id="51" dur="5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99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4"/>
          <p:cNvSpPr>
            <a:spLocks noGrp="1"/>
          </p:cNvSpPr>
          <p:nvPr>
            <p:ph type="title"/>
          </p:nvPr>
        </p:nvSpPr>
        <p:spPr>
          <a:xfrm>
            <a:off x="457200" y="488950"/>
            <a:ext cx="5486400" cy="1144588"/>
          </a:xfrm>
        </p:spPr>
        <p:txBody>
          <a:bodyPr/>
          <a:lstStyle/>
          <a:p>
            <a:pPr eaLnBrk="1" hangingPunct="1"/>
            <a:r>
              <a:rPr lang="en-US" dirty="0" smtClean="0">
                <a:latin typeface="Arial" charset="0"/>
                <a:ea typeface="Geneva" charset="0"/>
              </a:rPr>
              <a:t>THANK YOU.</a:t>
            </a:r>
          </a:p>
        </p:txBody>
      </p:sp>
      <p:sp>
        <p:nvSpPr>
          <p:cNvPr id="3" name="Title 4"/>
          <p:cNvSpPr txBox="1">
            <a:spLocks/>
          </p:cNvSpPr>
          <p:nvPr/>
        </p:nvSpPr>
        <p:spPr bwMode="auto">
          <a:xfrm>
            <a:off x="3106220" y="5200017"/>
            <a:ext cx="5486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3" grpId="0"/>
    </p:bldLst>
  </p:timing>
</p:sld>
</file>

<file path=ppt/theme/theme1.xml><?xml version="1.0" encoding="utf-8"?>
<a:theme xmlns:a="http://schemas.openxmlformats.org/drawingml/2006/main" name="UL Advanced Red">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UL Advanced Red</Template>
  <TotalTime>1881</TotalTime>
  <Words>1264</Words>
  <Application>Microsoft Office PowerPoint</Application>
  <PresentationFormat>On-screen Show (4:3)</PresentationFormat>
  <Paragraphs>109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UL Advanced Red</vt:lpstr>
      <vt:lpstr>NACPO OVERVIEW  &amp; UPDATES </vt:lpstr>
      <vt:lpstr>Agenda</vt:lpstr>
      <vt:lpstr>2012 Activities and Developments</vt:lpstr>
      <vt:lpstr>2012 Activities and Developments</vt:lpstr>
      <vt:lpstr>2012 Activities and Developments</vt:lpstr>
      <vt:lpstr>2012 Activities and Developments</vt:lpstr>
      <vt:lpstr>Agenda</vt:lpstr>
      <vt:lpstr>2013 Initiatives and Goals</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Walt Ballek</dc:creator>
  <cp:lastModifiedBy>Ballek, Walter E.</cp:lastModifiedBy>
  <cp:revision>98</cp:revision>
  <cp:lastPrinted>2013-01-09T21:49:47Z</cp:lastPrinted>
  <dcterms:created xsi:type="dcterms:W3CDTF">2012-01-03T21:00:32Z</dcterms:created>
  <dcterms:modified xsi:type="dcterms:W3CDTF">2013-01-09T21:54:50Z</dcterms:modified>
</cp:coreProperties>
</file>