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65" r:id="rId3"/>
    <p:sldId id="268" r:id="rId4"/>
    <p:sldId id="267" r:id="rId5"/>
    <p:sldId id="273" r:id="rId6"/>
    <p:sldId id="275" r:id="rId7"/>
    <p:sldId id="318" r:id="rId8"/>
    <p:sldId id="272" r:id="rId9"/>
    <p:sldId id="277" r:id="rId10"/>
    <p:sldId id="321" r:id="rId11"/>
    <p:sldId id="323" r:id="rId12"/>
    <p:sldId id="322" r:id="rId13"/>
    <p:sldId id="276" r:id="rId14"/>
    <p:sldId id="319" r:id="rId15"/>
    <p:sldId id="320" r:id="rId16"/>
    <p:sldId id="324" r:id="rId17"/>
    <p:sldId id="264" r:id="rId18"/>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9D2D"/>
    <a:srgbClr val="96C547"/>
    <a:srgbClr val="6EC1BC"/>
    <a:srgbClr val="F18307"/>
    <a:srgbClr val="1B808E"/>
    <a:srgbClr val="C10036"/>
    <a:srgbClr val="FDC835"/>
    <a:srgbClr val="93C6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autoAdjust="0"/>
    <p:restoredTop sz="94639" autoAdjust="0"/>
  </p:normalViewPr>
  <p:slideViewPr>
    <p:cSldViewPr snapToGrid="0" snapToObjects="1">
      <p:cViewPr varScale="1">
        <p:scale>
          <a:sx n="84" d="100"/>
          <a:sy n="84" d="100"/>
        </p:scale>
        <p:origin x="-954" y="-84"/>
      </p:cViewPr>
      <p:guideLst>
        <p:guide orient="horz" pos="2160"/>
        <p:guide pos="2880"/>
      </p:guideLst>
    </p:cSldViewPr>
  </p:slideViewPr>
  <p:notesTextViewPr>
    <p:cViewPr>
      <p:scale>
        <a:sx n="100" d="100"/>
        <a:sy n="100" d="100"/>
      </p:scale>
      <p:origin x="0" y="0"/>
    </p:cViewPr>
  </p:notesTextViewPr>
  <p:sorterViewPr>
    <p:cViewPr>
      <p:scale>
        <a:sx n="180" d="100"/>
        <a:sy n="1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smtClean="0">
                <a:latin typeface="Arial" charset="0"/>
                <a:ea typeface="ＭＳ Ｐゴシック" charset="0"/>
                <a:cs typeface="Geneva"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64A421AF-F531-4F74-9529-7CA6F72A863C}" type="datetime1">
              <a:rPr lang="en-US"/>
              <a:pPr/>
              <a:t>10/31/2013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smtClean="0">
                <a:latin typeface="Arial" charset="0"/>
                <a:ea typeface="ＭＳ Ｐゴシック" charset="0"/>
                <a:cs typeface="Geneva"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1496EE37-EC5E-4F08-BE00-4E59C7448B41}" type="slidenum">
              <a:rPr lang="en-US"/>
              <a:pPr/>
              <a:t>‹#›</a:t>
            </a:fld>
            <a:endParaRPr lang="en-US"/>
          </a:p>
        </p:txBody>
      </p:sp>
    </p:spTree>
    <p:extLst>
      <p:ext uri="{BB962C8B-B14F-4D97-AF65-F5344CB8AC3E}">
        <p14:creationId xmlns:p14="http://schemas.microsoft.com/office/powerpoint/2010/main" val="2645554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a:ea typeface="ＭＳ Ｐゴシック" charset="0"/>
        <a:cs typeface="Geneva" charset="0"/>
      </a:defRPr>
    </a:lvl1pPr>
    <a:lvl2pPr marL="4572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2pPr>
    <a:lvl3pPr marL="9144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3pPr>
    <a:lvl4pPr marL="13716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4pPr>
    <a:lvl5pPr marL="18288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96EE37-EC5E-4F08-BE00-4E59C7448B41}" type="slidenum">
              <a:rPr lang="en-US" smtClean="0"/>
              <a:pPr/>
              <a:t>1</a:t>
            </a:fld>
            <a:endParaRPr lang="en-US"/>
          </a:p>
        </p:txBody>
      </p:sp>
    </p:spTree>
    <p:extLst>
      <p:ext uri="{BB962C8B-B14F-4D97-AF65-F5344CB8AC3E}">
        <p14:creationId xmlns:p14="http://schemas.microsoft.com/office/powerpoint/2010/main" val="32428488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1"/>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invGray">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000">
                <a:solidFill>
                  <a:schemeClr val="bg1"/>
                </a:solidFill>
              </a:rPr>
              <a:t>UL and the UL logo are trademarks of UL LLC © 2013</a:t>
            </a:r>
          </a:p>
        </p:txBody>
      </p:sp>
      <p:sp>
        <p:nvSpPr>
          <p:cNvPr id="2" name="Title 1"/>
          <p:cNvSpPr>
            <a:spLocks noGrp="1"/>
          </p:cNvSpPr>
          <p:nvPr>
            <p:ph type="ctrTitle"/>
          </p:nvPr>
        </p:nvSpPr>
        <p:spPr>
          <a:xfrm>
            <a:off x="457199" y="2534248"/>
            <a:ext cx="5548579" cy="1399032"/>
          </a:xfrm>
        </p:spPr>
        <p:txBody>
          <a:bodyPr/>
          <a:lstStyle>
            <a:lvl1pPr algn="l">
              <a:defRPr sz="3000" b="1">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61120"/>
            <a:ext cx="5548579" cy="1773936"/>
          </a:xfrm>
        </p:spPr>
        <p:txBody>
          <a:bodyPr>
            <a:normAutofit/>
          </a:bodyPr>
          <a:lstStyle>
            <a:lvl1pPr marL="0" indent="0" algn="l">
              <a:buNone/>
              <a:defRPr sz="16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231182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482600"/>
            <a:ext cx="8048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77874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000"/>
              <a:t>UL and the UL logo are trademarks of UL LLC © 2013</a:t>
            </a:r>
          </a:p>
        </p:txBody>
      </p:sp>
      <p:sp>
        <p:nvSpPr>
          <p:cNvPr id="2" name="Title 1"/>
          <p:cNvSpPr>
            <a:spLocks noGrp="1"/>
          </p:cNvSpPr>
          <p:nvPr>
            <p:ph type="ctrTitle"/>
          </p:nvPr>
        </p:nvSpPr>
        <p:spPr>
          <a:xfrm>
            <a:off x="457199" y="2532888"/>
            <a:ext cx="5570525" cy="1399032"/>
          </a:xfrm>
        </p:spPr>
        <p:txBody>
          <a:bodyPr/>
          <a:lstStyle>
            <a:lvl1pPr algn="l">
              <a:defRPr sz="3000" b="1">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59352"/>
            <a:ext cx="5570525"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129190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fld id="{665CF384-5EC5-426E-991B-D941A7B6DD43}" type="slidenum">
              <a:rPr lang="en-US"/>
              <a:pPr/>
              <a:t>‹#›</a:t>
            </a:fld>
            <a:endParaRPr lang="en-US"/>
          </a:p>
        </p:txBody>
      </p:sp>
    </p:spTree>
    <p:extLst>
      <p:ext uri="{BB962C8B-B14F-4D97-AF65-F5344CB8AC3E}">
        <p14:creationId xmlns:p14="http://schemas.microsoft.com/office/powerpoint/2010/main" val="62087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fld id="{F2C27428-48AB-4B5C-9C49-B91BDEF9BFC5}" type="slidenum">
              <a:rPr lang="en-US"/>
              <a:pPr/>
              <a:t>‹#›</a:t>
            </a:fld>
            <a:endParaRPr lang="en-US"/>
          </a:p>
        </p:txBody>
      </p:sp>
    </p:spTree>
    <p:extLst>
      <p:ext uri="{BB962C8B-B14F-4D97-AF65-F5344CB8AC3E}">
        <p14:creationId xmlns:p14="http://schemas.microsoft.com/office/powerpoint/2010/main" val="3986079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79"/>
          <a:stretch>
            <a:fillRect/>
          </a:stretch>
        </p:blipFill>
        <p:spPr bwMode="auto">
          <a:xfrm>
            <a:off x="7132638" y="274638"/>
            <a:ext cx="1646237"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561246"/>
            <a:ext cx="5943600" cy="1143000"/>
          </a:xfrm>
        </p:spPr>
        <p:txBody>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457200" y="2743200"/>
            <a:ext cx="82296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0"/>
          </p:nvPr>
        </p:nvSpPr>
        <p:spPr/>
        <p:txBody>
          <a:bodyPr/>
          <a:lstStyle>
            <a:lvl1pPr>
              <a:defRPr/>
            </a:lvl1pPr>
          </a:lstStyle>
          <a:p>
            <a:fld id="{40962218-F1B7-48AA-B389-EFCE12E117DC}" type="slidenum">
              <a:rPr lang="en-US"/>
              <a:pPr/>
              <a:t>‹#›</a:t>
            </a:fld>
            <a:endParaRPr lang="en-US"/>
          </a:p>
        </p:txBody>
      </p:sp>
    </p:spTree>
    <p:extLst>
      <p:ext uri="{BB962C8B-B14F-4D97-AF65-F5344CB8AC3E}">
        <p14:creationId xmlns:p14="http://schemas.microsoft.com/office/powerpoint/2010/main" val="1569063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charset="0"/>
              <a:cs typeface="Arial" charset="0"/>
            </a:endParaRPr>
          </a:p>
        </p:txBody>
      </p:sp>
      <p:pic>
        <p:nvPicPr>
          <p:cNvPr id="4"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84746894"/>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lnSpc>
                <a:spcPct val="100000"/>
              </a:lnSpc>
              <a:spcBef>
                <a:spcPts val="1200"/>
              </a:spcBef>
              <a:defRPr sz="1800"/>
            </a:lvl1pPr>
            <a:lvl2pPr>
              <a:lnSpc>
                <a:spcPct val="100000"/>
              </a:lnSpc>
              <a:spcBef>
                <a:spcPts val="1200"/>
              </a:spcBef>
              <a:buFont typeface="Arial" pitchFamily="34" charset="0"/>
              <a:buChar char="•"/>
              <a:defRPr sz="1600"/>
            </a:lvl2pPr>
            <a:lvl3pPr>
              <a:lnSpc>
                <a:spcPct val="100000"/>
              </a:lnSpc>
              <a:spcBef>
                <a:spcPts val="1200"/>
              </a:spcBef>
              <a:buFont typeface="Arial" pitchFamily="34" charset="0"/>
              <a:buChar char="−"/>
              <a:defRPr sz="1400"/>
            </a:lvl3pPr>
            <a:lvl4pPr>
              <a:lnSpc>
                <a:spcPct val="100000"/>
              </a:lnSpc>
              <a:spcBef>
                <a:spcPts val="1200"/>
              </a:spcBef>
              <a:buFont typeface="Arial" pitchFamily="34" charset="0"/>
              <a:buChar char="−"/>
              <a:defRPr sz="1400"/>
            </a:lvl4pPr>
            <a:lvl5pPr>
              <a:lnSpc>
                <a:spcPct val="100000"/>
              </a:lnSpc>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spcBef>
                <a:spcPts val="1200"/>
              </a:spcBef>
              <a:defRPr sz="1800"/>
            </a:lvl1pPr>
            <a:lvl2pPr>
              <a:spcBef>
                <a:spcPts val="1200"/>
              </a:spcBef>
              <a:buFont typeface="Arial" pitchFamily="34" charset="0"/>
              <a:buChar char="•"/>
              <a:defRPr sz="1600"/>
            </a:lvl2pPr>
            <a:lvl3pPr>
              <a:spcBef>
                <a:spcPts val="1200"/>
              </a:spcBef>
              <a:buFont typeface="Arial" pitchFamily="34" charset="0"/>
              <a:buChar char="‒"/>
              <a:defRPr sz="1400"/>
            </a:lvl3pPr>
            <a:lvl4pPr>
              <a:spcBef>
                <a:spcPts val="1200"/>
              </a:spcBef>
              <a:buFont typeface="Arial" pitchFamily="34" charset="0"/>
              <a:buChar char="‒"/>
              <a:defRPr sz="1400"/>
            </a:lvl4pPr>
            <a:lvl5pPr>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789F563A-1A45-41B7-94B4-AC334E6BD5B3}" type="slidenum">
              <a:rPr lang="en-US"/>
              <a:pPr/>
              <a:t>‹#›</a:t>
            </a:fld>
            <a:endParaRPr lang="en-US"/>
          </a:p>
        </p:txBody>
      </p:sp>
    </p:spTree>
    <p:extLst>
      <p:ext uri="{BB962C8B-B14F-4D97-AF65-F5344CB8AC3E}">
        <p14:creationId xmlns:p14="http://schemas.microsoft.com/office/powerpoint/2010/main" val="3966864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fld id="{7DDBBA7E-E3A2-41AD-A162-4FC6DE65CF8C}" type="slidenum">
              <a:rPr lang="en-US"/>
              <a:pPr/>
              <a:t>‹#›</a:t>
            </a:fld>
            <a:endParaRPr lang="en-US"/>
          </a:p>
        </p:txBody>
      </p:sp>
    </p:spTree>
    <p:extLst>
      <p:ext uri="{BB962C8B-B14F-4D97-AF65-F5344CB8AC3E}">
        <p14:creationId xmlns:p14="http://schemas.microsoft.com/office/powerpoint/2010/main" val="3375845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p:cNvSpPr>
            <a:spLocks noGrp="1"/>
          </p:cNvSpPr>
          <p:nvPr>
            <p:ph type="sldNum" sz="quarter" idx="10"/>
          </p:nvPr>
        </p:nvSpPr>
        <p:spPr/>
        <p:txBody>
          <a:bodyPr/>
          <a:lstStyle>
            <a:lvl1pPr>
              <a:defRPr/>
            </a:lvl1pPr>
          </a:lstStyle>
          <a:p>
            <a:fld id="{5395F58F-3CE4-48B8-B001-375E07F29C52}" type="slidenum">
              <a:rPr lang="en-US"/>
              <a:pPr/>
              <a:t>‹#›</a:t>
            </a:fld>
            <a:endParaRPr lang="en-US"/>
          </a:p>
        </p:txBody>
      </p:sp>
    </p:spTree>
    <p:extLst>
      <p:ext uri="{BB962C8B-B14F-4D97-AF65-F5344CB8AC3E}">
        <p14:creationId xmlns:p14="http://schemas.microsoft.com/office/powerpoint/2010/main" val="3125535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lvl1pPr>
          </a:lstStyle>
          <a:p>
            <a:fld id="{F33301C9-B3EA-409B-8886-5BA1F6DC01FF}"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954" r:id="rId1"/>
    <p:sldLayoutId id="2147483955" r:id="rId2"/>
    <p:sldLayoutId id="2147483956" r:id="rId3"/>
    <p:sldLayoutId id="2147483957" r:id="rId4"/>
    <p:sldLayoutId id="2147483958" r:id="rId5"/>
    <p:sldLayoutId id="2147483959" r:id="rId6"/>
    <p:sldLayoutId id="2147483960" r:id="rId7"/>
    <p:sldLayoutId id="2147483961" r:id="rId8"/>
    <p:sldLayoutId id="2147483962" r:id="rId9"/>
    <p:sldLayoutId id="2147483963" r:id="rId10"/>
  </p:sldLayoutIdLst>
  <p:hf hdr="0"/>
  <p:txStyles>
    <p:titleStyle>
      <a:lvl1pPr algn="l" defTabSz="457200" rtl="0" eaLnBrk="1" fontAlgn="base" hangingPunct="1">
        <a:spcBef>
          <a:spcPct val="0"/>
        </a:spcBef>
        <a:spcAft>
          <a:spcPct val="0"/>
        </a:spcAft>
        <a:defRPr sz="2800" b="1" kern="1200">
          <a:solidFill>
            <a:schemeClr val="accent1"/>
          </a:solidFill>
          <a:latin typeface="Arial"/>
          <a:ea typeface="ＭＳ Ｐゴシック" charset="0"/>
          <a:cs typeface="Geneva" charset="0"/>
        </a:defRPr>
      </a:lvl1pPr>
      <a:lvl2pPr algn="l" defTabSz="457200" rtl="0" eaLnBrk="1" fontAlgn="base" hangingPunct="1">
        <a:spcBef>
          <a:spcPct val="0"/>
        </a:spcBef>
        <a:spcAft>
          <a:spcPct val="0"/>
        </a:spcAft>
        <a:defRPr sz="2800" b="1">
          <a:solidFill>
            <a:schemeClr val="accent1"/>
          </a:solidFill>
          <a:latin typeface="Arial" charset="0"/>
          <a:ea typeface="ＭＳ Ｐゴシック" charset="0"/>
          <a:cs typeface="Geneva" charset="0"/>
        </a:defRPr>
      </a:lvl2pPr>
      <a:lvl3pPr algn="l" defTabSz="457200" rtl="0" eaLnBrk="1" fontAlgn="base" hangingPunct="1">
        <a:spcBef>
          <a:spcPct val="0"/>
        </a:spcBef>
        <a:spcAft>
          <a:spcPct val="0"/>
        </a:spcAft>
        <a:defRPr sz="2800" b="1">
          <a:solidFill>
            <a:schemeClr val="accent1"/>
          </a:solidFill>
          <a:latin typeface="Arial" charset="0"/>
          <a:ea typeface="ＭＳ Ｐゴシック" charset="0"/>
          <a:cs typeface="Geneva" charset="0"/>
        </a:defRPr>
      </a:lvl3pPr>
      <a:lvl4pPr algn="l" defTabSz="457200" rtl="0" eaLnBrk="1" fontAlgn="base" hangingPunct="1">
        <a:spcBef>
          <a:spcPct val="0"/>
        </a:spcBef>
        <a:spcAft>
          <a:spcPct val="0"/>
        </a:spcAft>
        <a:defRPr sz="2800" b="1">
          <a:solidFill>
            <a:schemeClr val="accent1"/>
          </a:solidFill>
          <a:latin typeface="Arial" charset="0"/>
          <a:ea typeface="ＭＳ Ｐゴシック" charset="0"/>
          <a:cs typeface="Geneva" charset="0"/>
        </a:defRPr>
      </a:lvl4pPr>
      <a:lvl5pPr algn="l" defTabSz="457200" rtl="0" eaLnBrk="1" fontAlgn="base" hangingPunct="1">
        <a:spcBef>
          <a:spcPct val="0"/>
        </a:spcBef>
        <a:spcAft>
          <a:spcPct val="0"/>
        </a:spcAft>
        <a:defRPr sz="2800" b="1">
          <a:solidFill>
            <a:schemeClr val="accent1"/>
          </a:solidFill>
          <a:latin typeface="Arial" charset="0"/>
          <a:ea typeface="ＭＳ Ｐゴシック" charset="0"/>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p:titleStyle>
    <p:bodyStyle>
      <a:lvl1pPr marL="342900" indent="-342900" algn="l" defTabSz="457200" rtl="0" eaLnBrk="1" fontAlgn="base" hangingPunct="1">
        <a:spcBef>
          <a:spcPct val="20000"/>
        </a:spcBef>
        <a:spcAft>
          <a:spcPct val="0"/>
        </a:spcAft>
        <a:defRPr sz="2000" kern="1200">
          <a:solidFill>
            <a:schemeClr val="tx1"/>
          </a:solidFill>
          <a:latin typeface="Arial"/>
          <a:ea typeface="ＭＳ Ｐゴシック" charset="0"/>
          <a:cs typeface="Geneva" charset="0"/>
        </a:defRPr>
      </a:lvl1pPr>
      <a:lvl2pPr marL="344488" indent="-171450" algn="l" defTabSz="457200" rtl="0" eaLnBrk="1" fontAlgn="base" hangingPunct="1">
        <a:spcBef>
          <a:spcPts val="1200"/>
        </a:spcBef>
        <a:spcAft>
          <a:spcPct val="0"/>
        </a:spcAft>
        <a:buFont typeface="Arial" pitchFamily="34"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1" fontAlgn="base" hangingPunct="1">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1" fontAlgn="base" hangingPunct="1">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1" fontAlgn="base" hangingPunct="1">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9.xml"/><Relationship Id="rId1" Type="http://schemas.openxmlformats.org/officeDocument/2006/relationships/vmlDrawing" Target="../drawings/vmlDrawing1.vml"/><Relationship Id="rId5" Type="http://schemas.openxmlformats.org/officeDocument/2006/relationships/hyperlink" Target="http://kms.ul.com/km/llisapi.dll/1967109/Scope_of_Capability.xls?func=Edit.Edit&amp;nodeid=1967109&amp;ReadOnly=True&amp;VerNum=-2&amp;nexturl=/km/llisapi.dll/open/1967109?func=ll&amp;objaction=overview&amp;objid=1967109" TargetMode="Externa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ctrTitle"/>
          </p:nvPr>
        </p:nvSpPr>
        <p:spPr>
          <a:xfrm>
            <a:off x="457200" y="2533650"/>
            <a:ext cx="5843588" cy="1400175"/>
          </a:xfrm>
        </p:spPr>
        <p:txBody>
          <a:bodyPr/>
          <a:lstStyle/>
          <a:p>
            <a:pPr eaLnBrk="1" hangingPunct="1"/>
            <a:r>
              <a:rPr lang="en-US" dirty="0" smtClean="0">
                <a:latin typeface="Arial" pitchFamily="34" charset="0"/>
                <a:ea typeface="ＭＳ Ｐゴシック" pitchFamily="34" charset="-128"/>
              </a:rPr>
              <a:t>Lean Laboratory Capability Process Proposal</a:t>
            </a:r>
          </a:p>
        </p:txBody>
      </p:sp>
      <p:sp>
        <p:nvSpPr>
          <p:cNvPr id="13314" name="Subtitle 2"/>
          <p:cNvSpPr>
            <a:spLocks noGrp="1"/>
          </p:cNvSpPr>
          <p:nvPr>
            <p:ph type="subTitle" idx="1"/>
          </p:nvPr>
        </p:nvSpPr>
        <p:spPr>
          <a:xfrm>
            <a:off x="457200" y="3960813"/>
            <a:ext cx="5843588" cy="1774825"/>
          </a:xfrm>
        </p:spPr>
        <p:txBody>
          <a:bodyPr/>
          <a:lstStyle/>
          <a:p>
            <a:pPr eaLnBrk="1" hangingPunct="1"/>
            <a:r>
              <a:rPr lang="en-US" dirty="0" smtClean="0">
                <a:ea typeface="ＭＳ Ｐゴシック" pitchFamily="34" charset="-128"/>
              </a:rPr>
              <a:t>Jim Oates</a:t>
            </a:r>
          </a:p>
          <a:p>
            <a:pPr eaLnBrk="1" hangingPunct="1"/>
            <a:r>
              <a:rPr lang="en-US" dirty="0" smtClean="0">
                <a:ea typeface="ＭＳ Ｐゴシック" pitchFamily="34" charset="-128"/>
              </a:rPr>
              <a:t>31 October 2013 </a:t>
            </a:r>
          </a:p>
          <a:p>
            <a:pPr eaLnBrk="1" hangingPunct="1"/>
            <a:endParaRPr lang="en-US" dirty="0" smtClean="0">
              <a:ea typeface="ＭＳ Ｐゴシック" pitchFamily="34"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Proposal Stakeholder Review</a:t>
            </a:r>
            <a:endParaRPr lang="en-US" dirty="0"/>
          </a:p>
        </p:txBody>
      </p:sp>
      <p:sp>
        <p:nvSpPr>
          <p:cNvPr id="3" name="Content Placeholder 2"/>
          <p:cNvSpPr>
            <a:spLocks noGrp="1"/>
          </p:cNvSpPr>
          <p:nvPr>
            <p:ph idx="1"/>
          </p:nvPr>
        </p:nvSpPr>
        <p:spPr/>
        <p:txBody>
          <a:bodyPr/>
          <a:lstStyle/>
          <a:p>
            <a:r>
              <a:rPr lang="en-US" dirty="0" smtClean="0"/>
              <a:t>Quality</a:t>
            </a:r>
          </a:p>
          <a:p>
            <a:endParaRPr lang="en-US" dirty="0" smtClean="0"/>
          </a:p>
          <a:p>
            <a:r>
              <a:rPr lang="en-US" dirty="0" smtClean="0"/>
              <a:t>Accreditation Services</a:t>
            </a:r>
          </a:p>
          <a:p>
            <a:endParaRPr lang="en-US" dirty="0" smtClean="0"/>
          </a:p>
          <a:p>
            <a:r>
              <a:rPr lang="en-US" dirty="0" smtClean="0"/>
              <a:t>North American Certification Programs Office</a:t>
            </a:r>
          </a:p>
          <a:p>
            <a:endParaRPr lang="en-US" dirty="0" smtClean="0"/>
          </a:p>
          <a:p>
            <a:r>
              <a:rPr lang="en-US" dirty="0" smtClean="0"/>
              <a:t>Partnered with Ray Burg (North America Laboratory Director)</a:t>
            </a:r>
          </a:p>
          <a:p>
            <a:pPr lvl="2"/>
            <a:r>
              <a:rPr lang="en-US" dirty="0" smtClean="0"/>
              <a:t>Series of meetings with Lab Operations in EULA, Asia, North America</a:t>
            </a:r>
          </a:p>
          <a:p>
            <a:pPr lvl="2"/>
            <a:r>
              <a:rPr lang="en-US" dirty="0" smtClean="0"/>
              <a:t>Collected feedback to refine proposal</a:t>
            </a:r>
          </a:p>
          <a:p>
            <a:pPr lvl="2"/>
            <a:r>
              <a:rPr lang="en-US" dirty="0"/>
              <a:t>Discussions to ensure SNAP requirements are met</a:t>
            </a:r>
          </a:p>
          <a:p>
            <a:pPr lvl="2"/>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F2C27428-48AB-4B5C-9C49-B91BDEF9BFC5}" type="slidenum">
              <a:rPr lang="en-US" smtClean="0"/>
              <a:pPr/>
              <a:t>10</a:t>
            </a:fld>
            <a:endParaRPr lang="en-US"/>
          </a:p>
        </p:txBody>
      </p:sp>
    </p:spTree>
    <p:extLst>
      <p:ext uri="{BB962C8B-B14F-4D97-AF65-F5344CB8AC3E}">
        <p14:creationId xmlns:p14="http://schemas.microsoft.com/office/powerpoint/2010/main" val="35793194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of the Stakeholder Feedback</a:t>
            </a:r>
            <a:endParaRPr lang="en-US" dirty="0"/>
          </a:p>
        </p:txBody>
      </p:sp>
      <p:sp>
        <p:nvSpPr>
          <p:cNvPr id="3" name="Content Placeholder 2"/>
          <p:cNvSpPr>
            <a:spLocks noGrp="1"/>
          </p:cNvSpPr>
          <p:nvPr>
            <p:ph idx="1"/>
          </p:nvPr>
        </p:nvSpPr>
        <p:spPr>
          <a:xfrm>
            <a:off x="457200" y="1250577"/>
            <a:ext cx="8229600" cy="4525963"/>
          </a:xfrm>
        </p:spPr>
        <p:txBody>
          <a:bodyPr/>
          <a:lstStyle/>
          <a:p>
            <a:r>
              <a:rPr lang="en-US" dirty="0" smtClean="0"/>
              <a:t>Compliant </a:t>
            </a:r>
            <a:r>
              <a:rPr lang="en-US" dirty="0"/>
              <a:t>to ISO 17025 </a:t>
            </a:r>
            <a:r>
              <a:rPr lang="en-US" dirty="0" smtClean="0"/>
              <a:t>Requirements</a:t>
            </a:r>
          </a:p>
          <a:p>
            <a:endParaRPr lang="en-US" dirty="0" smtClean="0"/>
          </a:p>
          <a:p>
            <a:r>
              <a:rPr lang="en-US" dirty="0"/>
              <a:t>Compliant</a:t>
            </a:r>
            <a:r>
              <a:rPr lang="en-US" dirty="0" smtClean="0"/>
              <a:t> </a:t>
            </a:r>
            <a:r>
              <a:rPr lang="en-US" dirty="0"/>
              <a:t>to ISO Guide 65 </a:t>
            </a:r>
            <a:r>
              <a:rPr lang="en-US" dirty="0" smtClean="0"/>
              <a:t>Requirements</a:t>
            </a:r>
          </a:p>
          <a:p>
            <a:endParaRPr lang="en-US" dirty="0" smtClean="0"/>
          </a:p>
          <a:p>
            <a:r>
              <a:rPr lang="en-US" dirty="0"/>
              <a:t>Compliant</a:t>
            </a:r>
            <a:r>
              <a:rPr lang="en-US" dirty="0" smtClean="0"/>
              <a:t> </a:t>
            </a:r>
            <a:r>
              <a:rPr lang="en-US" dirty="0"/>
              <a:t>to CAN-P-1501A </a:t>
            </a:r>
            <a:r>
              <a:rPr lang="en-US" dirty="0" smtClean="0"/>
              <a:t>Requirements</a:t>
            </a:r>
          </a:p>
          <a:p>
            <a:endParaRPr lang="en-US" dirty="0"/>
          </a:p>
          <a:p>
            <a:r>
              <a:rPr lang="en-US" dirty="0"/>
              <a:t>Compliant</a:t>
            </a:r>
            <a:r>
              <a:rPr lang="en-US" dirty="0" smtClean="0"/>
              <a:t> </a:t>
            </a:r>
            <a:r>
              <a:rPr lang="en-US" dirty="0"/>
              <a:t>to ISO 17065 </a:t>
            </a:r>
            <a:r>
              <a:rPr lang="en-US" dirty="0" smtClean="0"/>
              <a:t>Requirements</a:t>
            </a:r>
          </a:p>
          <a:p>
            <a:endParaRPr lang="en-US" dirty="0" smtClean="0"/>
          </a:p>
          <a:p>
            <a:r>
              <a:rPr lang="en-US" dirty="0"/>
              <a:t>Compliant</a:t>
            </a:r>
            <a:r>
              <a:rPr lang="en-US" dirty="0" smtClean="0"/>
              <a:t> </a:t>
            </a:r>
            <a:r>
              <a:rPr lang="en-US" dirty="0"/>
              <a:t>to CAN-P-1500 </a:t>
            </a:r>
            <a:r>
              <a:rPr lang="en-US" dirty="0" smtClean="0"/>
              <a:t>Requirements</a:t>
            </a:r>
          </a:p>
          <a:p>
            <a:endParaRPr lang="en-US" dirty="0" smtClean="0"/>
          </a:p>
          <a:p>
            <a:r>
              <a:rPr lang="en-US" dirty="0" smtClean="0"/>
              <a:t>Meets UL’s needs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F2C27428-48AB-4B5C-9C49-B91BDEF9BFC5}" type="slidenum">
              <a:rPr lang="en-US" smtClean="0"/>
              <a:pPr/>
              <a:t>11</a:t>
            </a:fld>
            <a:endParaRPr lang="en-US"/>
          </a:p>
        </p:txBody>
      </p:sp>
    </p:spTree>
    <p:extLst>
      <p:ext uri="{BB962C8B-B14F-4D97-AF65-F5344CB8AC3E}">
        <p14:creationId xmlns:p14="http://schemas.microsoft.com/office/powerpoint/2010/main" val="2253224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Proposal Implementation</a:t>
            </a:r>
            <a:endParaRPr lang="en-US" dirty="0"/>
          </a:p>
        </p:txBody>
      </p:sp>
      <p:sp>
        <p:nvSpPr>
          <p:cNvPr id="3" name="Content Placeholder 2"/>
          <p:cNvSpPr>
            <a:spLocks noGrp="1"/>
          </p:cNvSpPr>
          <p:nvPr>
            <p:ph idx="1"/>
          </p:nvPr>
        </p:nvSpPr>
        <p:spPr>
          <a:xfrm>
            <a:off x="457200" y="1417638"/>
            <a:ext cx="8229600" cy="5010057"/>
          </a:xfrm>
        </p:spPr>
        <p:txBody>
          <a:bodyPr/>
          <a:lstStyle/>
          <a:p>
            <a:pPr>
              <a:buFont typeface="Arial" panose="020B0604020202020204" pitchFamily="34" charset="0"/>
              <a:buChar char="•"/>
            </a:pPr>
            <a:r>
              <a:rPr lang="en-US" dirty="0" smtClean="0"/>
              <a:t>Ray Burg’s Team</a:t>
            </a:r>
          </a:p>
          <a:p>
            <a:pPr lvl="2"/>
            <a:r>
              <a:rPr lang="en-US" dirty="0" smtClean="0"/>
              <a:t>Discussions to ensure SNAP requirements are met</a:t>
            </a:r>
          </a:p>
          <a:p>
            <a:pPr lvl="2"/>
            <a:r>
              <a:rPr lang="en-US" dirty="0" smtClean="0"/>
              <a:t>Drafted SOP changes</a:t>
            </a:r>
          </a:p>
          <a:p>
            <a:pPr lvl="2"/>
            <a:endParaRPr lang="en-US" dirty="0"/>
          </a:p>
          <a:p>
            <a:pPr>
              <a:buFont typeface="Arial" panose="020B0604020202020204" pitchFamily="34" charset="0"/>
              <a:buChar char="•"/>
            </a:pPr>
            <a:r>
              <a:rPr lang="en-US" dirty="0" smtClean="0"/>
              <a:t>Report Creation – Two paths</a:t>
            </a:r>
          </a:p>
          <a:p>
            <a:pPr lvl="2"/>
            <a:r>
              <a:rPr lang="en-US" dirty="0" smtClean="0"/>
              <a:t>Jim Kurtz report via Datamart</a:t>
            </a:r>
          </a:p>
          <a:p>
            <a:pPr lvl="2"/>
            <a:r>
              <a:rPr lang="en-US" dirty="0" smtClean="0"/>
              <a:t>Infosys ‘resolver team’</a:t>
            </a:r>
            <a:endParaRPr lang="en-US" dirty="0"/>
          </a:p>
          <a:p>
            <a:pPr>
              <a:buFont typeface="Arial" panose="020B0604020202020204" pitchFamily="34" charset="0"/>
              <a:buChar char="•"/>
            </a:pPr>
            <a:endParaRPr lang="en-US" dirty="0" smtClean="0"/>
          </a:p>
          <a:p>
            <a:pPr>
              <a:buFont typeface="Arial" panose="020B0604020202020204" pitchFamily="34" charset="0"/>
              <a:buChar char="•"/>
            </a:pPr>
            <a:endParaRPr lang="en-US" dirty="0" smtClean="0"/>
          </a:p>
          <a:p>
            <a:pPr>
              <a:buFont typeface="Arial" panose="020B0604020202020204" pitchFamily="34" charset="0"/>
              <a:buChar char="•"/>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F2C27428-48AB-4B5C-9C49-B91BDEF9BFC5}" type="slidenum">
              <a:rPr lang="en-US" smtClean="0"/>
              <a:pPr/>
              <a:t>12</a:t>
            </a:fld>
            <a:endParaRPr lang="en-US"/>
          </a:p>
        </p:txBody>
      </p:sp>
    </p:spTree>
    <p:extLst>
      <p:ext uri="{BB962C8B-B14F-4D97-AF65-F5344CB8AC3E}">
        <p14:creationId xmlns:p14="http://schemas.microsoft.com/office/powerpoint/2010/main" val="27389416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630610" cy="1143000"/>
          </a:xfrm>
        </p:spPr>
        <p:txBody>
          <a:bodyPr/>
          <a:lstStyle/>
          <a:p>
            <a:r>
              <a:rPr lang="en-US" dirty="0" smtClean="0"/>
              <a:t>Laboratory Capability List (created by Jim Kurtz)</a:t>
            </a:r>
            <a:endParaRPr lang="en-US" dirty="0"/>
          </a:p>
        </p:txBody>
      </p:sp>
      <p:sp>
        <p:nvSpPr>
          <p:cNvPr id="2" name="Slide Number Placeholder 1"/>
          <p:cNvSpPr>
            <a:spLocks noGrp="1"/>
          </p:cNvSpPr>
          <p:nvPr>
            <p:ph type="sldNum" sz="quarter" idx="10"/>
          </p:nvPr>
        </p:nvSpPr>
        <p:spPr/>
        <p:txBody>
          <a:bodyPr/>
          <a:lstStyle/>
          <a:p>
            <a:fld id="{5395F58F-3CE4-48B8-B001-375E07F29C52}" type="slidenum">
              <a:rPr lang="en-US" smtClean="0"/>
              <a:pPr/>
              <a:t>13</a:t>
            </a:fld>
            <a:endParaRPr lang="en-US"/>
          </a:p>
        </p:txBody>
      </p:sp>
      <p:sp>
        <p:nvSpPr>
          <p:cNvPr id="5" name="TextBox 4"/>
          <p:cNvSpPr txBox="1"/>
          <p:nvPr/>
        </p:nvSpPr>
        <p:spPr>
          <a:xfrm>
            <a:off x="1143000" y="5718770"/>
            <a:ext cx="7408334" cy="92333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dirty="0" smtClean="0">
                <a:latin typeface="Arial" pitchFamily="34" charset="0"/>
                <a:cs typeface="Arial" pitchFamily="34" charset="0"/>
              </a:rPr>
              <a:t>This shows the number of projects completed at each site by standard. The LPM Standard field is searched for all standards listed in DDS. This is done in Excel using Datamart.</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117" y="1133021"/>
            <a:ext cx="8920693" cy="4463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62762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Capability List Details</a:t>
            </a:r>
            <a:endParaRPr lang="en-US" dirty="0"/>
          </a:p>
        </p:txBody>
      </p:sp>
      <p:sp>
        <p:nvSpPr>
          <p:cNvPr id="3" name="Slide Number Placeholder 2"/>
          <p:cNvSpPr>
            <a:spLocks noGrp="1"/>
          </p:cNvSpPr>
          <p:nvPr>
            <p:ph type="sldNum" sz="quarter" idx="10"/>
          </p:nvPr>
        </p:nvSpPr>
        <p:spPr/>
        <p:txBody>
          <a:bodyPr/>
          <a:lstStyle/>
          <a:p>
            <a:fld id="{7DDBBA7E-E3A2-41AD-A162-4FC6DE65CF8C}" type="slidenum">
              <a:rPr lang="en-US" smtClean="0"/>
              <a:pPr/>
              <a:t>14</a:t>
            </a:fld>
            <a:endParaRPr lang="en-US"/>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8" y="1104900"/>
            <a:ext cx="8848725" cy="517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Line Callout 2 4"/>
          <p:cNvSpPr/>
          <p:nvPr/>
        </p:nvSpPr>
        <p:spPr>
          <a:xfrm flipH="1">
            <a:off x="84667" y="2617723"/>
            <a:ext cx="1269998" cy="396410"/>
          </a:xfrm>
          <a:prstGeom prst="borderCallout2">
            <a:avLst>
              <a:gd name="adj1" fmla="val 18750"/>
              <a:gd name="adj2" fmla="val -1666"/>
              <a:gd name="adj3" fmla="val 18750"/>
              <a:gd name="adj4" fmla="val -16667"/>
              <a:gd name="adj5" fmla="val -37885"/>
              <a:gd name="adj6" fmla="val -42566"/>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latin typeface="Arial" pitchFamily="34" charset="0"/>
                <a:cs typeface="Arial" pitchFamily="34" charset="0"/>
              </a:rPr>
              <a:t>Start and End Dates of Report</a:t>
            </a:r>
          </a:p>
        </p:txBody>
      </p:sp>
      <p:sp>
        <p:nvSpPr>
          <p:cNvPr id="6" name="Rectangle 5"/>
          <p:cNvSpPr/>
          <p:nvPr/>
        </p:nvSpPr>
        <p:spPr>
          <a:xfrm>
            <a:off x="973667" y="1871134"/>
            <a:ext cx="1591733" cy="601134"/>
          </a:xfrm>
          <a:prstGeom prst="rect">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err="1" smtClean="0">
              <a:latin typeface="Arial" pitchFamily="34" charset="0"/>
              <a:cs typeface="Arial" pitchFamily="34" charset="0"/>
            </a:endParaRPr>
          </a:p>
        </p:txBody>
      </p:sp>
      <p:sp>
        <p:nvSpPr>
          <p:cNvPr id="8" name="Line Callout 2 7"/>
          <p:cNvSpPr/>
          <p:nvPr/>
        </p:nvSpPr>
        <p:spPr>
          <a:xfrm flipH="1">
            <a:off x="4724398" y="5140790"/>
            <a:ext cx="1612898" cy="396410"/>
          </a:xfrm>
          <a:prstGeom prst="borderCallout2">
            <a:avLst>
              <a:gd name="adj1" fmla="val 18750"/>
              <a:gd name="adj2" fmla="val -1666"/>
              <a:gd name="adj3" fmla="val 18750"/>
              <a:gd name="adj4" fmla="val -16667"/>
              <a:gd name="adj5" fmla="val -37885"/>
              <a:gd name="adj6" fmla="val -42566"/>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latin typeface="Arial" pitchFamily="34" charset="0"/>
                <a:cs typeface="Arial" pitchFamily="34" charset="0"/>
              </a:rPr>
              <a:t>Number of projects with that standard</a:t>
            </a:r>
          </a:p>
        </p:txBody>
      </p:sp>
      <p:sp>
        <p:nvSpPr>
          <p:cNvPr id="10" name="Line Callout 2 9"/>
          <p:cNvSpPr/>
          <p:nvPr/>
        </p:nvSpPr>
        <p:spPr>
          <a:xfrm flipH="1">
            <a:off x="2226733" y="2751667"/>
            <a:ext cx="1269998" cy="586147"/>
          </a:xfrm>
          <a:prstGeom prst="borderCallout2">
            <a:avLst>
              <a:gd name="adj1" fmla="val 18750"/>
              <a:gd name="adj2" fmla="val -1666"/>
              <a:gd name="adj3" fmla="val 18750"/>
              <a:gd name="adj4" fmla="val -16667"/>
              <a:gd name="adj5" fmla="val -76947"/>
              <a:gd name="adj6" fmla="val -33232"/>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latin typeface="Arial" pitchFamily="34" charset="0"/>
                <a:cs typeface="Arial" pitchFamily="34" charset="0"/>
              </a:rPr>
              <a:t>Number of DDS standards searched</a:t>
            </a:r>
          </a:p>
        </p:txBody>
      </p:sp>
      <p:sp>
        <p:nvSpPr>
          <p:cNvPr id="12" name="Line Callout 2 11"/>
          <p:cNvSpPr/>
          <p:nvPr/>
        </p:nvSpPr>
        <p:spPr>
          <a:xfrm flipH="1">
            <a:off x="2133599" y="3489791"/>
            <a:ext cx="2006599" cy="396410"/>
          </a:xfrm>
          <a:prstGeom prst="borderCallout2">
            <a:avLst>
              <a:gd name="adj1" fmla="val 18750"/>
              <a:gd name="adj2" fmla="val -1666"/>
              <a:gd name="adj3" fmla="val 18750"/>
              <a:gd name="adj4" fmla="val -16667"/>
              <a:gd name="adj5" fmla="val 329478"/>
              <a:gd name="adj6" fmla="val -66617"/>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latin typeface="Arial" pitchFamily="34" charset="0"/>
                <a:cs typeface="Arial" pitchFamily="34" charset="0"/>
              </a:rPr>
              <a:t>Total number of projects for that standard</a:t>
            </a:r>
          </a:p>
        </p:txBody>
      </p:sp>
      <p:sp>
        <p:nvSpPr>
          <p:cNvPr id="14" name="Line Callout 2 13"/>
          <p:cNvSpPr/>
          <p:nvPr/>
        </p:nvSpPr>
        <p:spPr>
          <a:xfrm flipH="1">
            <a:off x="6206065" y="2698493"/>
            <a:ext cx="1659465" cy="396410"/>
          </a:xfrm>
          <a:prstGeom prst="borderCallout2">
            <a:avLst>
              <a:gd name="adj1" fmla="val 18750"/>
              <a:gd name="adj2" fmla="val -1666"/>
              <a:gd name="adj3" fmla="val 18750"/>
              <a:gd name="adj4" fmla="val -16667"/>
              <a:gd name="adj5" fmla="val -37885"/>
              <a:gd name="adj6" fmla="val -42566"/>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latin typeface="Arial" pitchFamily="34" charset="0"/>
                <a:cs typeface="Arial" pitchFamily="34" charset="0"/>
              </a:rPr>
              <a:t>Number of standards found at that lab</a:t>
            </a:r>
          </a:p>
        </p:txBody>
      </p:sp>
      <p:sp>
        <p:nvSpPr>
          <p:cNvPr id="16" name="Line Callout 2 15"/>
          <p:cNvSpPr/>
          <p:nvPr/>
        </p:nvSpPr>
        <p:spPr>
          <a:xfrm flipH="1">
            <a:off x="5308599" y="1219433"/>
            <a:ext cx="1955799" cy="396410"/>
          </a:xfrm>
          <a:prstGeom prst="borderCallout2">
            <a:avLst>
              <a:gd name="adj1" fmla="val 18750"/>
              <a:gd name="adj2" fmla="val -1666"/>
              <a:gd name="adj3" fmla="val 18750"/>
              <a:gd name="adj4" fmla="val -16667"/>
              <a:gd name="adj5" fmla="val 167156"/>
              <a:gd name="adj6" fmla="val -65184"/>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latin typeface="Arial" pitchFamily="34" charset="0"/>
                <a:cs typeface="Arial" pitchFamily="34" charset="0"/>
              </a:rPr>
              <a:t>Number of LPM profiles searched for that location</a:t>
            </a:r>
          </a:p>
        </p:txBody>
      </p:sp>
      <p:sp>
        <p:nvSpPr>
          <p:cNvPr id="18" name="Line Callout 2 17"/>
          <p:cNvSpPr/>
          <p:nvPr/>
        </p:nvSpPr>
        <p:spPr>
          <a:xfrm flipH="1">
            <a:off x="1862667" y="5140789"/>
            <a:ext cx="1422398" cy="743544"/>
          </a:xfrm>
          <a:prstGeom prst="borderCallout2">
            <a:avLst>
              <a:gd name="adj1" fmla="val 18750"/>
              <a:gd name="adj2" fmla="val -1666"/>
              <a:gd name="adj3" fmla="val 18750"/>
              <a:gd name="adj4" fmla="val -16667"/>
              <a:gd name="adj5" fmla="val -23082"/>
              <a:gd name="adj6" fmla="val -42566"/>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latin typeface="Arial" pitchFamily="34" charset="0"/>
                <a:cs typeface="Arial" pitchFamily="34" charset="0"/>
              </a:rPr>
              <a:t>Number of labs that have done work in the standard</a:t>
            </a:r>
          </a:p>
        </p:txBody>
      </p:sp>
      <p:sp>
        <p:nvSpPr>
          <p:cNvPr id="19" name="Line Callout 2 18"/>
          <p:cNvSpPr/>
          <p:nvPr/>
        </p:nvSpPr>
        <p:spPr>
          <a:xfrm flipH="1">
            <a:off x="1862667" y="4030135"/>
            <a:ext cx="2006599" cy="396410"/>
          </a:xfrm>
          <a:prstGeom prst="borderCallout2">
            <a:avLst>
              <a:gd name="adj1" fmla="val 18750"/>
              <a:gd name="adj2" fmla="val -1666"/>
              <a:gd name="adj3" fmla="val 18750"/>
              <a:gd name="adj4" fmla="val -16667"/>
              <a:gd name="adj5" fmla="val 203464"/>
              <a:gd name="adj6" fmla="val -39191"/>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latin typeface="Arial" pitchFamily="34" charset="0"/>
                <a:cs typeface="Arial" pitchFamily="34" charset="0"/>
              </a:rPr>
              <a:t>Percent of UL labs doing work in this standard.</a:t>
            </a:r>
          </a:p>
        </p:txBody>
      </p:sp>
    </p:spTree>
    <p:extLst>
      <p:ext uri="{BB962C8B-B14F-4D97-AF65-F5344CB8AC3E}">
        <p14:creationId xmlns:p14="http://schemas.microsoft.com/office/powerpoint/2010/main" val="39688397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Future Enhancements and Next Steps</a:t>
            </a:r>
            <a:endParaRPr lang="en-US" dirty="0"/>
          </a:p>
        </p:txBody>
      </p:sp>
      <p:sp>
        <p:nvSpPr>
          <p:cNvPr id="7" name="Content Placeholder 6"/>
          <p:cNvSpPr>
            <a:spLocks noGrp="1"/>
          </p:cNvSpPr>
          <p:nvPr>
            <p:ph idx="1"/>
          </p:nvPr>
        </p:nvSpPr>
        <p:spPr>
          <a:xfrm>
            <a:off x="457200" y="1092200"/>
            <a:ext cx="8229600" cy="5033963"/>
          </a:xfrm>
        </p:spPr>
        <p:txBody>
          <a:bodyPr/>
          <a:lstStyle/>
          <a:p>
            <a:endParaRPr lang="en-US" dirty="0" smtClean="0"/>
          </a:p>
          <a:p>
            <a:r>
              <a:rPr lang="en-US" dirty="0" smtClean="0"/>
              <a:t>Process documents are being revised to incorporate this new Capability philosophy (Bob Florczyk)</a:t>
            </a:r>
          </a:p>
          <a:p>
            <a:pPr lvl="3"/>
            <a:r>
              <a:rPr lang="en-US" dirty="0" smtClean="0"/>
              <a:t>00-LC-S0370 Product Safety Business – Laboratory Testing Capability</a:t>
            </a:r>
          </a:p>
          <a:p>
            <a:pPr lvl="3"/>
            <a:r>
              <a:rPr lang="en-US" dirty="0" smtClean="0"/>
              <a:t>00-LO-S0408 </a:t>
            </a:r>
            <a:r>
              <a:rPr lang="en-US" dirty="0"/>
              <a:t>UL Mark Scheme - Laboratory Site Qualification </a:t>
            </a:r>
            <a:endParaRPr lang="en-US" dirty="0" smtClean="0"/>
          </a:p>
          <a:p>
            <a:endParaRPr lang="en-US" dirty="0" smtClean="0"/>
          </a:p>
          <a:p>
            <a:r>
              <a:rPr lang="en-US" dirty="0" smtClean="0"/>
              <a:t>Report will be done in OBI – improved speed, and mitigation if Datamart is discontinued at year’s end (Jim Kurtz or IT).</a:t>
            </a:r>
          </a:p>
          <a:p>
            <a:endParaRPr lang="en-US" dirty="0" smtClean="0"/>
          </a:p>
          <a:p>
            <a:r>
              <a:rPr lang="en-US" dirty="0" smtClean="0"/>
              <a:t>LIMs information will be accessed via OBI, and capability report will be developed for that data (Jim Kurtz or IT).</a:t>
            </a:r>
            <a:endParaRPr lang="en-US" dirty="0"/>
          </a:p>
        </p:txBody>
      </p:sp>
      <p:sp>
        <p:nvSpPr>
          <p:cNvPr id="3" name="Slide Number Placeholder 2"/>
          <p:cNvSpPr>
            <a:spLocks noGrp="1"/>
          </p:cNvSpPr>
          <p:nvPr>
            <p:ph type="sldNum" sz="quarter" idx="10"/>
          </p:nvPr>
        </p:nvSpPr>
        <p:spPr/>
        <p:txBody>
          <a:bodyPr/>
          <a:lstStyle/>
          <a:p>
            <a:fld id="{7DDBBA7E-E3A2-41AD-A162-4FC6DE65CF8C}" type="slidenum">
              <a:rPr lang="en-US" smtClean="0"/>
              <a:pPr/>
              <a:t>15</a:t>
            </a:fld>
            <a:endParaRPr lang="en-US"/>
          </a:p>
        </p:txBody>
      </p:sp>
    </p:spTree>
    <p:extLst>
      <p:ext uri="{BB962C8B-B14F-4D97-AF65-F5344CB8AC3E}">
        <p14:creationId xmlns:p14="http://schemas.microsoft.com/office/powerpoint/2010/main" val="25065980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This proposal. . . </a:t>
            </a:r>
            <a:endParaRPr lang="en-US" dirty="0"/>
          </a:p>
        </p:txBody>
      </p:sp>
      <p:sp>
        <p:nvSpPr>
          <p:cNvPr id="5" name="Content Placeholder 4"/>
          <p:cNvSpPr>
            <a:spLocks noGrp="1"/>
          </p:cNvSpPr>
          <p:nvPr>
            <p:ph idx="1"/>
          </p:nvPr>
        </p:nvSpPr>
        <p:spPr/>
        <p:txBody>
          <a:bodyPr/>
          <a:lstStyle/>
          <a:p>
            <a:r>
              <a:rPr lang="en-US" dirty="0" smtClean="0"/>
              <a:t>. . . does</a:t>
            </a:r>
          </a:p>
          <a:p>
            <a:pPr lvl="2"/>
            <a:r>
              <a:rPr lang="en-US" dirty="0"/>
              <a:t>s</a:t>
            </a:r>
            <a:r>
              <a:rPr lang="en-US" dirty="0" smtClean="0"/>
              <a:t>how a list of standards where laboratories demonstrated their capability by performing at least one test in that standard.</a:t>
            </a:r>
          </a:p>
          <a:p>
            <a:pPr lvl="2"/>
            <a:r>
              <a:rPr lang="en-US" dirty="0"/>
              <a:t>s</a:t>
            </a:r>
            <a:r>
              <a:rPr lang="en-US" dirty="0" smtClean="0"/>
              <a:t>how the number of jobs done per standard.</a:t>
            </a:r>
          </a:p>
          <a:p>
            <a:pPr lvl="2"/>
            <a:r>
              <a:rPr lang="en-US" dirty="0" smtClean="0"/>
              <a:t>allow for a capabilities list from both LPM or LIMs.</a:t>
            </a:r>
          </a:p>
          <a:p>
            <a:endParaRPr lang="en-US" dirty="0" smtClean="0"/>
          </a:p>
          <a:p>
            <a:r>
              <a:rPr lang="en-US" dirty="0" smtClean="0"/>
              <a:t>. . .does not</a:t>
            </a:r>
          </a:p>
          <a:p>
            <a:pPr lvl="2"/>
            <a:r>
              <a:rPr lang="en-US" dirty="0" smtClean="0"/>
              <a:t>show laboratory capabilities by test.</a:t>
            </a:r>
          </a:p>
          <a:p>
            <a:pPr lvl="2"/>
            <a:r>
              <a:rPr lang="en-US" dirty="0"/>
              <a:t>p</a:t>
            </a:r>
            <a:r>
              <a:rPr lang="en-US" dirty="0" smtClean="0"/>
              <a:t>revent a lab from taking on work they do not have the capability to perform.</a:t>
            </a:r>
          </a:p>
          <a:p>
            <a:pPr lvl="2"/>
            <a:r>
              <a:rPr lang="en-US" dirty="0"/>
              <a:t>d</a:t>
            </a:r>
            <a:r>
              <a:rPr lang="en-US" dirty="0" smtClean="0"/>
              <a:t>irectly show labs that have had capability removed.</a:t>
            </a:r>
          </a:p>
          <a:p>
            <a:pPr lvl="2"/>
            <a:r>
              <a:rPr lang="en-US" dirty="0"/>
              <a:t>s</a:t>
            </a:r>
            <a:r>
              <a:rPr lang="en-US" dirty="0" smtClean="0"/>
              <a:t>how all manually-entered standards where there are typos or non-standard text entry.</a:t>
            </a:r>
          </a:p>
          <a:p>
            <a:pPr lvl="2"/>
            <a:r>
              <a:rPr lang="en-US" dirty="0"/>
              <a:t>a</a:t>
            </a:r>
            <a:r>
              <a:rPr lang="en-US" dirty="0" smtClean="0"/>
              <a:t>ccount for work done outside of LPM or LIMs.</a:t>
            </a:r>
          </a:p>
          <a:p>
            <a:pPr lvl="2"/>
            <a:endParaRPr lang="en-US" dirty="0"/>
          </a:p>
        </p:txBody>
      </p:sp>
      <p:sp>
        <p:nvSpPr>
          <p:cNvPr id="3" name="Slide Number Placeholder 2"/>
          <p:cNvSpPr>
            <a:spLocks noGrp="1"/>
          </p:cNvSpPr>
          <p:nvPr>
            <p:ph type="sldNum" sz="quarter" idx="10"/>
          </p:nvPr>
        </p:nvSpPr>
        <p:spPr/>
        <p:txBody>
          <a:bodyPr/>
          <a:lstStyle/>
          <a:p>
            <a:fld id="{7DDBBA7E-E3A2-41AD-A162-4FC6DE65CF8C}" type="slidenum">
              <a:rPr lang="en-US" smtClean="0"/>
              <a:pPr/>
              <a:t>16</a:t>
            </a:fld>
            <a:endParaRPr lang="en-US"/>
          </a:p>
        </p:txBody>
      </p:sp>
    </p:spTree>
    <p:extLst>
      <p:ext uri="{BB962C8B-B14F-4D97-AF65-F5344CB8AC3E}">
        <p14:creationId xmlns:p14="http://schemas.microsoft.com/office/powerpoint/2010/main" val="19475774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4"/>
          <p:cNvSpPr>
            <a:spLocks noGrp="1"/>
          </p:cNvSpPr>
          <p:nvPr>
            <p:ph type="title"/>
          </p:nvPr>
        </p:nvSpPr>
        <p:spPr>
          <a:xfrm>
            <a:off x="457200" y="677863"/>
            <a:ext cx="5486400" cy="1600200"/>
          </a:xfrm>
        </p:spPr>
        <p:txBody>
          <a:bodyPr/>
          <a:lstStyle/>
          <a:p>
            <a:pPr eaLnBrk="1" hangingPunct="1"/>
            <a:r>
              <a:rPr lang="en-US" smtClean="0">
                <a:latin typeface="Arial" pitchFamily="34" charset="0"/>
                <a:ea typeface="ＭＳ Ｐゴシック" pitchFamily="34" charset="-128"/>
              </a:rPr>
              <a:t>THANK YOU.</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r>
              <a:rPr lang="en-US" sz="2800" dirty="0" smtClean="0"/>
              <a:t>The current Laboratory Capabilities Process is not being maintained. The process is perceived as overly complex and lacking in value.</a:t>
            </a:r>
          </a:p>
          <a:p>
            <a:endParaRPr lang="en-US" sz="2800" dirty="0" smtClean="0"/>
          </a:p>
          <a:p>
            <a:r>
              <a:rPr lang="en-US" sz="2800" dirty="0" smtClean="0"/>
              <a:t>As a result, UL cannot provide an accurate laboratory capabilities list as required by our accreditors.  Process non-conformances have been documented </a:t>
            </a:r>
            <a:r>
              <a:rPr lang="en-US" sz="2800" dirty="0"/>
              <a:t>in CAR 133911863. </a:t>
            </a:r>
            <a:endParaRPr lang="en-US" sz="2800" dirty="0" smtClean="0"/>
          </a:p>
        </p:txBody>
      </p:sp>
      <p:sp>
        <p:nvSpPr>
          <p:cNvPr id="4" name="Slide Number Placeholder 3"/>
          <p:cNvSpPr>
            <a:spLocks noGrp="1"/>
          </p:cNvSpPr>
          <p:nvPr>
            <p:ph type="sldNum" sz="quarter" idx="10"/>
          </p:nvPr>
        </p:nvSpPr>
        <p:spPr/>
        <p:txBody>
          <a:bodyPr/>
          <a:lstStyle/>
          <a:p>
            <a:fld id="{F2C27428-48AB-4B5C-9C49-B91BDEF9BFC5}" type="slidenum">
              <a:rPr lang="en-US" smtClean="0"/>
              <a:pPr/>
              <a:t>2</a:t>
            </a:fld>
            <a:endParaRPr lang="en-US"/>
          </a:p>
        </p:txBody>
      </p:sp>
    </p:spTree>
    <p:extLst>
      <p:ext uri="{BB962C8B-B14F-4D97-AF65-F5344CB8AC3E}">
        <p14:creationId xmlns:p14="http://schemas.microsoft.com/office/powerpoint/2010/main" val="7571858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 – CAR 133911863</a:t>
            </a:r>
            <a:endParaRPr lang="en-US" dirty="0"/>
          </a:p>
        </p:txBody>
      </p:sp>
      <p:sp>
        <p:nvSpPr>
          <p:cNvPr id="3" name="Content Placeholder 2"/>
          <p:cNvSpPr>
            <a:spLocks noGrp="1"/>
          </p:cNvSpPr>
          <p:nvPr>
            <p:ph idx="1"/>
          </p:nvPr>
        </p:nvSpPr>
        <p:spPr/>
        <p:txBody>
          <a:bodyPr/>
          <a:lstStyle/>
          <a:p>
            <a:r>
              <a:rPr lang="en-US" dirty="0" smtClean="0"/>
              <a:t>The current Laboratory Capabilities Process </a:t>
            </a:r>
            <a:r>
              <a:rPr lang="en-US" dirty="0" smtClean="0">
                <a:solidFill>
                  <a:srgbClr val="FF0000"/>
                </a:solidFill>
              </a:rPr>
              <a:t>is not being maintained</a:t>
            </a:r>
            <a:r>
              <a:rPr lang="en-US" dirty="0" smtClean="0"/>
              <a:t>. The process is perceived as overly complex and lacking in value.</a:t>
            </a:r>
          </a:p>
          <a:p>
            <a:pPr lvl="1"/>
            <a:r>
              <a:rPr lang="en-US" dirty="0" smtClean="0"/>
              <a:t>CAR 133911863: “The scope of laboratory testing capabilities is not being maintained accurately”.</a:t>
            </a:r>
          </a:p>
          <a:p>
            <a:pPr lvl="2"/>
            <a:r>
              <a:rPr lang="en-US" dirty="0"/>
              <a:t>Review of lab scope maintained per 00-LO-S0408 against lab projects in LPM.  </a:t>
            </a:r>
            <a:endParaRPr lang="en-US" dirty="0" smtClean="0"/>
          </a:p>
          <a:p>
            <a:pPr lvl="3"/>
            <a:r>
              <a:rPr lang="en-US" dirty="0" smtClean="0"/>
              <a:t>Of </a:t>
            </a:r>
            <a:r>
              <a:rPr lang="en-US" dirty="0"/>
              <a:t>the </a:t>
            </a:r>
            <a:r>
              <a:rPr lang="en-US" dirty="0" smtClean="0"/>
              <a:t>standards </a:t>
            </a:r>
            <a:r>
              <a:rPr lang="en-US" dirty="0"/>
              <a:t>associated with completed LPM </a:t>
            </a:r>
            <a:r>
              <a:rPr lang="en-US" dirty="0" smtClean="0"/>
              <a:t>projects </a:t>
            </a:r>
            <a:r>
              <a:rPr lang="en-US" dirty="0"/>
              <a:t>many standards (or tests if added after June 1  2008</a:t>
            </a:r>
            <a:r>
              <a:rPr lang="en-US" dirty="0" smtClean="0"/>
              <a:t>) </a:t>
            </a:r>
            <a:r>
              <a:rPr lang="en-US" dirty="0"/>
              <a:t>were not found in the Lab scope of </a:t>
            </a:r>
            <a:r>
              <a:rPr lang="en-US" dirty="0" smtClean="0"/>
              <a:t>capability in KMS</a:t>
            </a:r>
          </a:p>
          <a:p>
            <a:pPr lvl="3"/>
            <a:r>
              <a:rPr lang="en-US" dirty="0" smtClean="0">
                <a:solidFill>
                  <a:srgbClr val="FF0000"/>
                </a:solidFill>
              </a:rPr>
              <a:t>Non-compliances found in: </a:t>
            </a:r>
            <a:r>
              <a:rPr lang="en-US" dirty="0" smtClean="0"/>
              <a:t>Melville </a:t>
            </a:r>
            <a:r>
              <a:rPr lang="en-US" dirty="0"/>
              <a:t>NY, Plano TX, Vadnais Heights MN, RTP, Brea </a:t>
            </a:r>
            <a:r>
              <a:rPr lang="en-US" dirty="0" smtClean="0"/>
              <a:t>CA, Toronto Canada, Camas WA, </a:t>
            </a:r>
            <a:r>
              <a:rPr lang="en-US" dirty="0"/>
              <a:t>Bangalore India, </a:t>
            </a:r>
            <a:r>
              <a:rPr lang="en-US" dirty="0" smtClean="0"/>
              <a:t>Singapore, Korea</a:t>
            </a:r>
            <a:r>
              <a:rPr lang="en-US" dirty="0"/>
              <a:t>, </a:t>
            </a:r>
            <a:r>
              <a:rPr lang="en-US" dirty="0" smtClean="0"/>
              <a:t>Guangzhou China, Hong </a:t>
            </a:r>
            <a:r>
              <a:rPr lang="en-US" dirty="0"/>
              <a:t>Kong, Denmark</a:t>
            </a:r>
            <a:r>
              <a:rPr lang="en-US" dirty="0" smtClean="0"/>
              <a:t>, Poland</a:t>
            </a:r>
            <a:r>
              <a:rPr lang="en-US" dirty="0"/>
              <a:t>, Milan </a:t>
            </a:r>
            <a:r>
              <a:rPr lang="en-US" dirty="0" smtClean="0"/>
              <a:t>Italy</a:t>
            </a:r>
            <a:r>
              <a:rPr lang="en-US" dirty="0"/>
              <a:t>, and Frankfurt </a:t>
            </a:r>
            <a:r>
              <a:rPr lang="en-US" dirty="0" smtClean="0"/>
              <a:t>Germany.</a:t>
            </a:r>
          </a:p>
        </p:txBody>
      </p:sp>
      <p:sp>
        <p:nvSpPr>
          <p:cNvPr id="4" name="Slide Number Placeholder 3"/>
          <p:cNvSpPr>
            <a:spLocks noGrp="1"/>
          </p:cNvSpPr>
          <p:nvPr>
            <p:ph type="sldNum" sz="quarter" idx="10"/>
          </p:nvPr>
        </p:nvSpPr>
        <p:spPr/>
        <p:txBody>
          <a:bodyPr/>
          <a:lstStyle/>
          <a:p>
            <a:fld id="{F2C27428-48AB-4B5C-9C49-B91BDEF9BFC5}" type="slidenum">
              <a:rPr lang="en-US" smtClean="0"/>
              <a:pPr/>
              <a:t>3</a:t>
            </a:fld>
            <a:endParaRPr lang="en-US"/>
          </a:p>
        </p:txBody>
      </p:sp>
    </p:spTree>
    <p:extLst>
      <p:ext uri="{BB962C8B-B14F-4D97-AF65-F5344CB8AC3E}">
        <p14:creationId xmlns:p14="http://schemas.microsoft.com/office/powerpoint/2010/main" val="22200288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 – Survey and Feedback</a:t>
            </a:r>
            <a:endParaRPr lang="en-US" dirty="0"/>
          </a:p>
        </p:txBody>
      </p:sp>
      <p:sp>
        <p:nvSpPr>
          <p:cNvPr id="3" name="Content Placeholder 2"/>
          <p:cNvSpPr>
            <a:spLocks noGrp="1"/>
          </p:cNvSpPr>
          <p:nvPr>
            <p:ph idx="1"/>
          </p:nvPr>
        </p:nvSpPr>
        <p:spPr>
          <a:xfrm>
            <a:off x="124691" y="936723"/>
            <a:ext cx="8915399" cy="5736166"/>
          </a:xfrm>
        </p:spPr>
        <p:txBody>
          <a:bodyPr/>
          <a:lstStyle/>
          <a:p>
            <a:r>
              <a:rPr lang="en-US" sz="1800" dirty="0" smtClean="0"/>
              <a:t>The current Laboratory Capabilities Process is not being maintained. </a:t>
            </a:r>
            <a:r>
              <a:rPr lang="en-US" sz="1800" dirty="0" smtClean="0">
                <a:solidFill>
                  <a:srgbClr val="FF0000"/>
                </a:solidFill>
              </a:rPr>
              <a:t>The process is perceived as overly complex and lacking in value.</a:t>
            </a:r>
          </a:p>
          <a:p>
            <a:pPr lvl="1"/>
            <a:r>
              <a:rPr lang="en-US" sz="1600" dirty="0" smtClean="0"/>
              <a:t>Survey results show:</a:t>
            </a:r>
          </a:p>
          <a:p>
            <a:pPr lvl="2"/>
            <a:r>
              <a:rPr lang="en-US" sz="1400" dirty="0" smtClean="0"/>
              <a:t>Most people have at least a high level understanding of the current process.</a:t>
            </a:r>
          </a:p>
          <a:p>
            <a:pPr lvl="3"/>
            <a:r>
              <a:rPr lang="en-US" sz="1400" dirty="0" smtClean="0"/>
              <a:t>“must be simplified or obsoleted”</a:t>
            </a:r>
          </a:p>
          <a:p>
            <a:pPr lvl="2"/>
            <a:r>
              <a:rPr lang="en-US" sz="1400" dirty="0" smtClean="0"/>
              <a:t>Most people think it is not easy to add lab capabilities using the current process. Comments:</a:t>
            </a:r>
          </a:p>
          <a:p>
            <a:pPr lvl="3"/>
            <a:r>
              <a:rPr lang="en-US" sz="1400" dirty="0" smtClean="0"/>
              <a:t>“The </a:t>
            </a:r>
            <a:r>
              <a:rPr lang="en-US" sz="1400" dirty="0"/>
              <a:t>process takes very long time and it does support the business </a:t>
            </a:r>
            <a:r>
              <a:rPr lang="en-US" sz="1400" dirty="0" smtClean="0"/>
              <a:t>timelines”</a:t>
            </a:r>
          </a:p>
          <a:p>
            <a:pPr lvl="3"/>
            <a:r>
              <a:rPr lang="en-US" sz="1400" dirty="0" smtClean="0"/>
              <a:t>“too </a:t>
            </a:r>
            <a:r>
              <a:rPr lang="en-US" sz="1400" dirty="0"/>
              <a:t>complicated and </a:t>
            </a:r>
            <a:r>
              <a:rPr lang="en-US" sz="1400" dirty="0" smtClean="0"/>
              <a:t>unnecessary” </a:t>
            </a:r>
          </a:p>
          <a:p>
            <a:pPr lvl="2"/>
            <a:r>
              <a:rPr lang="en-US" sz="1400" dirty="0" smtClean="0"/>
              <a:t>Most people (9 out of 14) know the difference between a Scope of Accreditation and Lab Capabilities.</a:t>
            </a:r>
          </a:p>
          <a:p>
            <a:pPr lvl="1"/>
            <a:r>
              <a:rPr lang="en-US" sz="1600" dirty="0" smtClean="0"/>
              <a:t>Other feedback from stakeholders:</a:t>
            </a:r>
          </a:p>
          <a:p>
            <a:pPr lvl="2"/>
            <a:r>
              <a:rPr lang="en-US" sz="1400" dirty="0" smtClean="0"/>
              <a:t>“If </a:t>
            </a:r>
            <a:r>
              <a:rPr lang="en-US" sz="1400" dirty="0"/>
              <a:t>the process can be simplified, we should be able to get more location using it.  Feedback I have gotten is that the process is tedious and cumbersome.  It’s a lot of work to get all the supporting documents together, especially for tests that they have done a long time ago, but didn’t get it on the list</a:t>
            </a:r>
            <a:r>
              <a:rPr lang="en-US" sz="1400" dirty="0" smtClean="0"/>
              <a:t>.”</a:t>
            </a:r>
          </a:p>
          <a:p>
            <a:pPr lvl="2"/>
            <a:r>
              <a:rPr lang="en-US" sz="1400" dirty="0" smtClean="0"/>
              <a:t>“Lab </a:t>
            </a:r>
            <a:r>
              <a:rPr lang="en-US" sz="1400" dirty="0"/>
              <a:t>management team did not see the value for complying the SOP requirement. (Maybe is because of they did not understand or familiar with the ISO 17025 requirement</a:t>
            </a:r>
            <a:r>
              <a:rPr lang="en-US" sz="1400" dirty="0" smtClean="0"/>
              <a:t>)”</a:t>
            </a:r>
          </a:p>
          <a:p>
            <a:pPr lvl="2"/>
            <a:r>
              <a:rPr lang="en-US" sz="1400" dirty="0" smtClean="0"/>
              <a:t>“Lab </a:t>
            </a:r>
            <a:r>
              <a:rPr lang="en-US" sz="1400" dirty="0"/>
              <a:t>work </a:t>
            </a:r>
            <a:r>
              <a:rPr lang="en-US" sz="1400" dirty="0" smtClean="0"/>
              <a:t>assignments...by </a:t>
            </a:r>
            <a:r>
              <a:rPr lang="en-US" sz="1400" dirty="0"/>
              <a:t>global engineering are generally based on their existing knowledge of basic testing capabilities, not based on the list of specific tests described in the Lab Scope of Capabilities spreadsheet</a:t>
            </a:r>
            <a:r>
              <a:rPr lang="en-US" sz="1400" dirty="0" smtClean="0"/>
              <a:t>.”</a:t>
            </a:r>
          </a:p>
          <a:p>
            <a:pPr lvl="2"/>
            <a:r>
              <a:rPr lang="en-US" sz="1400" dirty="0"/>
              <a:t>“Attitude of dealing with it </a:t>
            </a:r>
            <a:r>
              <a:rPr lang="en-US" sz="1400" dirty="0" smtClean="0"/>
              <a:t>later </a:t>
            </a:r>
            <a:r>
              <a:rPr lang="en-US" sz="1400" dirty="0"/>
              <a:t>if auditors locate problem - rather deal with it later as a CAR  (short term gain - easier to ask for forgiveness than permission</a:t>
            </a:r>
            <a:r>
              <a:rPr lang="en-US" sz="1400" dirty="0" smtClean="0"/>
              <a:t>)”</a:t>
            </a:r>
            <a:endParaRPr lang="en-US" sz="1400" dirty="0"/>
          </a:p>
        </p:txBody>
      </p:sp>
      <p:sp>
        <p:nvSpPr>
          <p:cNvPr id="4" name="Slide Number Placeholder 3"/>
          <p:cNvSpPr>
            <a:spLocks noGrp="1"/>
          </p:cNvSpPr>
          <p:nvPr>
            <p:ph type="sldNum" sz="quarter" idx="10"/>
          </p:nvPr>
        </p:nvSpPr>
        <p:spPr/>
        <p:txBody>
          <a:bodyPr/>
          <a:lstStyle/>
          <a:p>
            <a:fld id="{F2C27428-48AB-4B5C-9C49-B91BDEF9BFC5}" type="slidenum">
              <a:rPr lang="en-US" smtClean="0"/>
              <a:pPr/>
              <a:t>4</a:t>
            </a:fld>
            <a:endParaRPr lang="en-US"/>
          </a:p>
        </p:txBody>
      </p:sp>
    </p:spTree>
    <p:extLst>
      <p:ext uri="{BB962C8B-B14F-4D97-AF65-F5344CB8AC3E}">
        <p14:creationId xmlns:p14="http://schemas.microsoft.com/office/powerpoint/2010/main" val="37721447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Proposal for Lab Capabilities	</a:t>
            </a:r>
            <a:endParaRPr lang="en-US" dirty="0"/>
          </a:p>
        </p:txBody>
      </p:sp>
      <p:sp>
        <p:nvSpPr>
          <p:cNvPr id="3" name="Content Placeholder 2"/>
          <p:cNvSpPr>
            <a:spLocks noGrp="1"/>
          </p:cNvSpPr>
          <p:nvPr>
            <p:ph idx="1"/>
          </p:nvPr>
        </p:nvSpPr>
        <p:spPr>
          <a:xfrm>
            <a:off x="550718" y="1017539"/>
            <a:ext cx="8260773" cy="5638800"/>
          </a:xfrm>
        </p:spPr>
        <p:txBody>
          <a:bodyPr/>
          <a:lstStyle/>
          <a:p>
            <a:r>
              <a:rPr lang="en-US" sz="1800" b="1" dirty="0" smtClean="0"/>
              <a:t>Premise: </a:t>
            </a:r>
          </a:p>
          <a:p>
            <a:r>
              <a:rPr lang="en-US" sz="1800" dirty="0"/>
              <a:t>	</a:t>
            </a:r>
            <a:r>
              <a:rPr lang="en-US" sz="1800" dirty="0" smtClean="0"/>
              <a:t>a) </a:t>
            </a:r>
            <a:r>
              <a:rPr lang="en-US" sz="1800" dirty="0"/>
              <a:t>The Laboratory has specific policies/processes in place for ensuring the competency of staff, accommodations/environmental conditions, and equipment. Staff competency includes demonstrations of their ability to read and follow test methods.</a:t>
            </a:r>
          </a:p>
          <a:p>
            <a:r>
              <a:rPr lang="en-US" sz="1800" dirty="0" smtClean="0"/>
              <a:t>	b) Current Certification Process includes a review by a qualified engineer. </a:t>
            </a:r>
          </a:p>
          <a:p>
            <a:pPr lvl="2"/>
            <a:r>
              <a:rPr lang="en-US" sz="1400" dirty="0" smtClean="0"/>
              <a:t>See 00-OP-S0044 Project Handling Process and 00-OP-J0036 Preliminary and Final Review Job Aid for UL/C-UL/ULC Mark Programs.</a:t>
            </a:r>
          </a:p>
          <a:p>
            <a:pPr lvl="3"/>
            <a:r>
              <a:rPr lang="en-US" sz="1400" dirty="0" smtClean="0"/>
              <a:t>These describe verification of CCN, qualifications, appropriate equipment used, appropriate tests, passing tests, test methods match revision of standard, and compliance to applicable UL policies and processes. </a:t>
            </a:r>
          </a:p>
          <a:p>
            <a:endParaRPr lang="en-US" sz="1800" b="1" dirty="0" smtClean="0"/>
          </a:p>
          <a:p>
            <a:r>
              <a:rPr lang="en-US" sz="1800" b="1" dirty="0" smtClean="0"/>
              <a:t>Therefore: </a:t>
            </a:r>
            <a:r>
              <a:rPr lang="en-US" sz="1800" dirty="0" smtClean="0"/>
              <a:t>We can leverage our existing product safety certification policies and processes as the means for an independent review of projects used to add standards to our laboratory capabilities list.</a:t>
            </a:r>
          </a:p>
        </p:txBody>
      </p:sp>
      <p:sp>
        <p:nvSpPr>
          <p:cNvPr id="4" name="Slide Number Placeholder 3"/>
          <p:cNvSpPr>
            <a:spLocks noGrp="1"/>
          </p:cNvSpPr>
          <p:nvPr>
            <p:ph type="sldNum" sz="quarter" idx="10"/>
          </p:nvPr>
        </p:nvSpPr>
        <p:spPr/>
        <p:txBody>
          <a:bodyPr/>
          <a:lstStyle/>
          <a:p>
            <a:fld id="{F2C27428-48AB-4B5C-9C49-B91BDEF9BFC5}" type="slidenum">
              <a:rPr lang="en-US" smtClean="0"/>
              <a:pPr/>
              <a:t>5</a:t>
            </a:fld>
            <a:endParaRPr lang="en-US"/>
          </a:p>
        </p:txBody>
      </p:sp>
      <p:sp>
        <p:nvSpPr>
          <p:cNvPr id="5" name="TextBox 4"/>
          <p:cNvSpPr txBox="1"/>
          <p:nvPr/>
        </p:nvSpPr>
        <p:spPr>
          <a:xfrm>
            <a:off x="735922" y="5412657"/>
            <a:ext cx="7950878" cy="101566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sz="2000" b="1" i="1" dirty="0"/>
              <a:t>The Laboratories Capabilities List </a:t>
            </a:r>
            <a:r>
              <a:rPr lang="en-US" sz="2000" b="1" i="1" dirty="0" smtClean="0"/>
              <a:t> </a:t>
            </a:r>
            <a:r>
              <a:rPr lang="en-US" sz="2000" b="1" i="1" dirty="0"/>
              <a:t>simply </a:t>
            </a:r>
            <a:r>
              <a:rPr lang="en-US" sz="2000" b="1" i="1" dirty="0" smtClean="0"/>
              <a:t>becomes a </a:t>
            </a:r>
            <a:r>
              <a:rPr lang="en-US" sz="2000" b="1" i="1" dirty="0"/>
              <a:t>list of standards by site where work was performed over a fixed period of time, assumed to be 2 years. </a:t>
            </a:r>
          </a:p>
        </p:txBody>
      </p:sp>
    </p:spTree>
    <p:extLst>
      <p:ext uri="{BB962C8B-B14F-4D97-AF65-F5344CB8AC3E}">
        <p14:creationId xmlns:p14="http://schemas.microsoft.com/office/powerpoint/2010/main" val="34331428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Proposal for Lab Capabilities	</a:t>
            </a:r>
            <a:endParaRPr lang="en-US" dirty="0"/>
          </a:p>
        </p:txBody>
      </p:sp>
      <p:sp>
        <p:nvSpPr>
          <p:cNvPr id="3" name="Content Placeholder 2"/>
          <p:cNvSpPr>
            <a:spLocks noGrp="1"/>
          </p:cNvSpPr>
          <p:nvPr>
            <p:ph idx="1"/>
          </p:nvPr>
        </p:nvSpPr>
        <p:spPr>
          <a:xfrm>
            <a:off x="457200" y="1219200"/>
            <a:ext cx="8229600" cy="5232400"/>
          </a:xfrm>
        </p:spPr>
        <p:txBody>
          <a:bodyPr/>
          <a:lstStyle/>
          <a:p>
            <a:r>
              <a:rPr lang="en-US" dirty="0" smtClean="0"/>
              <a:t>The successful completion of a review by a qualified Engineer adds that location’s capability for that standard.</a:t>
            </a:r>
          </a:p>
          <a:p>
            <a:pPr marL="0" indent="0"/>
            <a:endParaRPr lang="en-US" dirty="0"/>
          </a:p>
          <a:p>
            <a:pPr marL="0" indent="0"/>
            <a:r>
              <a:rPr lang="en-US" dirty="0" smtClean="0"/>
              <a:t>A report can be generated showing work in each standard by site over the past two years. This report is the Capability </a:t>
            </a:r>
            <a:r>
              <a:rPr lang="en-US" dirty="0"/>
              <a:t>L</a:t>
            </a:r>
            <a:r>
              <a:rPr lang="en-US" dirty="0" smtClean="0"/>
              <a:t>ist.</a:t>
            </a:r>
          </a:p>
          <a:p>
            <a:pPr marL="0" indent="0"/>
            <a:endParaRPr lang="en-US" dirty="0"/>
          </a:p>
          <a:p>
            <a:pPr marL="0" indent="0"/>
            <a:r>
              <a:rPr lang="en-US" dirty="0" smtClean="0"/>
              <a:t>If no work is done to a standard in two years, it ‘falls off’ the list.</a:t>
            </a:r>
          </a:p>
          <a:p>
            <a:pPr marL="0" indent="0"/>
            <a:endParaRPr lang="en-US" dirty="0"/>
          </a:p>
          <a:p>
            <a:pPr marL="0" indent="0"/>
            <a:r>
              <a:rPr lang="en-US" dirty="0" smtClean="0"/>
              <a:t>To regain ‘capability’ for a standard, work for that standard is directed to the lab, that work is successfully reviewed, and that capability is again included on the Capabilities List.</a:t>
            </a:r>
          </a:p>
          <a:p>
            <a:pPr marL="0" indent="0"/>
            <a:endParaRPr lang="en-US" dirty="0"/>
          </a:p>
          <a:p>
            <a:pPr marL="0" indent="0"/>
            <a:r>
              <a:rPr lang="en-US" b="1" i="1" dirty="0" smtClean="0"/>
              <a:t>Standards in the accreditation TO Lab scope are also included in UL’s capabilities, even if we have not tested to these standards in two years.</a:t>
            </a:r>
          </a:p>
          <a:p>
            <a:endParaRPr lang="en-US" i="1" dirty="0"/>
          </a:p>
        </p:txBody>
      </p:sp>
      <p:sp>
        <p:nvSpPr>
          <p:cNvPr id="4" name="Slide Number Placeholder 3"/>
          <p:cNvSpPr>
            <a:spLocks noGrp="1"/>
          </p:cNvSpPr>
          <p:nvPr>
            <p:ph type="sldNum" sz="quarter" idx="10"/>
          </p:nvPr>
        </p:nvSpPr>
        <p:spPr/>
        <p:txBody>
          <a:bodyPr/>
          <a:lstStyle/>
          <a:p>
            <a:fld id="{F2C27428-48AB-4B5C-9C49-B91BDEF9BFC5}" type="slidenum">
              <a:rPr lang="en-US" smtClean="0"/>
              <a:pPr/>
              <a:t>6</a:t>
            </a:fld>
            <a:endParaRPr lang="en-US"/>
          </a:p>
        </p:txBody>
      </p:sp>
    </p:spTree>
    <p:extLst>
      <p:ext uri="{BB962C8B-B14F-4D97-AF65-F5344CB8AC3E}">
        <p14:creationId xmlns:p14="http://schemas.microsoft.com/office/powerpoint/2010/main" val="18410750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Capability is determined by:	</a:t>
            </a:r>
            <a:endParaRPr lang="en-US" dirty="0"/>
          </a:p>
        </p:txBody>
      </p:sp>
      <p:sp>
        <p:nvSpPr>
          <p:cNvPr id="3" name="Content Placeholder 2"/>
          <p:cNvSpPr>
            <a:spLocks noGrp="1"/>
          </p:cNvSpPr>
          <p:nvPr>
            <p:ph idx="1"/>
          </p:nvPr>
        </p:nvSpPr>
        <p:spPr>
          <a:xfrm>
            <a:off x="457200" y="1320800"/>
            <a:ext cx="8229600" cy="4525963"/>
          </a:xfrm>
        </p:spPr>
        <p:txBody>
          <a:bodyPr/>
          <a:lstStyle/>
          <a:p>
            <a:r>
              <a:rPr lang="en-US" dirty="0" smtClean="0"/>
              <a:t>Lab staff are </a:t>
            </a:r>
            <a:r>
              <a:rPr lang="en-US" dirty="0"/>
              <a:t>qualified: </a:t>
            </a:r>
          </a:p>
          <a:p>
            <a:pPr lvl="2"/>
            <a:r>
              <a:rPr lang="en-US" dirty="0"/>
              <a:t>00-TC-G0050 Technical Competency Requirements for Evaluation Staff - Laboratory</a:t>
            </a:r>
          </a:p>
          <a:p>
            <a:endParaRPr lang="en-US" dirty="0"/>
          </a:p>
          <a:p>
            <a:r>
              <a:rPr lang="en-US" dirty="0" smtClean="0"/>
              <a:t>Lab Environmental </a:t>
            </a:r>
            <a:r>
              <a:rPr lang="en-US" dirty="0"/>
              <a:t>Conditions and Accommodation are satisfied:</a:t>
            </a:r>
          </a:p>
          <a:p>
            <a:pPr lvl="2"/>
            <a:r>
              <a:rPr lang="en-US" dirty="0"/>
              <a:t>00-LC-P0025 Global Laboratory Accommodation and Environmental Conditions Policy</a:t>
            </a:r>
          </a:p>
          <a:p>
            <a:endParaRPr lang="en-US" dirty="0"/>
          </a:p>
          <a:p>
            <a:r>
              <a:rPr lang="en-US" dirty="0"/>
              <a:t>Calibrated and maintained equipment was </a:t>
            </a:r>
            <a:r>
              <a:rPr lang="en-US" dirty="0" smtClean="0"/>
              <a:t>used in the Lab: </a:t>
            </a:r>
            <a:endParaRPr lang="en-US" dirty="0"/>
          </a:p>
          <a:p>
            <a:pPr lvl="2"/>
            <a:r>
              <a:rPr lang="en-US" dirty="0"/>
              <a:t>00-LC-P0031 Global Laboratory Equipment </a:t>
            </a:r>
            <a:r>
              <a:rPr lang="en-US" dirty="0" smtClean="0"/>
              <a:t>Policy</a:t>
            </a:r>
          </a:p>
          <a:p>
            <a:pPr lvl="2"/>
            <a:endParaRPr lang="en-US" dirty="0"/>
          </a:p>
          <a:p>
            <a:r>
              <a:rPr lang="en-US" dirty="0" smtClean="0"/>
              <a:t>Per this proposal: A certification project successfully completes the process through that laboratory, thereby demonstrating the capabilities.</a:t>
            </a:r>
          </a:p>
        </p:txBody>
      </p:sp>
      <p:sp>
        <p:nvSpPr>
          <p:cNvPr id="4" name="Slide Number Placeholder 3"/>
          <p:cNvSpPr>
            <a:spLocks noGrp="1"/>
          </p:cNvSpPr>
          <p:nvPr>
            <p:ph type="sldNum" sz="quarter" idx="10"/>
          </p:nvPr>
        </p:nvSpPr>
        <p:spPr/>
        <p:txBody>
          <a:bodyPr/>
          <a:lstStyle/>
          <a:p>
            <a:fld id="{F2C27428-48AB-4B5C-9C49-B91BDEF9BFC5}" type="slidenum">
              <a:rPr lang="en-US" smtClean="0"/>
              <a:pPr/>
              <a:t>7</a:t>
            </a:fld>
            <a:endParaRPr lang="en-US"/>
          </a:p>
        </p:txBody>
      </p:sp>
    </p:spTree>
    <p:extLst>
      <p:ext uri="{BB962C8B-B14F-4D97-AF65-F5344CB8AC3E}">
        <p14:creationId xmlns:p14="http://schemas.microsoft.com/office/powerpoint/2010/main" val="36288690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5395F58F-3CE4-48B8-B001-375E07F29C52}" type="slidenum">
              <a:rPr lang="en-US" smtClean="0"/>
              <a:pPr/>
              <a:t>8</a:t>
            </a:fld>
            <a:endParaRPr 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2333721563"/>
              </p:ext>
            </p:extLst>
          </p:nvPr>
        </p:nvGraphicFramePr>
        <p:xfrm>
          <a:off x="533339" y="477115"/>
          <a:ext cx="3328675" cy="4022149"/>
        </p:xfrm>
        <a:graphic>
          <a:graphicData uri="http://schemas.openxmlformats.org/presentationml/2006/ole">
            <mc:AlternateContent xmlns:mc="http://schemas.openxmlformats.org/markup-compatibility/2006">
              <mc:Choice xmlns:v="urn:schemas-microsoft-com:vml" Requires="v">
                <p:oleObj spid="_x0000_s23706" r:id="rId3" imgW="6876190" imgH="9228571" progId="MSPhotoEd.3">
                  <p:embed/>
                </p:oleObj>
              </mc:Choice>
              <mc:Fallback>
                <p:oleObj r:id="rId3" imgW="6876190" imgH="9228571" progId="MSPhotoEd.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339" y="477115"/>
                        <a:ext cx="3328675" cy="4022149"/>
                      </a:xfrm>
                      <a:prstGeom prst="rect">
                        <a:avLst/>
                      </a:prstGeom>
                      <a:noFill/>
                    </p:spPr>
                  </p:pic>
                </p:oleObj>
              </mc:Fallback>
            </mc:AlternateContent>
          </a:graphicData>
        </a:graphic>
      </p:graphicFrame>
      <p:sp>
        <p:nvSpPr>
          <p:cNvPr id="5" name="TextBox 4"/>
          <p:cNvSpPr txBox="1"/>
          <p:nvPr/>
        </p:nvSpPr>
        <p:spPr>
          <a:xfrm>
            <a:off x="322118" y="4634345"/>
            <a:ext cx="4085980" cy="2031325"/>
          </a:xfrm>
          <a:prstGeom prst="rect">
            <a:avLst/>
          </a:prstGeom>
          <a:noFill/>
        </p:spPr>
        <p:txBody>
          <a:bodyPr wrap="square" rtlCol="0">
            <a:spAutoFit/>
          </a:bodyPr>
          <a:lstStyle/>
          <a:p>
            <a:r>
              <a:rPr lang="en-US" sz="1400" b="1" dirty="0" smtClean="0">
                <a:latin typeface="Arial" pitchFamily="34" charset="0"/>
                <a:cs typeface="Arial" pitchFamily="34" charset="0"/>
              </a:rPr>
              <a:t>Current Lab Capability Process</a:t>
            </a:r>
          </a:p>
          <a:p>
            <a:pPr marL="285750" indent="-285750">
              <a:buFont typeface="Arial" pitchFamily="34" charset="0"/>
              <a:buChar char="•"/>
            </a:pPr>
            <a:r>
              <a:rPr lang="en-US" sz="1400" dirty="0" smtClean="0">
                <a:cs typeface="Arial" pitchFamily="34" charset="0"/>
              </a:rPr>
              <a:t>Requires separate review of test environment, equipment, consumables, demonstration of ability to perform tests.</a:t>
            </a:r>
          </a:p>
          <a:p>
            <a:pPr marL="285750" indent="-285750">
              <a:buFont typeface="Arial" pitchFamily="34" charset="0"/>
              <a:buChar char="•"/>
            </a:pPr>
            <a:r>
              <a:rPr lang="en-US" sz="1400" dirty="0" smtClean="0">
                <a:cs typeface="Arial" pitchFamily="34" charset="0"/>
              </a:rPr>
              <a:t>Requires preparation of a form and a report and an approval.</a:t>
            </a:r>
          </a:p>
          <a:p>
            <a:pPr marL="285750" indent="-285750">
              <a:buFont typeface="Arial" pitchFamily="34" charset="0"/>
              <a:buChar char="•"/>
            </a:pPr>
            <a:r>
              <a:rPr lang="en-US" sz="1400" dirty="0" smtClean="0">
                <a:cs typeface="Arial" pitchFamily="34" charset="0"/>
              </a:rPr>
              <a:t>Separate parallel independent process from that used for other work.</a:t>
            </a:r>
          </a:p>
          <a:p>
            <a:pPr marL="285750" indent="-285750">
              <a:buFont typeface="Arial" pitchFamily="34" charset="0"/>
              <a:buChar char="•"/>
            </a:pPr>
            <a:r>
              <a:rPr lang="en-US" sz="1400" dirty="0" smtClean="0">
                <a:latin typeface="Arial" pitchFamily="34" charset="0"/>
                <a:cs typeface="Arial" pitchFamily="34" charset="0"/>
              </a:rPr>
              <a:t>Maintenance of the</a:t>
            </a:r>
            <a:r>
              <a:rPr lang="en-US" sz="1400" dirty="0" smtClean="0">
                <a:latin typeface="Arial" pitchFamily="34" charset="0"/>
                <a:cs typeface="Arial" pitchFamily="34" charset="0"/>
                <a:hlinkClick r:id="rId5"/>
              </a:rPr>
              <a:t> list </a:t>
            </a:r>
            <a:r>
              <a:rPr lang="en-US" sz="1400" dirty="0" smtClean="0">
                <a:cs typeface="Arial" pitchFamily="34" charset="0"/>
              </a:rPr>
              <a:t>has been problematic.</a:t>
            </a:r>
            <a:endParaRPr lang="en-US" sz="1400" dirty="0" smtClean="0">
              <a:latin typeface="Arial" pitchFamily="34" charset="0"/>
              <a:cs typeface="Arial" pitchFamily="34" charset="0"/>
            </a:endParaRPr>
          </a:p>
        </p:txBody>
      </p:sp>
      <p:sp>
        <p:nvSpPr>
          <p:cNvPr id="6" name="TextBox 5"/>
          <p:cNvSpPr txBox="1"/>
          <p:nvPr/>
        </p:nvSpPr>
        <p:spPr>
          <a:xfrm>
            <a:off x="4572000" y="4648199"/>
            <a:ext cx="3751118" cy="2031325"/>
          </a:xfrm>
          <a:prstGeom prst="rect">
            <a:avLst/>
          </a:prstGeom>
          <a:noFill/>
        </p:spPr>
        <p:txBody>
          <a:bodyPr wrap="square" rtlCol="0">
            <a:spAutoFit/>
          </a:bodyPr>
          <a:lstStyle/>
          <a:p>
            <a:r>
              <a:rPr lang="en-US" sz="1400" b="1" dirty="0" smtClean="0">
                <a:latin typeface="Arial" pitchFamily="34" charset="0"/>
                <a:cs typeface="Arial" pitchFamily="34" charset="0"/>
              </a:rPr>
              <a:t>Proposed Lab Capability Process</a:t>
            </a:r>
          </a:p>
          <a:p>
            <a:pPr marL="285750" indent="-285750">
              <a:buFont typeface="Arial" pitchFamily="34" charset="0"/>
              <a:buChar char="•"/>
            </a:pPr>
            <a:r>
              <a:rPr lang="en-US" sz="1400" dirty="0" smtClean="0">
                <a:cs typeface="Arial" pitchFamily="34" charset="0"/>
              </a:rPr>
              <a:t>Leverages off of UL’s existing certification process – no forms, reports, approvals beyond that done for any certification project. </a:t>
            </a:r>
          </a:p>
          <a:p>
            <a:pPr marL="285750" indent="-285750">
              <a:buFont typeface="Arial" pitchFamily="34" charset="0"/>
              <a:buChar char="•"/>
            </a:pPr>
            <a:r>
              <a:rPr lang="en-US" sz="1400" dirty="0" smtClean="0">
                <a:cs typeface="Arial" pitchFamily="34" charset="0"/>
              </a:rPr>
              <a:t>No action required by Lab Managers –  Completed project records serve as the Lab Capability list.</a:t>
            </a:r>
          </a:p>
          <a:p>
            <a:pPr marL="285750" indent="-285750">
              <a:buFont typeface="Arial" pitchFamily="34" charset="0"/>
              <a:buChar char="•"/>
            </a:pPr>
            <a:r>
              <a:rPr lang="en-US" sz="1400" dirty="0" smtClean="0">
                <a:cs typeface="Arial" pitchFamily="34" charset="0"/>
              </a:rPr>
              <a:t>No maintenance, no findings.</a:t>
            </a:r>
            <a:endParaRPr lang="en-US" sz="1400" dirty="0" smtClean="0">
              <a:latin typeface="Arial" pitchFamily="34" charset="0"/>
              <a:cs typeface="Arial" pitchFamily="34" charset="0"/>
            </a:endParaRPr>
          </a:p>
        </p:txBody>
      </p:sp>
      <p:sp>
        <p:nvSpPr>
          <p:cNvPr id="7" name="Flowchart: Alternate Process 6"/>
          <p:cNvSpPr/>
          <p:nvPr/>
        </p:nvSpPr>
        <p:spPr>
          <a:xfrm>
            <a:off x="5413663" y="477115"/>
            <a:ext cx="1766455" cy="727364"/>
          </a:xfrm>
          <a:prstGeom prst="flowChartAlternateProcess">
            <a:avLst/>
          </a:prstGeom>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Arial" pitchFamily="34" charset="0"/>
                <a:cs typeface="Arial" pitchFamily="34" charset="0"/>
              </a:rPr>
              <a:t>Job sent to Lab by Engineering</a:t>
            </a:r>
          </a:p>
        </p:txBody>
      </p:sp>
      <p:sp>
        <p:nvSpPr>
          <p:cNvPr id="8" name="Flowchart: Process 7"/>
          <p:cNvSpPr/>
          <p:nvPr/>
        </p:nvSpPr>
        <p:spPr>
          <a:xfrm>
            <a:off x="4821382" y="1508894"/>
            <a:ext cx="2951018" cy="717840"/>
          </a:xfrm>
          <a:prstGeom prst="flowChartProcess">
            <a:avLst/>
          </a:prstGeom>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Arial" pitchFamily="34" charset="0"/>
                <a:cs typeface="Arial" pitchFamily="34" charset="0"/>
              </a:rPr>
              <a:t>Lab performs tests, completes datasheet, returns package to Engineer</a:t>
            </a:r>
          </a:p>
        </p:txBody>
      </p:sp>
      <p:sp>
        <p:nvSpPr>
          <p:cNvPr id="9" name="Flowchart: Process 8"/>
          <p:cNvSpPr/>
          <p:nvPr/>
        </p:nvSpPr>
        <p:spPr>
          <a:xfrm>
            <a:off x="4828309" y="2458580"/>
            <a:ext cx="2951018" cy="718272"/>
          </a:xfrm>
          <a:prstGeom prst="flowChartProcess">
            <a:avLst/>
          </a:prstGeom>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Arial" pitchFamily="34" charset="0"/>
                <a:cs typeface="Arial" pitchFamily="34" charset="0"/>
              </a:rPr>
              <a:t>Job Reviewed by Engineer. </a:t>
            </a:r>
          </a:p>
        </p:txBody>
      </p:sp>
      <p:cxnSp>
        <p:nvCxnSpPr>
          <p:cNvPr id="10" name="Straight Arrow Connector 9"/>
          <p:cNvCxnSpPr>
            <a:stCxn id="7" idx="2"/>
            <a:endCxn id="8" idx="0"/>
          </p:cNvCxnSpPr>
          <p:nvPr/>
        </p:nvCxnSpPr>
        <p:spPr>
          <a:xfrm>
            <a:off x="6296891" y="1204479"/>
            <a:ext cx="0" cy="304415"/>
          </a:xfrm>
          <a:prstGeom prst="straightConnector1">
            <a:avLst/>
          </a:prstGeom>
          <a:ln>
            <a:solidFill>
              <a:schemeClr val="bg1">
                <a:lumMod val="65000"/>
              </a:schemeClr>
            </a:solidFill>
            <a:tailEnd type="arrow"/>
          </a:ln>
        </p:spPr>
        <p:style>
          <a:lnRef idx="2">
            <a:schemeClr val="dk1"/>
          </a:lnRef>
          <a:fillRef idx="1">
            <a:schemeClr val="lt1"/>
          </a:fillRef>
          <a:effectRef idx="0">
            <a:schemeClr val="dk1"/>
          </a:effectRef>
          <a:fontRef idx="minor">
            <a:schemeClr val="dk1"/>
          </a:fontRef>
        </p:style>
      </p:cxnSp>
      <p:cxnSp>
        <p:nvCxnSpPr>
          <p:cNvPr id="11" name="Straight Arrow Connector 10"/>
          <p:cNvCxnSpPr>
            <a:stCxn id="8" idx="2"/>
            <a:endCxn id="9" idx="0"/>
          </p:cNvCxnSpPr>
          <p:nvPr/>
        </p:nvCxnSpPr>
        <p:spPr>
          <a:xfrm>
            <a:off x="6296891" y="2226734"/>
            <a:ext cx="6927" cy="231846"/>
          </a:xfrm>
          <a:prstGeom prst="straightConnector1">
            <a:avLst/>
          </a:prstGeom>
          <a:ln>
            <a:solidFill>
              <a:schemeClr val="bg1">
                <a:lumMod val="65000"/>
              </a:schemeClr>
            </a:solidFill>
            <a:tailEnd type="arrow"/>
          </a:ln>
        </p:spPr>
        <p:style>
          <a:lnRef idx="2">
            <a:schemeClr val="dk1"/>
          </a:lnRef>
          <a:fillRef idx="1">
            <a:schemeClr val="lt1"/>
          </a:fillRef>
          <a:effectRef idx="0">
            <a:schemeClr val="dk1"/>
          </a:effectRef>
          <a:fontRef idx="minor">
            <a:schemeClr val="dk1"/>
          </a:fontRef>
        </p:style>
      </p:cxnSp>
      <p:sp>
        <p:nvSpPr>
          <p:cNvPr id="24" name="Flowchart: Alternate Process 23"/>
          <p:cNvSpPr/>
          <p:nvPr/>
        </p:nvSpPr>
        <p:spPr>
          <a:xfrm>
            <a:off x="4828309" y="3507243"/>
            <a:ext cx="2951018" cy="1001857"/>
          </a:xfrm>
          <a:prstGeom prst="flowChartAlternateProcess">
            <a:avLst/>
          </a:prstGeom>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Arial" pitchFamily="34" charset="0"/>
                <a:cs typeface="Arial" pitchFamily="34" charset="0"/>
              </a:rPr>
              <a:t>Review completed. Standard now appears in the capability report</a:t>
            </a:r>
          </a:p>
        </p:txBody>
      </p:sp>
      <p:cxnSp>
        <p:nvCxnSpPr>
          <p:cNvPr id="26" name="Straight Arrow Connector 25"/>
          <p:cNvCxnSpPr>
            <a:stCxn id="9" idx="2"/>
            <a:endCxn id="24" idx="0"/>
          </p:cNvCxnSpPr>
          <p:nvPr/>
        </p:nvCxnSpPr>
        <p:spPr>
          <a:xfrm>
            <a:off x="6303818" y="3176852"/>
            <a:ext cx="0" cy="330391"/>
          </a:xfrm>
          <a:prstGeom prst="straightConnector1">
            <a:avLst/>
          </a:prstGeom>
          <a:ln>
            <a:solidFill>
              <a:schemeClr val="bg1">
                <a:lumMod val="65000"/>
              </a:schemeClr>
            </a:solidFill>
            <a:tailEnd type="arrow"/>
          </a:ln>
        </p:spPr>
        <p:style>
          <a:lnRef idx="2">
            <a:schemeClr val="dk1"/>
          </a:lnRef>
          <a:fillRef idx="1">
            <a:schemeClr val="lt1"/>
          </a:fillRef>
          <a:effectRef idx="0">
            <a:schemeClr val="dk1"/>
          </a:effectRef>
          <a:fontRef idx="minor">
            <a:schemeClr val="dk1"/>
          </a:fontRef>
        </p:style>
      </p:cxnSp>
      <p:sp>
        <p:nvSpPr>
          <p:cNvPr id="33" name="TextBox 32"/>
          <p:cNvSpPr txBox="1"/>
          <p:nvPr/>
        </p:nvSpPr>
        <p:spPr>
          <a:xfrm>
            <a:off x="8045450" y="477115"/>
            <a:ext cx="615553" cy="4281921"/>
          </a:xfrm>
          <a:prstGeom prst="rect">
            <a:avLst/>
          </a:prstGeom>
          <a:noFill/>
        </p:spPr>
        <p:txBody>
          <a:bodyPr vert="vert270" wrap="square" rtlCol="0">
            <a:spAutoFit/>
          </a:bodyPr>
          <a:lstStyle/>
          <a:p>
            <a:pPr algn="ctr"/>
            <a:r>
              <a:rPr lang="en-US" sz="1400" i="1" dirty="0" smtClean="0">
                <a:latin typeface="Arial" pitchFamily="34" charset="0"/>
                <a:cs typeface="Arial" pitchFamily="34" charset="0"/>
              </a:rPr>
              <a:t>No additional work is needed to maintain the Capabilities list or create and store other records.</a:t>
            </a:r>
          </a:p>
        </p:txBody>
      </p:sp>
    </p:spTree>
    <p:extLst>
      <p:ext uri="{BB962C8B-B14F-4D97-AF65-F5344CB8AC3E}">
        <p14:creationId xmlns:p14="http://schemas.microsoft.com/office/powerpoint/2010/main" val="15471039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of the Capabilities Proposal</a:t>
            </a:r>
            <a:endParaRPr lang="en-US" dirty="0"/>
          </a:p>
        </p:txBody>
      </p:sp>
      <p:sp>
        <p:nvSpPr>
          <p:cNvPr id="3" name="Content Placeholder 2"/>
          <p:cNvSpPr>
            <a:spLocks noGrp="1"/>
          </p:cNvSpPr>
          <p:nvPr>
            <p:ph idx="1"/>
          </p:nvPr>
        </p:nvSpPr>
        <p:spPr/>
        <p:txBody>
          <a:bodyPr/>
          <a:lstStyle/>
          <a:p>
            <a:r>
              <a:rPr lang="en-US" dirty="0" smtClean="0"/>
              <a:t>The Laboratory Capability Process includes horizontal and vertical labs where Product Safety Certification work is done. </a:t>
            </a:r>
          </a:p>
          <a:p>
            <a:endParaRPr lang="en-US" dirty="0"/>
          </a:p>
          <a:p>
            <a:r>
              <a:rPr lang="en-US" dirty="0" smtClean="0"/>
              <a:t>Includes work done in Product Safety tools (LPM or LIMs).</a:t>
            </a:r>
          </a:p>
          <a:p>
            <a:endParaRPr lang="en-US" dirty="0"/>
          </a:p>
          <a:p>
            <a:r>
              <a:rPr lang="en-US" dirty="0" smtClean="0"/>
              <a:t>Out of scope: Non-certification work, non-Product Safety business.</a:t>
            </a:r>
            <a:endParaRPr lang="en-US" dirty="0"/>
          </a:p>
          <a:p>
            <a:endParaRPr lang="en-US" dirty="0" smtClean="0"/>
          </a:p>
          <a:p>
            <a:endParaRPr lang="en-US" dirty="0"/>
          </a:p>
          <a:p>
            <a:endParaRPr lang="en-US" dirty="0" smtClean="0"/>
          </a:p>
          <a:p>
            <a:endParaRPr lang="en-US" dirty="0"/>
          </a:p>
        </p:txBody>
      </p:sp>
      <p:sp>
        <p:nvSpPr>
          <p:cNvPr id="4" name="Slide Number Placeholder 3"/>
          <p:cNvSpPr>
            <a:spLocks noGrp="1"/>
          </p:cNvSpPr>
          <p:nvPr>
            <p:ph type="sldNum" sz="quarter" idx="10"/>
          </p:nvPr>
        </p:nvSpPr>
        <p:spPr/>
        <p:txBody>
          <a:bodyPr/>
          <a:lstStyle/>
          <a:p>
            <a:fld id="{F2C27428-48AB-4B5C-9C49-B91BDEF9BFC5}" type="slidenum">
              <a:rPr lang="en-US" smtClean="0"/>
              <a:pPr/>
              <a:t>9</a:t>
            </a:fld>
            <a:endParaRPr lang="en-US"/>
          </a:p>
        </p:txBody>
      </p:sp>
    </p:spTree>
    <p:extLst>
      <p:ext uri="{BB962C8B-B14F-4D97-AF65-F5344CB8AC3E}">
        <p14:creationId xmlns:p14="http://schemas.microsoft.com/office/powerpoint/2010/main" val="4281465685"/>
      </p:ext>
    </p:extLst>
  </p:cSld>
  <p:clrMapOvr>
    <a:masterClrMapping/>
  </p:clrMapOvr>
  <p:timing>
    <p:tnLst>
      <p:par>
        <p:cTn id="1" dur="indefinite" restart="never" nodeType="tmRoot"/>
      </p:par>
    </p:tnLst>
  </p:timing>
</p:sld>
</file>

<file path=ppt/theme/theme1.xml><?xml version="1.0" encoding="utf-8"?>
<a:theme xmlns:a="http://schemas.openxmlformats.org/drawingml/2006/main" name="UL Basic 2013">
  <a:themeElements>
    <a:clrScheme name="Custom 4">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C30034"/>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UL Basic 2013</Template>
  <TotalTime>1486</TotalTime>
  <Words>1337</Words>
  <Application>Microsoft Office PowerPoint</Application>
  <PresentationFormat>On-screen Show (4:3)</PresentationFormat>
  <Paragraphs>165</Paragraphs>
  <Slides>17</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19" baseType="lpstr">
      <vt:lpstr>UL Basic 2013</vt:lpstr>
      <vt:lpstr>MSPhotoEd.3</vt:lpstr>
      <vt:lpstr>Lean Laboratory Capability Process Proposal</vt:lpstr>
      <vt:lpstr>Problem Statement</vt:lpstr>
      <vt:lpstr>Problem Statement – CAR 133911863</vt:lpstr>
      <vt:lpstr>Problem Statement – Survey and Feedback</vt:lpstr>
      <vt:lpstr>Proposal for Lab Capabilities </vt:lpstr>
      <vt:lpstr>Proposal for Lab Capabilities </vt:lpstr>
      <vt:lpstr>Lab Capability is determined by: </vt:lpstr>
      <vt:lpstr>PowerPoint Presentation</vt:lpstr>
      <vt:lpstr>Scope of the Capabilities Proposal</vt:lpstr>
      <vt:lpstr>Proposal Stakeholder Review</vt:lpstr>
      <vt:lpstr>Results of the Stakeholder Feedback</vt:lpstr>
      <vt:lpstr>Proposal Implementation</vt:lpstr>
      <vt:lpstr>Laboratory Capability List (created by Jim Kurtz)</vt:lpstr>
      <vt:lpstr>Capability List Details</vt:lpstr>
      <vt:lpstr>Future Enhancements and Next Steps</vt:lpstr>
      <vt:lpstr>This proposal. . . </vt:lpstr>
      <vt:lpstr>THANK YOU.</vt:lpstr>
    </vt:vector>
  </TitlesOfParts>
  <Company>Underwriters Laboratories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Laboratory Capability Proposal</dc:title>
  <dc:creator>Oates, James R.</dc:creator>
  <cp:lastModifiedBy>Oates, James R.</cp:lastModifiedBy>
  <cp:revision>141</cp:revision>
  <dcterms:created xsi:type="dcterms:W3CDTF">2013-07-29T14:35:18Z</dcterms:created>
  <dcterms:modified xsi:type="dcterms:W3CDTF">2013-10-31T14:01:59Z</dcterms:modified>
</cp:coreProperties>
</file>