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7" r:id="rId3"/>
    <p:sldId id="345" r:id="rId4"/>
    <p:sldId id="348" r:id="rId5"/>
    <p:sldId id="319" r:id="rId6"/>
    <p:sldId id="324" r:id="rId7"/>
    <p:sldId id="328" r:id="rId8"/>
    <p:sldId id="349" r:id="rId9"/>
    <p:sldId id="350" r:id="rId10"/>
    <p:sldId id="351" r:id="rId11"/>
    <p:sldId id="352" r:id="rId12"/>
    <p:sldId id="353" r:id="rId13"/>
    <p:sldId id="354" r:id="rId14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er, Ralph J." initials="PR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10036"/>
    <a:srgbClr val="96C547"/>
    <a:srgbClr val="6EC1BC"/>
    <a:srgbClr val="F18307"/>
    <a:srgbClr val="459D2D"/>
    <a:srgbClr val="1B808E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9" autoAdjust="0"/>
    <p:restoredTop sz="75291" autoAdjust="0"/>
  </p:normalViewPr>
  <p:slideViewPr>
    <p:cSldViewPr snapToGrid="0" snapToObjects="1">
      <p:cViewPr varScale="1">
        <p:scale>
          <a:sx n="106" d="100"/>
          <a:sy n="106" d="100"/>
        </p:scale>
        <p:origin x="-90" y="-19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37697F-C95F-4D84-985C-471F9ACF32E7}" type="datetime1">
              <a:rPr lang="en-US"/>
              <a:pPr>
                <a:defRPr/>
              </a:pPr>
              <a:t>10/28/2014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D467A-5D15-4EE7-B65C-65DC73F39F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88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5408211-785D-4F77-8E08-E69CCCBC52BA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C&amp;I 1Q 2014 business reviews, overlapping DAP and IQA audit functions supporting  the same ISO 17025 audit requirements were discussed and an assignment was given to develop a detailed executable proposal for a single global auditing function that would be responsible for DAP, SMT and IQA audits. – The Vision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AC7C0-50A1-4FE9-A513-B8B520428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DAP/SMT and IQA audit groups are being integrated to create an enterprise-wide global audit function responsible for both internal and external auditing of UL, Customer, and Third Party Laboratories. </a:t>
            </a:r>
          </a:p>
          <a:p>
            <a:r>
              <a:rPr lang="en-US" dirty="0" smtClean="0"/>
              <a:t>Process improvements are also being achieved through the simplification of DAP requirements  based on flexibility introduced by ISO 17065.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One Global Audit Team responsible for 100% of the IQA and 80 to 90% of the DAP quality audits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CAS continues providing on-site DAP technical audit support 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Based on regional differences and/or language needs, technical auditor may be needed to perform quality audit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GAT manages DAP procedures, internal training, and Prime Reviews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GAT collaborates with ULU for delivery external training / advisory services </a:t>
            </a:r>
            <a:r>
              <a:rPr lang="en-US" sz="1050" dirty="0" smtClean="0"/>
              <a:t>(as needed)</a:t>
            </a:r>
            <a:endParaRPr lang="en-US" dirty="0" smtClean="0"/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GAT collaborates with CAS on coordination of Power Quality Assessments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Service Coordinators responsible for opening and assigning DAP projects moved to CEC</a:t>
            </a:r>
          </a:p>
          <a:p>
            <a:endParaRPr lang="en-US" dirty="0" smtClean="0"/>
          </a:p>
          <a:p>
            <a:r>
              <a:rPr lang="en-US" dirty="0" smtClean="0"/>
              <a:t>This will result in increased customer satisfaction as well as improved operational efficiency, process administration, regional alignment, and travel expenses management. </a:t>
            </a:r>
          </a:p>
          <a:p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6A2291A-FA57-4080-A16F-874C84D7C4F0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Immediate changes includes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- Service Coordinators moving to CEC</a:t>
            </a:r>
          </a:p>
          <a:p>
            <a:r>
              <a:rPr lang="en-US" baseline="0" dirty="0" smtClean="0"/>
              <a:t>	- Addressing the differences in regional resource needs (AP &amp; EULA need more staff, NA has overcapacity and will be slightly reduced)</a:t>
            </a:r>
          </a:p>
          <a:p>
            <a:r>
              <a:rPr lang="en-US" baseline="0" dirty="0" smtClean="0"/>
              <a:t>	- Re-establishing Program and process responsibilities boundaries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DAP process refinements are being introduced 4Q 2014 -- expecting to take a year to cycle through our client base.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AC7C0-50A1-4FE9-A513-B8B520428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AC7C0-50A1-4FE9-A513-B8B520428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1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5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5A280-2F13-40C7-BF8A-2D97761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8E634-F59D-49F2-B8F6-D93148DF4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D69C-192A-4F4A-9D3A-F5A45213A3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3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63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72183-6A42-4E40-BACB-B6FB278524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4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2435B-12D8-4CA3-A8A1-667C8B62A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B0FF7-7DF0-4BA2-8686-90B2046C0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F5B8F95A-286A-4FAB-B9E8-D25D9DE1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Global Quality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ea typeface="ＭＳ Ｐゴシック" pitchFamily="34" charset="-128"/>
              </a:rPr>
              <a:t>October, 2014</a:t>
            </a:r>
          </a:p>
          <a:p>
            <a:pPr lvl="1" eaLnBrk="1" hangingPunct="1">
              <a:defRPr/>
            </a:pPr>
            <a:endParaRPr lang="en-US" i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639762"/>
          </a:xfrm>
        </p:spPr>
        <p:txBody>
          <a:bodyPr/>
          <a:lstStyle/>
          <a:p>
            <a:r>
              <a:rPr lang="en-US" sz="3200" dirty="0" smtClean="0">
                <a:cs typeface="Arial" pitchFamily="34" charset="0"/>
              </a:rPr>
              <a:t>Recommendation </a:t>
            </a:r>
            <a:r>
              <a:rPr lang="en-US" sz="3200" dirty="0" smtClean="0">
                <a:latin typeface="Arial" pitchFamily="34" charset="0"/>
                <a:ea typeface="ＭＳ Ｐゴシック" pitchFamily="34" charset="-128"/>
                <a:cs typeface="Geneva"/>
              </a:rPr>
              <a:t>Summary</a:t>
            </a:r>
          </a:p>
        </p:txBody>
      </p:sp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609600" y="1123176"/>
            <a:ext cx="82296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Integrate the DAP/SMT and IQA audit groups into a single global audit team (GAT)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Right size and align the GAT to meet demand and regional needs 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Leverage simplification and process improvements achieved through ISO 17065 alignment 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Integrate DAP administrative/support functions into the CEC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Collaborate and support as needed for delivery of ancillary services (PQA, training, etc.)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Distributed and shared program &amp; process responsibilities within the GAT and with the CPO</a:t>
            </a:r>
          </a:p>
          <a:p>
            <a:pPr marL="400050" indent="-1143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cs typeface="Arial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5450" y="6276975"/>
            <a:ext cx="641350" cy="365125"/>
          </a:xfrm>
        </p:spPr>
        <p:txBody>
          <a:bodyPr/>
          <a:lstStyle/>
          <a:p>
            <a:pPr>
              <a:defRPr/>
            </a:pPr>
            <a:fld id="{379D6A26-E218-436B-A67B-4876FC83CE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 smtClean="0"/>
              <a:t>Staff realignment</a:t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sz="1600" dirty="0" smtClean="0"/>
              <a:t>Service Coordinators to CEC</a:t>
            </a:r>
            <a:br>
              <a:rPr lang="en-US" sz="1600" dirty="0" smtClean="0"/>
            </a:br>
            <a:r>
              <a:rPr lang="en-US" sz="1600" dirty="0" smtClean="0"/>
              <a:t>	- Auditors to GAT </a:t>
            </a:r>
            <a:endParaRPr lang="en-US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 smtClean="0"/>
              <a:t>Program / Process realignment</a:t>
            </a:r>
          </a:p>
          <a:p>
            <a:pPr marL="630238" lvl="2" indent="-173038"/>
            <a:r>
              <a:rPr lang="en-US" dirty="0" smtClean="0"/>
              <a:t>DAP Program Management to CPO</a:t>
            </a:r>
          </a:p>
          <a:p>
            <a:pPr marL="630238" lvl="2" indent="-173038"/>
            <a:r>
              <a:rPr lang="en-US" dirty="0" smtClean="0"/>
              <a:t>DAP process/SOPs/etc. distributed across GAT</a:t>
            </a:r>
          </a:p>
          <a:p>
            <a:pPr marL="630238" lvl="2" indent="-173038"/>
            <a:r>
              <a:rPr lang="en-US" dirty="0" smtClean="0"/>
              <a:t>DAP external training delivery to ULU </a:t>
            </a:r>
            <a:endParaRPr lang="en-US" sz="1200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 smtClean="0"/>
              <a:t>Deploy DAP process improvements</a:t>
            </a:r>
            <a:endParaRPr lang="en-US" dirty="0"/>
          </a:p>
          <a:p>
            <a:pPr marL="630238" lvl="2" indent="-173038"/>
            <a:r>
              <a:rPr lang="en-US" dirty="0"/>
              <a:t>Offering clients simplified DAP </a:t>
            </a:r>
            <a:r>
              <a:rPr lang="en-US" sz="1400" dirty="0" smtClean="0"/>
              <a:t>(</a:t>
            </a:r>
            <a:r>
              <a:rPr lang="en-US" sz="1400" dirty="0"/>
              <a:t>reduced 17025 clauses</a:t>
            </a:r>
            <a:r>
              <a:rPr lang="en-US" sz="1400" dirty="0" smtClean="0"/>
              <a:t>) </a:t>
            </a:r>
            <a:r>
              <a:rPr lang="en-US" dirty="0"/>
              <a:t>4Q 2014 </a:t>
            </a:r>
          </a:p>
          <a:p>
            <a:pPr marL="630238" lvl="2" indent="-173038"/>
            <a:r>
              <a:rPr lang="en-US" dirty="0" smtClean="0"/>
              <a:t>New Lab capability/competency model (expected 4Q 2014)</a:t>
            </a:r>
            <a:endParaRPr lang="en-US" dirty="0"/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Regional </a:t>
            </a:r>
            <a:r>
              <a:rPr lang="en-US" dirty="0" smtClean="0"/>
              <a:t>alignment</a:t>
            </a:r>
            <a:endParaRPr lang="en-US" dirty="0"/>
          </a:p>
          <a:p>
            <a:pPr marL="627063" lvl="3" indent="-174625">
              <a:buFontTx/>
              <a:buChar char="-"/>
            </a:pPr>
            <a:r>
              <a:rPr lang="en-US" dirty="0"/>
              <a:t>AP &amp; EULA: </a:t>
            </a:r>
            <a:r>
              <a:rPr lang="en-US" dirty="0" smtClean="0"/>
              <a:t>shared quality audit delivery model</a:t>
            </a:r>
            <a:endParaRPr lang="en-US" dirty="0"/>
          </a:p>
          <a:p>
            <a:pPr marL="627063" lvl="3" indent="-174625">
              <a:buFontTx/>
              <a:buChar char="-"/>
            </a:pPr>
            <a:r>
              <a:rPr lang="en-US" dirty="0"/>
              <a:t>NA: oversubscribed </a:t>
            </a:r>
            <a:r>
              <a:rPr lang="en-US" dirty="0" smtClean="0"/>
              <a:t>capacity based </a:t>
            </a:r>
            <a:r>
              <a:rPr lang="en-US" dirty="0"/>
              <a:t>on current DAP client </a:t>
            </a:r>
            <a:r>
              <a:rPr lang="en-US" dirty="0" smtClean="0"/>
              <a:t>base &amp; demand</a:t>
            </a:r>
            <a:endParaRPr lang="en-US" dirty="0"/>
          </a:p>
          <a:p>
            <a:pPr marL="457200" lvl="2" indent="0">
              <a:buNone/>
            </a:pPr>
            <a:endParaRPr lang="en-US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D6A26-E218-436B-A67B-4876FC83CE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D6A26-E218-436B-A67B-4876FC83CE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7924800" cy="44958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3048000" cy="3078163"/>
          </a:xfrm>
        </p:spPr>
        <p:txBody>
          <a:bodyPr/>
          <a:lstStyle/>
          <a:p>
            <a:pPr marL="0" indent="0"/>
            <a:r>
              <a:rPr lang="en-US" sz="1600" dirty="0" smtClean="0"/>
              <a:t>Larisa </a:t>
            </a:r>
            <a:r>
              <a:rPr lang="en-US" sz="1600" dirty="0"/>
              <a:t>Aoyagi (Japan)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Duncan </a:t>
            </a:r>
            <a:r>
              <a:rPr lang="en-US" sz="1400" dirty="0" smtClean="0"/>
              <a:t>Li </a:t>
            </a:r>
            <a:r>
              <a:rPr lang="en-US" sz="1400" dirty="0"/>
              <a:t>(</a:t>
            </a:r>
            <a:r>
              <a:rPr lang="en-US" sz="1400" dirty="0" smtClean="0"/>
              <a:t>Taiwan)</a:t>
            </a:r>
            <a:endParaRPr lang="en-US" sz="1400" dirty="0"/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Jasper </a:t>
            </a:r>
            <a:r>
              <a:rPr lang="en-US" sz="1400" dirty="0" smtClean="0"/>
              <a:t>Wu </a:t>
            </a:r>
            <a:r>
              <a:rPr lang="en-US" sz="1400" dirty="0"/>
              <a:t>(SUZ)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Patrick </a:t>
            </a:r>
            <a:r>
              <a:rPr lang="en-US" sz="1400" dirty="0" smtClean="0"/>
              <a:t>Li </a:t>
            </a:r>
            <a:r>
              <a:rPr lang="en-US" sz="1400" dirty="0"/>
              <a:t>(GUB)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Stefan </a:t>
            </a:r>
            <a:r>
              <a:rPr lang="en-US" sz="1400" dirty="0" err="1"/>
              <a:t>Hochwart</a:t>
            </a:r>
            <a:r>
              <a:rPr lang="en-US" sz="1400" dirty="0"/>
              <a:t> (Neu-Isenburg)</a:t>
            </a:r>
          </a:p>
          <a:p>
            <a:pPr marL="0" indent="0"/>
            <a:endParaRPr lang="en-US" sz="1800" dirty="0"/>
          </a:p>
          <a:p>
            <a:pPr marL="233363" indent="-233363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429000" y="1676400"/>
            <a:ext cx="251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Geneva" charset="0"/>
              </a:defRPr>
            </a:lvl1pPr>
            <a:lvl2pPr marL="344488" indent="-17145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/>
              <a:t>Linda Ziemnick (NBK)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 err="1"/>
              <a:t>Arek</a:t>
            </a:r>
            <a:r>
              <a:rPr lang="en-US" sz="1400" dirty="0"/>
              <a:t> Salwa (NBK) 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Bruce </a:t>
            </a:r>
            <a:r>
              <a:rPr lang="en-US" sz="1400" dirty="0" err="1"/>
              <a:t>Eng</a:t>
            </a:r>
            <a:r>
              <a:rPr lang="en-US" sz="1400" dirty="0"/>
              <a:t> (San F)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Bryon Monte (MEL)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Cliff </a:t>
            </a:r>
            <a:r>
              <a:rPr lang="en-US" sz="1400" dirty="0" smtClean="0"/>
              <a:t>Jones (East)</a:t>
            </a:r>
            <a:endParaRPr lang="en-US" sz="1400" dirty="0"/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Juan Calderon (MEL) 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 err="1"/>
              <a:t>Kazu</a:t>
            </a:r>
            <a:r>
              <a:rPr lang="en-US" sz="1400" dirty="0"/>
              <a:t> Iwasaki (San Jose)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Ken Berger (NBK)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Paul Mouawad (BRE)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Rich Li (MEL)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Ryan Bell (NBK)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Sarah Escosa (San Jose)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Todd Corriveau (NBK)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Wendy </a:t>
            </a:r>
            <a:r>
              <a:rPr lang="en-US" sz="1400" dirty="0" err="1"/>
              <a:t>Plens</a:t>
            </a:r>
            <a:r>
              <a:rPr lang="en-US" sz="1400" dirty="0"/>
              <a:t> (RTP)</a:t>
            </a:r>
          </a:p>
          <a:p>
            <a:pPr marL="234951" lvl="1" indent="-233363">
              <a:spcBef>
                <a:spcPts val="0"/>
              </a:spcBef>
            </a:pPr>
            <a:endParaRPr lang="en-US" sz="1400" dirty="0"/>
          </a:p>
          <a:p>
            <a:pPr marL="234951" lvl="1" indent="-233363">
              <a:spcBef>
                <a:spcPts val="0"/>
              </a:spcBef>
            </a:pPr>
            <a:endParaRPr lang="en-US" sz="1400" dirty="0"/>
          </a:p>
          <a:p>
            <a:pPr marL="0" indent="0"/>
            <a:endParaRPr lang="en-US" sz="1800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19800" y="1678172"/>
            <a:ext cx="2514600" cy="35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Geneva" charset="0"/>
              </a:defRPr>
            </a:lvl1pPr>
            <a:lvl2pPr marL="344488" indent="-17145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/>
              <a:t>Denise Echols (NBK)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Alan Purvey (NBK)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Brian Mahoney (MEL)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Cheryl </a:t>
            </a:r>
            <a:r>
              <a:rPr lang="en-US" sz="1400" dirty="0" smtClean="0"/>
              <a:t>Allison (NBK)</a:t>
            </a:r>
            <a:endParaRPr lang="en-US" sz="1400" dirty="0"/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Chris </a:t>
            </a:r>
            <a:r>
              <a:rPr lang="en-US" sz="1400" dirty="0" smtClean="0"/>
              <a:t>Nicastro (NBK)</a:t>
            </a:r>
            <a:endParaRPr lang="en-US" sz="1400" dirty="0"/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smtClean="0"/>
              <a:t>Jim Carlisle (RMT)</a:t>
            </a:r>
            <a:endParaRPr lang="en-US" sz="1400" dirty="0"/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 smtClean="0"/>
              <a:t>Julie </a:t>
            </a:r>
            <a:r>
              <a:rPr lang="en-US" sz="1400" dirty="0"/>
              <a:t>Heinzinger (CAM)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Kai Huang (RTP)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Mark Jessen (NBK)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Mel Fehrenbacher (RTP)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r>
              <a:rPr lang="en-US" sz="1400" dirty="0"/>
              <a:t>Tovia Bat-Leah (NBK</a:t>
            </a:r>
            <a:r>
              <a:rPr lang="en-US" sz="1400" dirty="0" smtClean="0"/>
              <a:t>)</a:t>
            </a:r>
          </a:p>
          <a:p>
            <a:pPr marL="233363" lvl="1" indent="-115888">
              <a:spcBef>
                <a:spcPts val="200"/>
              </a:spcBef>
              <a:buFont typeface="Arial" panose="020B0604020202020204" pitchFamily="34" charset="0"/>
              <a:buChar char="−"/>
            </a:pPr>
            <a:endParaRPr lang="en-US" sz="1400" dirty="0"/>
          </a:p>
          <a:p>
            <a:pPr marL="0" indent="0"/>
            <a:endParaRPr lang="en-US" sz="1800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14300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Denise Echols (NBK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5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Completed Interviews: </a:t>
            </a:r>
            <a:r>
              <a:rPr lang="en-US" dirty="0" smtClean="0"/>
              <a:t>Jeff </a:t>
            </a:r>
            <a:r>
              <a:rPr lang="en-US" dirty="0"/>
              <a:t>Smidt, Lisa Salley, Todd Denison, </a:t>
            </a:r>
            <a:r>
              <a:rPr lang="en-US" dirty="0" err="1"/>
              <a:t>JooHong</a:t>
            </a:r>
            <a:r>
              <a:rPr lang="en-US" dirty="0"/>
              <a:t> Song, Stephanie lane (for Chris Hasbrook)</a:t>
            </a:r>
          </a:p>
          <a:p>
            <a:endParaRPr lang="en-US" dirty="0"/>
          </a:p>
          <a:p>
            <a:r>
              <a:rPr lang="en-US" b="1" dirty="0" smtClean="0"/>
              <a:t>Themes</a:t>
            </a:r>
            <a:endParaRPr lang="en-US" dirty="0"/>
          </a:p>
          <a:p>
            <a:pPr lvl="1"/>
            <a:r>
              <a:rPr lang="en-US" dirty="0"/>
              <a:t>Reduce SOPs</a:t>
            </a:r>
          </a:p>
          <a:p>
            <a:pPr lvl="1"/>
            <a:r>
              <a:rPr lang="en-US" dirty="0"/>
              <a:t>KPIs would be useful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requested to STOP what we are doing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8E634-F59D-49F2-B8F6-D93148DF4FE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1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2400" b="0" i="1" dirty="0" smtClean="0"/>
              <a:t>– GM’s requests of Corporate Quality</a:t>
            </a:r>
            <a:endParaRPr lang="en-US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784"/>
            <a:ext cx="8229600" cy="4867379"/>
          </a:xfrm>
        </p:spPr>
        <p:txBody>
          <a:bodyPr/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SOP </a:t>
            </a:r>
            <a:r>
              <a:rPr lang="en-US" sz="1600" dirty="0" smtClean="0"/>
              <a:t>Reduction – Minimize </a:t>
            </a:r>
            <a:r>
              <a:rPr lang="en-US" sz="1600" dirty="0"/>
              <a:t>documents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Empower quality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Support </a:t>
            </a:r>
            <a:r>
              <a:rPr lang="en-US" sz="1600" dirty="0" err="1" smtClean="0"/>
              <a:t>Labware</a:t>
            </a:r>
            <a:r>
              <a:rPr lang="en-US" sz="1600" dirty="0" smtClean="0"/>
              <a:t> </a:t>
            </a:r>
            <a:r>
              <a:rPr lang="en-US" sz="1600" dirty="0"/>
              <a:t>rollout (John Resing / Skip)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Priority: Lab consistency – contracts (SPC, round robin testing)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Priority: Suzhou Plastics Lab 4Q 2014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Priority: FUS sample management </a:t>
            </a:r>
            <a:r>
              <a:rPr lang="en-US" sz="1400" dirty="0"/>
              <a:t>(critical</a:t>
            </a:r>
            <a:r>
              <a:rPr lang="en-US" sz="1400" dirty="0" smtClean="0"/>
              <a:t>)</a:t>
            </a:r>
            <a:r>
              <a:rPr lang="en-US" sz="1400" dirty="0"/>
              <a:t> </a:t>
            </a:r>
            <a:endParaRPr lang="en-US" sz="14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/>
              <a:t>Interested </a:t>
            </a:r>
            <a:r>
              <a:rPr lang="en-US" sz="1200" dirty="0"/>
              <a:t>in KPIs for </a:t>
            </a:r>
            <a:r>
              <a:rPr lang="en-US" sz="1200" dirty="0" smtClean="0"/>
              <a:t>FUS </a:t>
            </a:r>
            <a:r>
              <a:rPr lang="en-US" sz="1200" dirty="0"/>
              <a:t>samples (expected vs actual, cycle time)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/>
              <a:t>CAR </a:t>
            </a:r>
            <a:r>
              <a:rPr lang="en-US" sz="1600" dirty="0"/>
              <a:t>system – Consumer BU needs “very quick feedback”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CAR open-to-close cycle time is too long </a:t>
            </a:r>
            <a:r>
              <a:rPr lang="en-US" sz="1200" dirty="0" smtClean="0"/>
              <a:t>(could </a:t>
            </a:r>
            <a:r>
              <a:rPr lang="en-US" sz="1200" dirty="0"/>
              <a:t>be a </a:t>
            </a:r>
            <a:r>
              <a:rPr lang="en-US" sz="1200" dirty="0" smtClean="0"/>
              <a:t>KPI)</a:t>
            </a:r>
            <a:endParaRPr lang="en-US" sz="1200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/>
              <a:t>[</a:t>
            </a:r>
            <a:r>
              <a:rPr lang="en-US" sz="1200" dirty="0"/>
              <a:t>unsure if it is a process,  tool, or resource issue</a:t>
            </a:r>
            <a:r>
              <a:rPr lang="en-US" sz="1200" dirty="0" smtClean="0"/>
              <a:t>]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Global Communication needs to be </a:t>
            </a:r>
            <a:r>
              <a:rPr lang="en-US" sz="1600" dirty="0" smtClean="0"/>
              <a:t>continual – driving consistency </a:t>
            </a:r>
            <a:r>
              <a:rPr lang="en-US" sz="1600" dirty="0"/>
              <a:t>and flexibility needs across the BUs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Build Quality into the 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Since IT tools are difficult to change – build only key critical quality requirements into the tool (Quality &amp; Process Engineering)</a:t>
            </a:r>
          </a:p>
          <a:p>
            <a:endParaRPr lang="en-US" sz="1600" dirty="0"/>
          </a:p>
          <a:p>
            <a:pPr lvl="1">
              <a:spcBef>
                <a:spcPts val="600"/>
              </a:spcBef>
            </a:pPr>
            <a:endParaRPr lang="en-US" sz="1400" dirty="0"/>
          </a:p>
          <a:p>
            <a:r>
              <a:rPr lang="en-US" sz="1600" b="1" dirty="0"/>
              <a:t> 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8E634-F59D-49F2-B8F6-D93148DF4F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Quality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Current State: </a:t>
            </a:r>
          </a:p>
          <a:p>
            <a:r>
              <a:rPr lang="en-US" sz="1800" b="1" dirty="0" smtClean="0"/>
              <a:t>Auditing / inspecting </a:t>
            </a:r>
            <a:r>
              <a:rPr lang="en-US" sz="1800" dirty="0" smtClean="0"/>
              <a:t>compliance into our quality system and processes</a:t>
            </a:r>
          </a:p>
          <a:p>
            <a:pPr lvl="1"/>
            <a:r>
              <a:rPr lang="en-US" sz="1600" dirty="0" smtClean="0"/>
              <a:t>Inefficient</a:t>
            </a:r>
          </a:p>
          <a:p>
            <a:pPr lvl="1"/>
            <a:r>
              <a:rPr lang="en-US" sz="1600" dirty="0" smtClean="0"/>
              <a:t>Ineffective</a:t>
            </a:r>
          </a:p>
          <a:p>
            <a:pPr lvl="1"/>
            <a:endParaRPr lang="en-US" dirty="0" smtClean="0"/>
          </a:p>
          <a:p>
            <a:pPr marL="342900" lvl="1" indent="-342900">
              <a:spcBef>
                <a:spcPct val="20000"/>
              </a:spcBef>
              <a:buNone/>
            </a:pPr>
            <a: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eneva" charset="0"/>
              </a:rPr>
              <a:t>Future State</a:t>
            </a:r>
            <a:r>
              <a:rPr lang="en-US" sz="2400" b="1" dirty="0">
                <a:solidFill>
                  <a:srgbClr val="0000FF"/>
                </a:solidFill>
                <a:ea typeface="ＭＳ Ｐゴシック" charset="0"/>
                <a:cs typeface="Geneva" charset="0"/>
              </a:rPr>
              <a:t>: </a:t>
            </a:r>
            <a:endParaRPr lang="en-US" sz="2400" b="1" dirty="0" smtClean="0">
              <a:solidFill>
                <a:srgbClr val="0000FF"/>
              </a:solidFill>
              <a:ea typeface="ＭＳ Ｐゴシック" charset="0"/>
              <a:cs typeface="Geneva" charset="0"/>
            </a:endParaRPr>
          </a:p>
          <a:p>
            <a:pPr marL="341313" lvl="1" indent="-341313">
              <a:spcBef>
                <a:spcPct val="20000"/>
              </a:spcBef>
              <a:buFont typeface="+mj-lt"/>
              <a:buAutoNum type="arabicParenR"/>
            </a:pPr>
            <a:r>
              <a:rPr lang="en-US" sz="2000" dirty="0" smtClean="0">
                <a:ea typeface="ＭＳ Ｐゴシック" charset="0"/>
                <a:cs typeface="Geneva" charset="0"/>
              </a:rPr>
              <a:t>Designing Quality and Compliance into the system and processes</a:t>
            </a:r>
          </a:p>
          <a:p>
            <a:pPr marL="341313" lvl="1" indent="-341313">
              <a:spcBef>
                <a:spcPct val="20000"/>
              </a:spcBef>
              <a:buFont typeface="+mj-lt"/>
              <a:buAutoNum type="arabicParenR"/>
            </a:pPr>
            <a:r>
              <a:rPr lang="en-US" sz="2000" dirty="0" smtClean="0">
                <a:ea typeface="ＭＳ Ｐゴシック" charset="0"/>
                <a:cs typeface="Geneva" charset="0"/>
              </a:rPr>
              <a:t>Driving higher levels of process maturity and performance</a:t>
            </a:r>
            <a:endParaRPr lang="en-US" sz="2000" dirty="0">
              <a:ea typeface="ＭＳ Ｐゴシック" charset="0"/>
              <a:cs typeface="Geneva" charset="0"/>
            </a:endParaRPr>
          </a:p>
          <a:p>
            <a:pPr marL="173038" lvl="1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8E634-F59D-49F2-B8F6-D93148DF4F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308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0946"/>
            <a:ext cx="8229600" cy="5245218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Global </a:t>
            </a:r>
            <a:r>
              <a:rPr lang="en-US" dirty="0" smtClean="0"/>
              <a:t>Quality </a:t>
            </a:r>
            <a:r>
              <a:rPr lang="en-US" dirty="0"/>
              <a:t>Organization provides enterprise-wide and local level support for Business Units and UL's Quality Management System to drive performance improvement of quality services that conform to established standards and accreditation requirements</a:t>
            </a:r>
            <a:r>
              <a:rPr lang="en-US" dirty="0" smtClean="0"/>
              <a:t>:</a:t>
            </a:r>
          </a:p>
          <a:p>
            <a:pPr marL="1147763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Documentation </a:t>
            </a:r>
            <a:r>
              <a:rPr lang="en-US" dirty="0"/>
              <a:t>Control</a:t>
            </a:r>
          </a:p>
          <a:p>
            <a:pPr marL="1147763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Internal Quality Audits (process and technical)</a:t>
            </a:r>
          </a:p>
          <a:p>
            <a:pPr marL="1147763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Corrective Action Requests</a:t>
            </a:r>
          </a:p>
          <a:p>
            <a:pPr marL="1147763" lvl="3" indent="-234950">
              <a:spcAft>
                <a:spcPts val="600"/>
              </a:spcAft>
            </a:pPr>
            <a:r>
              <a:rPr lang="en-US" sz="2000" dirty="0">
                <a:ea typeface="ＭＳ Ｐゴシック" charset="0"/>
                <a:cs typeface="Geneva" charset="0"/>
              </a:rPr>
              <a:t>Local Site Support</a:t>
            </a:r>
          </a:p>
          <a:p>
            <a:pPr marL="1147763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Accreditation </a:t>
            </a:r>
            <a:r>
              <a:rPr lang="en-US" dirty="0"/>
              <a:t>and audit support</a:t>
            </a:r>
          </a:p>
          <a:p>
            <a:pPr marL="1147763" lvl="3" indent="-234950">
              <a:spcAft>
                <a:spcPts val="600"/>
              </a:spcAft>
            </a:pPr>
            <a:r>
              <a:rPr lang="en-US" sz="2000" dirty="0"/>
              <a:t>Process development and refinements</a:t>
            </a:r>
          </a:p>
          <a:p>
            <a:pPr marL="1147763" lvl="3" indent="-234950">
              <a:spcAft>
                <a:spcPts val="600"/>
              </a:spcAft>
            </a:pPr>
            <a:r>
              <a:rPr lang="en-US" sz="2000" dirty="0" smtClean="0"/>
              <a:t>Lean </a:t>
            </a:r>
            <a:r>
              <a:rPr lang="en-US" sz="2000" dirty="0"/>
              <a:t>Sigma – Green Belt, Kaizan, Kata</a:t>
            </a:r>
          </a:p>
          <a:p>
            <a:pPr marL="914400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8E634-F59D-49F2-B8F6-D93148DF4F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8940"/>
          </a:xfrm>
        </p:spPr>
        <p:txBody>
          <a:bodyPr/>
          <a:lstStyle/>
          <a:p>
            <a:r>
              <a:rPr lang="en-US" dirty="0" smtClean="0"/>
              <a:t>Example Activities / Initiatives</a:t>
            </a:r>
            <a:endParaRPr lang="en-US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578"/>
            <a:ext cx="7910423" cy="4892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/>
              <a:t>DAP </a:t>
            </a:r>
            <a:r>
              <a:rPr lang="en-US" dirty="0" smtClean="0"/>
              <a:t>Simplification / IQA &amp; DAP integration</a:t>
            </a:r>
            <a:endParaRPr lang="en-US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Business Transformation &amp; </a:t>
            </a:r>
            <a:r>
              <a:rPr lang="en-US" dirty="0" err="1" smtClean="0"/>
              <a:t>eSuite</a:t>
            </a:r>
            <a:r>
              <a:rPr lang="en-US" dirty="0" smtClean="0"/>
              <a:t> replacement </a:t>
            </a:r>
          </a:p>
          <a:p>
            <a:pPr marL="744538" lvl="3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95% reduction of SOP </a:t>
            </a:r>
            <a:r>
              <a:rPr lang="en-US" sz="1800" dirty="0"/>
              <a:t>work stream</a:t>
            </a:r>
            <a:endParaRPr lang="en-US" sz="1800" dirty="0" smtClean="0"/>
          </a:p>
          <a:p>
            <a:pPr marL="744538" lvl="3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Evaluation and Certification work stream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/>
              <a:t>Key Performance Indicators (KPIs) development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EAAA </a:t>
            </a:r>
            <a:r>
              <a:rPr lang="en-US" dirty="0"/>
              <a:t>– supplement / alternative for technical audits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Laboratory </a:t>
            </a:r>
            <a:r>
              <a:rPr lang="en-US" dirty="0"/>
              <a:t>accreditation scope management facilitation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/>
              <a:t>UL-CCIC CCC CO Accreditation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Annual Management Review (AMR) redesign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Doc Control System stabilization &amp; refinements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endParaRPr lang="en-US" dirty="0"/>
          </a:p>
          <a:p>
            <a:pPr marL="457200" indent="-457200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8E634-F59D-49F2-B8F6-D93148DF4F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4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881" y="274638"/>
            <a:ext cx="8727924" cy="613883"/>
          </a:xfrm>
        </p:spPr>
        <p:txBody>
          <a:bodyPr/>
          <a:lstStyle/>
          <a:p>
            <a:pPr lvl="1"/>
            <a:r>
              <a:rPr lang="en-US" sz="2400" dirty="0"/>
              <a:t>Quality Management Support </a:t>
            </a:r>
            <a:r>
              <a:rPr lang="en-US" sz="2400" dirty="0" smtClean="0"/>
              <a:t>Staff </a:t>
            </a:r>
            <a:endParaRPr lang="en-US" sz="3200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64870"/>
              </p:ext>
            </p:extLst>
          </p:nvPr>
        </p:nvGraphicFramePr>
        <p:xfrm>
          <a:off x="1232620" y="1879368"/>
          <a:ext cx="62992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55"/>
                <a:gridCol w="910740"/>
                <a:gridCol w="1062530"/>
                <a:gridCol w="910740"/>
                <a:gridCol w="1214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Staff (44)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QEs/QMs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QE (IQA &amp; CAR)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Audits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Lean Sigma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17736"/>
              </p:ext>
            </p:extLst>
          </p:nvPr>
        </p:nvGraphicFramePr>
        <p:xfrm>
          <a:off x="1232621" y="4130340"/>
          <a:ext cx="6299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54"/>
                <a:gridCol w="910740"/>
                <a:gridCol w="1062530"/>
                <a:gridCol w="910740"/>
                <a:gridCol w="1214320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312863" algn="l"/>
                        </a:tabLst>
                      </a:pPr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Countries</a:t>
                      </a:r>
                      <a:endParaRPr lang="en-US" sz="18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Offices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DAP / IQA 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ea typeface="ＭＳ Ｐゴシック" pitchFamily="34" charset="-128"/>
              </a:rPr>
              <a:t>September, 2014</a:t>
            </a:r>
          </a:p>
          <a:p>
            <a:pPr lvl="1" eaLnBrk="1" hangingPunct="1">
              <a:defRPr/>
            </a:pPr>
            <a:endParaRPr lang="en-US" i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8001000" cy="3992563"/>
          </a:xfrm>
        </p:spPr>
        <p:txBody>
          <a:bodyPr/>
          <a:lstStyle/>
          <a:p>
            <a:pPr marL="4763" lvl="2" indent="0">
              <a:lnSpc>
                <a:spcPct val="150000"/>
              </a:lnSpc>
              <a:buNone/>
            </a:pPr>
            <a:r>
              <a:rPr lang="en-US" sz="2800" i="1" dirty="0" smtClean="0"/>
              <a:t>“</a:t>
            </a:r>
            <a:r>
              <a:rPr lang="en-US" sz="2800" i="1" dirty="0"/>
              <a:t>A single enterprise wide global audit function responsible for both internal and external auditing of UL, Customer and Third Party Laboratories.”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D6A26-E218-436B-A67B-4876FC83CE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</TotalTime>
  <Words>938</Words>
  <Application>Microsoft Office PowerPoint</Application>
  <PresentationFormat>On-screen Show (4:3)</PresentationFormat>
  <Paragraphs>202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ULTemplate</vt:lpstr>
      <vt:lpstr>Global Quality</vt:lpstr>
      <vt:lpstr>Quality Directions</vt:lpstr>
      <vt:lpstr>Summary – GM’s requests of Corporate Quality</vt:lpstr>
      <vt:lpstr>Future Quality Direction</vt:lpstr>
      <vt:lpstr>Global Quality</vt:lpstr>
      <vt:lpstr>Example Activities / Initiatives</vt:lpstr>
      <vt:lpstr>Quality Management Support Staff </vt:lpstr>
      <vt:lpstr>DAP / IQA </vt:lpstr>
      <vt:lpstr>The Vision </vt:lpstr>
      <vt:lpstr>Recommendation Summary</vt:lpstr>
      <vt:lpstr>Implementation</vt:lpstr>
      <vt:lpstr>GAT Structure</vt:lpstr>
      <vt:lpstr>Questions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Joe.Taylor@ul.com</dc:creator>
  <cp:lastModifiedBy>Taylor, Joe</cp:lastModifiedBy>
  <cp:revision>269</cp:revision>
  <cp:lastPrinted>2014-06-05T18:41:57Z</cp:lastPrinted>
  <dcterms:created xsi:type="dcterms:W3CDTF">2010-12-21T03:48:07Z</dcterms:created>
  <dcterms:modified xsi:type="dcterms:W3CDTF">2014-10-28T14:51:31Z</dcterms:modified>
</cp:coreProperties>
</file>