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56" r:id="rId4"/>
    <p:sldId id="258" r:id="rId5"/>
    <p:sldId id="261" r:id="rId6"/>
    <p:sldId id="263" r:id="rId7"/>
    <p:sldId id="268" r:id="rId8"/>
    <p:sldId id="266" r:id="rId9"/>
    <p:sldId id="282" r:id="rId10"/>
    <p:sldId id="281" r:id="rId11"/>
    <p:sldId id="270" r:id="rId12"/>
    <p:sldId id="284" r:id="rId13"/>
    <p:sldId id="275" r:id="rId14"/>
    <p:sldId id="280" r:id="rId15"/>
  </p:sldIdLst>
  <p:sldSz cx="9144000" cy="6858000" type="screen4x3"/>
  <p:notesSz cx="7004050" cy="9223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2" autoAdjust="0"/>
    <p:restoredTop sz="94660"/>
  </p:normalViewPr>
  <p:slideViewPr>
    <p:cSldViewPr>
      <p:cViewPr varScale="1">
        <p:scale>
          <a:sx n="83" d="100"/>
          <a:sy n="83" d="100"/>
        </p:scale>
        <p:origin x="-259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30E7-8F1F-450D-A5AC-A684FE18367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981-83B9-4742-A911-FC0A095A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2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30E7-8F1F-450D-A5AC-A684FE18367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981-83B9-4742-A911-FC0A095A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5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30E7-8F1F-450D-A5AC-A684FE18367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981-83B9-4742-A911-FC0A095A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5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30E7-8F1F-450D-A5AC-A684FE18367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981-83B9-4742-A911-FC0A095A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3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30E7-8F1F-450D-A5AC-A684FE18367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981-83B9-4742-A911-FC0A095A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5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30E7-8F1F-450D-A5AC-A684FE18367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981-83B9-4742-A911-FC0A095A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5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30E7-8F1F-450D-A5AC-A684FE18367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981-83B9-4742-A911-FC0A095A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8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30E7-8F1F-450D-A5AC-A684FE18367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981-83B9-4742-A911-FC0A095A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30E7-8F1F-450D-A5AC-A684FE18367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981-83B9-4742-A911-FC0A095A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5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30E7-8F1F-450D-A5AC-A684FE18367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981-83B9-4742-A911-FC0A095A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3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30E7-8F1F-450D-A5AC-A684FE18367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1981-83B9-4742-A911-FC0A095A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1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730E7-8F1F-450D-A5AC-A684FE18367B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A1981-83B9-4742-A911-FC0A095A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7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jmgcreations.files.wordpress.com/2010/11/zombie-gir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9918"/>
            <a:ext cx="4267199" cy="67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0"/>
            <a:ext cx="4876800" cy="686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28600"/>
            <a:ext cx="61722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Chiller" panose="04020404031007020602" pitchFamily="82" charset="0"/>
              </a:rPr>
              <a:t>Project Zombie and Medusa</a:t>
            </a:r>
            <a:endParaRPr lang="en-US" sz="6000" b="1" dirty="0">
              <a:solidFill>
                <a:srgbClr val="C00000"/>
              </a:solidFill>
              <a:latin typeface="Chiller" panose="040204040310070206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53000"/>
            <a:ext cx="5410200" cy="17526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1304DA"/>
                </a:solidFill>
                <a:latin typeface="Chiller" panose="04020404031007020602" pitchFamily="82" charset="0"/>
              </a:rPr>
              <a:t>Jim Kurtz</a:t>
            </a:r>
          </a:p>
          <a:p>
            <a:r>
              <a:rPr lang="en-US" sz="3600" b="1" dirty="0" smtClean="0">
                <a:solidFill>
                  <a:srgbClr val="1304DA"/>
                </a:solidFill>
                <a:latin typeface="Chiller" panose="04020404031007020602" pitchFamily="82" charset="0"/>
              </a:rPr>
              <a:t>Jim Oates</a:t>
            </a:r>
          </a:p>
          <a:p>
            <a:r>
              <a:rPr lang="en-US" sz="3600" b="1" dirty="0" smtClean="0">
                <a:solidFill>
                  <a:srgbClr val="1304DA"/>
                </a:solidFill>
                <a:latin typeface="Chiller" panose="04020404031007020602" pitchFamily="82" charset="0"/>
              </a:rPr>
              <a:t>Karen B. Fine</a:t>
            </a:r>
            <a:endParaRPr lang="en-US" sz="3600" b="1" dirty="0">
              <a:solidFill>
                <a:srgbClr val="1304DA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79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712912"/>
            <a:ext cx="2652713" cy="285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153400" cy="1295400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solidFill>
                  <a:srgbClr val="C00000"/>
                </a:solidFill>
                <a:latin typeface="Chiller" panose="04020404031007020602" pitchFamily="82" charset="0"/>
              </a:rPr>
              <a:t>Have we learned our lesson?  NO!</a:t>
            </a:r>
            <a:endParaRPr lang="en-US" sz="6600" dirty="0">
              <a:solidFill>
                <a:srgbClr val="C00000"/>
              </a:solidFill>
              <a:latin typeface="Chiller" panose="04020404031007020602" pitchFamily="8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4264" y="4572000"/>
            <a:ext cx="88697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Chiller" panose="04020404031007020602" pitchFamily="82" charset="0"/>
              </a:rPr>
              <a:t>Are our corrective actions eradicating </a:t>
            </a:r>
          </a:p>
          <a:p>
            <a:pPr algn="ctr"/>
            <a:r>
              <a:rPr lang="en-US" sz="6000" dirty="0" smtClean="0">
                <a:solidFill>
                  <a:srgbClr val="C00000"/>
                </a:solidFill>
                <a:latin typeface="Chiller" panose="04020404031007020602" pitchFamily="82" charset="0"/>
              </a:rPr>
              <a:t>the problem? NO! </a:t>
            </a:r>
            <a:endParaRPr lang="en-US" sz="6000" dirty="0">
              <a:solidFill>
                <a:srgbClr val="C00000"/>
              </a:solidFill>
              <a:latin typeface="Chiller" panose="04020404031007020602" pitchFamily="82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0" y="1600200"/>
            <a:ext cx="738378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088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4478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C00000"/>
                </a:solidFill>
                <a:latin typeface="Chiller" panose="04020404031007020602" pitchFamily="82" charset="0"/>
              </a:rPr>
              <a:t>Completed </a:t>
            </a:r>
            <a:r>
              <a:rPr lang="en-US" sz="5400" dirty="0">
                <a:solidFill>
                  <a:srgbClr val="C00000"/>
                </a:solidFill>
                <a:latin typeface="Chiller" panose="04020404031007020602" pitchFamily="82" charset="0"/>
              </a:rPr>
              <a:t>Project Checks </a:t>
            </a:r>
            <a:r>
              <a:rPr lang="en-US" sz="5400" dirty="0" smtClean="0">
                <a:solidFill>
                  <a:srgbClr val="C00000"/>
                </a:solidFill>
                <a:latin typeface="Chiller" panose="04020404031007020602" pitchFamily="82" charset="0"/>
              </a:rPr>
              <a:t/>
            </a:r>
            <a:br>
              <a:rPr lang="en-US" sz="5400" dirty="0" smtClean="0">
                <a:solidFill>
                  <a:srgbClr val="C00000"/>
                </a:solidFill>
                <a:latin typeface="Chiller" panose="04020404031007020602" pitchFamily="82" charset="0"/>
              </a:rPr>
            </a:br>
            <a:r>
              <a:rPr lang="en-US" sz="5400" dirty="0" smtClean="0">
                <a:solidFill>
                  <a:srgbClr val="C00000"/>
                </a:solidFill>
                <a:latin typeface="Chiller" panose="04020404031007020602" pitchFamily="82" charset="0"/>
              </a:rPr>
              <a:t>June 8– August 29</a:t>
            </a:r>
            <a:endParaRPr lang="en-US" sz="5400" dirty="0">
              <a:solidFill>
                <a:srgbClr val="C00000"/>
              </a:solidFill>
              <a:latin typeface="Chiller" panose="04020404031007020602" pitchFamily="82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71" y="1752600"/>
            <a:ext cx="8858457" cy="345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199" y="5486400"/>
            <a:ext cx="822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hiller" panose="04020404031007020602" pitchFamily="82" charset="0"/>
              </a:rPr>
              <a:t>*</a:t>
            </a:r>
            <a:r>
              <a:rPr lang="en-US" sz="3200" dirty="0">
                <a:solidFill>
                  <a:srgbClr val="C00000"/>
                </a:solidFill>
                <a:latin typeface="Chiller" panose="04020404031007020602" pitchFamily="82" charset="0"/>
              </a:rPr>
              <a:t>percentage based on the number of projects with the condition, having the stated issue</a:t>
            </a:r>
          </a:p>
        </p:txBody>
      </p:sp>
    </p:spTree>
    <p:extLst>
      <p:ext uri="{BB962C8B-B14F-4D97-AF65-F5344CB8AC3E}">
        <p14:creationId xmlns:p14="http://schemas.microsoft.com/office/powerpoint/2010/main" val="81056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66556">
            <a:off x="441392" y="4125884"/>
            <a:ext cx="1798637" cy="254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Chiller" panose="04020404031007020602" pitchFamily="82" charset="0"/>
              </a:rPr>
              <a:t>What can we do about this?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9330" y="1752600"/>
            <a:ext cx="814774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Chiller" panose="04020404031007020602" pitchFamily="82" charset="0"/>
              </a:rPr>
              <a:t>How can we help the organization?</a:t>
            </a:r>
          </a:p>
          <a:p>
            <a:pPr algn="ctr"/>
            <a:endParaRPr lang="en-US" sz="2400" dirty="0" smtClean="0">
              <a:latin typeface="Chiller" panose="04020404031007020602" pitchFamily="82" charset="0"/>
            </a:endParaRPr>
          </a:p>
          <a:p>
            <a:pPr algn="ctr"/>
            <a:r>
              <a:rPr lang="en-US" sz="6000" dirty="0">
                <a:latin typeface="Chiller" panose="04020404031007020602" pitchFamily="82" charset="0"/>
              </a:rPr>
              <a:t>How can we help the CAR admins</a:t>
            </a:r>
            <a:r>
              <a:rPr lang="en-US" sz="6000" dirty="0" smtClean="0">
                <a:latin typeface="Chiller" panose="04020404031007020602" pitchFamily="82" charset="0"/>
              </a:rPr>
              <a:t>?</a:t>
            </a:r>
          </a:p>
          <a:p>
            <a:pPr algn="ctr"/>
            <a:endParaRPr lang="en-US" sz="1600" dirty="0">
              <a:latin typeface="Chiller" panose="04020404031007020602" pitchFamily="82" charset="0"/>
            </a:endParaRPr>
          </a:p>
          <a:p>
            <a:pPr algn="ctr"/>
            <a:r>
              <a:rPr lang="en-US" sz="6000" dirty="0" smtClean="0">
                <a:solidFill>
                  <a:srgbClr val="C00000"/>
                </a:solidFill>
                <a:latin typeface="Chiller" panose="04020404031007020602" pitchFamily="82" charset="0"/>
              </a:rPr>
              <a:t>Medusa = Real Time Data</a:t>
            </a:r>
          </a:p>
          <a:p>
            <a:pPr algn="ctr"/>
            <a:endParaRPr lang="en-US" sz="6000" dirty="0" smtClean="0">
              <a:latin typeface="Chiller" panose="04020404031007020602" pitchFamily="82" charset="0"/>
            </a:endParaRPr>
          </a:p>
          <a:p>
            <a:r>
              <a:rPr lang="en-US" sz="6000" dirty="0">
                <a:latin typeface="Chiller" panose="04020404031007020602" pitchFamily="8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0580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Chiller" panose="04020404031007020602" pitchFamily="82" charset="0"/>
              </a:rPr>
              <a:t>Closing Comments</a:t>
            </a:r>
            <a:endParaRPr lang="en-US" sz="6000" dirty="0">
              <a:solidFill>
                <a:srgbClr val="C00000"/>
              </a:solidFill>
              <a:latin typeface="Chiller" panose="04020404031007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297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are sharing this information to all CAS and LAB to increase awareness</a:t>
            </a:r>
          </a:p>
          <a:p>
            <a:r>
              <a:rPr lang="en-US" dirty="0" smtClean="0"/>
              <a:t>We can show you how to sample projects</a:t>
            </a:r>
          </a:p>
          <a:p>
            <a:r>
              <a:rPr lang="en-US" dirty="0" smtClean="0"/>
              <a:t>Medusa can support CAR &amp; </a:t>
            </a:r>
            <a:r>
              <a:rPr lang="en-US" dirty="0"/>
              <a:t>t</a:t>
            </a:r>
            <a:r>
              <a:rPr lang="en-US" dirty="0" smtClean="0"/>
              <a:t>ech audit  scope and effectiveness of corrective actions</a:t>
            </a:r>
          </a:p>
          <a:p>
            <a:r>
              <a:rPr lang="en-US" dirty="0"/>
              <a:t>Most of the items that are being checked are  manual processes</a:t>
            </a:r>
          </a:p>
          <a:p>
            <a:r>
              <a:rPr lang="en-US" dirty="0" smtClean="0"/>
              <a:t>Too </a:t>
            </a:r>
            <a:r>
              <a:rPr lang="en-US" dirty="0"/>
              <a:t>many incidents to believe this is human error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2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C00000"/>
                </a:solidFill>
                <a:latin typeface="Chiller" panose="04020404031007020602" pitchFamily="82" charset="0"/>
              </a:rPr>
              <a:t>Questions?</a:t>
            </a:r>
            <a:endParaRPr lang="en-US" sz="9600" dirty="0">
              <a:solidFill>
                <a:srgbClr val="C00000"/>
              </a:solidFill>
              <a:latin typeface="Chiller" panose="04020404031007020602" pitchFamily="82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77815"/>
            <a:ext cx="5105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46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Project Zombie – </a:t>
            </a:r>
            <a:r>
              <a:rPr lang="en-US" sz="4800" b="1" i="1" dirty="0">
                <a:solidFill>
                  <a:srgbClr val="C00000"/>
                </a:solidFill>
                <a:latin typeface="Chiller" panose="04020404031007020602" pitchFamily="82" charset="0"/>
              </a:rPr>
              <a:t>CARs that never </a:t>
            </a:r>
            <a:r>
              <a:rPr lang="en-US" sz="4800" b="1" i="1" dirty="0" smtClean="0">
                <a:solidFill>
                  <a:srgbClr val="C00000"/>
                </a:solidFill>
                <a:latin typeface="Chiller" panose="04020404031007020602" pitchFamily="82" charset="0"/>
              </a:rPr>
              <a:t>die!!</a:t>
            </a:r>
            <a:endParaRPr lang="en-US" sz="4800" dirty="0">
              <a:solidFill>
                <a:srgbClr val="C00000"/>
              </a:solidFill>
              <a:latin typeface="Chiller" panose="04020404031007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Zombie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/>
              <a:t>Categorization of all 2013 CARs</a:t>
            </a:r>
          </a:p>
          <a:p>
            <a:pPr lvl="2"/>
            <a:r>
              <a:rPr lang="en-US" dirty="0" smtClean="0"/>
              <a:t>All = Globally</a:t>
            </a:r>
          </a:p>
          <a:p>
            <a:pPr lvl="2"/>
            <a:r>
              <a:rPr lang="en-US" dirty="0" smtClean="0"/>
              <a:t>1398 CARs</a:t>
            </a:r>
          </a:p>
          <a:p>
            <a:pPr lvl="2"/>
            <a:r>
              <a:rPr lang="en-US" dirty="0" smtClean="0"/>
              <a:t>From all sources</a:t>
            </a:r>
          </a:p>
          <a:p>
            <a:pPr lvl="3"/>
            <a:r>
              <a:rPr lang="en-US" dirty="0" smtClean="0"/>
              <a:t>Internal, external</a:t>
            </a:r>
          </a:p>
          <a:p>
            <a:pPr lvl="2"/>
            <a:r>
              <a:rPr lang="en-US" dirty="0" smtClean="0"/>
              <a:t>From all sites</a:t>
            </a:r>
          </a:p>
          <a:p>
            <a:pPr lvl="2"/>
            <a:r>
              <a:rPr lang="en-US" dirty="0" smtClean="0"/>
              <a:t>Observations, Findings and OFI’s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52400"/>
            <a:ext cx="862012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181600"/>
            <a:ext cx="8229600" cy="1143000"/>
          </a:xfrm>
        </p:spPr>
        <p:txBody>
          <a:bodyPr/>
          <a:lstStyle/>
          <a:p>
            <a:r>
              <a:rPr lang="en-US" dirty="0" smtClean="0"/>
              <a:t>All CARs by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800600"/>
            <a:ext cx="8229600" cy="1112838"/>
          </a:xfrm>
        </p:spPr>
        <p:txBody>
          <a:bodyPr/>
          <a:lstStyle/>
          <a:p>
            <a:r>
              <a:rPr lang="en-US" dirty="0" smtClean="0"/>
              <a:t>All Melville by Category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0563"/>
            <a:ext cx="8620125" cy="604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34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All Melville by Sub Category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9879" y="6327476"/>
            <a:ext cx="322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Remaining subcategories 1 CAR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4588"/>
            <a:ext cx="8620125" cy="604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62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" y="450210"/>
            <a:ext cx="8997783" cy="6273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 rot="1120096">
            <a:off x="1276947" y="1630446"/>
            <a:ext cx="80041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Chiller" panose="04020404031007020602" pitchFamily="82" charset="0"/>
              </a:rPr>
              <a:t>Are we still making the same mistakes?</a:t>
            </a:r>
            <a:br>
              <a:rPr lang="en-US" sz="3600" b="1" dirty="0">
                <a:solidFill>
                  <a:srgbClr val="C00000"/>
                </a:solidFill>
                <a:latin typeface="Chiller" panose="04020404031007020602" pitchFamily="82" charset="0"/>
              </a:rPr>
            </a:br>
            <a:r>
              <a:rPr lang="en-US" sz="3600" b="1" dirty="0">
                <a:solidFill>
                  <a:srgbClr val="C00000"/>
                </a:solidFill>
                <a:latin typeface="Chiller" panose="04020404031007020602" pitchFamily="82" charset="0"/>
              </a:rPr>
              <a:t>YES!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133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Medusa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b="1" dirty="0" smtClean="0">
                <a:solidFill>
                  <a:srgbClr val="C00000"/>
                </a:solidFill>
                <a:latin typeface="Chiller" panose="04020404031007020602" pitchFamily="82" charset="0"/>
              </a:rPr>
              <a:t> </a:t>
            </a:r>
            <a:r>
              <a:rPr lang="en-US" b="1" i="1" dirty="0" smtClean="0">
                <a:solidFill>
                  <a:srgbClr val="C00000"/>
                </a:solidFill>
                <a:latin typeface="Chiller" panose="04020404031007020602" pitchFamily="82" charset="0"/>
                <a:cs typeface="Arial"/>
              </a:rPr>
              <a:t>̶  </a:t>
            </a:r>
            <a:r>
              <a:rPr lang="en-US" b="1" i="1" dirty="0" smtClean="0">
                <a:solidFill>
                  <a:srgbClr val="C00000"/>
                </a:solidFill>
                <a:latin typeface="Chiller" panose="04020404031007020602" pitchFamily="82" charset="0"/>
              </a:rPr>
              <a:t>Ugly data </a:t>
            </a:r>
            <a:r>
              <a:rPr lang="en-US" b="1" i="1" dirty="0">
                <a:solidFill>
                  <a:srgbClr val="C00000"/>
                </a:solidFill>
                <a:latin typeface="Chiller" panose="04020404031007020602" pitchFamily="82" charset="0"/>
              </a:rPr>
              <a:t>with 1 </a:t>
            </a:r>
            <a:r>
              <a:rPr lang="en-US" b="1" i="1" dirty="0" smtClean="0">
                <a:solidFill>
                  <a:srgbClr val="C00000"/>
                </a:solidFill>
                <a:latin typeface="Chiller" panose="04020404031007020602" pitchFamily="82" charset="0"/>
              </a:rPr>
              <a:t>look could turn you into stone</a:t>
            </a:r>
            <a:endParaRPr lang="en-US" b="1" i="1" dirty="0">
              <a:solidFill>
                <a:srgbClr val="C00000"/>
              </a:solidFill>
              <a:latin typeface="Chiller" panose="04020404031007020602" pitchFamily="82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600" y="1600200"/>
            <a:ext cx="8610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Medusa</a:t>
            </a:r>
          </a:p>
          <a:p>
            <a:pPr lvl="1"/>
            <a:r>
              <a:rPr lang="en-US" dirty="0" smtClean="0"/>
              <a:t>Project </a:t>
            </a:r>
            <a:r>
              <a:rPr lang="en-US" b="1" u="sng" dirty="0" smtClean="0"/>
              <a:t>Sampling </a:t>
            </a:r>
            <a:r>
              <a:rPr lang="en-US" dirty="0" smtClean="0"/>
              <a:t>(NOT AN AUDIT)</a:t>
            </a:r>
            <a:endParaRPr lang="en-US" b="1" u="sng" dirty="0" smtClean="0"/>
          </a:p>
          <a:p>
            <a:pPr lvl="2"/>
            <a:r>
              <a:rPr lang="en-US" dirty="0" smtClean="0"/>
              <a:t>Sample size determined by number of closed projects from previous week involving </a:t>
            </a:r>
            <a:r>
              <a:rPr lang="en-US" dirty="0"/>
              <a:t>datasheets (ANSI/ASQ </a:t>
            </a:r>
            <a:r>
              <a:rPr lang="en-US" dirty="0" smtClean="0"/>
              <a:t>Z1.4)</a:t>
            </a:r>
          </a:p>
          <a:p>
            <a:pPr lvl="3"/>
            <a:r>
              <a:rPr lang="en-US" dirty="0" smtClean="0"/>
              <a:t>UL Labs and DAP </a:t>
            </a:r>
          </a:p>
          <a:p>
            <a:pPr lvl="2"/>
            <a:r>
              <a:rPr lang="en-US" dirty="0" smtClean="0"/>
              <a:t>Currently checking 12 known non-conformances </a:t>
            </a:r>
          </a:p>
          <a:p>
            <a:pPr lvl="2"/>
            <a:r>
              <a:rPr lang="en-US" dirty="0" smtClean="0"/>
              <a:t>Additional items can be added if spotted</a:t>
            </a:r>
          </a:p>
          <a:p>
            <a:pPr lvl="2"/>
            <a:r>
              <a:rPr lang="en-US" dirty="0" smtClean="0"/>
              <a:t>No CARs are written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5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Reviewed items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12" y="1143000"/>
            <a:ext cx="8599388" cy="5092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11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Medusa Results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9102"/>
            <a:ext cx="8915401" cy="354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4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4105</TotalTime>
  <Words>243</Words>
  <Application>Microsoft Office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Project Zombie and Medusa</vt:lpstr>
      <vt:lpstr>Project Zombie – CARs that never die!!</vt:lpstr>
      <vt:lpstr>All CARs by Category</vt:lpstr>
      <vt:lpstr>All Melville by Category</vt:lpstr>
      <vt:lpstr>All Melville by Sub Category</vt:lpstr>
      <vt:lpstr>PowerPoint Presentation</vt:lpstr>
      <vt:lpstr>Project Medusa  ̶  Ugly data with 1 look could turn you into stone</vt:lpstr>
      <vt:lpstr>Reviewed items</vt:lpstr>
      <vt:lpstr>Medusa Results</vt:lpstr>
      <vt:lpstr>Have we learned our lesson?  NO!</vt:lpstr>
      <vt:lpstr>Completed Project Checks  June 8– August 29</vt:lpstr>
      <vt:lpstr>What can we do about this?</vt:lpstr>
      <vt:lpstr>Closing Comments</vt:lpstr>
      <vt:lpstr>Questions?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Oates, James R.</dc:creator>
  <cp:lastModifiedBy>Allison, Cheryl</cp:lastModifiedBy>
  <cp:revision>65</cp:revision>
  <cp:lastPrinted>2014-07-17T11:48:58Z</cp:lastPrinted>
  <dcterms:created xsi:type="dcterms:W3CDTF">2014-07-08T13:51:11Z</dcterms:created>
  <dcterms:modified xsi:type="dcterms:W3CDTF">2014-09-18T14:42:24Z</dcterms:modified>
</cp:coreProperties>
</file>