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80" r:id="rId4"/>
    <p:sldId id="279" r:id="rId5"/>
    <p:sldId id="271" r:id="rId6"/>
    <p:sldId id="281" r:id="rId7"/>
    <p:sldId id="285" r:id="rId8"/>
    <p:sldId id="282" r:id="rId9"/>
    <p:sldId id="288" r:id="rId10"/>
    <p:sldId id="267" r:id="rId11"/>
    <p:sldId id="289" r:id="rId12"/>
    <p:sldId id="283" r:id="rId13"/>
    <p:sldId id="284" r:id="rId14"/>
    <p:sldId id="290" r:id="rId15"/>
    <p:sldId id="278" r:id="rId16"/>
    <p:sldId id="291" r:id="rId17"/>
    <p:sldId id="287" r:id="rId18"/>
    <p:sldId id="292" r:id="rId19"/>
    <p:sldId id="264" r:id="rId2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457200" rtl="0" eaLnBrk="1" latinLnBrk="0" hangingPunct="1">
      <a:defRPr kern="1200">
        <a:solidFill>
          <a:schemeClr val="tx1"/>
        </a:solidFill>
        <a:latin typeface="Arial" charset="0"/>
        <a:ea typeface="Geneva" charset="0"/>
        <a:cs typeface="Geneva" charset="0"/>
      </a:defRPr>
    </a:lvl6pPr>
    <a:lvl7pPr marL="2743200" algn="l" defTabSz="457200" rtl="0" eaLnBrk="1" latinLnBrk="0" hangingPunct="1">
      <a:defRPr kern="1200">
        <a:solidFill>
          <a:schemeClr val="tx1"/>
        </a:solidFill>
        <a:latin typeface="Arial" charset="0"/>
        <a:ea typeface="Geneva" charset="0"/>
        <a:cs typeface="Geneva" charset="0"/>
      </a:defRPr>
    </a:lvl7pPr>
    <a:lvl8pPr marL="3200400" algn="l" defTabSz="457200" rtl="0" eaLnBrk="1" latinLnBrk="0" hangingPunct="1">
      <a:defRPr kern="1200">
        <a:solidFill>
          <a:schemeClr val="tx1"/>
        </a:solidFill>
        <a:latin typeface="Arial" charset="0"/>
        <a:ea typeface="Geneva" charset="0"/>
        <a:cs typeface="Geneva" charset="0"/>
      </a:defRPr>
    </a:lvl8pPr>
    <a:lvl9pPr marL="3657600" algn="l" defTabSz="457200" rtl="0" eaLnBrk="1" latinLnBrk="0" hangingPunct="1">
      <a:defRPr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C547"/>
    <a:srgbClr val="6EC1BC"/>
    <a:srgbClr val="F18307"/>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53" autoAdjust="0"/>
    <p:restoredTop sz="94660"/>
  </p:normalViewPr>
  <p:slideViewPr>
    <p:cSldViewPr snapToGrid="0" snapToObjects="1" showGuides="1">
      <p:cViewPr varScale="1">
        <p:scale>
          <a:sx n="88" d="100"/>
          <a:sy n="88" d="100"/>
        </p:scale>
        <p:origin x="-86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pitchFamily="34" charset="0"/>
                <a:ea typeface="Geneva"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E05805F-438E-7C48-8663-07A5D57B6172}" type="datetime1">
              <a:rPr lang="en-US"/>
              <a:pPr/>
              <a:t>1/12/2011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pitchFamily="34" charset="0"/>
                <a:ea typeface="Geneva"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C272867-8FAE-304D-9E03-3D0C04CDCBD2}" type="slidenum">
              <a:rPr lang="en-US"/>
              <a:pPr/>
              <a:t>‹#›</a:t>
            </a:fld>
            <a:endParaRPr lang="en-US"/>
          </a:p>
        </p:txBody>
      </p:sp>
    </p:spTree>
    <p:extLst>
      <p:ext uri="{BB962C8B-B14F-4D97-AF65-F5344CB8AC3E}">
        <p14:creationId xmlns:p14="http://schemas.microsoft.com/office/powerpoint/2010/main" val="28093895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cstate="print"/>
          <a:srcRect r="16216"/>
          <a:stretch>
            <a:fillRect/>
          </a:stretch>
        </p:blipFill>
        <p:spPr bwMode="invGray">
          <a:xfrm>
            <a:off x="6308725" y="328613"/>
            <a:ext cx="2835275" cy="3384550"/>
          </a:xfrm>
          <a:prstGeom prst="rect">
            <a:avLst/>
          </a:prstGeom>
          <a:noFill/>
          <a:ln w="9525">
            <a:noFill/>
            <a:miter lim="800000"/>
            <a:headEnd/>
            <a:tailEnd/>
          </a:ln>
        </p:spPr>
      </p:pic>
      <p:sp>
        <p:nvSpPr>
          <p:cNvPr id="2" name="Title 1"/>
          <p:cNvSpPr>
            <a:spLocks noGrp="1"/>
          </p:cNvSpPr>
          <p:nvPr>
            <p:ph type="ctrTitle"/>
          </p:nvPr>
        </p:nvSpPr>
        <p:spPr>
          <a:xfrm>
            <a:off x="457200" y="2534248"/>
            <a:ext cx="5555894"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cstate="print"/>
          <a:srcRect/>
          <a:stretch>
            <a:fillRect/>
          </a:stretch>
        </p:blipFill>
        <p:spPr bwMode="auto">
          <a:xfrm>
            <a:off x="7881938" y="482600"/>
            <a:ext cx="804862" cy="80645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r="16216"/>
          <a:stretch>
            <a:fillRect/>
          </a:stretch>
        </p:blipFill>
        <p:spPr bwMode="auto">
          <a:xfrm>
            <a:off x="6308725" y="328613"/>
            <a:ext cx="2835275" cy="3384550"/>
          </a:xfrm>
          <a:prstGeom prst="rect">
            <a:avLst/>
          </a:prstGeom>
          <a:noFill/>
          <a:ln w="9525">
            <a:noFill/>
            <a:miter lim="800000"/>
            <a:headEnd/>
            <a:tailEnd/>
          </a:ln>
        </p:spPr>
      </p:pic>
      <p:sp>
        <p:nvSpPr>
          <p:cNvPr id="2" name="Title 1"/>
          <p:cNvSpPr>
            <a:spLocks noGrp="1"/>
          </p:cNvSpPr>
          <p:nvPr>
            <p:ph type="ctrTitle"/>
          </p:nvPr>
        </p:nvSpPr>
        <p:spPr>
          <a:xfrm>
            <a:off x="457199" y="2532888"/>
            <a:ext cx="554126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59352"/>
            <a:ext cx="5541264"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D8491E02-CD98-9E41-AFE2-9745775FD2F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F4E6D2B2-1B4E-AE4B-8F03-52C3424B26B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r="79"/>
          <a:stretch>
            <a:fillRect/>
          </a:stretch>
        </p:blipFill>
        <p:spPr bwMode="auto">
          <a:xfrm>
            <a:off x="7132638" y="274638"/>
            <a:ext cx="1646237" cy="1647825"/>
          </a:xfrm>
          <a:prstGeom prst="rect">
            <a:avLst/>
          </a:prstGeom>
          <a:noFill/>
          <a:ln w="9525">
            <a:noFill/>
            <a:miter lim="800000"/>
            <a:headEnd/>
            <a:tailEnd/>
          </a:ln>
        </p:spPr>
      </p:pic>
      <p:pic>
        <p:nvPicPr>
          <p:cNvPr id="5" name="Picture 7"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211AD142-081E-DE4F-ABDB-8D7F86B812B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Geneva" charset="-128"/>
              <a:cs typeface="Arial" pitchFamily="34" charset="0"/>
            </a:endParaRPr>
          </a:p>
        </p:txBody>
      </p:sp>
      <p:pic>
        <p:nvPicPr>
          <p:cNvPr id="4" name="Picture 6" descr="ul_pattern.pdf"/>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8757B57C-64B7-1C41-8BC8-9417B92F388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4C7AEAF-76DE-7C40-9EEA-4B37F3B6FF3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010239B3-8181-B54A-91AF-4D83222F11C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95ED05F-9D94-0E42-8488-46FA5C2F712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corporate.ul.com/departments/snk5212/QE/ASReports.cfm?Year=2010" TargetMode="External"/><Relationship Id="rId2" Type="http://schemas.openxmlformats.org/officeDocument/2006/relationships/hyperlink" Target="http://corporate.ul.com/departments/snk5212/IQA/Activity_Coverage_Menu.cf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corporate.ul.com/departments/snk5212/IQA/index.cfm"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corporate.ul.com/departments/snk5212/QualityEngineering/index.cfm"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corporate.ul.com/departments/snk5212/IQA/index.cfm"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corporate.ul.com/departments/snk5212/IQA/index.cfm" TargetMode="External"/><Relationship Id="rId2" Type="http://schemas.openxmlformats.org/officeDocument/2006/relationships/hyperlink" Target="http://corporate.ul.com/departments/snk5212/FAQ/SiteFAQ.cfm" TargetMode="External"/><Relationship Id="rId1" Type="http://schemas.openxmlformats.org/officeDocument/2006/relationships/slideLayout" Target="../slideLayouts/slideLayout4.x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457200" y="2533650"/>
            <a:ext cx="5843588" cy="1400175"/>
          </a:xfrm>
        </p:spPr>
        <p:txBody>
          <a:bodyPr/>
          <a:lstStyle/>
          <a:p>
            <a:pPr eaLnBrk="1" hangingPunct="1"/>
            <a:r>
              <a:rPr lang="en-US" dirty="0" smtClean="0">
                <a:latin typeface="Arial" charset="0"/>
                <a:ea typeface="Geneva" charset="0"/>
              </a:rPr>
              <a:t>Quality Engineering </a:t>
            </a:r>
            <a:br>
              <a:rPr lang="en-US" dirty="0" smtClean="0">
                <a:latin typeface="Arial" charset="0"/>
                <a:ea typeface="Geneva" charset="0"/>
              </a:rPr>
            </a:br>
            <a:r>
              <a:rPr lang="en-US" dirty="0" smtClean="0">
                <a:latin typeface="Arial" charset="0"/>
                <a:ea typeface="Geneva" charset="0"/>
              </a:rPr>
              <a:t>Web Site Overview</a:t>
            </a:r>
            <a:endParaRPr lang="en-US" dirty="0">
              <a:latin typeface="Arial" charset="0"/>
              <a:ea typeface="Geneva" charset="0"/>
            </a:endParaRPr>
          </a:p>
        </p:txBody>
      </p:sp>
      <p:sp>
        <p:nvSpPr>
          <p:cNvPr id="15363" name="Subtitle 2"/>
          <p:cNvSpPr>
            <a:spLocks noGrp="1"/>
          </p:cNvSpPr>
          <p:nvPr>
            <p:ph type="subTitle" idx="1"/>
          </p:nvPr>
        </p:nvSpPr>
        <p:spPr>
          <a:xfrm>
            <a:off x="457200" y="3960813"/>
            <a:ext cx="5843588" cy="1774825"/>
          </a:xfrm>
        </p:spPr>
        <p:txBody>
          <a:bodyPr/>
          <a:lstStyle/>
          <a:p>
            <a:pPr eaLnBrk="1" hangingPunct="1"/>
            <a:r>
              <a:rPr lang="en-US" dirty="0" smtClean="0">
                <a:latin typeface="Arial" charset="0"/>
                <a:ea typeface="Arial" charset="0"/>
                <a:cs typeface="Arial" charset="0"/>
              </a:rPr>
              <a:t>2011 Calibration </a:t>
            </a:r>
            <a:r>
              <a:rPr lang="en-US" dirty="0" smtClean="0">
                <a:latin typeface="Arial" charset="0"/>
                <a:ea typeface="Arial" charset="0"/>
                <a:cs typeface="Arial" charset="0"/>
              </a:rPr>
              <a:t>Meeting</a:t>
            </a:r>
          </a:p>
          <a:p>
            <a:pPr eaLnBrk="1" hangingPunct="1"/>
            <a:r>
              <a:rPr lang="en-US" sz="1000" dirty="0" smtClean="0">
                <a:latin typeface="Arial" charset="0"/>
                <a:ea typeface="Arial" charset="0"/>
                <a:cs typeface="Arial" charset="0"/>
              </a:rPr>
              <a:t>Christopher </a:t>
            </a:r>
            <a:r>
              <a:rPr lang="en-US" sz="1000" dirty="0" err="1" smtClean="0">
                <a:latin typeface="Arial" charset="0"/>
                <a:ea typeface="Arial" charset="0"/>
                <a:cs typeface="Arial" charset="0"/>
              </a:rPr>
              <a:t>Nicastro</a:t>
            </a:r>
            <a:endParaRPr lang="en-US" sz="1000" dirty="0">
              <a:latin typeface="Arial" charset="0"/>
              <a:ea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2"/>
          <p:cNvSpPr>
            <a:spLocks noGrp="1"/>
          </p:cNvSpPr>
          <p:nvPr>
            <p:ph type="title"/>
          </p:nvPr>
        </p:nvSpPr>
        <p:spPr>
          <a:xfrm>
            <a:off x="457200" y="274638"/>
            <a:ext cx="8229600" cy="574448"/>
          </a:xfrm>
        </p:spPr>
        <p:txBody>
          <a:bodyPr/>
          <a:lstStyle/>
          <a:p>
            <a:pPr eaLnBrk="1" hangingPunct="1"/>
            <a:r>
              <a:rPr lang="en-US" dirty="0" smtClean="0">
                <a:latin typeface="Arial" charset="0"/>
                <a:ea typeface="Geneva" charset="0"/>
              </a:rPr>
              <a:t>GCAR Metrics Review</a:t>
            </a:r>
            <a:endParaRPr lang="en-US" dirty="0">
              <a:latin typeface="Arial" charset="0"/>
              <a:ea typeface="Geneva" charset="0"/>
            </a:endParaRPr>
          </a:p>
        </p:txBody>
      </p:sp>
      <p:sp>
        <p:nvSpPr>
          <p:cNvPr id="1028" name="Content Placeholder 3"/>
          <p:cNvSpPr>
            <a:spLocks noGrp="1"/>
          </p:cNvSpPr>
          <p:nvPr>
            <p:ph sz="half" idx="1"/>
          </p:nvPr>
        </p:nvSpPr>
        <p:spPr>
          <a:xfrm>
            <a:off x="457200" y="1023258"/>
            <a:ext cx="4038600" cy="5102906"/>
          </a:xfrm>
        </p:spPr>
        <p:txBody>
          <a:bodyPr>
            <a:normAutofit lnSpcReduction="10000"/>
          </a:bodyPr>
          <a:lstStyle/>
          <a:p>
            <a:pPr marL="285750" indent="-285750" eaLnBrk="1" hangingPunct="1">
              <a:buFont typeface="Arial" pitchFamily="34" charset="0"/>
              <a:buChar char="•"/>
            </a:pPr>
            <a:r>
              <a:rPr lang="en-US" dirty="0" smtClean="0">
                <a:latin typeface="Arial" charset="0"/>
                <a:ea typeface="Geneva" charset="0"/>
              </a:rPr>
              <a:t>Introduced </a:t>
            </a:r>
            <a:r>
              <a:rPr lang="en-US" dirty="0" smtClean="0">
                <a:latin typeface="Arial" charset="0"/>
                <a:ea typeface="Geneva" charset="0"/>
              </a:rPr>
              <a:t>in August, 2010</a:t>
            </a:r>
          </a:p>
          <a:p>
            <a:pPr marL="285750" indent="-285750" eaLnBrk="1" hangingPunct="1">
              <a:buFont typeface="Arial" pitchFamily="34" charset="0"/>
              <a:buChar char="•"/>
            </a:pPr>
            <a:r>
              <a:rPr lang="en-US" dirty="0" smtClean="0">
                <a:latin typeface="Arial" charset="0"/>
                <a:ea typeface="Geneva" charset="0"/>
              </a:rPr>
              <a:t>Data </a:t>
            </a:r>
            <a:r>
              <a:rPr lang="en-US" dirty="0" smtClean="0">
                <a:latin typeface="Arial" charset="0"/>
                <a:ea typeface="Geneva" charset="0"/>
              </a:rPr>
              <a:t>is updated weekly (Mondays) from GCAR DB via </a:t>
            </a:r>
            <a:r>
              <a:rPr lang="en-US" dirty="0" err="1" smtClean="0">
                <a:latin typeface="Arial" charset="0"/>
                <a:ea typeface="Geneva" charset="0"/>
              </a:rPr>
              <a:t>Datamart</a:t>
            </a:r>
            <a:r>
              <a:rPr lang="en-US" dirty="0" smtClean="0">
                <a:latin typeface="Arial" charset="0"/>
                <a:ea typeface="Geneva" charset="0"/>
              </a:rPr>
              <a:t>. Data is uploaded into Oracle DB where the data is scrubbed</a:t>
            </a:r>
          </a:p>
          <a:p>
            <a:pPr marL="285750" indent="-285750">
              <a:buFont typeface="Arial" pitchFamily="34" charset="0"/>
              <a:buChar char="•"/>
            </a:pPr>
            <a:r>
              <a:rPr lang="en-US" dirty="0" smtClean="0">
                <a:latin typeface="Arial" charset="0"/>
                <a:ea typeface="Geneva" charset="0"/>
              </a:rPr>
              <a:t>Ability </a:t>
            </a:r>
            <a:r>
              <a:rPr lang="en-US" dirty="0" smtClean="0">
                <a:latin typeface="Arial" charset="0"/>
                <a:ea typeface="Geneva" charset="0"/>
              </a:rPr>
              <a:t>to save page without adding a  browser bookmark – and you won’t lose it when you get a new computer!</a:t>
            </a:r>
          </a:p>
          <a:p>
            <a:pPr marL="285750" indent="-285750">
              <a:buFont typeface="Arial" pitchFamily="34" charset="0"/>
              <a:buChar char="•"/>
            </a:pPr>
            <a:r>
              <a:rPr lang="en-US" dirty="0" smtClean="0">
                <a:latin typeface="Arial" charset="0"/>
                <a:ea typeface="Geneva" charset="0"/>
              </a:rPr>
              <a:t>Output </a:t>
            </a:r>
            <a:r>
              <a:rPr lang="en-US" dirty="0" smtClean="0">
                <a:latin typeface="Arial" charset="0"/>
                <a:ea typeface="Geneva" charset="0"/>
              </a:rPr>
              <a:t>CAR Data to Excel</a:t>
            </a:r>
          </a:p>
          <a:p>
            <a:pPr marL="285750" indent="-285750">
              <a:buFont typeface="Arial" pitchFamily="34" charset="0"/>
              <a:buChar char="•"/>
            </a:pPr>
            <a:r>
              <a:rPr lang="en-US" dirty="0" smtClean="0">
                <a:latin typeface="Arial" charset="0"/>
                <a:ea typeface="Geneva" charset="0"/>
              </a:rPr>
              <a:t>Save </a:t>
            </a:r>
            <a:r>
              <a:rPr lang="en-US" dirty="0" smtClean="0">
                <a:latin typeface="Arial" charset="0"/>
                <a:ea typeface="Geneva" charset="0"/>
              </a:rPr>
              <a:t>Data Table to Excel (for graphing purposes)</a:t>
            </a:r>
          </a:p>
          <a:p>
            <a:pPr marL="285750" indent="-285750">
              <a:buFont typeface="Arial" pitchFamily="34" charset="0"/>
              <a:buChar char="•"/>
            </a:pPr>
            <a:r>
              <a:rPr lang="en-US" dirty="0" smtClean="0">
                <a:latin typeface="Arial" charset="0"/>
                <a:ea typeface="Geneva" charset="0"/>
              </a:rPr>
              <a:t>Application </a:t>
            </a:r>
            <a:r>
              <a:rPr lang="en-US" dirty="0" smtClean="0">
                <a:latin typeface="Arial" charset="0"/>
                <a:ea typeface="Geneva" charset="0"/>
              </a:rPr>
              <a:t>Overview and Glossary of Terms.</a:t>
            </a:r>
          </a:p>
          <a:p>
            <a:pPr marL="285750" indent="-285750">
              <a:buFont typeface="Arial" pitchFamily="34" charset="0"/>
              <a:buChar char="•"/>
            </a:pPr>
            <a:r>
              <a:rPr lang="en-US" dirty="0" smtClean="0">
                <a:latin typeface="Arial" charset="0"/>
                <a:ea typeface="Geneva" charset="0"/>
              </a:rPr>
              <a:t>…. </a:t>
            </a:r>
            <a:r>
              <a:rPr lang="en-US" b="1" dirty="0">
                <a:latin typeface="Arial" charset="0"/>
                <a:ea typeface="Geneva" charset="0"/>
              </a:rPr>
              <a:t>No Errors</a:t>
            </a:r>
            <a:r>
              <a:rPr lang="en-US" b="1" dirty="0" smtClean="0">
                <a:latin typeface="Arial" charset="0"/>
                <a:ea typeface="Geneva" charset="0"/>
              </a:rPr>
              <a:t>!</a:t>
            </a:r>
            <a:endParaRPr lang="en-US" b="1" dirty="0">
              <a:latin typeface="Arial" charset="0"/>
              <a:ea typeface="Geneva" charset="0"/>
            </a:endParaRPr>
          </a:p>
        </p:txBody>
      </p:sp>
      <p:sp>
        <p:nvSpPr>
          <p:cNvPr id="1029" name="Slide Number Placeholder 5"/>
          <p:cNvSpPr>
            <a:spLocks noGrp="1"/>
          </p:cNvSpPr>
          <p:nvPr>
            <p:ph type="sldNum" sz="quarter" idx="10"/>
          </p:nvPr>
        </p:nvSpPr>
        <p:spPr bwMode="auto">
          <a:noFill/>
          <a:ln>
            <a:miter lim="800000"/>
            <a:headEnd/>
            <a:tailEnd/>
          </a:ln>
        </p:spPr>
        <p:txBody>
          <a:bodyPr/>
          <a:lstStyle/>
          <a:p>
            <a:fld id="{68277B4D-104C-CE4F-ABCC-370A41C2F0CC}" type="slidenum">
              <a:rPr lang="en-US"/>
              <a:pPr/>
              <a:t>10</a:t>
            </a:fld>
            <a:endParaRPr lang="en-US"/>
          </a:p>
        </p:txBody>
      </p:sp>
      <p:pic>
        <p:nvPicPr>
          <p:cNvPr id="2" name="Picture 5" descr="C:\Users\06046\AppData\Local\Microsoft\Windows\Temporary Internet Files\Content.IE5\9081G6IH\MC90029597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9481" y="448809"/>
            <a:ext cx="2295969" cy="28491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r>
              <a:rPr lang="en-US">
                <a:latin typeface="Arial" charset="0"/>
                <a:ea typeface="Geneva" charset="0"/>
              </a:rPr>
              <a:t>Agenda</a:t>
            </a:r>
          </a:p>
        </p:txBody>
      </p:sp>
      <p:sp>
        <p:nvSpPr>
          <p:cNvPr id="17411" name="Content Placeholder 4"/>
          <p:cNvSpPr>
            <a:spLocks noGrp="1"/>
          </p:cNvSpPr>
          <p:nvPr>
            <p:ph idx="1"/>
          </p:nvPr>
        </p:nvSpPr>
        <p:spPr>
          <a:ln>
            <a:solidFill>
              <a:schemeClr val="bg1"/>
            </a:solidFill>
          </a:ln>
        </p:spPr>
        <p:txBody>
          <a:bodyPr/>
          <a:lstStyle/>
          <a:p>
            <a:pPr marL="0" indent="0" eaLnBrk="1" hangingPunct="1"/>
            <a:r>
              <a:rPr lang="en-US" dirty="0" smtClean="0">
                <a:latin typeface="Arial" charset="0"/>
                <a:ea typeface="Arial" charset="0"/>
                <a:cs typeface="Arial" charset="0"/>
              </a:rPr>
              <a:t>New Site Design</a:t>
            </a:r>
            <a:r>
              <a:rPr lang="en-US" dirty="0">
                <a:latin typeface="Arial" charset="0"/>
                <a:ea typeface="Arial" charset="0"/>
                <a:cs typeface="Arial" charset="0"/>
              </a:rPr>
              <a:t> </a:t>
            </a:r>
            <a:r>
              <a:rPr lang="en-US" dirty="0" smtClean="0">
                <a:latin typeface="Arial" charset="0"/>
                <a:ea typeface="Arial" charset="0"/>
                <a:cs typeface="Arial" charset="0"/>
              </a:rPr>
              <a:t>– Navigation and Menus</a:t>
            </a:r>
          </a:p>
          <a:p>
            <a:pPr marL="0" indent="0" eaLnBrk="1" hangingPunct="1"/>
            <a:r>
              <a:rPr lang="en-US" dirty="0" smtClean="0">
                <a:latin typeface="Arial" charset="0"/>
                <a:ea typeface="Arial" charset="0"/>
                <a:cs typeface="Arial" charset="0"/>
              </a:rPr>
              <a:t>GCAR Metrics Review</a:t>
            </a:r>
            <a:endParaRPr lang="en-US" dirty="0">
              <a:latin typeface="Arial" charset="0"/>
              <a:ea typeface="Arial" charset="0"/>
              <a:cs typeface="Arial" charset="0"/>
            </a:endParaRPr>
          </a:p>
          <a:p>
            <a:pPr marL="0" indent="0" eaLnBrk="1" hangingPunct="1"/>
            <a:r>
              <a:rPr lang="en-US" dirty="0" smtClean="0">
                <a:solidFill>
                  <a:srgbClr val="C00000"/>
                </a:solidFill>
                <a:latin typeface="Arial" charset="0"/>
                <a:ea typeface="Arial" charset="0"/>
                <a:cs typeface="Arial" charset="0"/>
              </a:rPr>
              <a:t>2010 Changes</a:t>
            </a:r>
          </a:p>
          <a:p>
            <a:pPr marL="0" indent="0" eaLnBrk="1" hangingPunct="1"/>
            <a:r>
              <a:rPr lang="en-US" dirty="0" smtClean="0">
                <a:solidFill>
                  <a:srgbClr val="7F7F7F"/>
                </a:solidFill>
                <a:latin typeface="Arial" charset="0"/>
                <a:ea typeface="Arial" charset="0"/>
                <a:cs typeface="Arial" charset="0"/>
              </a:rPr>
              <a:t>Future </a:t>
            </a:r>
            <a:r>
              <a:rPr lang="en-US" dirty="0" smtClean="0">
                <a:solidFill>
                  <a:srgbClr val="7F7F7F"/>
                </a:solidFill>
                <a:latin typeface="Arial" charset="0"/>
                <a:ea typeface="Arial" charset="0"/>
                <a:cs typeface="Arial" charset="0"/>
              </a:rPr>
              <a:t>Plans</a:t>
            </a:r>
          </a:p>
          <a:p>
            <a:pPr marL="0" indent="0" eaLnBrk="1" hangingPunct="1"/>
            <a:r>
              <a:rPr lang="en-US" dirty="0" smtClean="0">
                <a:solidFill>
                  <a:srgbClr val="7F7F7F"/>
                </a:solidFill>
                <a:latin typeface="Arial" charset="0"/>
                <a:ea typeface="Arial" charset="0"/>
                <a:cs typeface="Arial" charset="0"/>
              </a:rPr>
              <a:t>Miscellaneous</a:t>
            </a:r>
            <a:endParaRPr lang="en-US" dirty="0" smtClean="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Feedback / Questions</a:t>
            </a:r>
            <a:endParaRPr lang="en-US" dirty="0" smtClean="0">
              <a:solidFill>
                <a:srgbClr val="7F7F7F"/>
              </a:solidFill>
              <a:latin typeface="Arial" charset="0"/>
              <a:ea typeface="Arial" charset="0"/>
              <a:cs typeface="Arial" charset="0"/>
            </a:endParaRPr>
          </a:p>
          <a:p>
            <a:pPr marL="0" indent="0" eaLnBrk="1" hangingPunct="1"/>
            <a:endParaRPr lang="en-US" dirty="0">
              <a:solidFill>
                <a:srgbClr val="7F7F7F"/>
              </a:solidFill>
              <a:latin typeface="Arial" charset="0"/>
              <a:ea typeface="Arial" charset="0"/>
              <a:cs typeface="Arial" charset="0"/>
            </a:endParaRPr>
          </a:p>
        </p:txBody>
      </p:sp>
      <p:sp>
        <p:nvSpPr>
          <p:cNvPr id="17412" name="Slide Number Placeholder 6"/>
          <p:cNvSpPr>
            <a:spLocks noGrp="1"/>
          </p:cNvSpPr>
          <p:nvPr>
            <p:ph type="sldNum" sz="quarter" idx="10"/>
          </p:nvPr>
        </p:nvSpPr>
        <p:spPr bwMode="auto">
          <a:noFill/>
          <a:ln>
            <a:miter lim="800000"/>
            <a:headEnd/>
            <a:tailEnd/>
          </a:ln>
        </p:spPr>
        <p:txBody>
          <a:bodyPr/>
          <a:lstStyle/>
          <a:p>
            <a:fld id="{4F434BBB-78CC-5E45-B849-6FF7F87E5D31}" type="slidenum">
              <a:rPr lang="en-US"/>
              <a:pPr/>
              <a:t>11</a:t>
            </a:fld>
            <a:endParaRPr lang="en-US"/>
          </a:p>
        </p:txBody>
      </p:sp>
    </p:spTree>
    <p:extLst>
      <p:ext uri="{BB962C8B-B14F-4D97-AF65-F5344CB8AC3E}">
        <p14:creationId xmlns:p14="http://schemas.microsoft.com/office/powerpoint/2010/main" val="3979637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36172"/>
            <a:ext cx="8229600" cy="5340803"/>
          </a:xfrm>
        </p:spPr>
        <p:txBody>
          <a:bodyPr>
            <a:normAutofit/>
          </a:bodyPr>
          <a:lstStyle/>
          <a:p>
            <a:pPr marL="285750" indent="-285750">
              <a:buFont typeface="Wingdings" pitchFamily="2" charset="2"/>
              <a:buChar char="§"/>
            </a:pPr>
            <a:r>
              <a:rPr lang="en-US" b="1" dirty="0" smtClean="0"/>
              <a:t>Activity </a:t>
            </a:r>
            <a:r>
              <a:rPr lang="en-US" b="1" dirty="0"/>
              <a:t>and Coverage </a:t>
            </a:r>
            <a:r>
              <a:rPr lang="en-US" b="1" dirty="0" smtClean="0"/>
              <a:t>Reports</a:t>
            </a:r>
            <a:r>
              <a:rPr lang="en-US" b="1" dirty="0"/>
              <a:t> </a:t>
            </a:r>
            <a:r>
              <a:rPr lang="en-US" dirty="0"/>
              <a:t>– </a:t>
            </a:r>
            <a:r>
              <a:rPr lang="en-US" dirty="0" smtClean="0"/>
              <a:t>Updated to be more thorough. (</a:t>
            </a:r>
            <a:r>
              <a:rPr lang="en-US" dirty="0" smtClean="0">
                <a:hlinkClick r:id="rId2"/>
              </a:rPr>
              <a:t>Demo</a:t>
            </a:r>
            <a:r>
              <a:rPr lang="en-US" dirty="0" smtClean="0"/>
              <a:t>)</a:t>
            </a:r>
            <a:endParaRPr lang="en-US" b="1" dirty="0" smtClean="0"/>
          </a:p>
          <a:p>
            <a:pPr marL="285750" indent="-285750">
              <a:buFont typeface="Wingdings" pitchFamily="2" charset="2"/>
              <a:buChar char="§"/>
            </a:pPr>
            <a:r>
              <a:rPr lang="en-US" b="1" dirty="0" smtClean="0"/>
              <a:t>Accreditations Site </a:t>
            </a:r>
            <a:r>
              <a:rPr lang="en-US" dirty="0" smtClean="0"/>
              <a:t>– Local Quality Staff has provided us with UL Accreditations by Site. This information is not publicly available, but is used to associate </a:t>
            </a:r>
            <a:r>
              <a:rPr lang="en-US" dirty="0"/>
              <a:t>a</a:t>
            </a:r>
            <a:r>
              <a:rPr lang="en-US" dirty="0" smtClean="0"/>
              <a:t>ccreditations to site audits</a:t>
            </a:r>
            <a:r>
              <a:rPr lang="en-US" dirty="0" smtClean="0"/>
              <a:t>. </a:t>
            </a:r>
            <a:r>
              <a:rPr lang="en-US" dirty="0" smtClean="0"/>
              <a:t>More info in the Miscellaneous section below.</a:t>
            </a:r>
            <a:endParaRPr lang="en-US" dirty="0" smtClean="0"/>
          </a:p>
          <a:p>
            <a:pPr marL="285750" indent="-285750">
              <a:buFont typeface="Wingdings" pitchFamily="2" charset="2"/>
              <a:buChar char="§"/>
            </a:pPr>
            <a:r>
              <a:rPr lang="en-US" b="1" dirty="0" smtClean="0"/>
              <a:t>Audit Planning Site </a:t>
            </a:r>
            <a:r>
              <a:rPr lang="en-US" dirty="0" smtClean="0"/>
              <a:t>–</a:t>
            </a:r>
            <a:r>
              <a:rPr lang="en-US" b="1" dirty="0" smtClean="0"/>
              <a:t> </a:t>
            </a:r>
            <a:r>
              <a:rPr lang="en-US" dirty="0"/>
              <a:t>D</a:t>
            </a:r>
            <a:r>
              <a:rPr lang="en-US" dirty="0" smtClean="0"/>
              <a:t>eveloped </a:t>
            </a:r>
            <a:r>
              <a:rPr lang="en-US" dirty="0"/>
              <a:t>to gather Program, Process and Site information from Program Owners/Managers/Specialists, Process Owners/Managers, and Local Quality Staff</a:t>
            </a:r>
            <a:r>
              <a:rPr lang="en-US" dirty="0" smtClean="0"/>
              <a:t>.</a:t>
            </a:r>
          </a:p>
          <a:p>
            <a:pPr marL="285750" indent="-285750">
              <a:buFont typeface="Wingdings" pitchFamily="2" charset="2"/>
              <a:buChar char="§"/>
            </a:pPr>
            <a:r>
              <a:rPr lang="en-US" b="1" dirty="0" smtClean="0"/>
              <a:t>Accreditation Reports</a:t>
            </a:r>
            <a:r>
              <a:rPr lang="en-US" dirty="0" smtClean="0"/>
              <a:t> – Bill </a:t>
            </a:r>
            <a:r>
              <a:rPr lang="en-US" dirty="0" err="1" smtClean="0"/>
              <a:t>Konigsfeld</a:t>
            </a:r>
            <a:r>
              <a:rPr lang="en-US" dirty="0" smtClean="0"/>
              <a:t> uploads AS accreditation audit reports (ANSI, OSHA, SCC) to the CAR Process website. Recently, non-AS audits by ANSI, OSHA, and SCC have been added to this report. IQA Auditors can view this report under IQA Admin Menu -&gt; AS Reports’. </a:t>
            </a:r>
            <a:r>
              <a:rPr lang="en-US" dirty="0" smtClean="0"/>
              <a:t>(</a:t>
            </a:r>
            <a:r>
              <a:rPr lang="en-US" dirty="0" smtClean="0">
                <a:hlinkClick r:id="rId3"/>
              </a:rPr>
              <a:t>Demo</a:t>
            </a:r>
            <a:r>
              <a:rPr lang="en-US" dirty="0" smtClean="0"/>
              <a:t>)</a:t>
            </a:r>
            <a:endParaRPr lang="en-US" dirty="0"/>
          </a:p>
          <a:p>
            <a:pPr marL="285750" indent="-285750">
              <a:buFont typeface="Wingdings" pitchFamily="2" charset="2"/>
              <a:buChar char="§"/>
            </a:pPr>
            <a:r>
              <a:rPr lang="en-US" b="1" dirty="0" smtClean="0"/>
              <a:t>Email Notifications</a:t>
            </a:r>
            <a:r>
              <a:rPr lang="en-US" dirty="0"/>
              <a:t> –</a:t>
            </a:r>
            <a:r>
              <a:rPr lang="en-US" dirty="0" smtClean="0"/>
              <a:t> Audit related email </a:t>
            </a:r>
            <a:r>
              <a:rPr lang="en-US" dirty="0"/>
              <a:t>notifications </a:t>
            </a:r>
            <a:r>
              <a:rPr lang="en-US" dirty="0" smtClean="0"/>
              <a:t>now have </a:t>
            </a:r>
            <a:r>
              <a:rPr lang="en-US" dirty="0"/>
              <a:t>same </a:t>
            </a:r>
            <a:r>
              <a:rPr lang="en-US" dirty="0" smtClean="0"/>
              <a:t>design. These include: Notification, Scope, Report, Scope Attachment, Reschedule, Cancel.</a:t>
            </a:r>
          </a:p>
          <a:p>
            <a:pPr marL="285750" indent="-285750">
              <a:buFont typeface="Wingdings" pitchFamily="2" charset="2"/>
              <a:buChar char="§"/>
            </a:pPr>
            <a:r>
              <a:rPr lang="en-US" b="1" dirty="0" smtClean="0"/>
              <a:t>SR’s </a:t>
            </a:r>
            <a:r>
              <a:rPr lang="en-US" dirty="0"/>
              <a:t>– </a:t>
            </a:r>
            <a:r>
              <a:rPr lang="en-US" dirty="0" smtClean="0"/>
              <a:t>Included in Audit Report.</a:t>
            </a:r>
            <a:endParaRPr lang="en-US" b="1" dirty="0" smtClean="0"/>
          </a:p>
        </p:txBody>
      </p:sp>
      <p:sp>
        <p:nvSpPr>
          <p:cNvPr id="5" name="Slide Number Placeholder 4"/>
          <p:cNvSpPr>
            <a:spLocks noGrp="1"/>
          </p:cNvSpPr>
          <p:nvPr>
            <p:ph type="sldNum" sz="quarter" idx="10"/>
          </p:nvPr>
        </p:nvSpPr>
        <p:spPr/>
        <p:txBody>
          <a:bodyPr/>
          <a:lstStyle/>
          <a:p>
            <a:fld id="{8757B57C-64B7-1C41-8BC8-9417B92F388F}" type="slidenum">
              <a:rPr lang="en-US" smtClean="0"/>
              <a:pPr/>
              <a:t>12</a:t>
            </a:fld>
            <a:endParaRPr lang="en-US"/>
          </a:p>
        </p:txBody>
      </p:sp>
      <p:sp>
        <p:nvSpPr>
          <p:cNvPr id="6" name="Title 2"/>
          <p:cNvSpPr>
            <a:spLocks noGrp="1"/>
          </p:cNvSpPr>
          <p:nvPr>
            <p:ph type="title"/>
          </p:nvPr>
        </p:nvSpPr>
        <p:spPr>
          <a:xfrm>
            <a:off x="457200" y="274638"/>
            <a:ext cx="8229600" cy="574448"/>
          </a:xfrm>
        </p:spPr>
        <p:txBody>
          <a:bodyPr/>
          <a:lstStyle/>
          <a:p>
            <a:pPr eaLnBrk="1" hangingPunct="1"/>
            <a:r>
              <a:rPr lang="en-US" dirty="0" smtClean="0">
                <a:latin typeface="Arial" charset="0"/>
                <a:ea typeface="Geneva" charset="0"/>
              </a:rPr>
              <a:t>2010 Changes</a:t>
            </a:r>
            <a:endParaRPr lang="en-US" dirty="0">
              <a:latin typeface="Arial" charset="0"/>
              <a:ea typeface="Geneva" charset="0"/>
            </a:endParaRPr>
          </a:p>
        </p:txBody>
      </p:sp>
    </p:spTree>
    <p:extLst>
      <p:ext uri="{BB962C8B-B14F-4D97-AF65-F5344CB8AC3E}">
        <p14:creationId xmlns:p14="http://schemas.microsoft.com/office/powerpoint/2010/main" val="2390808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8757B57C-64B7-1C41-8BC8-9417B92F388F}" type="slidenum">
              <a:rPr lang="en-US" smtClean="0"/>
              <a:pPr/>
              <a:t>13</a:t>
            </a:fld>
            <a:endParaRPr lang="en-US"/>
          </a:p>
        </p:txBody>
      </p:sp>
      <p:sp>
        <p:nvSpPr>
          <p:cNvPr id="6" name="Title 2"/>
          <p:cNvSpPr>
            <a:spLocks noGrp="1"/>
          </p:cNvSpPr>
          <p:nvPr>
            <p:ph type="title"/>
          </p:nvPr>
        </p:nvSpPr>
        <p:spPr>
          <a:xfrm>
            <a:off x="457200" y="274638"/>
            <a:ext cx="8229600" cy="574448"/>
          </a:xfrm>
        </p:spPr>
        <p:txBody>
          <a:bodyPr/>
          <a:lstStyle/>
          <a:p>
            <a:pPr eaLnBrk="1" hangingPunct="1"/>
            <a:r>
              <a:rPr lang="en-US" dirty="0" smtClean="0">
                <a:latin typeface="Arial" charset="0"/>
                <a:ea typeface="Geneva" charset="0"/>
              </a:rPr>
              <a:t>2010 Changes</a:t>
            </a:r>
            <a:endParaRPr lang="en-US" dirty="0">
              <a:latin typeface="Arial" charset="0"/>
              <a:ea typeface="Geneva" charset="0"/>
            </a:endParaRPr>
          </a:p>
        </p:txBody>
      </p:sp>
      <p:sp>
        <p:nvSpPr>
          <p:cNvPr id="7" name="Content Placeholder 2"/>
          <p:cNvSpPr>
            <a:spLocks noGrp="1"/>
          </p:cNvSpPr>
          <p:nvPr>
            <p:ph sz="half" idx="1"/>
          </p:nvPr>
        </p:nvSpPr>
        <p:spPr>
          <a:xfrm>
            <a:off x="457200" y="936172"/>
            <a:ext cx="8229600" cy="2525485"/>
          </a:xfrm>
        </p:spPr>
        <p:txBody>
          <a:bodyPr>
            <a:normAutofit lnSpcReduction="10000"/>
          </a:bodyPr>
          <a:lstStyle/>
          <a:p>
            <a:pPr marL="285750" indent="-285750">
              <a:buFont typeface="Arial" pitchFamily="34" charset="0"/>
              <a:buChar char="•"/>
            </a:pPr>
            <a:r>
              <a:rPr lang="en-US" b="1" dirty="0" smtClean="0"/>
              <a:t>Error Reporting</a:t>
            </a:r>
            <a:r>
              <a:rPr lang="en-US" dirty="0" smtClean="0"/>
              <a:t> has been condensed into one system (previously three) for the website. Regardless of whether you are logged into IQA or browsing the FAQs, you will see the same error reporting format. Less technical information is sent to the user who received the error </a:t>
            </a:r>
            <a:r>
              <a:rPr lang="en-US" dirty="0" smtClean="0"/>
              <a:t>– more </a:t>
            </a:r>
            <a:r>
              <a:rPr lang="en-US" dirty="0" smtClean="0"/>
              <a:t>technical information (to help analyze and fix the issue) is provided </a:t>
            </a:r>
            <a:r>
              <a:rPr lang="en-US" dirty="0" smtClean="0"/>
              <a:t>to me!</a:t>
            </a:r>
            <a:endParaRPr lang="en-US" dirty="0" smtClean="0"/>
          </a:p>
          <a:p>
            <a:pPr marL="285750" indent="-285750">
              <a:buFont typeface="Arial" pitchFamily="34" charset="0"/>
              <a:buChar char="•"/>
            </a:pPr>
            <a:r>
              <a:rPr lang="en-US" b="1" dirty="0" smtClean="0"/>
              <a:t>DAP SNAP</a:t>
            </a:r>
            <a:r>
              <a:rPr lang="en-US" dirty="0"/>
              <a:t> </a:t>
            </a:r>
            <a:r>
              <a:rPr lang="en-US" dirty="0" smtClean="0"/>
              <a:t>built into IQA with Alan Purvey at the start of last year. Given the complexity of the requirements, this module was a great success</a:t>
            </a:r>
            <a:r>
              <a:rPr lang="en-US" dirty="0" smtClean="0"/>
              <a:t>.</a:t>
            </a:r>
          </a:p>
          <a:p>
            <a:pPr marL="285750" indent="-285750">
              <a:buFont typeface="Arial" pitchFamily="34" charset="0"/>
              <a:buChar char="•"/>
            </a:pPr>
            <a:r>
              <a:rPr lang="en-US" b="1" dirty="0" smtClean="0"/>
              <a:t>Others - </a:t>
            </a:r>
            <a:r>
              <a:rPr lang="en-US" dirty="0" smtClean="0"/>
              <a:t>IC Form, Path Notes, Scope Letter Contact Validation</a:t>
            </a:r>
            <a:endParaRPr lang="en-US" dirty="0" smtClean="0"/>
          </a:p>
        </p:txBody>
      </p:sp>
      <p:pic>
        <p:nvPicPr>
          <p:cNvPr id="6146" name="Picture 2" descr="C:\Users\06046\AppData\Local\Microsoft\Windows\Temporary Internet Files\Content.IE5\L2POEJJ3\MC90043981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977" y="3577546"/>
            <a:ext cx="2699429" cy="2699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933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r>
              <a:rPr lang="en-US">
                <a:latin typeface="Arial" charset="0"/>
                <a:ea typeface="Geneva" charset="0"/>
              </a:rPr>
              <a:t>Agenda</a:t>
            </a:r>
          </a:p>
        </p:txBody>
      </p:sp>
      <p:sp>
        <p:nvSpPr>
          <p:cNvPr id="17411" name="Content Placeholder 4"/>
          <p:cNvSpPr>
            <a:spLocks noGrp="1"/>
          </p:cNvSpPr>
          <p:nvPr>
            <p:ph idx="1"/>
          </p:nvPr>
        </p:nvSpPr>
        <p:spPr>
          <a:ln>
            <a:solidFill>
              <a:schemeClr val="bg1"/>
            </a:solidFill>
          </a:ln>
        </p:spPr>
        <p:txBody>
          <a:bodyPr/>
          <a:lstStyle/>
          <a:p>
            <a:pPr marL="0" indent="0" eaLnBrk="1" hangingPunct="1"/>
            <a:r>
              <a:rPr lang="en-US" dirty="0" smtClean="0">
                <a:latin typeface="Arial" charset="0"/>
                <a:ea typeface="Arial" charset="0"/>
                <a:cs typeface="Arial" charset="0"/>
              </a:rPr>
              <a:t>New Site Design</a:t>
            </a:r>
            <a:r>
              <a:rPr lang="en-US" dirty="0">
                <a:latin typeface="Arial" charset="0"/>
                <a:ea typeface="Arial" charset="0"/>
                <a:cs typeface="Arial" charset="0"/>
              </a:rPr>
              <a:t> </a:t>
            </a:r>
            <a:r>
              <a:rPr lang="en-US" dirty="0" smtClean="0">
                <a:latin typeface="Arial" charset="0"/>
                <a:ea typeface="Arial" charset="0"/>
                <a:cs typeface="Arial" charset="0"/>
              </a:rPr>
              <a:t>– Navigation and Menus</a:t>
            </a:r>
          </a:p>
          <a:p>
            <a:pPr marL="0" indent="0" eaLnBrk="1" hangingPunct="1"/>
            <a:r>
              <a:rPr lang="en-US" dirty="0" smtClean="0">
                <a:latin typeface="Arial" charset="0"/>
                <a:ea typeface="Arial" charset="0"/>
                <a:cs typeface="Arial" charset="0"/>
              </a:rPr>
              <a:t>GCAR Metrics Review</a:t>
            </a:r>
            <a:endParaRPr lang="en-US" dirty="0">
              <a:latin typeface="Arial" charset="0"/>
              <a:ea typeface="Arial" charset="0"/>
              <a:cs typeface="Arial" charset="0"/>
            </a:endParaRPr>
          </a:p>
          <a:p>
            <a:pPr marL="0" indent="0" eaLnBrk="1" hangingPunct="1"/>
            <a:r>
              <a:rPr lang="en-US" dirty="0" smtClean="0">
                <a:latin typeface="Arial" charset="0"/>
                <a:ea typeface="Arial" charset="0"/>
                <a:cs typeface="Arial" charset="0"/>
              </a:rPr>
              <a:t>2010 Changes</a:t>
            </a:r>
          </a:p>
          <a:p>
            <a:pPr marL="0" indent="0" eaLnBrk="1" hangingPunct="1"/>
            <a:r>
              <a:rPr lang="en-US" dirty="0" smtClean="0">
                <a:solidFill>
                  <a:schemeClr val="tx2"/>
                </a:solidFill>
                <a:latin typeface="Arial" charset="0"/>
                <a:ea typeface="Arial" charset="0"/>
                <a:cs typeface="Arial" charset="0"/>
              </a:rPr>
              <a:t>Future </a:t>
            </a:r>
            <a:r>
              <a:rPr lang="en-US" dirty="0" smtClean="0">
                <a:solidFill>
                  <a:schemeClr val="tx2"/>
                </a:solidFill>
                <a:latin typeface="Arial" charset="0"/>
                <a:ea typeface="Arial" charset="0"/>
                <a:cs typeface="Arial" charset="0"/>
              </a:rPr>
              <a:t>Plans</a:t>
            </a:r>
          </a:p>
          <a:p>
            <a:pPr marL="0" indent="0" eaLnBrk="1" hangingPunct="1"/>
            <a:r>
              <a:rPr lang="en-US" dirty="0" smtClean="0">
                <a:solidFill>
                  <a:srgbClr val="7F7F7F"/>
                </a:solidFill>
                <a:latin typeface="Arial" charset="0"/>
                <a:ea typeface="Arial" charset="0"/>
                <a:cs typeface="Arial" charset="0"/>
              </a:rPr>
              <a:t>Miscellaneous</a:t>
            </a:r>
            <a:endParaRPr lang="en-US" dirty="0" smtClean="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Feedback / Questions</a:t>
            </a:r>
            <a:endParaRPr lang="en-US" dirty="0" smtClean="0">
              <a:solidFill>
                <a:srgbClr val="7F7F7F"/>
              </a:solidFill>
              <a:latin typeface="Arial" charset="0"/>
              <a:ea typeface="Arial" charset="0"/>
              <a:cs typeface="Arial" charset="0"/>
            </a:endParaRPr>
          </a:p>
          <a:p>
            <a:pPr marL="0" indent="0" eaLnBrk="1" hangingPunct="1"/>
            <a:endParaRPr lang="en-US" dirty="0">
              <a:solidFill>
                <a:srgbClr val="7F7F7F"/>
              </a:solidFill>
              <a:latin typeface="Arial" charset="0"/>
              <a:ea typeface="Arial" charset="0"/>
              <a:cs typeface="Arial" charset="0"/>
            </a:endParaRPr>
          </a:p>
        </p:txBody>
      </p:sp>
      <p:sp>
        <p:nvSpPr>
          <p:cNvPr id="17412" name="Slide Number Placeholder 6"/>
          <p:cNvSpPr>
            <a:spLocks noGrp="1"/>
          </p:cNvSpPr>
          <p:nvPr>
            <p:ph type="sldNum" sz="quarter" idx="10"/>
          </p:nvPr>
        </p:nvSpPr>
        <p:spPr bwMode="auto">
          <a:noFill/>
          <a:ln>
            <a:miter lim="800000"/>
            <a:headEnd/>
            <a:tailEnd/>
          </a:ln>
        </p:spPr>
        <p:txBody>
          <a:bodyPr/>
          <a:lstStyle/>
          <a:p>
            <a:fld id="{4F434BBB-78CC-5E45-B849-6FF7F87E5D31}" type="slidenum">
              <a:rPr lang="en-US"/>
              <a:pPr/>
              <a:t>14</a:t>
            </a:fld>
            <a:endParaRPr lang="en-US"/>
          </a:p>
        </p:txBody>
      </p:sp>
    </p:spTree>
    <p:extLst>
      <p:ext uri="{BB962C8B-B14F-4D97-AF65-F5344CB8AC3E}">
        <p14:creationId xmlns:p14="http://schemas.microsoft.com/office/powerpoint/2010/main" val="3341440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3"/>
          <p:cNvSpPr>
            <a:spLocks noGrp="1"/>
          </p:cNvSpPr>
          <p:nvPr>
            <p:ph type="title"/>
          </p:nvPr>
        </p:nvSpPr>
        <p:spPr>
          <a:xfrm>
            <a:off x="457200" y="274638"/>
            <a:ext cx="8229600" cy="541791"/>
          </a:xfrm>
        </p:spPr>
        <p:txBody>
          <a:bodyPr/>
          <a:lstStyle/>
          <a:p>
            <a:pPr eaLnBrk="1" hangingPunct="1"/>
            <a:r>
              <a:rPr lang="en-US" dirty="0" smtClean="0">
                <a:latin typeface="Arial" charset="0"/>
                <a:ea typeface="Geneva" charset="0"/>
              </a:rPr>
              <a:t>Future Plans</a:t>
            </a:r>
            <a:endParaRPr lang="en-US" dirty="0">
              <a:latin typeface="Arial" charset="0"/>
              <a:ea typeface="Geneva" charset="0"/>
            </a:endParaRPr>
          </a:p>
        </p:txBody>
      </p:sp>
      <p:sp>
        <p:nvSpPr>
          <p:cNvPr id="27653" name="Slide Number Placeholder 8"/>
          <p:cNvSpPr>
            <a:spLocks noGrp="1"/>
          </p:cNvSpPr>
          <p:nvPr>
            <p:ph type="sldNum" sz="quarter" idx="10"/>
          </p:nvPr>
        </p:nvSpPr>
        <p:spPr bwMode="auto">
          <a:noFill/>
          <a:ln>
            <a:miter lim="800000"/>
            <a:headEnd/>
            <a:tailEnd/>
          </a:ln>
        </p:spPr>
        <p:txBody>
          <a:bodyPr/>
          <a:lstStyle/>
          <a:p>
            <a:fld id="{17E073BB-9EF6-6442-B2E5-E84C836B6852}" type="slidenum">
              <a:rPr lang="en-US"/>
              <a:pPr/>
              <a:t>15</a:t>
            </a:fld>
            <a:endParaRPr lang="en-US"/>
          </a:p>
        </p:txBody>
      </p:sp>
      <p:sp>
        <p:nvSpPr>
          <p:cNvPr id="7" name="Content Placeholder 2"/>
          <p:cNvSpPr>
            <a:spLocks noGrp="1"/>
          </p:cNvSpPr>
          <p:nvPr>
            <p:ph sz="half" idx="1"/>
          </p:nvPr>
        </p:nvSpPr>
        <p:spPr>
          <a:xfrm>
            <a:off x="457200" y="936171"/>
            <a:ext cx="8229600" cy="5181599"/>
          </a:xfrm>
        </p:spPr>
        <p:txBody>
          <a:bodyPr>
            <a:normAutofit/>
          </a:bodyPr>
          <a:lstStyle/>
          <a:p>
            <a:pPr>
              <a:buFont typeface="Arial" pitchFamily="34" charset="0"/>
              <a:buChar char="•"/>
            </a:pPr>
            <a:r>
              <a:rPr lang="en-US" sz="1800" b="1" dirty="0" smtClean="0"/>
              <a:t>Corporate Quality Website </a:t>
            </a:r>
            <a:r>
              <a:rPr lang="en-US" sz="1800" b="1" dirty="0"/>
              <a:t>R</a:t>
            </a:r>
            <a:r>
              <a:rPr lang="en-US" sz="1800" b="1" dirty="0" smtClean="0"/>
              <a:t>edesign </a:t>
            </a:r>
            <a:r>
              <a:rPr lang="en-US" sz="1800" dirty="0" smtClean="0"/>
              <a:t>– integrate with new QE Site. The new site will provide some content regarding Corporate Quality activities:</a:t>
            </a:r>
          </a:p>
          <a:p>
            <a:pPr lvl="2">
              <a:buFont typeface="Arial" pitchFamily="34" charset="0"/>
              <a:buChar char="•"/>
            </a:pPr>
            <a:r>
              <a:rPr lang="en-US" dirty="0" smtClean="0"/>
              <a:t>Goals</a:t>
            </a:r>
          </a:p>
          <a:p>
            <a:pPr lvl="2">
              <a:buFont typeface="Arial" pitchFamily="34" charset="0"/>
              <a:buChar char="•"/>
            </a:pPr>
            <a:r>
              <a:rPr lang="en-US" dirty="0" smtClean="0"/>
              <a:t>Methodology</a:t>
            </a:r>
          </a:p>
          <a:p>
            <a:pPr lvl="2">
              <a:buFont typeface="Arial" pitchFamily="34" charset="0"/>
              <a:buChar char="•"/>
            </a:pPr>
            <a:r>
              <a:rPr lang="en-US" dirty="0" smtClean="0"/>
              <a:t>Accomplishments</a:t>
            </a:r>
          </a:p>
          <a:p>
            <a:pPr lvl="2">
              <a:buFont typeface="Arial" pitchFamily="34" charset="0"/>
              <a:buChar char="•"/>
            </a:pPr>
            <a:r>
              <a:rPr lang="en-US" dirty="0" smtClean="0"/>
              <a:t>Links</a:t>
            </a:r>
          </a:p>
          <a:p>
            <a:pPr lvl="2">
              <a:buFont typeface="Arial" pitchFamily="34" charset="0"/>
              <a:buChar char="•"/>
            </a:pPr>
            <a:r>
              <a:rPr lang="en-US" dirty="0" smtClean="0"/>
              <a:t>Metrics</a:t>
            </a:r>
          </a:p>
          <a:p>
            <a:pPr>
              <a:buFont typeface="Arial" pitchFamily="34" charset="0"/>
              <a:buChar char="•"/>
            </a:pPr>
            <a:r>
              <a:rPr lang="en-US" sz="1800" b="1" dirty="0" smtClean="0"/>
              <a:t>CAR Administrator / Auditor Profiles </a:t>
            </a:r>
            <a:r>
              <a:rPr lang="en-US" sz="1800" dirty="0" smtClean="0"/>
              <a:t>– Merge</a:t>
            </a:r>
          </a:p>
          <a:p>
            <a:pPr>
              <a:buFont typeface="Arial" pitchFamily="34" charset="0"/>
              <a:buChar char="•"/>
            </a:pPr>
            <a:r>
              <a:rPr lang="en-US" sz="1800" b="1" dirty="0" smtClean="0"/>
              <a:t>Single Logon </a:t>
            </a:r>
            <a:r>
              <a:rPr lang="en-US" sz="1800" dirty="0" smtClean="0"/>
              <a:t>(IQA / CAR accounts)</a:t>
            </a:r>
          </a:p>
          <a:p>
            <a:pPr>
              <a:buFont typeface="Arial" pitchFamily="34" charset="0"/>
              <a:buChar char="•"/>
            </a:pPr>
            <a:r>
              <a:rPr lang="en-US" sz="1800" b="1" dirty="0" smtClean="0"/>
              <a:t>DAP SNAP Audit Assignments</a:t>
            </a:r>
          </a:p>
          <a:p>
            <a:pPr>
              <a:buFont typeface="Arial" pitchFamily="34" charset="0"/>
              <a:buChar char="•"/>
            </a:pPr>
            <a:r>
              <a:rPr lang="en-US" sz="1800" b="1" dirty="0" smtClean="0"/>
              <a:t>Accreditor Selection for Site Audits</a:t>
            </a:r>
          </a:p>
          <a:p>
            <a:pPr>
              <a:buFont typeface="Arial" pitchFamily="34" charset="0"/>
              <a:buChar char="•"/>
            </a:pPr>
            <a:r>
              <a:rPr lang="en-US" sz="1800" b="1" dirty="0" smtClean="0"/>
              <a:t>GCAR Metrics Enhancements</a:t>
            </a:r>
          </a:p>
          <a:p>
            <a:pPr lvl="2">
              <a:buFont typeface="Arial" pitchFamily="34" charset="0"/>
              <a:buChar char="•"/>
            </a:pPr>
            <a:r>
              <a:rPr lang="en-US" dirty="0" smtClean="0"/>
              <a:t>Toggle Years (2008-2010, 2009-2011)</a:t>
            </a:r>
          </a:p>
          <a:p>
            <a:pPr lvl="2">
              <a:buFont typeface="Arial" pitchFamily="34" charset="0"/>
              <a:buChar char="•"/>
            </a:pPr>
            <a:r>
              <a:rPr lang="en-US" dirty="0" smtClean="0"/>
              <a:t>By CAR Admin View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r>
              <a:rPr lang="en-US">
                <a:latin typeface="Arial" charset="0"/>
                <a:ea typeface="Geneva" charset="0"/>
              </a:rPr>
              <a:t>Agenda</a:t>
            </a:r>
          </a:p>
        </p:txBody>
      </p:sp>
      <p:sp>
        <p:nvSpPr>
          <p:cNvPr id="17411" name="Content Placeholder 4"/>
          <p:cNvSpPr>
            <a:spLocks noGrp="1"/>
          </p:cNvSpPr>
          <p:nvPr>
            <p:ph idx="1"/>
          </p:nvPr>
        </p:nvSpPr>
        <p:spPr>
          <a:ln>
            <a:solidFill>
              <a:schemeClr val="bg1"/>
            </a:solidFill>
          </a:ln>
        </p:spPr>
        <p:txBody>
          <a:bodyPr/>
          <a:lstStyle/>
          <a:p>
            <a:pPr marL="0" indent="0" eaLnBrk="1" hangingPunct="1"/>
            <a:r>
              <a:rPr lang="en-US" dirty="0" smtClean="0">
                <a:latin typeface="Arial" charset="0"/>
                <a:ea typeface="Arial" charset="0"/>
                <a:cs typeface="Arial" charset="0"/>
              </a:rPr>
              <a:t>New Site Design</a:t>
            </a:r>
            <a:r>
              <a:rPr lang="en-US" dirty="0">
                <a:latin typeface="Arial" charset="0"/>
                <a:ea typeface="Arial" charset="0"/>
                <a:cs typeface="Arial" charset="0"/>
              </a:rPr>
              <a:t> </a:t>
            </a:r>
            <a:r>
              <a:rPr lang="en-US" dirty="0" smtClean="0">
                <a:latin typeface="Arial" charset="0"/>
                <a:ea typeface="Arial" charset="0"/>
                <a:cs typeface="Arial" charset="0"/>
              </a:rPr>
              <a:t>– Navigation and Menus</a:t>
            </a:r>
          </a:p>
          <a:p>
            <a:pPr marL="0" indent="0" eaLnBrk="1" hangingPunct="1"/>
            <a:r>
              <a:rPr lang="en-US" dirty="0" smtClean="0">
                <a:latin typeface="Arial" charset="0"/>
                <a:ea typeface="Arial" charset="0"/>
                <a:cs typeface="Arial" charset="0"/>
              </a:rPr>
              <a:t>GCAR Metrics Review</a:t>
            </a:r>
            <a:endParaRPr lang="en-US" dirty="0">
              <a:latin typeface="Arial" charset="0"/>
              <a:ea typeface="Arial" charset="0"/>
              <a:cs typeface="Arial" charset="0"/>
            </a:endParaRPr>
          </a:p>
          <a:p>
            <a:pPr marL="0" indent="0" eaLnBrk="1" hangingPunct="1"/>
            <a:r>
              <a:rPr lang="en-US" dirty="0" smtClean="0">
                <a:latin typeface="Arial" charset="0"/>
                <a:ea typeface="Arial" charset="0"/>
                <a:cs typeface="Arial" charset="0"/>
              </a:rPr>
              <a:t>2010 Changes</a:t>
            </a:r>
          </a:p>
          <a:p>
            <a:pPr marL="0" indent="0" eaLnBrk="1" hangingPunct="1"/>
            <a:r>
              <a:rPr lang="en-US" dirty="0" smtClean="0">
                <a:latin typeface="Arial" charset="0"/>
                <a:ea typeface="Arial" charset="0"/>
                <a:cs typeface="Arial" charset="0"/>
              </a:rPr>
              <a:t>Future </a:t>
            </a:r>
            <a:r>
              <a:rPr lang="en-US" dirty="0" smtClean="0">
                <a:latin typeface="Arial" charset="0"/>
                <a:ea typeface="Arial" charset="0"/>
                <a:cs typeface="Arial" charset="0"/>
              </a:rPr>
              <a:t>Plans</a:t>
            </a:r>
          </a:p>
          <a:p>
            <a:pPr marL="0" indent="0" eaLnBrk="1" hangingPunct="1"/>
            <a:r>
              <a:rPr lang="en-US" dirty="0" smtClean="0">
                <a:solidFill>
                  <a:schemeClr val="tx2"/>
                </a:solidFill>
                <a:latin typeface="Arial" charset="0"/>
                <a:ea typeface="Arial" charset="0"/>
                <a:cs typeface="Arial" charset="0"/>
              </a:rPr>
              <a:t>Miscellaneous</a:t>
            </a:r>
            <a:endParaRPr lang="en-US" dirty="0" smtClean="0">
              <a:solidFill>
                <a:schemeClr val="tx2"/>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Feedback / Questions</a:t>
            </a:r>
            <a:endParaRPr lang="en-US" dirty="0" smtClean="0">
              <a:solidFill>
                <a:srgbClr val="7F7F7F"/>
              </a:solidFill>
              <a:latin typeface="Arial" charset="0"/>
              <a:ea typeface="Arial" charset="0"/>
              <a:cs typeface="Arial" charset="0"/>
            </a:endParaRPr>
          </a:p>
          <a:p>
            <a:pPr marL="0" indent="0" eaLnBrk="1" hangingPunct="1"/>
            <a:endParaRPr lang="en-US" dirty="0">
              <a:solidFill>
                <a:srgbClr val="7F7F7F"/>
              </a:solidFill>
              <a:latin typeface="Arial" charset="0"/>
              <a:ea typeface="Arial" charset="0"/>
              <a:cs typeface="Arial" charset="0"/>
            </a:endParaRPr>
          </a:p>
        </p:txBody>
      </p:sp>
      <p:sp>
        <p:nvSpPr>
          <p:cNvPr id="17412" name="Slide Number Placeholder 6"/>
          <p:cNvSpPr>
            <a:spLocks noGrp="1"/>
          </p:cNvSpPr>
          <p:nvPr>
            <p:ph type="sldNum" sz="quarter" idx="10"/>
          </p:nvPr>
        </p:nvSpPr>
        <p:spPr bwMode="auto">
          <a:noFill/>
          <a:ln>
            <a:miter lim="800000"/>
            <a:headEnd/>
            <a:tailEnd/>
          </a:ln>
        </p:spPr>
        <p:txBody>
          <a:bodyPr/>
          <a:lstStyle/>
          <a:p>
            <a:fld id="{4F434BBB-78CC-5E45-B849-6FF7F87E5D31}" type="slidenum">
              <a:rPr lang="en-US"/>
              <a:pPr/>
              <a:t>16</a:t>
            </a:fld>
            <a:endParaRPr lang="en-US"/>
          </a:p>
        </p:txBody>
      </p:sp>
    </p:spTree>
    <p:extLst>
      <p:ext uri="{BB962C8B-B14F-4D97-AF65-F5344CB8AC3E}">
        <p14:creationId xmlns:p14="http://schemas.microsoft.com/office/powerpoint/2010/main" val="535601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2676"/>
          </a:xfrm>
        </p:spPr>
        <p:txBody>
          <a:bodyPr/>
          <a:lstStyle/>
          <a:p>
            <a:r>
              <a:rPr lang="en-US" dirty="0" smtClean="0"/>
              <a:t>Miscellaneous</a:t>
            </a:r>
            <a:endParaRPr lang="en-US" dirty="0"/>
          </a:p>
        </p:txBody>
      </p:sp>
      <p:sp>
        <p:nvSpPr>
          <p:cNvPr id="3" name="Content Placeholder 2"/>
          <p:cNvSpPr>
            <a:spLocks noGrp="1"/>
          </p:cNvSpPr>
          <p:nvPr>
            <p:ph sz="half" idx="1"/>
          </p:nvPr>
        </p:nvSpPr>
        <p:spPr>
          <a:xfrm>
            <a:off x="457200" y="827314"/>
            <a:ext cx="8229600" cy="5298849"/>
          </a:xfrm>
        </p:spPr>
        <p:txBody>
          <a:bodyPr/>
          <a:lstStyle/>
          <a:p>
            <a:pPr>
              <a:buFont typeface="Arial" pitchFamily="34" charset="0"/>
              <a:buChar char="•"/>
            </a:pPr>
            <a:r>
              <a:rPr lang="en-US" b="1" dirty="0" smtClean="0"/>
              <a:t>Auditors</a:t>
            </a:r>
            <a:r>
              <a:rPr lang="en-US" dirty="0" smtClean="0"/>
              <a:t> – How to manage your profile and upload CVs (</a:t>
            </a:r>
            <a:r>
              <a:rPr lang="en-US" dirty="0" smtClean="0">
                <a:hlinkClick r:id="rId2"/>
              </a:rPr>
              <a:t>Demo</a:t>
            </a:r>
            <a:r>
              <a:rPr lang="en-US" dirty="0" smtClean="0"/>
              <a:t>)</a:t>
            </a:r>
          </a:p>
          <a:p>
            <a:pPr>
              <a:buFont typeface="Arial" pitchFamily="34" charset="0"/>
              <a:buChar char="•"/>
            </a:pPr>
            <a:r>
              <a:rPr lang="en-US" b="1" dirty="0" smtClean="0"/>
              <a:t>Audit Reports </a:t>
            </a:r>
            <a:r>
              <a:rPr lang="en-US" dirty="0" smtClean="0"/>
              <a:t>– Attaching Files</a:t>
            </a:r>
          </a:p>
          <a:p>
            <a:pPr>
              <a:buFont typeface="Arial" pitchFamily="34" charset="0"/>
              <a:buChar char="•"/>
            </a:pPr>
            <a:r>
              <a:rPr lang="en-US" b="1" dirty="0" smtClean="0"/>
              <a:t>Accreditors</a:t>
            </a:r>
            <a:r>
              <a:rPr lang="en-US" dirty="0" smtClean="0"/>
              <a:t> – Selecting for an audit</a:t>
            </a:r>
            <a:endParaRPr lang="en-US" dirty="0"/>
          </a:p>
        </p:txBody>
      </p:sp>
      <p:sp>
        <p:nvSpPr>
          <p:cNvPr id="5" name="Slide Number Placeholder 4"/>
          <p:cNvSpPr>
            <a:spLocks noGrp="1"/>
          </p:cNvSpPr>
          <p:nvPr>
            <p:ph type="sldNum" sz="quarter" idx="10"/>
          </p:nvPr>
        </p:nvSpPr>
        <p:spPr/>
        <p:txBody>
          <a:bodyPr/>
          <a:lstStyle/>
          <a:p>
            <a:fld id="{8757B57C-64B7-1C41-8BC8-9417B92F388F}" type="slidenum">
              <a:rPr lang="en-US" smtClean="0"/>
              <a:pPr/>
              <a:t>17</a:t>
            </a:fld>
            <a:endParaRPr lang="en-US"/>
          </a:p>
        </p:txBody>
      </p:sp>
    </p:spTree>
    <p:extLst>
      <p:ext uri="{BB962C8B-B14F-4D97-AF65-F5344CB8AC3E}">
        <p14:creationId xmlns:p14="http://schemas.microsoft.com/office/powerpoint/2010/main" val="3475323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r>
              <a:rPr lang="en-US">
                <a:latin typeface="Arial" charset="0"/>
                <a:ea typeface="Geneva" charset="0"/>
              </a:rPr>
              <a:t>Agenda</a:t>
            </a:r>
          </a:p>
        </p:txBody>
      </p:sp>
      <p:sp>
        <p:nvSpPr>
          <p:cNvPr id="17411" name="Content Placeholder 4"/>
          <p:cNvSpPr>
            <a:spLocks noGrp="1"/>
          </p:cNvSpPr>
          <p:nvPr>
            <p:ph idx="1"/>
          </p:nvPr>
        </p:nvSpPr>
        <p:spPr>
          <a:ln>
            <a:solidFill>
              <a:schemeClr val="bg1"/>
            </a:solidFill>
          </a:ln>
        </p:spPr>
        <p:txBody>
          <a:bodyPr/>
          <a:lstStyle/>
          <a:p>
            <a:pPr marL="0" indent="0" eaLnBrk="1" hangingPunct="1"/>
            <a:r>
              <a:rPr lang="en-US" dirty="0" smtClean="0">
                <a:latin typeface="Arial" charset="0"/>
                <a:ea typeface="Arial" charset="0"/>
                <a:cs typeface="Arial" charset="0"/>
              </a:rPr>
              <a:t>New Site Design</a:t>
            </a:r>
            <a:r>
              <a:rPr lang="en-US" dirty="0">
                <a:latin typeface="Arial" charset="0"/>
                <a:ea typeface="Arial" charset="0"/>
                <a:cs typeface="Arial" charset="0"/>
              </a:rPr>
              <a:t> </a:t>
            </a:r>
            <a:r>
              <a:rPr lang="en-US" dirty="0" smtClean="0">
                <a:latin typeface="Arial" charset="0"/>
                <a:ea typeface="Arial" charset="0"/>
                <a:cs typeface="Arial" charset="0"/>
              </a:rPr>
              <a:t>– Navigation and Menus</a:t>
            </a:r>
          </a:p>
          <a:p>
            <a:pPr marL="0" indent="0" eaLnBrk="1" hangingPunct="1"/>
            <a:r>
              <a:rPr lang="en-US" dirty="0" smtClean="0">
                <a:latin typeface="Arial" charset="0"/>
                <a:ea typeface="Arial" charset="0"/>
                <a:cs typeface="Arial" charset="0"/>
              </a:rPr>
              <a:t>GCAR Metrics Review</a:t>
            </a:r>
            <a:endParaRPr lang="en-US" dirty="0">
              <a:latin typeface="Arial" charset="0"/>
              <a:ea typeface="Arial" charset="0"/>
              <a:cs typeface="Arial" charset="0"/>
            </a:endParaRPr>
          </a:p>
          <a:p>
            <a:pPr marL="0" indent="0" eaLnBrk="1" hangingPunct="1"/>
            <a:r>
              <a:rPr lang="en-US" dirty="0" smtClean="0">
                <a:latin typeface="Arial" charset="0"/>
                <a:ea typeface="Arial" charset="0"/>
                <a:cs typeface="Arial" charset="0"/>
              </a:rPr>
              <a:t>2010 Changes</a:t>
            </a:r>
          </a:p>
          <a:p>
            <a:pPr marL="0" indent="0" eaLnBrk="1" hangingPunct="1"/>
            <a:r>
              <a:rPr lang="en-US" dirty="0" smtClean="0">
                <a:latin typeface="Arial" charset="0"/>
                <a:ea typeface="Arial" charset="0"/>
                <a:cs typeface="Arial" charset="0"/>
              </a:rPr>
              <a:t>Future </a:t>
            </a:r>
            <a:r>
              <a:rPr lang="en-US" dirty="0" smtClean="0">
                <a:latin typeface="Arial" charset="0"/>
                <a:ea typeface="Arial" charset="0"/>
                <a:cs typeface="Arial" charset="0"/>
              </a:rPr>
              <a:t>Plans</a:t>
            </a:r>
          </a:p>
          <a:p>
            <a:pPr marL="0" indent="0" eaLnBrk="1" hangingPunct="1"/>
            <a:r>
              <a:rPr lang="en-US" dirty="0" smtClean="0">
                <a:latin typeface="Arial" charset="0"/>
                <a:ea typeface="Arial" charset="0"/>
                <a:cs typeface="Arial" charset="0"/>
              </a:rPr>
              <a:t>Miscellaneous</a:t>
            </a:r>
            <a:endParaRPr lang="en-US" dirty="0" smtClean="0">
              <a:latin typeface="Arial" charset="0"/>
              <a:ea typeface="Arial" charset="0"/>
              <a:cs typeface="Arial" charset="0"/>
            </a:endParaRPr>
          </a:p>
          <a:p>
            <a:pPr marL="0" indent="0" eaLnBrk="1" hangingPunct="1"/>
            <a:r>
              <a:rPr lang="en-US" dirty="0" smtClean="0">
                <a:solidFill>
                  <a:schemeClr val="tx2"/>
                </a:solidFill>
                <a:latin typeface="Arial" charset="0"/>
                <a:ea typeface="Arial" charset="0"/>
                <a:cs typeface="Arial" charset="0"/>
              </a:rPr>
              <a:t>Feedback / Questions</a:t>
            </a:r>
            <a:endParaRPr lang="en-US" dirty="0" smtClean="0">
              <a:solidFill>
                <a:schemeClr val="tx2"/>
              </a:solidFill>
              <a:latin typeface="Arial" charset="0"/>
              <a:ea typeface="Arial" charset="0"/>
              <a:cs typeface="Arial" charset="0"/>
            </a:endParaRPr>
          </a:p>
          <a:p>
            <a:pPr marL="0" indent="0" eaLnBrk="1" hangingPunct="1"/>
            <a:endParaRPr lang="en-US" dirty="0">
              <a:solidFill>
                <a:srgbClr val="7F7F7F"/>
              </a:solidFill>
              <a:latin typeface="Arial" charset="0"/>
              <a:ea typeface="Arial" charset="0"/>
              <a:cs typeface="Arial" charset="0"/>
            </a:endParaRPr>
          </a:p>
        </p:txBody>
      </p:sp>
      <p:sp>
        <p:nvSpPr>
          <p:cNvPr id="17412" name="Slide Number Placeholder 6"/>
          <p:cNvSpPr>
            <a:spLocks noGrp="1"/>
          </p:cNvSpPr>
          <p:nvPr>
            <p:ph type="sldNum" sz="quarter" idx="10"/>
          </p:nvPr>
        </p:nvSpPr>
        <p:spPr bwMode="auto">
          <a:noFill/>
          <a:ln>
            <a:miter lim="800000"/>
            <a:headEnd/>
            <a:tailEnd/>
          </a:ln>
        </p:spPr>
        <p:txBody>
          <a:bodyPr/>
          <a:lstStyle/>
          <a:p>
            <a:fld id="{4F434BBB-78CC-5E45-B849-6FF7F87E5D31}" type="slidenum">
              <a:rPr lang="en-US"/>
              <a:pPr/>
              <a:t>18</a:t>
            </a:fld>
            <a:endParaRPr lang="en-US"/>
          </a:p>
        </p:txBody>
      </p:sp>
    </p:spTree>
    <p:extLst>
      <p:ext uri="{BB962C8B-B14F-4D97-AF65-F5344CB8AC3E}">
        <p14:creationId xmlns:p14="http://schemas.microsoft.com/office/powerpoint/2010/main" val="957282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title"/>
          </p:nvPr>
        </p:nvSpPr>
        <p:spPr>
          <a:xfrm>
            <a:off x="1763486" y="3170693"/>
            <a:ext cx="5486400" cy="1600200"/>
          </a:xfrm>
        </p:spPr>
        <p:txBody>
          <a:bodyPr/>
          <a:lstStyle/>
          <a:p>
            <a:pPr algn="ctr" eaLnBrk="1" hangingPunct="1"/>
            <a:r>
              <a:rPr lang="en-US" dirty="0" smtClean="0">
                <a:latin typeface="Arial" charset="0"/>
                <a:ea typeface="Geneva" charset="0"/>
              </a:rPr>
              <a:t>THANK YOU!</a:t>
            </a:r>
            <a:endParaRPr lang="en-US" dirty="0">
              <a:latin typeface="Arial" charset="0"/>
              <a:ea typeface="Geneva"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r>
              <a:rPr lang="en-US">
                <a:latin typeface="Arial" charset="0"/>
                <a:ea typeface="Geneva" charset="0"/>
              </a:rPr>
              <a:t>Agenda</a:t>
            </a:r>
          </a:p>
        </p:txBody>
      </p:sp>
      <p:sp>
        <p:nvSpPr>
          <p:cNvPr id="17411" name="Content Placeholder 4"/>
          <p:cNvSpPr>
            <a:spLocks noGrp="1"/>
          </p:cNvSpPr>
          <p:nvPr>
            <p:ph idx="1"/>
          </p:nvPr>
        </p:nvSpPr>
        <p:spPr/>
        <p:txBody>
          <a:bodyPr/>
          <a:lstStyle/>
          <a:p>
            <a:pPr marL="0" indent="0" eaLnBrk="1" hangingPunct="1"/>
            <a:r>
              <a:rPr lang="en-US" dirty="0" smtClean="0">
                <a:solidFill>
                  <a:schemeClr val="accent1"/>
                </a:solidFill>
                <a:latin typeface="Arial" charset="0"/>
                <a:ea typeface="Arial" charset="0"/>
                <a:cs typeface="Arial" charset="0"/>
              </a:rPr>
              <a:t>New Site Design</a:t>
            </a:r>
            <a:r>
              <a:rPr lang="en-US" dirty="0">
                <a:solidFill>
                  <a:schemeClr val="accent1"/>
                </a:solidFill>
                <a:latin typeface="Arial" charset="0"/>
                <a:ea typeface="Arial" charset="0"/>
                <a:cs typeface="Arial" charset="0"/>
              </a:rPr>
              <a:t> </a:t>
            </a:r>
            <a:r>
              <a:rPr lang="en-US" dirty="0" smtClean="0">
                <a:solidFill>
                  <a:schemeClr val="accent1"/>
                </a:solidFill>
                <a:latin typeface="Arial" charset="0"/>
                <a:ea typeface="Arial" charset="0"/>
                <a:cs typeface="Arial" charset="0"/>
              </a:rPr>
              <a:t>– Navigation and Menus</a:t>
            </a:r>
            <a:endParaRPr lang="en-US" dirty="0" smtClean="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GCAR Metrics Review</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2010 Changes</a:t>
            </a:r>
          </a:p>
          <a:p>
            <a:pPr marL="0" indent="0" eaLnBrk="1" hangingPunct="1"/>
            <a:r>
              <a:rPr lang="en-US" dirty="0" smtClean="0">
                <a:solidFill>
                  <a:srgbClr val="7F7F7F"/>
                </a:solidFill>
                <a:latin typeface="Arial" charset="0"/>
                <a:ea typeface="Arial" charset="0"/>
                <a:cs typeface="Arial" charset="0"/>
              </a:rPr>
              <a:t>Future </a:t>
            </a:r>
            <a:r>
              <a:rPr lang="en-US" dirty="0" smtClean="0">
                <a:solidFill>
                  <a:srgbClr val="7F7F7F"/>
                </a:solidFill>
                <a:latin typeface="Arial" charset="0"/>
                <a:ea typeface="Arial" charset="0"/>
                <a:cs typeface="Arial" charset="0"/>
              </a:rPr>
              <a:t>Plans</a:t>
            </a:r>
          </a:p>
          <a:p>
            <a:pPr marL="0" indent="0" eaLnBrk="1" hangingPunct="1"/>
            <a:r>
              <a:rPr lang="en-US" dirty="0" smtClean="0">
                <a:solidFill>
                  <a:srgbClr val="7F7F7F"/>
                </a:solidFill>
                <a:latin typeface="Arial" charset="0"/>
                <a:ea typeface="Arial" charset="0"/>
                <a:cs typeface="Arial" charset="0"/>
              </a:rPr>
              <a:t>Miscellaneous</a:t>
            </a:r>
            <a:endParaRPr lang="en-US" dirty="0" smtClean="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Feedback / Questions</a:t>
            </a:r>
            <a:endParaRPr lang="en-US" dirty="0" smtClean="0">
              <a:solidFill>
                <a:srgbClr val="7F7F7F"/>
              </a:solidFill>
              <a:latin typeface="Arial" charset="0"/>
              <a:ea typeface="Arial" charset="0"/>
              <a:cs typeface="Arial" charset="0"/>
            </a:endParaRPr>
          </a:p>
          <a:p>
            <a:pPr marL="0" indent="0" eaLnBrk="1" hangingPunct="1"/>
            <a:endParaRPr lang="en-US" dirty="0">
              <a:solidFill>
                <a:srgbClr val="7F7F7F"/>
              </a:solidFill>
              <a:latin typeface="Arial" charset="0"/>
              <a:ea typeface="Arial" charset="0"/>
              <a:cs typeface="Arial" charset="0"/>
            </a:endParaRPr>
          </a:p>
        </p:txBody>
      </p:sp>
      <p:sp>
        <p:nvSpPr>
          <p:cNvPr id="17412" name="Slide Number Placeholder 6"/>
          <p:cNvSpPr>
            <a:spLocks noGrp="1"/>
          </p:cNvSpPr>
          <p:nvPr>
            <p:ph type="sldNum" sz="quarter" idx="10"/>
          </p:nvPr>
        </p:nvSpPr>
        <p:spPr bwMode="auto">
          <a:noFill/>
          <a:ln>
            <a:miter lim="800000"/>
            <a:headEnd/>
            <a:tailEnd/>
          </a:ln>
        </p:spPr>
        <p:txBody>
          <a:bodyPr/>
          <a:lstStyle/>
          <a:p>
            <a:fld id="{4F434BBB-78CC-5E45-B849-6FF7F87E5D31}" type="slidenum">
              <a:rPr lang="en-US"/>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57200" y="255362"/>
            <a:ext cx="8229600" cy="626381"/>
          </a:xfrm>
        </p:spPr>
        <p:txBody>
          <a:bodyPr/>
          <a:lstStyle/>
          <a:p>
            <a:pPr eaLnBrk="1" hangingPunct="1"/>
            <a:r>
              <a:rPr lang="en-US" dirty="0" smtClean="0">
                <a:latin typeface="Arial" charset="0"/>
                <a:ea typeface="Geneva" charset="0"/>
              </a:rPr>
              <a:t>New Site Design - Before</a:t>
            </a:r>
            <a:endParaRPr lang="en-US" dirty="0">
              <a:latin typeface="Arial" charset="0"/>
              <a:ea typeface="Geneva" charset="0"/>
            </a:endParaRPr>
          </a:p>
        </p:txBody>
      </p:sp>
      <p:sp>
        <p:nvSpPr>
          <p:cNvPr id="18" name="Content Placeholder 4"/>
          <p:cNvSpPr>
            <a:spLocks noGrp="1"/>
          </p:cNvSpPr>
          <p:nvPr>
            <p:ph idx="1"/>
          </p:nvPr>
        </p:nvSpPr>
        <p:spPr>
          <a:xfrm>
            <a:off x="457200" y="3907970"/>
            <a:ext cx="8229600" cy="2209799"/>
          </a:xfrm>
        </p:spPr>
        <p:txBody>
          <a:bodyPr/>
          <a:lstStyle/>
          <a:p>
            <a:pPr marL="0" indent="0" defTabSz="914400" eaLnBrk="1" hangingPunct="1">
              <a:spcAft>
                <a:spcPct val="30000"/>
              </a:spcAft>
            </a:pPr>
            <a:r>
              <a:rPr lang="en-US" dirty="0" smtClean="0">
                <a:latin typeface="Arial" charset="0"/>
                <a:ea typeface="Arial" charset="0"/>
                <a:cs typeface="Arial" charset="0"/>
              </a:rPr>
              <a:t>Before Redesign:</a:t>
            </a:r>
          </a:p>
          <a:p>
            <a:pPr lvl="1" defTabSz="914400"/>
            <a:r>
              <a:rPr lang="en-US" dirty="0" smtClean="0">
                <a:latin typeface="Arial" charset="0"/>
                <a:ea typeface="Arial Unicode MS" charset="0"/>
                <a:cs typeface="Arial Unicode MS" charset="0"/>
              </a:rPr>
              <a:t>Design not </a:t>
            </a:r>
            <a:r>
              <a:rPr lang="en-US" dirty="0" smtClean="0">
                <a:latin typeface="Arial" charset="0"/>
                <a:ea typeface="Arial Unicode MS" charset="0"/>
                <a:cs typeface="Arial Unicode MS" charset="0"/>
              </a:rPr>
              <a:t>in line with UL Net Branding</a:t>
            </a:r>
          </a:p>
          <a:p>
            <a:pPr lvl="1" defTabSz="914400"/>
            <a:r>
              <a:rPr lang="en-US" dirty="0" smtClean="0">
                <a:latin typeface="Arial" charset="0"/>
                <a:ea typeface="Arial Unicode MS" charset="0"/>
                <a:cs typeface="Arial Unicode MS" charset="0"/>
              </a:rPr>
              <a:t>Menus take up half the screen (or more)</a:t>
            </a:r>
            <a:endParaRPr lang="en-US" dirty="0" smtClean="0">
              <a:latin typeface="Arial" charset="0"/>
              <a:ea typeface="Arial Unicode MS" charset="0"/>
              <a:cs typeface="Arial Unicode MS" charset="0"/>
            </a:endParaRPr>
          </a:p>
          <a:p>
            <a:pPr lvl="1" defTabSz="914400"/>
            <a:r>
              <a:rPr lang="en-US" dirty="0" smtClean="0">
                <a:latin typeface="Arial" charset="0"/>
                <a:ea typeface="Arial Unicode MS" charset="0"/>
                <a:cs typeface="Arial Unicode MS" charset="0"/>
              </a:rPr>
              <a:t>Some duplicate information on IQA </a:t>
            </a:r>
            <a:r>
              <a:rPr lang="en-US" dirty="0" smtClean="0">
                <a:latin typeface="Arial" charset="0"/>
                <a:ea typeface="Arial Unicode MS" charset="0"/>
                <a:cs typeface="Arial Unicode MS" charset="0"/>
              </a:rPr>
              <a:t>and CAR Process Sites</a:t>
            </a:r>
          </a:p>
          <a:p>
            <a:pPr lvl="1" defTabSz="914400"/>
            <a:r>
              <a:rPr lang="en-US" dirty="0" smtClean="0">
                <a:latin typeface="Arial" charset="0"/>
                <a:ea typeface="Arial Unicode MS" charset="0"/>
                <a:cs typeface="Arial Unicode MS" charset="0"/>
              </a:rPr>
              <a:t>No </a:t>
            </a:r>
            <a:r>
              <a:rPr lang="en-US" dirty="0" smtClean="0">
                <a:latin typeface="Arial" charset="0"/>
                <a:ea typeface="Arial Unicode MS" charset="0"/>
                <a:cs typeface="Arial Unicode MS" charset="0"/>
              </a:rPr>
              <a:t>connection </a:t>
            </a:r>
            <a:r>
              <a:rPr lang="en-US" dirty="0" smtClean="0">
                <a:latin typeface="Arial" charset="0"/>
                <a:ea typeface="Arial Unicode MS" charset="0"/>
                <a:cs typeface="Arial Unicode MS" charset="0"/>
              </a:rPr>
              <a:t>between IQA and CAR Process Sites</a:t>
            </a:r>
            <a:endParaRPr lang="en-US" dirty="0" smtClean="0">
              <a:latin typeface="Arial" charset="0"/>
              <a:ea typeface="Arial" charset="0"/>
              <a:cs typeface="Arial" charset="0"/>
            </a:endParaRPr>
          </a:p>
        </p:txBody>
      </p:sp>
      <p:sp>
        <p:nvSpPr>
          <p:cNvPr id="19" name="Slide Number Placeholder 8"/>
          <p:cNvSpPr>
            <a:spLocks noGrp="1"/>
          </p:cNvSpPr>
          <p:nvPr>
            <p:ph type="sldNum" sz="quarter" idx="10"/>
          </p:nvPr>
        </p:nvSpPr>
        <p:spPr bwMode="auto">
          <a:xfrm>
            <a:off x="8045450" y="6276975"/>
            <a:ext cx="641350" cy="365125"/>
          </a:xfrm>
          <a:noFill/>
          <a:ln>
            <a:miter lim="800000"/>
            <a:headEnd/>
            <a:tailEnd/>
          </a:ln>
        </p:spPr>
        <p:txBody>
          <a:bodyPr/>
          <a:lstStyle/>
          <a:p>
            <a:fld id="{1AD434C5-A8CC-494B-923D-86664863D92C}" type="slidenum">
              <a:rPr lang="en-US"/>
              <a:pPr/>
              <a:t>3</a:t>
            </a:fld>
            <a:endParaRPr lang="en-US"/>
          </a:p>
        </p:txBody>
      </p:sp>
      <p:sp>
        <p:nvSpPr>
          <p:cNvPr id="20" name="Rectangle 19"/>
          <p:cNvSpPr/>
          <p:nvPr/>
        </p:nvSpPr>
        <p:spPr>
          <a:xfrm>
            <a:off x="753382" y="2887791"/>
            <a:ext cx="1173389" cy="702552"/>
          </a:xfrm>
          <a:prstGeom prst="rect">
            <a:avLst/>
          </a:prstGeom>
          <a:solidFill>
            <a:srgbClr val="459D2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bg1"/>
                </a:solidFill>
                <a:latin typeface="Arial" charset="0"/>
                <a:ea typeface="Arial Unicode MS" charset="0"/>
                <a:cs typeface="Arial Unicode MS" charset="0"/>
              </a:rPr>
              <a:t>CAR Process</a:t>
            </a:r>
            <a:endParaRPr lang="en-US" dirty="0">
              <a:solidFill>
                <a:schemeClr val="bg1"/>
              </a:solidFill>
              <a:ea typeface="Geneva" charset="-128"/>
              <a:cs typeface="Arial" pitchFamily="34" charset="0"/>
            </a:endParaRPr>
          </a:p>
        </p:txBody>
      </p:sp>
      <p:sp>
        <p:nvSpPr>
          <p:cNvPr id="21" name="Rectangle 20"/>
          <p:cNvSpPr/>
          <p:nvPr/>
        </p:nvSpPr>
        <p:spPr>
          <a:xfrm>
            <a:off x="6694714" y="3239067"/>
            <a:ext cx="1157742" cy="668904"/>
          </a:xfrm>
          <a:prstGeom prst="rect">
            <a:avLst/>
          </a:prstGeom>
          <a:solidFill>
            <a:srgbClr val="F1830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bg1"/>
                </a:solidFill>
                <a:latin typeface="Arial" charset="0"/>
                <a:ea typeface="Arial Unicode MS" charset="0"/>
                <a:cs typeface="Arial Unicode MS" charset="0"/>
              </a:rPr>
              <a:t>GCAR Metrics</a:t>
            </a:r>
            <a:endParaRPr lang="en-US" dirty="0">
              <a:solidFill>
                <a:schemeClr val="bg1"/>
              </a:solidFill>
              <a:ea typeface="Geneva" charset="-128"/>
              <a:cs typeface="Arial" pitchFamily="34" charset="0"/>
            </a:endParaRPr>
          </a:p>
        </p:txBody>
      </p:sp>
      <p:sp>
        <p:nvSpPr>
          <p:cNvPr id="22" name="Rectangle 21"/>
          <p:cNvSpPr/>
          <p:nvPr/>
        </p:nvSpPr>
        <p:spPr>
          <a:xfrm>
            <a:off x="6281057" y="957943"/>
            <a:ext cx="1157742" cy="685799"/>
          </a:xfrm>
          <a:prstGeom prst="rect">
            <a:avLst/>
          </a:prstGeom>
          <a:solidFill>
            <a:srgbClr val="69C1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bg1"/>
                </a:solidFill>
                <a:latin typeface="Arial" charset="0"/>
                <a:ea typeface="Arial Unicode MS" charset="0"/>
                <a:cs typeface="Arial Unicode MS" charset="0"/>
              </a:rPr>
              <a:t>IQA</a:t>
            </a:r>
            <a:endParaRPr lang="en-US" dirty="0">
              <a:solidFill>
                <a:schemeClr val="bg1"/>
              </a:solidFill>
              <a:ea typeface="Geneva" charset="-128"/>
              <a:cs typeface="Arial" pitchFamily="34" charset="0"/>
            </a:endParaRPr>
          </a:p>
        </p:txBody>
      </p:sp>
      <p:cxnSp>
        <p:nvCxnSpPr>
          <p:cNvPr id="24" name="Curved Connector 23"/>
          <p:cNvCxnSpPr>
            <a:stCxn id="22" idx="2"/>
            <a:endCxn id="5122" idx="3"/>
          </p:cNvCxnSpPr>
          <p:nvPr/>
        </p:nvCxnSpPr>
        <p:spPr>
          <a:xfrm rot="5400000">
            <a:off x="5546384" y="1026998"/>
            <a:ext cx="696800" cy="1930288"/>
          </a:xfrm>
          <a:prstGeom prst="curvedConnector2">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Curved Connector 24"/>
          <p:cNvCxnSpPr>
            <a:stCxn id="20" idx="3"/>
            <a:endCxn id="5122" idx="1"/>
          </p:cNvCxnSpPr>
          <p:nvPr/>
        </p:nvCxnSpPr>
        <p:spPr>
          <a:xfrm flipV="1">
            <a:off x="1926771" y="2340542"/>
            <a:ext cx="1482044" cy="898525"/>
          </a:xfrm>
          <a:prstGeom prst="curvedConnector3">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 name="Curved Connector 25"/>
          <p:cNvCxnSpPr>
            <a:stCxn id="21" idx="1"/>
            <a:endCxn id="5122" idx="2"/>
          </p:cNvCxnSpPr>
          <p:nvPr/>
        </p:nvCxnSpPr>
        <p:spPr>
          <a:xfrm rot="10800000">
            <a:off x="4169228" y="3239067"/>
            <a:ext cx="2525486" cy="334452"/>
          </a:xfrm>
          <a:prstGeom prst="curvedConnector2">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pic>
        <p:nvPicPr>
          <p:cNvPr id="5122" name="Picture 2" descr="C:\Users\06046\AppData\Local\Microsoft\Windows\Temporary Internet Files\Content.IE5\6ITGFH1S\MC90044190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8815" y="1442017"/>
            <a:ext cx="1520825" cy="179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38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1"/>
            <a:ext cx="8229600" cy="1992086"/>
          </a:xfrm>
        </p:spPr>
        <p:txBody>
          <a:bodyPr/>
          <a:lstStyle/>
          <a:p>
            <a:pPr lvl="1" defTabSz="914400"/>
            <a:r>
              <a:rPr lang="en-US" dirty="0" smtClean="0">
                <a:solidFill>
                  <a:srgbClr val="000000"/>
                </a:solidFill>
                <a:latin typeface="Arial" charset="0"/>
                <a:ea typeface="Arial" charset="0"/>
                <a:cs typeface="Arial" charset="0"/>
              </a:rPr>
              <a:t>IQA, CAR Process, and GCAR Metrics were designed separately to suit the needs of each individual function. Over time, these sites evolved separately. FAQs were not centralized, Knowledge Base was available in multiple locations, etc.</a:t>
            </a:r>
          </a:p>
          <a:p>
            <a:pPr lvl="1" defTabSz="914400"/>
            <a:r>
              <a:rPr lang="en-US" dirty="0" smtClean="0">
                <a:solidFill>
                  <a:srgbClr val="000000"/>
                </a:solidFill>
                <a:latin typeface="Arial" charset="0"/>
                <a:ea typeface="Arial" charset="0"/>
                <a:cs typeface="Arial" charset="0"/>
              </a:rPr>
              <a:t>As QE becomes more integrated, it is important to combine our sites with one unified design, mission, and vision.</a:t>
            </a:r>
          </a:p>
        </p:txBody>
      </p:sp>
      <p:sp>
        <p:nvSpPr>
          <p:cNvPr id="4" name="Slide Number Placeholder 3"/>
          <p:cNvSpPr>
            <a:spLocks noGrp="1"/>
          </p:cNvSpPr>
          <p:nvPr>
            <p:ph type="sldNum" sz="quarter" idx="10"/>
          </p:nvPr>
        </p:nvSpPr>
        <p:spPr/>
        <p:txBody>
          <a:bodyPr/>
          <a:lstStyle/>
          <a:p>
            <a:fld id="{F4E6D2B2-1B4E-AE4B-8F03-52C3424B26B5}" type="slidenum">
              <a:rPr lang="en-US" smtClean="0"/>
              <a:pPr/>
              <a:t>4</a:t>
            </a:fld>
            <a:endParaRPr lang="en-US"/>
          </a:p>
        </p:txBody>
      </p:sp>
      <p:sp>
        <p:nvSpPr>
          <p:cNvPr id="5" name="Title 3"/>
          <p:cNvSpPr>
            <a:spLocks noGrp="1"/>
          </p:cNvSpPr>
          <p:nvPr>
            <p:ph type="title"/>
          </p:nvPr>
        </p:nvSpPr>
        <p:spPr>
          <a:xfrm>
            <a:off x="457200" y="274638"/>
            <a:ext cx="8229600" cy="607105"/>
          </a:xfrm>
        </p:spPr>
        <p:txBody>
          <a:bodyPr/>
          <a:lstStyle/>
          <a:p>
            <a:pPr eaLnBrk="1" hangingPunct="1"/>
            <a:r>
              <a:rPr lang="en-US" dirty="0" smtClean="0">
                <a:latin typeface="Arial" charset="0"/>
                <a:ea typeface="Geneva" charset="0"/>
              </a:rPr>
              <a:t>New Site Design – Why?</a:t>
            </a:r>
            <a:endParaRPr lang="en-US" dirty="0">
              <a:latin typeface="Arial" charset="0"/>
              <a:ea typeface="Geneva" charset="0"/>
            </a:endParaRPr>
          </a:p>
        </p:txBody>
      </p:sp>
      <p:sp>
        <p:nvSpPr>
          <p:cNvPr id="7" name="Title 3"/>
          <p:cNvSpPr txBox="1">
            <a:spLocks/>
          </p:cNvSpPr>
          <p:nvPr/>
        </p:nvSpPr>
        <p:spPr bwMode="auto">
          <a:xfrm>
            <a:off x="457200" y="2982687"/>
            <a:ext cx="8229600" cy="607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dirty="0" smtClean="0">
                <a:latin typeface="Arial" charset="0"/>
                <a:ea typeface="Geneva" charset="0"/>
              </a:rPr>
              <a:t>New Site Design – Menus</a:t>
            </a:r>
          </a:p>
        </p:txBody>
      </p:sp>
      <p:sp>
        <p:nvSpPr>
          <p:cNvPr id="9" name="Content Placeholder 2"/>
          <p:cNvSpPr txBox="1">
            <a:spLocks/>
          </p:cNvSpPr>
          <p:nvPr/>
        </p:nvSpPr>
        <p:spPr bwMode="auto">
          <a:xfrm>
            <a:off x="457200" y="3589792"/>
            <a:ext cx="8229600" cy="2634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defTabSz="914400"/>
            <a:r>
              <a:rPr lang="en-US" dirty="0" smtClean="0">
                <a:solidFill>
                  <a:srgbClr val="000000"/>
                </a:solidFill>
                <a:latin typeface="Arial" charset="0"/>
                <a:ea typeface="Arial" charset="0"/>
                <a:cs typeface="Arial" charset="0"/>
              </a:rPr>
              <a:t>New Main Menu Items – Horizontal Menu on all pages</a:t>
            </a:r>
          </a:p>
          <a:p>
            <a:pPr lvl="2" defTabSz="914400">
              <a:buFont typeface="Arial" charset="0"/>
              <a:buNone/>
            </a:pPr>
            <a:r>
              <a:rPr lang="en-US" dirty="0" smtClean="0">
                <a:solidFill>
                  <a:srgbClr val="000000"/>
                </a:solidFill>
                <a:latin typeface="Arial" charset="0"/>
                <a:ea typeface="Arial Unicode MS" charset="0"/>
                <a:cs typeface="Arial Unicode MS" charset="0"/>
              </a:rPr>
              <a:t>	– Quality Engineering</a:t>
            </a:r>
            <a:br>
              <a:rPr lang="en-US" dirty="0" smtClean="0">
                <a:solidFill>
                  <a:srgbClr val="000000"/>
                </a:solidFill>
                <a:latin typeface="Arial" charset="0"/>
                <a:ea typeface="Arial Unicode MS" charset="0"/>
                <a:cs typeface="Arial Unicode MS" charset="0"/>
              </a:rPr>
            </a:br>
            <a:r>
              <a:rPr lang="en-US" dirty="0" smtClean="0">
                <a:solidFill>
                  <a:srgbClr val="000000"/>
                </a:solidFill>
                <a:latin typeface="Arial" charset="0"/>
                <a:ea typeface="Arial Unicode MS" charset="0"/>
                <a:cs typeface="Arial Unicode MS" charset="0"/>
              </a:rPr>
              <a:t>– Audits</a:t>
            </a:r>
            <a:br>
              <a:rPr lang="en-US" dirty="0" smtClean="0">
                <a:solidFill>
                  <a:srgbClr val="000000"/>
                </a:solidFill>
                <a:latin typeface="Arial" charset="0"/>
                <a:ea typeface="Arial Unicode MS" charset="0"/>
                <a:cs typeface="Arial Unicode MS" charset="0"/>
              </a:rPr>
            </a:br>
            <a:r>
              <a:rPr lang="en-US" dirty="0" smtClean="0">
                <a:solidFill>
                  <a:srgbClr val="000000"/>
                </a:solidFill>
                <a:latin typeface="Arial" charset="0"/>
                <a:ea typeface="Arial Unicode MS" charset="0"/>
                <a:cs typeface="Arial Unicode MS" charset="0"/>
              </a:rPr>
              <a:t>– CAR Process</a:t>
            </a:r>
            <a:br>
              <a:rPr lang="en-US" dirty="0" smtClean="0">
                <a:solidFill>
                  <a:srgbClr val="000000"/>
                </a:solidFill>
                <a:latin typeface="Arial" charset="0"/>
                <a:ea typeface="Arial Unicode MS" charset="0"/>
                <a:cs typeface="Arial Unicode MS" charset="0"/>
              </a:rPr>
            </a:br>
            <a:r>
              <a:rPr lang="en-US" dirty="0" smtClean="0">
                <a:solidFill>
                  <a:srgbClr val="000000"/>
                </a:solidFill>
                <a:latin typeface="Arial" charset="0"/>
                <a:ea typeface="Arial Unicode MS" charset="0"/>
                <a:cs typeface="Arial Unicode MS" charset="0"/>
              </a:rPr>
              <a:t>– GCAR Metrics</a:t>
            </a:r>
            <a:br>
              <a:rPr lang="en-US" dirty="0" smtClean="0">
                <a:solidFill>
                  <a:srgbClr val="000000"/>
                </a:solidFill>
                <a:latin typeface="Arial" charset="0"/>
                <a:ea typeface="Arial Unicode MS" charset="0"/>
                <a:cs typeface="Arial Unicode MS" charset="0"/>
              </a:rPr>
            </a:br>
            <a:r>
              <a:rPr lang="en-US" dirty="0" smtClean="0">
                <a:solidFill>
                  <a:srgbClr val="000000"/>
                </a:solidFill>
                <a:latin typeface="Arial" charset="0"/>
                <a:ea typeface="Arial Unicode MS" charset="0"/>
                <a:cs typeface="Arial Unicode MS" charset="0"/>
              </a:rPr>
              <a:t>– FAQ (IQA, CAR, GCAR Metrics, Site FAQs)</a:t>
            </a:r>
            <a:br>
              <a:rPr lang="en-US" dirty="0" smtClean="0">
                <a:solidFill>
                  <a:srgbClr val="000000"/>
                </a:solidFill>
                <a:latin typeface="Arial" charset="0"/>
                <a:ea typeface="Arial Unicode MS" charset="0"/>
                <a:cs typeface="Arial Unicode MS" charset="0"/>
              </a:rPr>
            </a:br>
            <a:r>
              <a:rPr lang="en-US" dirty="0" smtClean="0">
                <a:solidFill>
                  <a:srgbClr val="000000"/>
                </a:solidFill>
                <a:latin typeface="Arial" charset="0"/>
                <a:ea typeface="Arial Unicode MS" charset="0"/>
                <a:cs typeface="Arial Unicode MS" charset="0"/>
              </a:rPr>
              <a:t>– Help / Log In / Admin</a:t>
            </a:r>
          </a:p>
          <a:p>
            <a:pPr lvl="1" defTabSz="914400"/>
            <a:r>
              <a:rPr lang="en-US" dirty="0" smtClean="0">
                <a:solidFill>
                  <a:srgbClr val="000000"/>
                </a:solidFill>
                <a:latin typeface="Arial" charset="0"/>
                <a:ea typeface="Arial" charset="0"/>
                <a:cs typeface="Arial" charset="0"/>
              </a:rPr>
              <a:t>Each Main Menu Item has its own drop down menu, explained on the following page.</a:t>
            </a:r>
            <a:endParaRPr lang="en-US" dirty="0">
              <a:solidFill>
                <a:srgbClr val="000000"/>
              </a:solidFill>
              <a:latin typeface="Arial" charset="0"/>
              <a:ea typeface="Arial" charset="0"/>
              <a:cs typeface="Arial" charset="0"/>
            </a:endParaRPr>
          </a:p>
        </p:txBody>
      </p:sp>
    </p:spTree>
    <p:extLst>
      <p:ext uri="{BB962C8B-B14F-4D97-AF65-F5344CB8AC3E}">
        <p14:creationId xmlns:p14="http://schemas.microsoft.com/office/powerpoint/2010/main" val="1432405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a:xfrm>
            <a:off x="457200" y="255362"/>
            <a:ext cx="8229600" cy="626381"/>
          </a:xfrm>
        </p:spPr>
        <p:txBody>
          <a:bodyPr/>
          <a:lstStyle/>
          <a:p>
            <a:pPr eaLnBrk="1" hangingPunct="1"/>
            <a:r>
              <a:rPr lang="en-US" dirty="0" smtClean="0">
                <a:latin typeface="Arial" charset="0"/>
                <a:ea typeface="Geneva" charset="0"/>
              </a:rPr>
              <a:t>New Site Design – To Do List</a:t>
            </a:r>
            <a:endParaRPr lang="en-US" dirty="0">
              <a:latin typeface="Arial" charset="0"/>
              <a:ea typeface="Geneva" charset="0"/>
            </a:endParaRPr>
          </a:p>
        </p:txBody>
      </p:sp>
      <p:sp>
        <p:nvSpPr>
          <p:cNvPr id="19459" name="Content Placeholder 4"/>
          <p:cNvSpPr>
            <a:spLocks noGrp="1"/>
          </p:cNvSpPr>
          <p:nvPr>
            <p:ph idx="1"/>
          </p:nvPr>
        </p:nvSpPr>
        <p:spPr>
          <a:xfrm>
            <a:off x="457200" y="3907970"/>
            <a:ext cx="8229600" cy="2209799"/>
          </a:xfrm>
        </p:spPr>
        <p:txBody>
          <a:bodyPr/>
          <a:lstStyle/>
          <a:p>
            <a:pPr marL="0" indent="0" defTabSz="914400" eaLnBrk="1" hangingPunct="1">
              <a:spcAft>
                <a:spcPct val="30000"/>
              </a:spcAft>
            </a:pPr>
            <a:r>
              <a:rPr lang="en-US" dirty="0" smtClean="0">
                <a:latin typeface="Arial" charset="0"/>
                <a:ea typeface="Arial" charset="0"/>
                <a:cs typeface="Arial" charset="0"/>
              </a:rPr>
              <a:t>Goals for 2010</a:t>
            </a:r>
          </a:p>
          <a:p>
            <a:pPr lvl="1" defTabSz="914400"/>
            <a:r>
              <a:rPr lang="en-US" dirty="0" smtClean="0">
                <a:latin typeface="Arial" charset="0"/>
                <a:ea typeface="Arial Unicode MS" charset="0"/>
                <a:cs typeface="Arial Unicode MS" charset="0"/>
              </a:rPr>
              <a:t>Combine all QE related sites under one unified design</a:t>
            </a:r>
          </a:p>
          <a:p>
            <a:pPr lvl="1" defTabSz="914400"/>
            <a:r>
              <a:rPr lang="en-US" dirty="0" smtClean="0">
                <a:latin typeface="Arial" charset="0"/>
                <a:ea typeface="Arial Unicode MS" charset="0"/>
                <a:cs typeface="Arial Unicode MS" charset="0"/>
              </a:rPr>
              <a:t>Redesign Menus and Reorganize Elements</a:t>
            </a:r>
          </a:p>
          <a:p>
            <a:pPr lvl="1" defTabSz="914400"/>
            <a:r>
              <a:rPr lang="en-US" dirty="0" smtClean="0">
                <a:latin typeface="Arial" charset="0"/>
                <a:ea typeface="Arial Unicode MS" charset="0"/>
                <a:cs typeface="Arial Unicode MS" charset="0"/>
              </a:rPr>
              <a:t>Build GCAR Metrics Site</a:t>
            </a:r>
          </a:p>
          <a:p>
            <a:pPr lvl="1" defTabSz="914400"/>
            <a:r>
              <a:rPr lang="en-US" dirty="0" smtClean="0">
                <a:latin typeface="Arial" charset="0"/>
                <a:ea typeface="Arial Unicode MS" charset="0"/>
                <a:cs typeface="Arial Unicode MS" charset="0"/>
              </a:rPr>
              <a:t>Remove Duplicate Views from IQA and CAR Process Sites</a:t>
            </a:r>
            <a:endParaRPr lang="en-US" dirty="0" smtClean="0">
              <a:latin typeface="Arial" charset="0"/>
              <a:ea typeface="Arial" charset="0"/>
              <a:cs typeface="Arial" charset="0"/>
            </a:endParaRPr>
          </a:p>
        </p:txBody>
      </p:sp>
      <p:sp>
        <p:nvSpPr>
          <p:cNvPr id="19460" name="Slide Number Placeholder 8"/>
          <p:cNvSpPr>
            <a:spLocks noGrp="1"/>
          </p:cNvSpPr>
          <p:nvPr>
            <p:ph type="sldNum" sz="quarter" idx="10"/>
          </p:nvPr>
        </p:nvSpPr>
        <p:spPr bwMode="auto">
          <a:noFill/>
          <a:ln>
            <a:miter lim="800000"/>
            <a:headEnd/>
            <a:tailEnd/>
          </a:ln>
        </p:spPr>
        <p:txBody>
          <a:bodyPr/>
          <a:lstStyle/>
          <a:p>
            <a:fld id="{1AD434C5-A8CC-494B-923D-86664863D92C}" type="slidenum">
              <a:rPr lang="en-US"/>
              <a:pPr/>
              <a:t>5</a:t>
            </a:fld>
            <a:endParaRPr lang="en-US"/>
          </a:p>
        </p:txBody>
      </p:sp>
      <p:sp>
        <p:nvSpPr>
          <p:cNvPr id="6" name="Rectangle 5"/>
          <p:cNvSpPr/>
          <p:nvPr/>
        </p:nvSpPr>
        <p:spPr>
          <a:xfrm>
            <a:off x="655411" y="2978230"/>
            <a:ext cx="1245280" cy="712027"/>
          </a:xfrm>
          <a:prstGeom prst="rect">
            <a:avLst/>
          </a:prstGeom>
          <a:solidFill>
            <a:srgbClr val="459D2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bg1"/>
                </a:solidFill>
                <a:latin typeface="Arial" charset="0"/>
                <a:ea typeface="Arial Unicode MS" charset="0"/>
                <a:cs typeface="Arial Unicode MS" charset="0"/>
              </a:rPr>
              <a:t>CAR Process</a:t>
            </a:r>
            <a:endParaRPr lang="en-US" dirty="0">
              <a:solidFill>
                <a:schemeClr val="bg1"/>
              </a:solidFill>
              <a:ea typeface="Geneva" charset="-128"/>
              <a:cs typeface="Arial" pitchFamily="34" charset="0"/>
            </a:endParaRPr>
          </a:p>
        </p:txBody>
      </p:sp>
      <p:sp>
        <p:nvSpPr>
          <p:cNvPr id="7" name="Rectangle 6"/>
          <p:cNvSpPr/>
          <p:nvPr/>
        </p:nvSpPr>
        <p:spPr>
          <a:xfrm>
            <a:off x="6784067" y="3319007"/>
            <a:ext cx="1184275" cy="686936"/>
          </a:xfrm>
          <a:prstGeom prst="rect">
            <a:avLst/>
          </a:prstGeom>
          <a:solidFill>
            <a:srgbClr val="F1830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bg1"/>
                </a:solidFill>
                <a:latin typeface="Arial" charset="0"/>
                <a:ea typeface="Arial Unicode MS" charset="0"/>
                <a:cs typeface="Arial Unicode MS" charset="0"/>
              </a:rPr>
              <a:t>GCAR Metrics</a:t>
            </a:r>
            <a:endParaRPr lang="en-US" dirty="0">
              <a:solidFill>
                <a:schemeClr val="bg1"/>
              </a:solidFill>
              <a:ea typeface="Geneva" charset="-128"/>
              <a:cs typeface="Arial" pitchFamily="34" charset="0"/>
            </a:endParaRPr>
          </a:p>
        </p:txBody>
      </p:sp>
      <p:sp>
        <p:nvSpPr>
          <p:cNvPr id="8" name="Rectangle 7"/>
          <p:cNvSpPr/>
          <p:nvPr/>
        </p:nvSpPr>
        <p:spPr>
          <a:xfrm>
            <a:off x="6281057" y="957943"/>
            <a:ext cx="1157742" cy="685799"/>
          </a:xfrm>
          <a:prstGeom prst="rect">
            <a:avLst/>
          </a:prstGeom>
          <a:solidFill>
            <a:srgbClr val="69C1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bg1"/>
                </a:solidFill>
                <a:latin typeface="Arial" charset="0"/>
                <a:ea typeface="Arial Unicode MS" charset="0"/>
                <a:cs typeface="Arial Unicode MS" charset="0"/>
              </a:rPr>
              <a:t>IQA</a:t>
            </a:r>
            <a:endParaRPr lang="en-US" dirty="0">
              <a:solidFill>
                <a:schemeClr val="bg1"/>
              </a:solidFill>
              <a:ea typeface="Geneva" charset="-128"/>
              <a:cs typeface="Arial" pitchFamily="34" charset="0"/>
            </a:endParaRPr>
          </a:p>
        </p:txBody>
      </p:sp>
      <p:sp>
        <p:nvSpPr>
          <p:cNvPr id="9" name="Rectangle 8"/>
          <p:cNvSpPr/>
          <p:nvPr/>
        </p:nvSpPr>
        <p:spPr>
          <a:xfrm>
            <a:off x="3145971" y="1934906"/>
            <a:ext cx="2188029" cy="1043324"/>
          </a:xfrm>
          <a:prstGeom prst="rect">
            <a:avLst/>
          </a:prstGeom>
          <a:solidFill>
            <a:srgbClr val="C1003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bg1"/>
                </a:solidFill>
                <a:latin typeface="Arial" charset="0"/>
                <a:ea typeface="Arial Unicode MS" charset="0"/>
                <a:cs typeface="Arial Unicode MS" charset="0"/>
              </a:rPr>
              <a:t>Quality Engineering</a:t>
            </a:r>
          </a:p>
        </p:txBody>
      </p:sp>
      <p:cxnSp>
        <p:nvCxnSpPr>
          <p:cNvPr id="3" name="Curved Connector 2"/>
          <p:cNvCxnSpPr>
            <a:stCxn id="8" idx="2"/>
            <a:endCxn id="9" idx="3"/>
          </p:cNvCxnSpPr>
          <p:nvPr/>
        </p:nvCxnSpPr>
        <p:spPr>
          <a:xfrm rot="5400000">
            <a:off x="5690551" y="1287191"/>
            <a:ext cx="812826" cy="1525928"/>
          </a:xfrm>
          <a:prstGeom prst="curvedConnector2">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 name="Curved Connector 12"/>
          <p:cNvCxnSpPr>
            <a:stCxn id="6" idx="3"/>
            <a:endCxn id="9" idx="1"/>
          </p:cNvCxnSpPr>
          <p:nvPr/>
        </p:nvCxnSpPr>
        <p:spPr>
          <a:xfrm flipV="1">
            <a:off x="1900691" y="2456568"/>
            <a:ext cx="1245280" cy="877676"/>
          </a:xfrm>
          <a:prstGeom prst="curvedConnector3">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 name="Curved Connector 16"/>
          <p:cNvCxnSpPr>
            <a:stCxn id="7" idx="1"/>
            <a:endCxn id="9" idx="2"/>
          </p:cNvCxnSpPr>
          <p:nvPr/>
        </p:nvCxnSpPr>
        <p:spPr>
          <a:xfrm rot="10800000">
            <a:off x="4239987" y="2978231"/>
            <a:ext cx="2544081" cy="684245"/>
          </a:xfrm>
          <a:prstGeom prst="curvedConnector2">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278051" y="881744"/>
            <a:ext cx="1156834" cy="665164"/>
          </a:xfrm>
          <a:prstGeom prst="rect">
            <a:avLst/>
          </a:prstGeom>
          <a:solidFill>
            <a:srgbClr val="1B808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bg1"/>
                </a:solidFill>
                <a:latin typeface="Arial" charset="0"/>
                <a:ea typeface="Arial Unicode MS" charset="0"/>
                <a:cs typeface="Arial Unicode MS" charset="0"/>
              </a:rPr>
              <a:t>FAQs</a:t>
            </a:r>
            <a:endParaRPr lang="en-US" dirty="0">
              <a:solidFill>
                <a:schemeClr val="bg1"/>
              </a:solidFill>
              <a:ea typeface="Geneva" charset="-128"/>
              <a:cs typeface="Arial" pitchFamily="34" charset="0"/>
            </a:endParaRPr>
          </a:p>
        </p:txBody>
      </p:sp>
      <p:cxnSp>
        <p:nvCxnSpPr>
          <p:cNvPr id="31" name="Curved Connector 30"/>
          <p:cNvCxnSpPr>
            <a:stCxn id="30" idx="2"/>
            <a:endCxn id="9" idx="0"/>
          </p:cNvCxnSpPr>
          <p:nvPr/>
        </p:nvCxnSpPr>
        <p:spPr>
          <a:xfrm rot="16200000" flipH="1">
            <a:off x="2854228" y="549148"/>
            <a:ext cx="387998" cy="2383518"/>
          </a:xfrm>
          <a:prstGeom prst="curved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E6D2B2-1B4E-AE4B-8F03-52C3424B26B5}" type="slidenum">
              <a:rPr lang="en-US" smtClean="0"/>
              <a:pPr/>
              <a:t>6</a:t>
            </a:fld>
            <a:endParaRPr lang="en-US"/>
          </a:p>
        </p:txBody>
      </p:sp>
      <p:sp>
        <p:nvSpPr>
          <p:cNvPr id="7" name="Title 3"/>
          <p:cNvSpPr txBox="1">
            <a:spLocks/>
          </p:cNvSpPr>
          <p:nvPr/>
        </p:nvSpPr>
        <p:spPr bwMode="auto">
          <a:xfrm>
            <a:off x="457200" y="337459"/>
            <a:ext cx="8229600" cy="607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dirty="0" smtClean="0">
                <a:latin typeface="Arial" charset="0"/>
                <a:ea typeface="Geneva" charset="0"/>
              </a:rPr>
              <a:t>New Site Design – Drop Down Menus</a:t>
            </a:r>
          </a:p>
        </p:txBody>
      </p:sp>
      <p:sp>
        <p:nvSpPr>
          <p:cNvPr id="8" name="Content Placeholder 2"/>
          <p:cNvSpPr txBox="1">
            <a:spLocks/>
          </p:cNvSpPr>
          <p:nvPr/>
        </p:nvSpPr>
        <p:spPr bwMode="auto">
          <a:xfrm>
            <a:off x="457200" y="944565"/>
            <a:ext cx="8229600" cy="50425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defTabSz="914400"/>
            <a:r>
              <a:rPr lang="en-US" dirty="0" smtClean="0">
                <a:solidFill>
                  <a:srgbClr val="000000"/>
                </a:solidFill>
                <a:latin typeface="Arial" charset="0"/>
                <a:ea typeface="Arial" charset="0"/>
                <a:cs typeface="Arial" charset="0"/>
              </a:rPr>
              <a:t>By hovering over a Main Menu Item with the mouse pointer, a drop down menu is exposed. You can select any of these menu items to go to the </a:t>
            </a:r>
            <a:r>
              <a:rPr lang="en-US" dirty="0" smtClean="0">
                <a:solidFill>
                  <a:srgbClr val="000000"/>
                </a:solidFill>
                <a:latin typeface="Arial" charset="0"/>
                <a:ea typeface="Arial" charset="0"/>
                <a:cs typeface="Arial" charset="0"/>
              </a:rPr>
              <a:t>listed </a:t>
            </a:r>
            <a:r>
              <a:rPr lang="en-US" dirty="0" smtClean="0">
                <a:solidFill>
                  <a:srgbClr val="000000"/>
                </a:solidFill>
                <a:latin typeface="Arial" charset="0"/>
                <a:ea typeface="Arial" charset="0"/>
                <a:cs typeface="Arial" charset="0"/>
              </a:rPr>
              <a:t>page. These drop down menus contain links to Knowledge Base, Audit Schedules, FAQs, etc.</a:t>
            </a:r>
            <a:endParaRPr lang="en-US" dirty="0">
              <a:solidFill>
                <a:srgbClr val="000000"/>
              </a:solidFill>
              <a:latin typeface="Arial" charset="0"/>
              <a:ea typeface="Arial" charset="0"/>
              <a:cs typeface="Arial" charset="0"/>
            </a:endParaRPr>
          </a:p>
          <a:p>
            <a:pPr lvl="1" defTabSz="914400"/>
            <a:r>
              <a:rPr lang="en-US" dirty="0" smtClean="0">
                <a:solidFill>
                  <a:srgbClr val="000000"/>
                </a:solidFill>
                <a:latin typeface="Arial" charset="0"/>
                <a:ea typeface="Arial" charset="0"/>
                <a:cs typeface="Arial" charset="0"/>
              </a:rPr>
              <a:t>When on pages listed under the IQA or CAR Process headings, the last Main Menu item is listed as ‘Log In’.</a:t>
            </a:r>
          </a:p>
          <a:p>
            <a:pPr lvl="1" defTabSz="914400"/>
            <a:r>
              <a:rPr lang="en-US" dirty="0" smtClean="0">
                <a:solidFill>
                  <a:srgbClr val="000000"/>
                </a:solidFill>
                <a:latin typeface="Arial" charset="0"/>
                <a:ea typeface="Arial" charset="0"/>
                <a:cs typeface="Arial" charset="0"/>
              </a:rPr>
              <a:t>When you are logged into the IQA or CAR Process Site, the last Main Menu item is listed as ‘Admin Menu’.</a:t>
            </a:r>
          </a:p>
          <a:p>
            <a:pPr lvl="1" defTabSz="914400"/>
            <a:r>
              <a:rPr lang="en-US" dirty="0" smtClean="0">
                <a:solidFill>
                  <a:srgbClr val="000000"/>
                </a:solidFill>
                <a:latin typeface="Arial" charset="0"/>
                <a:ea typeface="Arial" charset="0"/>
                <a:cs typeface="Arial" charset="0"/>
              </a:rPr>
              <a:t>When on pages listed under Quality Engineering, GCAR Metrics, FAQ, or Help, the last Main Menu item is listed as ‘Help’.</a:t>
            </a:r>
          </a:p>
          <a:p>
            <a:pPr lvl="1" defTabSz="914400"/>
            <a:r>
              <a:rPr lang="en-US" dirty="0" smtClean="0">
                <a:solidFill>
                  <a:srgbClr val="000000"/>
                </a:solidFill>
                <a:latin typeface="Arial" charset="0"/>
                <a:ea typeface="Arial" charset="0"/>
                <a:cs typeface="Arial" charset="0"/>
              </a:rPr>
              <a:t>You can easily move from one ‘site’ to another using the drop down menus under each Main Menu Item</a:t>
            </a:r>
            <a:r>
              <a:rPr lang="en-US" dirty="0" smtClean="0">
                <a:solidFill>
                  <a:srgbClr val="000000"/>
                </a:solidFill>
                <a:latin typeface="Arial" charset="0"/>
                <a:ea typeface="Arial" charset="0"/>
                <a:cs typeface="Arial" charset="0"/>
              </a:rPr>
              <a:t>.</a:t>
            </a:r>
          </a:p>
          <a:p>
            <a:pPr lvl="1" defTabSz="914400"/>
            <a:r>
              <a:rPr lang="en-US" dirty="0" smtClean="0">
                <a:solidFill>
                  <a:srgbClr val="000000"/>
                </a:solidFill>
                <a:latin typeface="Arial" charset="0"/>
                <a:ea typeface="Arial" charset="0"/>
                <a:cs typeface="Arial" charset="0"/>
              </a:rPr>
              <a:t>Demo the menus – Where is everything???? (</a:t>
            </a:r>
            <a:r>
              <a:rPr lang="en-US" dirty="0" smtClean="0">
                <a:solidFill>
                  <a:srgbClr val="000000"/>
                </a:solidFill>
                <a:latin typeface="Arial" charset="0"/>
                <a:ea typeface="Arial" charset="0"/>
                <a:cs typeface="Arial" charset="0"/>
                <a:hlinkClick r:id="rId2"/>
              </a:rPr>
              <a:t>Demo</a:t>
            </a:r>
            <a:r>
              <a:rPr lang="en-US" dirty="0" smtClean="0">
                <a:solidFill>
                  <a:srgbClr val="000000"/>
                </a:solidFill>
                <a:latin typeface="Arial" charset="0"/>
                <a:ea typeface="Arial" charset="0"/>
                <a:cs typeface="Arial" charset="0"/>
              </a:rPr>
              <a:t>)</a:t>
            </a:r>
            <a:endParaRPr lang="en-US" dirty="0">
              <a:solidFill>
                <a:srgbClr val="000000"/>
              </a:solidFill>
              <a:latin typeface="Arial" charset="0"/>
              <a:ea typeface="Arial" charset="0"/>
              <a:cs typeface="Arial" charset="0"/>
            </a:endParaRPr>
          </a:p>
        </p:txBody>
      </p:sp>
    </p:spTree>
    <p:extLst>
      <p:ext uri="{BB962C8B-B14F-4D97-AF65-F5344CB8AC3E}">
        <p14:creationId xmlns:p14="http://schemas.microsoft.com/office/powerpoint/2010/main" val="1529492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E6D2B2-1B4E-AE4B-8F03-52C3424B26B5}" type="slidenum">
              <a:rPr lang="en-US" smtClean="0"/>
              <a:pPr/>
              <a:t>7</a:t>
            </a:fld>
            <a:endParaRPr lang="en-US"/>
          </a:p>
        </p:txBody>
      </p:sp>
      <p:sp>
        <p:nvSpPr>
          <p:cNvPr id="5" name="Title 3"/>
          <p:cNvSpPr txBox="1">
            <a:spLocks/>
          </p:cNvSpPr>
          <p:nvPr/>
        </p:nvSpPr>
        <p:spPr bwMode="auto">
          <a:xfrm>
            <a:off x="457200" y="337459"/>
            <a:ext cx="8229600" cy="607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dirty="0" smtClean="0">
                <a:latin typeface="Arial" charset="0"/>
                <a:ea typeface="Geneva" charset="0"/>
              </a:rPr>
              <a:t>New Site Design – Left Side Navigation</a:t>
            </a:r>
          </a:p>
        </p:txBody>
      </p:sp>
      <p:sp>
        <p:nvSpPr>
          <p:cNvPr id="6" name="Content Placeholder 2"/>
          <p:cNvSpPr txBox="1">
            <a:spLocks/>
          </p:cNvSpPr>
          <p:nvPr/>
        </p:nvSpPr>
        <p:spPr bwMode="auto">
          <a:xfrm>
            <a:off x="457200" y="944565"/>
            <a:ext cx="8229600" cy="50208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defTabSz="914400"/>
            <a:r>
              <a:rPr lang="en-US" dirty="0" smtClean="0">
                <a:solidFill>
                  <a:srgbClr val="000000"/>
                </a:solidFill>
                <a:latin typeface="Arial" charset="0"/>
                <a:ea typeface="Arial" charset="0"/>
                <a:cs typeface="Arial" charset="0"/>
              </a:rPr>
              <a:t>The </a:t>
            </a:r>
            <a:r>
              <a:rPr lang="en-US" b="1" dirty="0" smtClean="0">
                <a:solidFill>
                  <a:srgbClr val="000000"/>
                </a:solidFill>
                <a:latin typeface="Arial" charset="0"/>
                <a:ea typeface="Arial" charset="0"/>
                <a:cs typeface="Arial" charset="0"/>
              </a:rPr>
              <a:t>left side navigation menu</a:t>
            </a:r>
            <a:r>
              <a:rPr lang="en-US" dirty="0" smtClean="0">
                <a:solidFill>
                  <a:srgbClr val="000000"/>
                </a:solidFill>
                <a:latin typeface="Arial" charset="0"/>
                <a:ea typeface="Arial" charset="0"/>
                <a:cs typeface="Arial" charset="0"/>
              </a:rPr>
              <a:t> provides some helpful links as a quick reference when you are ‘in’ a section of the site (</a:t>
            </a:r>
            <a:r>
              <a:rPr lang="en-US" dirty="0" smtClean="0">
                <a:solidFill>
                  <a:srgbClr val="000000"/>
                </a:solidFill>
                <a:latin typeface="Arial" charset="0"/>
                <a:ea typeface="Arial" charset="0"/>
                <a:cs typeface="Arial" charset="0"/>
                <a:hlinkClick r:id="rId2"/>
              </a:rPr>
              <a:t>demo</a:t>
            </a:r>
            <a:r>
              <a:rPr lang="en-US" dirty="0" smtClean="0">
                <a:solidFill>
                  <a:srgbClr val="000000"/>
                </a:solidFill>
                <a:latin typeface="Arial" charset="0"/>
                <a:ea typeface="Arial" charset="0"/>
                <a:cs typeface="Arial" charset="0"/>
              </a:rPr>
              <a:t>)</a:t>
            </a:r>
          </a:p>
          <a:p>
            <a:pPr lvl="1" defTabSz="914400"/>
            <a:r>
              <a:rPr lang="en-US" dirty="0" smtClean="0">
                <a:solidFill>
                  <a:srgbClr val="000000"/>
                </a:solidFill>
                <a:latin typeface="Arial" charset="0"/>
                <a:ea typeface="Arial" charset="0"/>
                <a:cs typeface="Arial" charset="0"/>
              </a:rPr>
              <a:t>Login Link from public view of IQA and CAR </a:t>
            </a:r>
            <a:r>
              <a:rPr lang="en-US" dirty="0" smtClean="0">
                <a:solidFill>
                  <a:srgbClr val="000000"/>
                </a:solidFill>
                <a:latin typeface="Arial" charset="0"/>
                <a:ea typeface="Arial" charset="0"/>
                <a:cs typeface="Arial" charset="0"/>
              </a:rPr>
              <a:t>Process</a:t>
            </a:r>
          </a:p>
          <a:p>
            <a:pPr lvl="1" defTabSz="914400"/>
            <a:r>
              <a:rPr lang="en-US" dirty="0" smtClean="0">
                <a:solidFill>
                  <a:srgbClr val="000000"/>
                </a:solidFill>
                <a:latin typeface="Arial" charset="0"/>
                <a:ea typeface="Arial" charset="0"/>
                <a:cs typeface="Arial" charset="0"/>
              </a:rPr>
              <a:t>Account Status</a:t>
            </a:r>
          </a:p>
          <a:p>
            <a:pPr lvl="2" defTabSz="914400">
              <a:buFontTx/>
              <a:buChar char="-"/>
            </a:pPr>
            <a:r>
              <a:rPr lang="en-US" dirty="0" smtClean="0">
                <a:solidFill>
                  <a:srgbClr val="000000"/>
                </a:solidFill>
                <a:latin typeface="Arial" charset="0"/>
                <a:ea typeface="Arial" charset="0"/>
                <a:cs typeface="Arial" charset="0"/>
              </a:rPr>
              <a:t>Login </a:t>
            </a:r>
            <a:r>
              <a:rPr lang="en-US" dirty="0" smtClean="0">
                <a:solidFill>
                  <a:srgbClr val="000000"/>
                </a:solidFill>
                <a:latin typeface="Arial" charset="0"/>
                <a:ea typeface="Arial" charset="0"/>
                <a:cs typeface="Arial" charset="0"/>
              </a:rPr>
              <a:t>Status</a:t>
            </a:r>
          </a:p>
          <a:p>
            <a:pPr lvl="2" defTabSz="914400">
              <a:buFontTx/>
              <a:buChar char="-"/>
            </a:pPr>
            <a:r>
              <a:rPr lang="en-US" dirty="0" smtClean="0">
                <a:solidFill>
                  <a:srgbClr val="000000"/>
                </a:solidFill>
                <a:latin typeface="Arial" charset="0"/>
                <a:ea typeface="Arial" charset="0"/>
                <a:cs typeface="Arial" charset="0"/>
              </a:rPr>
              <a:t>Link to Admin menu</a:t>
            </a:r>
          </a:p>
          <a:p>
            <a:pPr lvl="2" defTabSz="914400">
              <a:buFontTx/>
              <a:buChar char="-"/>
            </a:pPr>
            <a:r>
              <a:rPr lang="en-US" dirty="0" smtClean="0">
                <a:solidFill>
                  <a:srgbClr val="000000"/>
                </a:solidFill>
                <a:latin typeface="Arial" charset="0"/>
                <a:ea typeface="Arial" charset="0"/>
                <a:cs typeface="Arial" charset="0"/>
              </a:rPr>
              <a:t>Logout </a:t>
            </a:r>
            <a:r>
              <a:rPr lang="en-US" dirty="0" smtClean="0">
                <a:solidFill>
                  <a:srgbClr val="000000"/>
                </a:solidFill>
                <a:latin typeface="Arial" charset="0"/>
                <a:ea typeface="Arial" charset="0"/>
                <a:cs typeface="Arial" charset="0"/>
              </a:rPr>
              <a:t>link</a:t>
            </a:r>
            <a:endParaRPr lang="en-US" dirty="0" smtClean="0">
              <a:solidFill>
                <a:srgbClr val="000000"/>
              </a:solidFill>
              <a:latin typeface="Arial" charset="0"/>
              <a:ea typeface="Arial" charset="0"/>
              <a:cs typeface="Arial" charset="0"/>
            </a:endParaRPr>
          </a:p>
          <a:p>
            <a:pPr lvl="1" defTabSz="914400"/>
            <a:r>
              <a:rPr lang="en-US" dirty="0" smtClean="0">
                <a:solidFill>
                  <a:srgbClr val="000000"/>
                </a:solidFill>
                <a:latin typeface="Arial" charset="0"/>
                <a:ea typeface="Arial" charset="0"/>
                <a:cs typeface="Arial" charset="0"/>
              </a:rPr>
              <a:t>Error Reporting Link</a:t>
            </a:r>
          </a:p>
          <a:p>
            <a:pPr lvl="1" defTabSz="914400"/>
            <a:r>
              <a:rPr lang="en-US" dirty="0" smtClean="0">
                <a:solidFill>
                  <a:srgbClr val="000000"/>
                </a:solidFill>
                <a:latin typeface="Arial" charset="0"/>
                <a:ea typeface="Arial" charset="0"/>
                <a:cs typeface="Arial" charset="0"/>
              </a:rPr>
              <a:t>Site Status</a:t>
            </a:r>
          </a:p>
          <a:p>
            <a:pPr lvl="2" defTabSz="914400"/>
            <a:r>
              <a:rPr lang="en-US" dirty="0" smtClean="0">
                <a:solidFill>
                  <a:srgbClr val="000000"/>
                </a:solidFill>
                <a:latin typeface="Arial" charset="0"/>
                <a:ea typeface="Arial" charset="0"/>
                <a:cs typeface="Arial" charset="0"/>
              </a:rPr>
              <a:t>Date of most recent GCAR Metrics data update</a:t>
            </a:r>
          </a:p>
          <a:p>
            <a:pPr lvl="2" defTabSz="914400"/>
            <a:r>
              <a:rPr lang="en-US" dirty="0" smtClean="0">
                <a:solidFill>
                  <a:srgbClr val="000000"/>
                </a:solidFill>
                <a:latin typeface="Arial" charset="0"/>
                <a:ea typeface="Arial" charset="0"/>
                <a:cs typeface="Arial" charset="0"/>
              </a:rPr>
              <a:t>Shows if a site or section is ‘under development’</a:t>
            </a:r>
          </a:p>
          <a:p>
            <a:pPr lvl="1" defTabSz="914400"/>
            <a:endParaRPr lang="en-US" dirty="0" smtClean="0">
              <a:solidFill>
                <a:srgbClr val="000000"/>
              </a:solidFill>
              <a:latin typeface="Arial" charset="0"/>
              <a:ea typeface="Arial" charset="0"/>
              <a:cs typeface="Arial" charset="0"/>
            </a:endParaRPr>
          </a:p>
        </p:txBody>
      </p:sp>
    </p:spTree>
    <p:extLst>
      <p:ext uri="{BB962C8B-B14F-4D97-AF65-F5344CB8AC3E}">
        <p14:creationId xmlns:p14="http://schemas.microsoft.com/office/powerpoint/2010/main" val="1245274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E6D2B2-1B4E-AE4B-8F03-52C3424B26B5}" type="slidenum">
              <a:rPr lang="en-US" smtClean="0"/>
              <a:pPr/>
              <a:t>8</a:t>
            </a:fld>
            <a:endParaRPr lang="en-US"/>
          </a:p>
        </p:txBody>
      </p:sp>
      <p:sp>
        <p:nvSpPr>
          <p:cNvPr id="5" name="Title 3"/>
          <p:cNvSpPr txBox="1">
            <a:spLocks/>
          </p:cNvSpPr>
          <p:nvPr/>
        </p:nvSpPr>
        <p:spPr bwMode="auto">
          <a:xfrm>
            <a:off x="457200" y="359230"/>
            <a:ext cx="8229600" cy="607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dirty="0" smtClean="0">
                <a:latin typeface="Arial" charset="0"/>
                <a:ea typeface="Geneva" charset="0"/>
              </a:rPr>
              <a:t>New Site Design – Site FAQ</a:t>
            </a:r>
          </a:p>
        </p:txBody>
      </p:sp>
      <p:sp>
        <p:nvSpPr>
          <p:cNvPr id="6" name="Content Placeholder 2"/>
          <p:cNvSpPr txBox="1">
            <a:spLocks/>
          </p:cNvSpPr>
          <p:nvPr/>
        </p:nvSpPr>
        <p:spPr bwMode="auto">
          <a:xfrm>
            <a:off x="457200" y="966336"/>
            <a:ext cx="8229600" cy="92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defTabSz="914400"/>
            <a:r>
              <a:rPr lang="en-US" dirty="0" smtClean="0">
                <a:solidFill>
                  <a:srgbClr val="000000"/>
                </a:solidFill>
                <a:latin typeface="Arial" charset="0"/>
                <a:ea typeface="Arial" charset="0"/>
                <a:cs typeface="Arial" charset="0"/>
                <a:hlinkClick r:id="rId2"/>
              </a:rPr>
              <a:t>Site FAQ</a:t>
            </a:r>
            <a:r>
              <a:rPr lang="en-US" dirty="0">
                <a:solidFill>
                  <a:srgbClr val="000000"/>
                </a:solidFill>
                <a:latin typeface="Arial" charset="0"/>
                <a:ea typeface="Arial" charset="0"/>
                <a:cs typeface="Arial" charset="0"/>
              </a:rPr>
              <a:t> </a:t>
            </a:r>
            <a:r>
              <a:rPr lang="en-US" dirty="0" smtClean="0">
                <a:solidFill>
                  <a:srgbClr val="000000"/>
                </a:solidFill>
                <a:latin typeface="Arial" charset="0"/>
                <a:ea typeface="Arial" charset="0"/>
                <a:cs typeface="Arial" charset="0"/>
              </a:rPr>
              <a:t>(in FAQ section of website)</a:t>
            </a:r>
            <a:endParaRPr lang="en-US" dirty="0">
              <a:solidFill>
                <a:srgbClr val="000000"/>
              </a:solidFill>
              <a:latin typeface="Arial" charset="0"/>
              <a:ea typeface="Arial" charset="0"/>
              <a:cs typeface="Arial" charset="0"/>
            </a:endParaRPr>
          </a:p>
          <a:p>
            <a:pPr lvl="2" defTabSz="914400">
              <a:buNone/>
            </a:pPr>
            <a:r>
              <a:rPr lang="en-US" dirty="0">
                <a:solidFill>
                  <a:srgbClr val="000000"/>
                </a:solidFill>
                <a:latin typeface="Arial" charset="0"/>
                <a:ea typeface="Arial Unicode MS" charset="0"/>
                <a:cs typeface="Arial Unicode MS" charset="0"/>
              </a:rPr>
              <a:t>	</a:t>
            </a:r>
            <a:r>
              <a:rPr lang="en-US" dirty="0" smtClean="0">
                <a:solidFill>
                  <a:srgbClr val="000000"/>
                </a:solidFill>
                <a:latin typeface="Arial" charset="0"/>
                <a:ea typeface="Arial Unicode MS" charset="0"/>
                <a:cs typeface="Arial Unicode MS" charset="0"/>
              </a:rPr>
              <a:t>– Explains the Navigation Menus and Drop Down </a:t>
            </a:r>
            <a:r>
              <a:rPr lang="en-US" dirty="0" smtClean="0">
                <a:solidFill>
                  <a:srgbClr val="000000"/>
                </a:solidFill>
                <a:latin typeface="Arial" charset="0"/>
                <a:ea typeface="Arial Unicode MS" charset="0"/>
                <a:cs typeface="Arial Unicode MS" charset="0"/>
              </a:rPr>
              <a:t>Menus</a:t>
            </a:r>
            <a:endParaRPr lang="en-US" dirty="0" smtClean="0">
              <a:solidFill>
                <a:srgbClr val="000000"/>
              </a:solidFill>
              <a:latin typeface="Arial" charset="0"/>
              <a:ea typeface="Arial Unicode MS" charset="0"/>
              <a:cs typeface="Arial Unicode MS" charset="0"/>
            </a:endParaRPr>
          </a:p>
        </p:txBody>
      </p:sp>
      <p:sp>
        <p:nvSpPr>
          <p:cNvPr id="7" name="Title 3"/>
          <p:cNvSpPr txBox="1">
            <a:spLocks/>
          </p:cNvSpPr>
          <p:nvPr/>
        </p:nvSpPr>
        <p:spPr bwMode="auto">
          <a:xfrm>
            <a:off x="457200" y="1913390"/>
            <a:ext cx="8229600" cy="607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dirty="0" smtClean="0">
                <a:latin typeface="Arial" charset="0"/>
                <a:ea typeface="Geneva" charset="0"/>
              </a:rPr>
              <a:t>New Site Design – Admin Menus</a:t>
            </a:r>
          </a:p>
        </p:txBody>
      </p:sp>
      <p:sp>
        <p:nvSpPr>
          <p:cNvPr id="8" name="Content Placeholder 2"/>
          <p:cNvSpPr txBox="1">
            <a:spLocks/>
          </p:cNvSpPr>
          <p:nvPr/>
        </p:nvSpPr>
        <p:spPr bwMode="auto">
          <a:xfrm>
            <a:off x="533400" y="2520495"/>
            <a:ext cx="8229600" cy="4638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defTabSz="914400"/>
            <a:r>
              <a:rPr lang="en-US" dirty="0" smtClean="0">
                <a:solidFill>
                  <a:srgbClr val="000000"/>
                </a:solidFill>
                <a:latin typeface="Arial" charset="0"/>
                <a:ea typeface="Arial" charset="0"/>
                <a:cs typeface="Arial" charset="0"/>
              </a:rPr>
              <a:t>Short Review of IQA and CAR login menus on web site. </a:t>
            </a:r>
            <a:r>
              <a:rPr lang="en-US" dirty="0" smtClean="0">
                <a:solidFill>
                  <a:srgbClr val="000000"/>
                </a:solidFill>
                <a:latin typeface="Arial" charset="0"/>
                <a:ea typeface="Arial" charset="0"/>
                <a:cs typeface="Arial" charset="0"/>
              </a:rPr>
              <a:t>(</a:t>
            </a:r>
            <a:r>
              <a:rPr lang="en-US" dirty="0" smtClean="0">
                <a:solidFill>
                  <a:srgbClr val="000000"/>
                </a:solidFill>
                <a:latin typeface="Arial" charset="0"/>
                <a:ea typeface="Arial" charset="0"/>
                <a:cs typeface="Arial" charset="0"/>
                <a:hlinkClick r:id="rId3"/>
              </a:rPr>
              <a:t>Demo</a:t>
            </a:r>
            <a:r>
              <a:rPr lang="en-US" dirty="0" smtClean="0">
                <a:solidFill>
                  <a:srgbClr val="000000"/>
                </a:solidFill>
                <a:latin typeface="Arial" charset="0"/>
                <a:ea typeface="Arial" charset="0"/>
                <a:cs typeface="Arial" charset="0"/>
              </a:rPr>
              <a:t>)</a:t>
            </a:r>
            <a:endParaRPr lang="en-US" dirty="0">
              <a:solidFill>
                <a:srgbClr val="000000"/>
              </a:solidFill>
              <a:latin typeface="Arial" charset="0"/>
              <a:ea typeface="Arial" charset="0"/>
              <a:cs typeface="Arial" charset="0"/>
            </a:endParaRPr>
          </a:p>
        </p:txBody>
      </p:sp>
      <p:pic>
        <p:nvPicPr>
          <p:cNvPr id="4098" name="Picture 2" descr="C:\Users\06046\AppData\Local\Microsoft\Windows\Temporary Internet Files\Content.IE5\P2JWXKH0\MC900053309[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97994" y="3506559"/>
            <a:ext cx="3776963" cy="2386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81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r>
              <a:rPr lang="en-US">
                <a:latin typeface="Arial" charset="0"/>
                <a:ea typeface="Geneva" charset="0"/>
              </a:rPr>
              <a:t>Agenda</a:t>
            </a:r>
          </a:p>
        </p:txBody>
      </p:sp>
      <p:sp>
        <p:nvSpPr>
          <p:cNvPr id="17411" name="Content Placeholder 4"/>
          <p:cNvSpPr>
            <a:spLocks noGrp="1"/>
          </p:cNvSpPr>
          <p:nvPr>
            <p:ph idx="1"/>
          </p:nvPr>
        </p:nvSpPr>
        <p:spPr>
          <a:ln>
            <a:solidFill>
              <a:schemeClr val="bg1"/>
            </a:solidFill>
          </a:ln>
        </p:spPr>
        <p:txBody>
          <a:bodyPr/>
          <a:lstStyle/>
          <a:p>
            <a:pPr marL="0" indent="0" eaLnBrk="1" hangingPunct="1"/>
            <a:r>
              <a:rPr lang="en-US" dirty="0" smtClean="0">
                <a:latin typeface="Arial" charset="0"/>
                <a:ea typeface="Arial" charset="0"/>
                <a:cs typeface="Arial" charset="0"/>
              </a:rPr>
              <a:t>New Site Design</a:t>
            </a:r>
            <a:r>
              <a:rPr lang="en-US" dirty="0">
                <a:latin typeface="Arial" charset="0"/>
                <a:ea typeface="Arial" charset="0"/>
                <a:cs typeface="Arial" charset="0"/>
              </a:rPr>
              <a:t> </a:t>
            </a:r>
            <a:r>
              <a:rPr lang="en-US" dirty="0" smtClean="0">
                <a:latin typeface="Arial" charset="0"/>
                <a:ea typeface="Arial" charset="0"/>
                <a:cs typeface="Arial" charset="0"/>
              </a:rPr>
              <a:t>– Navigation and Menus</a:t>
            </a:r>
          </a:p>
          <a:p>
            <a:pPr marL="0" indent="0" eaLnBrk="1" hangingPunct="1"/>
            <a:r>
              <a:rPr lang="en-US" dirty="0" smtClean="0">
                <a:solidFill>
                  <a:srgbClr val="C00000"/>
                </a:solidFill>
                <a:latin typeface="Arial" charset="0"/>
                <a:ea typeface="Arial" charset="0"/>
                <a:cs typeface="Arial" charset="0"/>
              </a:rPr>
              <a:t>GCAR Metrics Review</a:t>
            </a:r>
            <a:endParaRPr lang="en-US" dirty="0">
              <a:solidFill>
                <a:srgbClr val="C00000"/>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2010 Changes</a:t>
            </a:r>
          </a:p>
          <a:p>
            <a:pPr marL="0" indent="0" eaLnBrk="1" hangingPunct="1"/>
            <a:r>
              <a:rPr lang="en-US" dirty="0" smtClean="0">
                <a:solidFill>
                  <a:srgbClr val="7F7F7F"/>
                </a:solidFill>
                <a:latin typeface="Arial" charset="0"/>
                <a:ea typeface="Arial" charset="0"/>
                <a:cs typeface="Arial" charset="0"/>
              </a:rPr>
              <a:t>Future </a:t>
            </a:r>
            <a:r>
              <a:rPr lang="en-US" dirty="0" smtClean="0">
                <a:solidFill>
                  <a:srgbClr val="7F7F7F"/>
                </a:solidFill>
                <a:latin typeface="Arial" charset="0"/>
                <a:ea typeface="Arial" charset="0"/>
                <a:cs typeface="Arial" charset="0"/>
              </a:rPr>
              <a:t>Plans</a:t>
            </a:r>
          </a:p>
          <a:p>
            <a:pPr marL="0" indent="0" eaLnBrk="1" hangingPunct="1"/>
            <a:r>
              <a:rPr lang="en-US" dirty="0" smtClean="0">
                <a:solidFill>
                  <a:srgbClr val="7F7F7F"/>
                </a:solidFill>
                <a:latin typeface="Arial" charset="0"/>
                <a:ea typeface="Arial" charset="0"/>
                <a:cs typeface="Arial" charset="0"/>
              </a:rPr>
              <a:t>Miscellaneous</a:t>
            </a:r>
            <a:endParaRPr lang="en-US" dirty="0" smtClean="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Feedback / Questions</a:t>
            </a:r>
            <a:endParaRPr lang="en-US" dirty="0" smtClean="0">
              <a:solidFill>
                <a:srgbClr val="7F7F7F"/>
              </a:solidFill>
              <a:latin typeface="Arial" charset="0"/>
              <a:ea typeface="Arial" charset="0"/>
              <a:cs typeface="Arial" charset="0"/>
            </a:endParaRPr>
          </a:p>
          <a:p>
            <a:pPr marL="0" indent="0" eaLnBrk="1" hangingPunct="1"/>
            <a:endParaRPr lang="en-US" dirty="0">
              <a:solidFill>
                <a:srgbClr val="7F7F7F"/>
              </a:solidFill>
              <a:latin typeface="Arial" charset="0"/>
              <a:ea typeface="Arial" charset="0"/>
              <a:cs typeface="Arial" charset="0"/>
            </a:endParaRPr>
          </a:p>
        </p:txBody>
      </p:sp>
      <p:sp>
        <p:nvSpPr>
          <p:cNvPr id="17412" name="Slide Number Placeholder 6"/>
          <p:cNvSpPr>
            <a:spLocks noGrp="1"/>
          </p:cNvSpPr>
          <p:nvPr>
            <p:ph type="sldNum" sz="quarter" idx="10"/>
          </p:nvPr>
        </p:nvSpPr>
        <p:spPr bwMode="auto">
          <a:noFill/>
          <a:ln>
            <a:miter lim="800000"/>
            <a:headEnd/>
            <a:tailEnd/>
          </a:ln>
        </p:spPr>
        <p:txBody>
          <a:bodyPr/>
          <a:lstStyle/>
          <a:p>
            <a:fld id="{4F434BBB-78CC-5E45-B849-6FF7F87E5D31}" type="slidenum">
              <a:rPr lang="en-US"/>
              <a:pPr/>
              <a:t>9</a:t>
            </a:fld>
            <a:endParaRPr lang="en-US"/>
          </a:p>
        </p:txBody>
      </p:sp>
    </p:spTree>
    <p:extLst>
      <p:ext uri="{BB962C8B-B14F-4D97-AF65-F5344CB8AC3E}">
        <p14:creationId xmlns:p14="http://schemas.microsoft.com/office/powerpoint/2010/main" val="306502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UL Advanced 122010">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577</TotalTime>
  <Words>1060</Words>
  <Application>Microsoft Office PowerPoint</Application>
  <PresentationFormat>On-screen Show (4:3)</PresentationFormat>
  <Paragraphs>150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UL Advanced 122010</vt:lpstr>
      <vt:lpstr>Quality Engineering  Web Site Overview</vt:lpstr>
      <vt:lpstr>Agenda</vt:lpstr>
      <vt:lpstr>New Site Design - Before</vt:lpstr>
      <vt:lpstr>New Site Design – Why?</vt:lpstr>
      <vt:lpstr>New Site Design – To Do List</vt:lpstr>
      <vt:lpstr>PowerPoint Presentation</vt:lpstr>
      <vt:lpstr>PowerPoint Presentation</vt:lpstr>
      <vt:lpstr>PowerPoint Presentation</vt:lpstr>
      <vt:lpstr>Agenda</vt:lpstr>
      <vt:lpstr>GCAR Metrics Review</vt:lpstr>
      <vt:lpstr>Agenda</vt:lpstr>
      <vt:lpstr>2010 Changes</vt:lpstr>
      <vt:lpstr>2010 Changes</vt:lpstr>
      <vt:lpstr>Agenda</vt:lpstr>
      <vt:lpstr>Future Plans</vt:lpstr>
      <vt:lpstr>Agenda</vt:lpstr>
      <vt:lpstr>Miscellaneous</vt:lpstr>
      <vt:lpstr>Agenda</vt:lpstr>
      <vt:lpstr>THANK YOU!</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Engineering  Web Site Overview</dc:title>
  <dc:creator>Christopher J. Nicastro</dc:creator>
  <cp:lastModifiedBy>Christopher J. Nicastro</cp:lastModifiedBy>
  <cp:revision>32</cp:revision>
  <dcterms:created xsi:type="dcterms:W3CDTF">2011-01-11T18:09:35Z</dcterms:created>
  <dcterms:modified xsi:type="dcterms:W3CDTF">2011-01-12T20:16:45Z</dcterms:modified>
</cp:coreProperties>
</file>