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431" r:id="rId2"/>
    <p:sldId id="437" r:id="rId3"/>
    <p:sldId id="443" r:id="rId4"/>
    <p:sldId id="442" r:id="rId5"/>
    <p:sldId id="434" r:id="rId6"/>
    <p:sldId id="439" r:id="rId7"/>
    <p:sldId id="441" r:id="rId8"/>
    <p:sldId id="436" r:id="rId9"/>
    <p:sldId id="440" r:id="rId10"/>
    <p:sldId id="425" r:id="rId11"/>
    <p:sldId id="426" r:id="rId12"/>
    <p:sldId id="427" r:id="rId13"/>
    <p:sldId id="428" r:id="rId14"/>
    <p:sldId id="429" r:id="rId15"/>
    <p:sldId id="430" r:id="rId16"/>
    <p:sldId id="432" r:id="rId17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8000"/>
    <a:srgbClr val="99CC00"/>
    <a:srgbClr val="99FF33"/>
    <a:srgbClr val="0099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6149" autoAdjust="0"/>
  </p:normalViewPr>
  <p:slideViewPr>
    <p:cSldViewPr snapToGrid="0">
      <p:cViewPr varScale="1">
        <p:scale>
          <a:sx n="94" d="100"/>
          <a:sy n="94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7B2D9-9982-4FCA-BDF0-537034591791}" type="doc">
      <dgm:prSet loTypeId="urn:microsoft.com/office/officeart/2005/8/layout/hList1" loCatId="list" qsTypeId="urn:microsoft.com/office/officeart/2005/8/quickstyle/simple1#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48D9E5A-EB12-4CD8-84E4-B4FE52E38462}">
      <dgm:prSet phldrT="[Text]" custT="1"/>
      <dgm:spPr/>
      <dgm:t>
        <a:bodyPr/>
        <a:lstStyle/>
        <a:p>
          <a:r>
            <a:rPr lang="en-US" sz="1600" b="1" dirty="0" smtClean="0"/>
            <a:t>Conduct Effective Requirements Gathering</a:t>
          </a:r>
        </a:p>
        <a:p>
          <a:r>
            <a:rPr lang="en-US" sz="1600" b="1" dirty="0" smtClean="0"/>
            <a:t>22%</a:t>
          </a:r>
          <a:endParaRPr lang="en-US" sz="1600" b="1" dirty="0"/>
        </a:p>
      </dgm:t>
    </dgm:pt>
    <dgm:pt modelId="{7BC19248-F332-4F8D-B4F1-2CDDA3042095}" type="parTrans" cxnId="{A7E91043-4D2A-4D13-AF2F-A667B07EB7B5}">
      <dgm:prSet/>
      <dgm:spPr/>
      <dgm:t>
        <a:bodyPr/>
        <a:lstStyle/>
        <a:p>
          <a:endParaRPr lang="en-US"/>
        </a:p>
      </dgm:t>
    </dgm:pt>
    <dgm:pt modelId="{8F0AB6D9-8CEC-491F-9646-433A9765CF2C}" type="sibTrans" cxnId="{A7E91043-4D2A-4D13-AF2F-A667B07EB7B5}">
      <dgm:prSet/>
      <dgm:spPr/>
      <dgm:t>
        <a:bodyPr/>
        <a:lstStyle/>
        <a:p>
          <a:endParaRPr lang="en-US"/>
        </a:p>
      </dgm:t>
    </dgm:pt>
    <dgm:pt modelId="{F2E40ED0-8C2C-4882-AE49-0EE4D75E27B9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ts val="1200"/>
            </a:spcAft>
          </a:pPr>
          <a:r>
            <a:rPr lang="en-US" sz="1600" i="1" dirty="0" smtClean="0"/>
            <a:t>“Get more people involved that would use it in the development and testing stage.”</a:t>
          </a:r>
          <a:endParaRPr lang="en-US" sz="1600" i="1" dirty="0"/>
        </a:p>
      </dgm:t>
    </dgm:pt>
    <dgm:pt modelId="{99A9893C-4F2C-45BB-BD9E-3096730BE4A6}" type="parTrans" cxnId="{8F29A353-0973-4599-BFDA-859702406DC4}">
      <dgm:prSet/>
      <dgm:spPr/>
      <dgm:t>
        <a:bodyPr/>
        <a:lstStyle/>
        <a:p>
          <a:endParaRPr lang="en-US"/>
        </a:p>
      </dgm:t>
    </dgm:pt>
    <dgm:pt modelId="{8B465300-8508-4DC4-864B-CA984AD1803D}" type="sibTrans" cxnId="{8F29A353-0973-4599-BFDA-859702406DC4}">
      <dgm:prSet/>
      <dgm:spPr/>
      <dgm:t>
        <a:bodyPr/>
        <a:lstStyle/>
        <a:p>
          <a:endParaRPr lang="en-US"/>
        </a:p>
      </dgm:t>
    </dgm:pt>
    <dgm:pt modelId="{5B23E378-AEA7-4DBE-891A-5BF50925FFE4}">
      <dgm:prSet phldrT="[Text]" custT="1"/>
      <dgm:spPr/>
      <dgm:t>
        <a:bodyPr/>
        <a:lstStyle/>
        <a:p>
          <a:r>
            <a:rPr lang="en-US" sz="1600" b="1" dirty="0" smtClean="0"/>
            <a:t>Overall Development Projects </a:t>
          </a:r>
        </a:p>
        <a:p>
          <a:r>
            <a:rPr lang="en-US" sz="1600" b="1" dirty="0" smtClean="0"/>
            <a:t>17%</a:t>
          </a:r>
          <a:endParaRPr lang="en-US" sz="1600" b="1" dirty="0"/>
        </a:p>
      </dgm:t>
    </dgm:pt>
    <dgm:pt modelId="{2848986E-A000-4320-8ABE-383C27DF5EDF}" type="parTrans" cxnId="{2180C53B-E848-4D59-923C-DAD97D494878}">
      <dgm:prSet/>
      <dgm:spPr/>
      <dgm:t>
        <a:bodyPr/>
        <a:lstStyle/>
        <a:p>
          <a:endParaRPr lang="en-US"/>
        </a:p>
      </dgm:t>
    </dgm:pt>
    <dgm:pt modelId="{0B70AF76-2F66-4307-8B34-D2AC6D82E019}" type="sibTrans" cxnId="{2180C53B-E848-4D59-923C-DAD97D494878}">
      <dgm:prSet/>
      <dgm:spPr/>
      <dgm:t>
        <a:bodyPr/>
        <a:lstStyle/>
        <a:p>
          <a:endParaRPr lang="en-US"/>
        </a:p>
      </dgm:t>
    </dgm:pt>
    <dgm:pt modelId="{53C0D360-6A9C-4709-A413-56D59A9EF265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600" i="1" dirty="0" smtClean="0"/>
            <a:t>“Learn the art of project management.”</a:t>
          </a:r>
          <a:endParaRPr lang="en-US" sz="1600" i="1" dirty="0"/>
        </a:p>
      </dgm:t>
    </dgm:pt>
    <dgm:pt modelId="{F1E931D8-C1A0-4080-9087-CEEA1462B28A}" type="parTrans" cxnId="{C32F2BA8-9B47-450A-98D2-8CCA5AC9ACF5}">
      <dgm:prSet/>
      <dgm:spPr/>
      <dgm:t>
        <a:bodyPr/>
        <a:lstStyle/>
        <a:p>
          <a:endParaRPr lang="en-US"/>
        </a:p>
      </dgm:t>
    </dgm:pt>
    <dgm:pt modelId="{2408C737-DF31-4714-ADCD-B9A232F5700B}" type="sibTrans" cxnId="{C32F2BA8-9B47-450A-98D2-8CCA5AC9ACF5}">
      <dgm:prSet/>
      <dgm:spPr/>
      <dgm:t>
        <a:bodyPr/>
        <a:lstStyle/>
        <a:p>
          <a:endParaRPr lang="en-US"/>
        </a:p>
      </dgm:t>
    </dgm:pt>
    <dgm:pt modelId="{11F76271-A02A-4199-B344-D0A2FDE1AF86}">
      <dgm:prSet phldrT="[Text]" custT="1"/>
      <dgm:spPr/>
      <dgm:t>
        <a:bodyPr/>
        <a:lstStyle/>
        <a:p>
          <a:r>
            <a:rPr lang="en-US" sz="1600" b="1" dirty="0" smtClean="0"/>
            <a:t>Timely     Implementation </a:t>
          </a:r>
        </a:p>
        <a:p>
          <a:r>
            <a:rPr lang="en-US" sz="1600" b="1" dirty="0" smtClean="0"/>
            <a:t>15% </a:t>
          </a:r>
          <a:endParaRPr lang="en-US" sz="1600" b="1" dirty="0"/>
        </a:p>
      </dgm:t>
    </dgm:pt>
    <dgm:pt modelId="{3BFFCAA3-042C-42C6-9EE2-A72FA09565D3}" type="parTrans" cxnId="{1B89D2C2-B554-49AD-AAA1-EE50A61D4BB7}">
      <dgm:prSet/>
      <dgm:spPr/>
      <dgm:t>
        <a:bodyPr/>
        <a:lstStyle/>
        <a:p>
          <a:endParaRPr lang="en-US"/>
        </a:p>
      </dgm:t>
    </dgm:pt>
    <dgm:pt modelId="{9055AD49-65FD-452B-A32E-861B13DAD677}" type="sibTrans" cxnId="{1B89D2C2-B554-49AD-AAA1-EE50A61D4BB7}">
      <dgm:prSet/>
      <dgm:spPr/>
      <dgm:t>
        <a:bodyPr/>
        <a:lstStyle/>
        <a:p>
          <a:endParaRPr lang="en-US"/>
        </a:p>
      </dgm:t>
    </dgm:pt>
    <dgm:pt modelId="{C9EC49EB-C040-4F30-A774-309CA2CFEFAF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600" i="1" dirty="0" smtClean="0"/>
            <a:t>“I've submitted several "easy" IT Service Requests recently, and this "new" IT process seems to take forever. I also submitted the same requests over a year ago, and nothing was ever done.”</a:t>
          </a:r>
          <a:endParaRPr lang="en-US" sz="1600" i="1" dirty="0"/>
        </a:p>
      </dgm:t>
    </dgm:pt>
    <dgm:pt modelId="{49CCE193-0765-4F7B-98EF-744D69CD09A8}" type="parTrans" cxnId="{075BC0C5-D863-49F1-A3A1-0D02CF708A06}">
      <dgm:prSet/>
      <dgm:spPr/>
      <dgm:t>
        <a:bodyPr/>
        <a:lstStyle/>
        <a:p>
          <a:endParaRPr lang="en-US"/>
        </a:p>
      </dgm:t>
    </dgm:pt>
    <dgm:pt modelId="{5485B86A-79CC-4EF8-89CB-69A542A1D27D}" type="sibTrans" cxnId="{075BC0C5-D863-49F1-A3A1-0D02CF708A06}">
      <dgm:prSet/>
      <dgm:spPr/>
      <dgm:t>
        <a:bodyPr/>
        <a:lstStyle/>
        <a:p>
          <a:endParaRPr lang="en-US"/>
        </a:p>
      </dgm:t>
    </dgm:pt>
    <dgm:pt modelId="{3BE131E0-8EC7-4AAE-BF62-138595EF103D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ts val="1200"/>
            </a:spcAft>
          </a:pPr>
          <a:r>
            <a:rPr lang="en-US" sz="1600" i="1" dirty="0" smtClean="0"/>
            <a:t>“Understand what the end users do with the product. This continues to be a shortcoming of this process.”</a:t>
          </a:r>
          <a:endParaRPr lang="en-US" sz="1600" i="1" dirty="0"/>
        </a:p>
      </dgm:t>
    </dgm:pt>
    <dgm:pt modelId="{A30A0019-DF63-46E6-BB34-CC6F4A3A49B1}" type="parTrans" cxnId="{7C570A23-CF0D-461C-8787-7F9825319D97}">
      <dgm:prSet/>
      <dgm:spPr/>
      <dgm:t>
        <a:bodyPr/>
        <a:lstStyle/>
        <a:p>
          <a:endParaRPr lang="en-US"/>
        </a:p>
      </dgm:t>
    </dgm:pt>
    <dgm:pt modelId="{95E5A1B0-DF1B-4835-9F4D-D5FEA025C75F}" type="sibTrans" cxnId="{7C570A23-CF0D-461C-8787-7F9825319D97}">
      <dgm:prSet/>
      <dgm:spPr/>
      <dgm:t>
        <a:bodyPr/>
        <a:lstStyle/>
        <a:p>
          <a:endParaRPr lang="en-US"/>
        </a:p>
      </dgm:t>
    </dgm:pt>
    <dgm:pt modelId="{8DF45344-ACE3-4941-A48D-D03052A34A0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600" i="1" dirty="0" smtClean="0"/>
            <a:t>“When a request is considered "small" from an IT development perspective and the business (and the customer) has requested it, I would like to see these types of small changes worked in with the larger projects for each release.” </a:t>
          </a:r>
          <a:endParaRPr lang="en-US" sz="1600" i="1" dirty="0"/>
        </a:p>
      </dgm:t>
    </dgm:pt>
    <dgm:pt modelId="{7D2A6674-D4CE-472B-9779-232670D85A72}" type="parTrans" cxnId="{132AF7F5-718D-4247-A738-C3306229A761}">
      <dgm:prSet/>
      <dgm:spPr/>
      <dgm:t>
        <a:bodyPr/>
        <a:lstStyle/>
        <a:p>
          <a:endParaRPr lang="en-US"/>
        </a:p>
      </dgm:t>
    </dgm:pt>
    <dgm:pt modelId="{58C945B8-58B3-4BEB-ADD8-342C038F8A40}" type="sibTrans" cxnId="{132AF7F5-718D-4247-A738-C3306229A761}">
      <dgm:prSet/>
      <dgm:spPr/>
      <dgm:t>
        <a:bodyPr/>
        <a:lstStyle/>
        <a:p>
          <a:endParaRPr lang="en-US"/>
        </a:p>
      </dgm:t>
    </dgm:pt>
    <dgm:pt modelId="{87E9F07F-8B8E-46CA-ACAD-65495B59B8B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600" i="1" dirty="0" smtClean="0"/>
            <a:t>“Act faster to implement improvements.”</a:t>
          </a:r>
          <a:endParaRPr lang="en-US" sz="1600" i="1" dirty="0"/>
        </a:p>
      </dgm:t>
    </dgm:pt>
    <dgm:pt modelId="{58EA584E-E1DE-4FCF-A0E0-0219CB2E3279}" type="parTrans" cxnId="{AEBB29F8-11E4-4893-BB61-A4ED2D27B57A}">
      <dgm:prSet/>
      <dgm:spPr/>
      <dgm:t>
        <a:bodyPr/>
        <a:lstStyle/>
        <a:p>
          <a:endParaRPr lang="en-US"/>
        </a:p>
      </dgm:t>
    </dgm:pt>
    <dgm:pt modelId="{11B0F414-3FA0-4EC5-871C-8236BD3A56AF}" type="sibTrans" cxnId="{AEBB29F8-11E4-4893-BB61-A4ED2D27B57A}">
      <dgm:prSet/>
      <dgm:spPr/>
      <dgm:t>
        <a:bodyPr/>
        <a:lstStyle/>
        <a:p>
          <a:endParaRPr lang="en-US"/>
        </a:p>
      </dgm:t>
    </dgm:pt>
    <dgm:pt modelId="{3A330C02-729E-47E9-9E8B-A0947239F9AD}" type="pres">
      <dgm:prSet presAssocID="{76A7B2D9-9982-4FCA-BDF0-5370345917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CAC09B-90F8-4DD1-AF56-187EE3810F2A}" type="pres">
      <dgm:prSet presAssocID="{B48D9E5A-EB12-4CD8-84E4-B4FE52E38462}" presName="composite" presStyleCnt="0"/>
      <dgm:spPr/>
      <dgm:t>
        <a:bodyPr/>
        <a:lstStyle/>
        <a:p>
          <a:endParaRPr lang="en-US"/>
        </a:p>
      </dgm:t>
    </dgm:pt>
    <dgm:pt modelId="{23B9BC70-5B94-4A30-A621-708C1D041708}" type="pres">
      <dgm:prSet presAssocID="{B48D9E5A-EB12-4CD8-84E4-B4FE52E3846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037BE-FB8A-424C-82FC-6B53A0CE8594}" type="pres">
      <dgm:prSet presAssocID="{B48D9E5A-EB12-4CD8-84E4-B4FE52E3846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164E6-3F93-4428-B5C2-2684CEE7D0F4}" type="pres">
      <dgm:prSet presAssocID="{8F0AB6D9-8CEC-491F-9646-433A9765CF2C}" presName="space" presStyleCnt="0"/>
      <dgm:spPr/>
      <dgm:t>
        <a:bodyPr/>
        <a:lstStyle/>
        <a:p>
          <a:endParaRPr lang="en-US"/>
        </a:p>
      </dgm:t>
    </dgm:pt>
    <dgm:pt modelId="{AF9BAD51-0F18-4E28-8F36-2B4235EBE90A}" type="pres">
      <dgm:prSet presAssocID="{5B23E378-AEA7-4DBE-891A-5BF50925FFE4}" presName="composite" presStyleCnt="0"/>
      <dgm:spPr/>
      <dgm:t>
        <a:bodyPr/>
        <a:lstStyle/>
        <a:p>
          <a:endParaRPr lang="en-US"/>
        </a:p>
      </dgm:t>
    </dgm:pt>
    <dgm:pt modelId="{8AB833E3-7363-4051-8352-AA9DD20469A1}" type="pres">
      <dgm:prSet presAssocID="{5B23E378-AEA7-4DBE-891A-5BF50925FFE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FB0DB-28BC-405C-A2E2-F1911387184F}" type="pres">
      <dgm:prSet presAssocID="{5B23E378-AEA7-4DBE-891A-5BF50925FFE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40C29-AACE-4123-B58E-5A9DE20ED492}" type="pres">
      <dgm:prSet presAssocID="{0B70AF76-2F66-4307-8B34-D2AC6D82E019}" presName="space" presStyleCnt="0"/>
      <dgm:spPr/>
      <dgm:t>
        <a:bodyPr/>
        <a:lstStyle/>
        <a:p>
          <a:endParaRPr lang="en-US"/>
        </a:p>
      </dgm:t>
    </dgm:pt>
    <dgm:pt modelId="{2B42B7E1-0116-45DE-B2CC-A551C0DCF229}" type="pres">
      <dgm:prSet presAssocID="{11F76271-A02A-4199-B344-D0A2FDE1AF86}" presName="composite" presStyleCnt="0"/>
      <dgm:spPr/>
      <dgm:t>
        <a:bodyPr/>
        <a:lstStyle/>
        <a:p>
          <a:endParaRPr lang="en-US"/>
        </a:p>
      </dgm:t>
    </dgm:pt>
    <dgm:pt modelId="{B2C93185-CB2F-4CF5-8E84-46292BBF1D1A}" type="pres">
      <dgm:prSet presAssocID="{11F76271-A02A-4199-B344-D0A2FDE1AF8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9FD17-BFE6-4BE6-9F25-6A3DCB0B763B}" type="pres">
      <dgm:prSet presAssocID="{11F76271-A02A-4199-B344-D0A2FDE1AF8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2F2BA8-9B47-450A-98D2-8CCA5AC9ACF5}" srcId="{5B23E378-AEA7-4DBE-891A-5BF50925FFE4}" destId="{53C0D360-6A9C-4709-A413-56D59A9EF265}" srcOrd="0" destOrd="0" parTransId="{F1E931D8-C1A0-4080-9087-CEEA1462B28A}" sibTransId="{2408C737-DF31-4714-ADCD-B9A232F5700B}"/>
    <dgm:cxn modelId="{62AD5537-F8CB-47F0-97CB-1C104C79C940}" type="presOf" srcId="{87E9F07F-8B8E-46CA-ACAD-65495B59B8BD}" destId="{AAE9FD17-BFE6-4BE6-9F25-6A3DCB0B763B}" srcOrd="0" destOrd="1" presId="urn:microsoft.com/office/officeart/2005/8/layout/hList1"/>
    <dgm:cxn modelId="{3E10BEB1-E099-4D69-BD47-0B560E6B19F8}" type="presOf" srcId="{5B23E378-AEA7-4DBE-891A-5BF50925FFE4}" destId="{8AB833E3-7363-4051-8352-AA9DD20469A1}" srcOrd="0" destOrd="0" presId="urn:microsoft.com/office/officeart/2005/8/layout/hList1"/>
    <dgm:cxn modelId="{223155AB-FD37-4A83-8986-296D498779F0}" type="presOf" srcId="{8DF45344-ACE3-4941-A48D-D03052A34A04}" destId="{E08FB0DB-28BC-405C-A2E2-F1911387184F}" srcOrd="0" destOrd="1" presId="urn:microsoft.com/office/officeart/2005/8/layout/hList1"/>
    <dgm:cxn modelId="{7C570A23-CF0D-461C-8787-7F9825319D97}" srcId="{B48D9E5A-EB12-4CD8-84E4-B4FE52E38462}" destId="{3BE131E0-8EC7-4AAE-BF62-138595EF103D}" srcOrd="1" destOrd="0" parTransId="{A30A0019-DF63-46E6-BB34-CC6F4A3A49B1}" sibTransId="{95E5A1B0-DF1B-4835-9F4D-D5FEA025C75F}"/>
    <dgm:cxn modelId="{80DF0B80-8AA4-475E-A90B-D1D27D2BF6BA}" type="presOf" srcId="{76A7B2D9-9982-4FCA-BDF0-537034591791}" destId="{3A330C02-729E-47E9-9E8B-A0947239F9AD}" srcOrd="0" destOrd="0" presId="urn:microsoft.com/office/officeart/2005/8/layout/hList1"/>
    <dgm:cxn modelId="{93E096D2-7448-4165-B36C-63F860105F1D}" type="presOf" srcId="{B48D9E5A-EB12-4CD8-84E4-B4FE52E38462}" destId="{23B9BC70-5B94-4A30-A621-708C1D041708}" srcOrd="0" destOrd="0" presId="urn:microsoft.com/office/officeart/2005/8/layout/hList1"/>
    <dgm:cxn modelId="{A7E91043-4D2A-4D13-AF2F-A667B07EB7B5}" srcId="{76A7B2D9-9982-4FCA-BDF0-537034591791}" destId="{B48D9E5A-EB12-4CD8-84E4-B4FE52E38462}" srcOrd="0" destOrd="0" parTransId="{7BC19248-F332-4F8D-B4F1-2CDDA3042095}" sibTransId="{8F0AB6D9-8CEC-491F-9646-433A9765CF2C}"/>
    <dgm:cxn modelId="{1B89D2C2-B554-49AD-AAA1-EE50A61D4BB7}" srcId="{76A7B2D9-9982-4FCA-BDF0-537034591791}" destId="{11F76271-A02A-4199-B344-D0A2FDE1AF86}" srcOrd="2" destOrd="0" parTransId="{3BFFCAA3-042C-42C6-9EE2-A72FA09565D3}" sibTransId="{9055AD49-65FD-452B-A32E-861B13DAD677}"/>
    <dgm:cxn modelId="{0D4BC485-A45E-4E20-9DB8-D6A6D3266A0C}" type="presOf" srcId="{F2E40ED0-8C2C-4882-AE49-0EE4D75E27B9}" destId="{7EF037BE-FB8A-424C-82FC-6B53A0CE8594}" srcOrd="0" destOrd="0" presId="urn:microsoft.com/office/officeart/2005/8/layout/hList1"/>
    <dgm:cxn modelId="{8F29A353-0973-4599-BFDA-859702406DC4}" srcId="{B48D9E5A-EB12-4CD8-84E4-B4FE52E38462}" destId="{F2E40ED0-8C2C-4882-AE49-0EE4D75E27B9}" srcOrd="0" destOrd="0" parTransId="{99A9893C-4F2C-45BB-BD9E-3096730BE4A6}" sibTransId="{8B465300-8508-4DC4-864B-CA984AD1803D}"/>
    <dgm:cxn modelId="{132AF7F5-718D-4247-A738-C3306229A761}" srcId="{5B23E378-AEA7-4DBE-891A-5BF50925FFE4}" destId="{8DF45344-ACE3-4941-A48D-D03052A34A04}" srcOrd="1" destOrd="0" parTransId="{7D2A6674-D4CE-472B-9779-232670D85A72}" sibTransId="{58C945B8-58B3-4BEB-ADD8-342C038F8A40}"/>
    <dgm:cxn modelId="{43E18237-FC05-472B-9915-79C9555ECEA3}" type="presOf" srcId="{11F76271-A02A-4199-B344-D0A2FDE1AF86}" destId="{B2C93185-CB2F-4CF5-8E84-46292BBF1D1A}" srcOrd="0" destOrd="0" presId="urn:microsoft.com/office/officeart/2005/8/layout/hList1"/>
    <dgm:cxn modelId="{075BC0C5-D863-49F1-A3A1-0D02CF708A06}" srcId="{11F76271-A02A-4199-B344-D0A2FDE1AF86}" destId="{C9EC49EB-C040-4F30-A774-309CA2CFEFAF}" srcOrd="0" destOrd="0" parTransId="{49CCE193-0765-4F7B-98EF-744D69CD09A8}" sibTransId="{5485B86A-79CC-4EF8-89CB-69A542A1D27D}"/>
    <dgm:cxn modelId="{BB6DC59F-E66C-4021-9EE4-37FA7533187E}" type="presOf" srcId="{53C0D360-6A9C-4709-A413-56D59A9EF265}" destId="{E08FB0DB-28BC-405C-A2E2-F1911387184F}" srcOrd="0" destOrd="0" presId="urn:microsoft.com/office/officeart/2005/8/layout/hList1"/>
    <dgm:cxn modelId="{AEBB29F8-11E4-4893-BB61-A4ED2D27B57A}" srcId="{11F76271-A02A-4199-B344-D0A2FDE1AF86}" destId="{87E9F07F-8B8E-46CA-ACAD-65495B59B8BD}" srcOrd="1" destOrd="0" parTransId="{58EA584E-E1DE-4FCF-A0E0-0219CB2E3279}" sibTransId="{11B0F414-3FA0-4EC5-871C-8236BD3A56AF}"/>
    <dgm:cxn modelId="{6502A738-280C-431F-9DD4-C887F12E3765}" type="presOf" srcId="{C9EC49EB-C040-4F30-A774-309CA2CFEFAF}" destId="{AAE9FD17-BFE6-4BE6-9F25-6A3DCB0B763B}" srcOrd="0" destOrd="0" presId="urn:microsoft.com/office/officeart/2005/8/layout/hList1"/>
    <dgm:cxn modelId="{02F992FF-C98C-4F90-8FCA-A248FC426B54}" type="presOf" srcId="{3BE131E0-8EC7-4AAE-BF62-138595EF103D}" destId="{7EF037BE-FB8A-424C-82FC-6B53A0CE8594}" srcOrd="0" destOrd="1" presId="urn:microsoft.com/office/officeart/2005/8/layout/hList1"/>
    <dgm:cxn modelId="{2180C53B-E848-4D59-923C-DAD97D494878}" srcId="{76A7B2D9-9982-4FCA-BDF0-537034591791}" destId="{5B23E378-AEA7-4DBE-891A-5BF50925FFE4}" srcOrd="1" destOrd="0" parTransId="{2848986E-A000-4320-8ABE-383C27DF5EDF}" sibTransId="{0B70AF76-2F66-4307-8B34-D2AC6D82E019}"/>
    <dgm:cxn modelId="{BE9815B3-0F29-45AC-A304-86568850D924}" type="presParOf" srcId="{3A330C02-729E-47E9-9E8B-A0947239F9AD}" destId="{24CAC09B-90F8-4DD1-AF56-187EE3810F2A}" srcOrd="0" destOrd="0" presId="urn:microsoft.com/office/officeart/2005/8/layout/hList1"/>
    <dgm:cxn modelId="{8E6C2F3C-9806-4715-8A5E-7EF8E1BEC047}" type="presParOf" srcId="{24CAC09B-90F8-4DD1-AF56-187EE3810F2A}" destId="{23B9BC70-5B94-4A30-A621-708C1D041708}" srcOrd="0" destOrd="0" presId="urn:microsoft.com/office/officeart/2005/8/layout/hList1"/>
    <dgm:cxn modelId="{5D60DB98-6F8F-45DF-A458-015C010560AD}" type="presParOf" srcId="{24CAC09B-90F8-4DD1-AF56-187EE3810F2A}" destId="{7EF037BE-FB8A-424C-82FC-6B53A0CE8594}" srcOrd="1" destOrd="0" presId="urn:microsoft.com/office/officeart/2005/8/layout/hList1"/>
    <dgm:cxn modelId="{F3E80BB8-CEB7-41E6-9495-96B3F3F53D7C}" type="presParOf" srcId="{3A330C02-729E-47E9-9E8B-A0947239F9AD}" destId="{496164E6-3F93-4428-B5C2-2684CEE7D0F4}" srcOrd="1" destOrd="0" presId="urn:microsoft.com/office/officeart/2005/8/layout/hList1"/>
    <dgm:cxn modelId="{A910A779-40B0-451E-8B48-48F65F635CBF}" type="presParOf" srcId="{3A330C02-729E-47E9-9E8B-A0947239F9AD}" destId="{AF9BAD51-0F18-4E28-8F36-2B4235EBE90A}" srcOrd="2" destOrd="0" presId="urn:microsoft.com/office/officeart/2005/8/layout/hList1"/>
    <dgm:cxn modelId="{FC3BDE98-D9EC-4F16-9AD8-FF5D8AE572E7}" type="presParOf" srcId="{AF9BAD51-0F18-4E28-8F36-2B4235EBE90A}" destId="{8AB833E3-7363-4051-8352-AA9DD20469A1}" srcOrd="0" destOrd="0" presId="urn:microsoft.com/office/officeart/2005/8/layout/hList1"/>
    <dgm:cxn modelId="{E4D8A1D3-EEA8-44CE-9033-74EE555EBD4C}" type="presParOf" srcId="{AF9BAD51-0F18-4E28-8F36-2B4235EBE90A}" destId="{E08FB0DB-28BC-405C-A2E2-F1911387184F}" srcOrd="1" destOrd="0" presId="urn:microsoft.com/office/officeart/2005/8/layout/hList1"/>
    <dgm:cxn modelId="{AF1333B3-CFDA-44DE-BE88-B6571A72BD2F}" type="presParOf" srcId="{3A330C02-729E-47E9-9E8B-A0947239F9AD}" destId="{85E40C29-AACE-4123-B58E-5A9DE20ED492}" srcOrd="3" destOrd="0" presId="urn:microsoft.com/office/officeart/2005/8/layout/hList1"/>
    <dgm:cxn modelId="{2DCDFC2A-51B3-4031-89B7-F5719FD55A27}" type="presParOf" srcId="{3A330C02-729E-47E9-9E8B-A0947239F9AD}" destId="{2B42B7E1-0116-45DE-B2CC-A551C0DCF229}" srcOrd="4" destOrd="0" presId="urn:microsoft.com/office/officeart/2005/8/layout/hList1"/>
    <dgm:cxn modelId="{531B01C5-ECD5-4312-B0B3-4D51DEFF9642}" type="presParOf" srcId="{2B42B7E1-0116-45DE-B2CC-A551C0DCF229}" destId="{B2C93185-CB2F-4CF5-8E84-46292BBF1D1A}" srcOrd="0" destOrd="0" presId="urn:microsoft.com/office/officeart/2005/8/layout/hList1"/>
    <dgm:cxn modelId="{279F5106-1CAC-4C2A-9D07-CE5E8A1D2400}" type="presParOf" srcId="{2B42B7E1-0116-45DE-B2CC-A551C0DCF229}" destId="{AAE9FD17-BFE6-4BE6-9F25-6A3DCB0B76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9BC70-5B94-4A30-A621-708C1D041708}">
      <dsp:nvSpPr>
        <dsp:cNvPr id="0" name=""/>
        <dsp:cNvSpPr/>
      </dsp:nvSpPr>
      <dsp:spPr>
        <a:xfrm>
          <a:off x="2619" y="169761"/>
          <a:ext cx="2553890" cy="1021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 Effective Requirements Gathering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22%</a:t>
          </a:r>
          <a:endParaRPr lang="en-US" sz="1600" b="1" kern="1200" dirty="0"/>
        </a:p>
      </dsp:txBody>
      <dsp:txXfrm>
        <a:off x="2619" y="169761"/>
        <a:ext cx="2553890" cy="1021556"/>
      </dsp:txXfrm>
    </dsp:sp>
    <dsp:sp modelId="{7EF037BE-FB8A-424C-82FC-6B53A0CE8594}">
      <dsp:nvSpPr>
        <dsp:cNvPr id="0" name=""/>
        <dsp:cNvSpPr/>
      </dsp:nvSpPr>
      <dsp:spPr>
        <a:xfrm>
          <a:off x="2619" y="1191318"/>
          <a:ext cx="2553890" cy="33379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600" i="1" kern="1200" dirty="0" smtClean="0"/>
            <a:t>“Get more people involved that would use it in the development and testing stage.”</a:t>
          </a:r>
          <a:endParaRPr lang="en-US" sz="1600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600" i="1" kern="1200" dirty="0" smtClean="0"/>
            <a:t>“Understand what the end users do with the product. This continues to be a shortcoming of this process.”</a:t>
          </a:r>
          <a:endParaRPr lang="en-US" sz="1600" i="1" kern="1200" dirty="0"/>
        </a:p>
      </dsp:txBody>
      <dsp:txXfrm>
        <a:off x="2619" y="1191318"/>
        <a:ext cx="2553890" cy="3337920"/>
      </dsp:txXfrm>
    </dsp:sp>
    <dsp:sp modelId="{8AB833E3-7363-4051-8352-AA9DD20469A1}">
      <dsp:nvSpPr>
        <dsp:cNvPr id="0" name=""/>
        <dsp:cNvSpPr/>
      </dsp:nvSpPr>
      <dsp:spPr>
        <a:xfrm>
          <a:off x="2914054" y="169761"/>
          <a:ext cx="2553890" cy="1021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Overall Development Projects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17%</a:t>
          </a:r>
          <a:endParaRPr lang="en-US" sz="1600" b="1" kern="1200" dirty="0"/>
        </a:p>
      </dsp:txBody>
      <dsp:txXfrm>
        <a:off x="2914054" y="169761"/>
        <a:ext cx="2553890" cy="1021556"/>
      </dsp:txXfrm>
    </dsp:sp>
    <dsp:sp modelId="{E08FB0DB-28BC-405C-A2E2-F1911387184F}">
      <dsp:nvSpPr>
        <dsp:cNvPr id="0" name=""/>
        <dsp:cNvSpPr/>
      </dsp:nvSpPr>
      <dsp:spPr>
        <a:xfrm>
          <a:off x="2914054" y="1191318"/>
          <a:ext cx="2553890" cy="33379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600" i="1" kern="1200" dirty="0" smtClean="0"/>
            <a:t>“Learn the art of project management.”</a:t>
          </a:r>
          <a:endParaRPr lang="en-US" sz="1600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600" i="1" kern="1200" dirty="0" smtClean="0"/>
            <a:t>“When a request is considered "small" from an IT development perspective and the business (and the customer) has requested it, I would like to see these types of small changes worked in with the larger projects for each release.” </a:t>
          </a:r>
          <a:endParaRPr lang="en-US" sz="1600" i="1" kern="1200" dirty="0"/>
        </a:p>
      </dsp:txBody>
      <dsp:txXfrm>
        <a:off x="2914054" y="1191318"/>
        <a:ext cx="2553890" cy="3337920"/>
      </dsp:txXfrm>
    </dsp:sp>
    <dsp:sp modelId="{B2C93185-CB2F-4CF5-8E84-46292BBF1D1A}">
      <dsp:nvSpPr>
        <dsp:cNvPr id="0" name=""/>
        <dsp:cNvSpPr/>
      </dsp:nvSpPr>
      <dsp:spPr>
        <a:xfrm>
          <a:off x="5825490" y="169761"/>
          <a:ext cx="2553890" cy="1021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Timely     Implementation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15% </a:t>
          </a:r>
          <a:endParaRPr lang="en-US" sz="1600" b="1" kern="1200" dirty="0"/>
        </a:p>
      </dsp:txBody>
      <dsp:txXfrm>
        <a:off x="5825490" y="169761"/>
        <a:ext cx="2553890" cy="1021556"/>
      </dsp:txXfrm>
    </dsp:sp>
    <dsp:sp modelId="{AAE9FD17-BFE6-4BE6-9F25-6A3DCB0B763B}">
      <dsp:nvSpPr>
        <dsp:cNvPr id="0" name=""/>
        <dsp:cNvSpPr/>
      </dsp:nvSpPr>
      <dsp:spPr>
        <a:xfrm>
          <a:off x="5825490" y="1191318"/>
          <a:ext cx="2553890" cy="33379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600" i="1" kern="1200" dirty="0" smtClean="0"/>
            <a:t>“I've submitted several "easy" IT Service Requests recently, and this "new" IT process seems to take forever. I also submitted the same requests over a year ago, and nothing was ever done.”</a:t>
          </a:r>
          <a:endParaRPr lang="en-US" sz="1600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600" i="1" kern="1200" dirty="0" smtClean="0"/>
            <a:t>“Act faster to implement improvements.”</a:t>
          </a:r>
          <a:endParaRPr lang="en-US" sz="1600" i="1" kern="1200" dirty="0"/>
        </a:p>
      </dsp:txBody>
      <dsp:txXfrm>
        <a:off x="5825490" y="1191318"/>
        <a:ext cx="2553890" cy="33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6675" y="883920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A9D7C1-819F-41E8-961B-1FF65DE5F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419600"/>
            <a:ext cx="50704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83920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906AA5-4715-4D7B-80D6-C7606AD43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2E29D-5CD8-4F4C-A0DC-2C17CF8A4DD7}" type="slidenum">
              <a:rPr lang="en-US"/>
              <a:pPr/>
              <a:t>3</a:t>
            </a:fld>
            <a:endParaRPr lang="en-US"/>
          </a:p>
        </p:txBody>
      </p:sp>
      <p:sp>
        <p:nvSpPr>
          <p:cNvPr id="321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215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21540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2D04035-C1DF-4336-B964-3FD4199ABEDF}" type="slidenum">
              <a:rPr lang="en-US" sz="1200">
                <a:solidFill>
                  <a:srgbClr val="000000"/>
                </a:solidFill>
              </a:rPr>
              <a:pPr algn="r"/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91E02-CD98-9E41-AFE2-9745775FD2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E6D2B2-1B4E-AE4B-8F03-52C3424B2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AD142-081E-DE4F-ABDB-8D7F86B81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7B57C-64B7-1C41-8BC8-9417B92F38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7AEAF-76DE-7C40-9EEA-4B37F3B6F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239B3-8181-B54A-91AF-4D83222F11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95ED05F-9D94-0E42-8488-46FA5C2F71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Box 143"/>
          <p:cNvSpPr txBox="1">
            <a:spLocks noChangeArrowheads="1"/>
          </p:cNvSpPr>
          <p:nvPr userDrawn="1"/>
        </p:nvSpPr>
        <p:spPr bwMode="auto">
          <a:xfrm>
            <a:off x="2752725" y="6386513"/>
            <a:ext cx="310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i="1"/>
              <a:t>Underwriters Laboratories, Inc.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tags" Target="../tags/tag3.xml"/><Relationship Id="rId7" Type="http://schemas.openxmlformats.org/officeDocument/2006/relationships/image" Target="../media/image5.jpeg"/><Relationship Id="rId12" Type="http://schemas.microsoft.com/office/2007/relationships/diagramDrawing" Target="../diagrams/drawing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diagramColors" Target="../diagrams/colors1.xml"/><Relationship Id="rId5" Type="http://schemas.openxmlformats.org/officeDocument/2006/relationships/slideLayout" Target="../slideLayouts/slideLayout9.xml"/><Relationship Id="rId10" Type="http://schemas.openxmlformats.org/officeDocument/2006/relationships/diagramQuickStyle" Target="../diagrams/quickStyle1.xml"/><Relationship Id="rId4" Type="http://schemas.openxmlformats.org/officeDocument/2006/relationships/tags" Target="../tags/tag4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Development Lifecycle</a:t>
            </a:r>
            <a:endParaRPr 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for application development at UL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V3.0 January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 Software Development Lifecycle</a:t>
            </a:r>
          </a:p>
        </p:txBody>
      </p:sp>
      <p:pic>
        <p:nvPicPr>
          <p:cNvPr id="2949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933450"/>
            <a:ext cx="8294688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4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933450"/>
            <a:ext cx="8294688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Lifecycle: CONCEPT</a:t>
            </a:r>
          </a:p>
        </p:txBody>
      </p:sp>
      <p:sp>
        <p:nvSpPr>
          <p:cNvPr id="295950" name="Rectangle 14"/>
          <p:cNvSpPr>
            <a:spLocks noChangeArrowheads="1"/>
          </p:cNvSpPr>
          <p:nvPr/>
        </p:nvSpPr>
        <p:spPr bwMode="auto">
          <a:xfrm>
            <a:off x="319088" y="1924050"/>
            <a:ext cx="8593137" cy="42878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2" name="AutoShape 6"/>
          <p:cNvSpPr>
            <a:spLocks/>
          </p:cNvSpPr>
          <p:nvPr/>
        </p:nvSpPr>
        <p:spPr bwMode="auto">
          <a:xfrm>
            <a:off x="4330700" y="2160588"/>
            <a:ext cx="3622675" cy="1125537"/>
          </a:xfrm>
          <a:prstGeom prst="accentBorderCallout2">
            <a:avLst>
              <a:gd name="adj1" fmla="val 10157"/>
              <a:gd name="adj2" fmla="val -2102"/>
              <a:gd name="adj3" fmla="val 10157"/>
              <a:gd name="adj4" fmla="val -27301"/>
              <a:gd name="adj5" fmla="val -32583"/>
              <a:gd name="adj6" fmla="val -53505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223838" indent="-223838" algn="l"/>
            <a:r>
              <a:rPr lang="en-US" dirty="0"/>
              <a:t>Gate GR5: Ready for Pre-Launch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Ideas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Idea Statement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Project Request</a:t>
            </a:r>
          </a:p>
          <a:p>
            <a:pPr marL="223838" indent="-223838" algn="l">
              <a:buFontTx/>
              <a:buChar char="•"/>
            </a:pPr>
            <a:endParaRPr lang="en-US" sz="1400" dirty="0"/>
          </a:p>
        </p:txBody>
      </p:sp>
      <p:sp>
        <p:nvSpPr>
          <p:cNvPr id="295943" name="AutoShape 7"/>
          <p:cNvSpPr>
            <a:spLocks/>
          </p:cNvSpPr>
          <p:nvPr/>
        </p:nvSpPr>
        <p:spPr bwMode="auto">
          <a:xfrm>
            <a:off x="4951413" y="3836988"/>
            <a:ext cx="3575050" cy="1349375"/>
          </a:xfrm>
          <a:prstGeom prst="accentBorderCallout2">
            <a:avLst>
              <a:gd name="adj1" fmla="val 8472"/>
              <a:gd name="adj2" fmla="val -2130"/>
              <a:gd name="adj3" fmla="val 8472"/>
              <a:gd name="adj4" fmla="val -15454"/>
              <a:gd name="adj5" fmla="val -146116"/>
              <a:gd name="adj6" fmla="val -2930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223838" indent="-223838" algn="l"/>
            <a:r>
              <a:rPr lang="en-US"/>
              <a:t>Gate GR4: Ready for Launch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Business Case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Defined Scope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Financial Review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Project Size Estimate</a:t>
            </a:r>
          </a:p>
          <a:p>
            <a:pPr marL="223838" indent="-223838" algn="l">
              <a:buFontTx/>
              <a:buChar char="•"/>
            </a:pPr>
            <a:endParaRPr lang="en-US" sz="1400"/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855663" y="938213"/>
            <a:ext cx="3692525" cy="10429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4313238" y="1841500"/>
            <a:ext cx="3632200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>
                <a:solidFill>
                  <a:schemeClr val="bg1"/>
                </a:solidFill>
              </a:rPr>
              <a:t>Primary Actor: Business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4937125" y="3525838"/>
            <a:ext cx="3594100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>
                <a:solidFill>
                  <a:schemeClr val="bg1"/>
                </a:solidFill>
              </a:rPr>
              <a:t>Primary Actors: Business, IT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6438900" y="893763"/>
            <a:ext cx="2581275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Project Manager Facilitates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933450"/>
            <a:ext cx="8294688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Lifecycle: SOLUTION DESIGN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19088" y="3468688"/>
            <a:ext cx="8593137" cy="2743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44463" y="947738"/>
            <a:ext cx="8593137" cy="13128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66" name="AutoShape 6"/>
          <p:cNvSpPr>
            <a:spLocks/>
          </p:cNvSpPr>
          <p:nvPr/>
        </p:nvSpPr>
        <p:spPr bwMode="auto">
          <a:xfrm>
            <a:off x="752475" y="3979863"/>
            <a:ext cx="3340100" cy="1643062"/>
          </a:xfrm>
          <a:prstGeom prst="accentBorderCallout2">
            <a:avLst>
              <a:gd name="adj1" fmla="val 6958"/>
              <a:gd name="adj2" fmla="val 102282"/>
              <a:gd name="adj3" fmla="val 6958"/>
              <a:gd name="adj4" fmla="val 117014"/>
              <a:gd name="adj5" fmla="val -56620"/>
              <a:gd name="adj6" fmla="val 13260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223838" indent="-223838" algn="l"/>
            <a:r>
              <a:rPr lang="en-US" dirty="0"/>
              <a:t>Gate GR3: Ready to Execute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Requirement gathering, analysis, approval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Architecture Review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Solution design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Testing Plans developed</a:t>
            </a:r>
          </a:p>
          <a:p>
            <a:pPr marL="223838" indent="-223838" algn="l">
              <a:buFontTx/>
              <a:buChar char="•"/>
            </a:pPr>
            <a:endParaRPr lang="en-US" sz="1400" dirty="0"/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2179638" y="2332038"/>
            <a:ext cx="3259137" cy="10429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747713" y="3649663"/>
            <a:ext cx="3348037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>
                <a:solidFill>
                  <a:schemeClr val="bg1"/>
                </a:solidFill>
              </a:rPr>
              <a:t>Primary Actors: Business, IT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6438900" y="893763"/>
            <a:ext cx="2581275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>
                <a:solidFill>
                  <a:schemeClr val="bg1"/>
                </a:solidFill>
              </a:rPr>
              <a:t>Project Manager Facilitates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9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933450"/>
            <a:ext cx="8294688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Lifecycle: DEVELOPMENT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19088" y="4840288"/>
            <a:ext cx="8593137" cy="1371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144463" y="947738"/>
            <a:ext cx="8593137" cy="2743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AutoShape 6"/>
          <p:cNvSpPr>
            <a:spLocks/>
          </p:cNvSpPr>
          <p:nvPr/>
        </p:nvSpPr>
        <p:spPr bwMode="auto">
          <a:xfrm>
            <a:off x="1247775" y="1739900"/>
            <a:ext cx="3633788" cy="1766888"/>
          </a:xfrm>
          <a:prstGeom prst="accentBorderCallout2">
            <a:avLst>
              <a:gd name="adj1" fmla="val 6468"/>
              <a:gd name="adj2" fmla="val 102097"/>
              <a:gd name="adj3" fmla="val 6468"/>
              <a:gd name="adj4" fmla="val 115856"/>
              <a:gd name="adj5" fmla="val 121204"/>
              <a:gd name="adj6" fmla="val 13019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223838" indent="-223838" algn="l"/>
            <a:r>
              <a:rPr lang="en-US"/>
              <a:t>Gate GR2: Ready to Implement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Design completed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System, Integration, and UAT test plans with results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Training content developed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Communication and Implementation plans complete </a:t>
            </a: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3538538" y="3738563"/>
            <a:ext cx="2847975" cy="10429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1230313" y="1425575"/>
            <a:ext cx="3656012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>
                <a:solidFill>
                  <a:schemeClr val="bg1"/>
                </a:solidFill>
              </a:rPr>
              <a:t>Primary Actors: Business, IT</a:t>
            </a:r>
          </a:p>
        </p:txBody>
      </p:sp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6438900" y="893763"/>
            <a:ext cx="2581275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>
                <a:solidFill>
                  <a:schemeClr val="bg1"/>
                </a:solidFill>
              </a:rPr>
              <a:t>Project Manager Facilitates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2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933450"/>
            <a:ext cx="8294688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Lifecycle:  RELEASE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144463" y="947738"/>
            <a:ext cx="8593137" cy="398621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AutoShape 6"/>
          <p:cNvSpPr>
            <a:spLocks/>
          </p:cNvSpPr>
          <p:nvPr/>
        </p:nvSpPr>
        <p:spPr bwMode="auto">
          <a:xfrm>
            <a:off x="450850" y="1517650"/>
            <a:ext cx="3633788" cy="1116013"/>
          </a:xfrm>
          <a:prstGeom prst="accentBorderCallout2">
            <a:avLst>
              <a:gd name="adj1" fmla="val 10241"/>
              <a:gd name="adj2" fmla="val 102097"/>
              <a:gd name="adj3" fmla="val 10241"/>
              <a:gd name="adj4" fmla="val 134032"/>
              <a:gd name="adj5" fmla="val 317921"/>
              <a:gd name="adj6" fmla="val 167324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223838" indent="-223838" algn="l"/>
            <a:r>
              <a:rPr lang="en-US" dirty="0"/>
              <a:t>Gate GR1: Ready to Sustain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Fully implemented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Training completed</a:t>
            </a:r>
          </a:p>
          <a:p>
            <a:pPr marL="223838" indent="-223838" algn="l">
              <a:buFontTx/>
              <a:buChar char="•"/>
            </a:pPr>
            <a:r>
              <a:rPr lang="en-US" sz="1400" dirty="0"/>
              <a:t>Transfer to Operations</a:t>
            </a: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179388" y="4533900"/>
            <a:ext cx="4935537" cy="160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5260975" y="4957763"/>
            <a:ext cx="3516313" cy="10429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7" name="AutoShape 9"/>
          <p:cNvSpPr>
            <a:spLocks/>
          </p:cNvSpPr>
          <p:nvPr/>
        </p:nvSpPr>
        <p:spPr bwMode="auto">
          <a:xfrm>
            <a:off x="1084263" y="3286125"/>
            <a:ext cx="3633787" cy="1314450"/>
          </a:xfrm>
          <a:prstGeom prst="accentBorderCallout2">
            <a:avLst>
              <a:gd name="adj1" fmla="val 8694"/>
              <a:gd name="adj2" fmla="val 102097"/>
              <a:gd name="adj3" fmla="val 8694"/>
              <a:gd name="adj4" fmla="val 146569"/>
              <a:gd name="adj5" fmla="val 138889"/>
              <a:gd name="adj6" fmla="val 19288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223838" indent="-223838" algn="l"/>
            <a:r>
              <a:rPr lang="en-US"/>
              <a:t>Gate GR0: Project Complete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Assessment of value to business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Retire replaced systems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Completed retrospective of project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Project report 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439738" y="1190625"/>
            <a:ext cx="3668712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Primary Actors: Business, IT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1081088" y="2965450"/>
            <a:ext cx="3632200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Primary Actor: Business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6438900" y="893763"/>
            <a:ext cx="2581275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>
                <a:solidFill>
                  <a:schemeClr val="bg1"/>
                </a:solidFill>
              </a:rPr>
              <a:t>Project Manager Facilitates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4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933450"/>
            <a:ext cx="8294688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1438275" y="5672138"/>
            <a:ext cx="1289050" cy="492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0" name="AutoShape 8"/>
          <p:cNvSpPr>
            <a:spLocks/>
          </p:cNvSpPr>
          <p:nvPr/>
        </p:nvSpPr>
        <p:spPr bwMode="auto">
          <a:xfrm>
            <a:off x="6124575" y="1916113"/>
            <a:ext cx="2801938" cy="1797050"/>
          </a:xfrm>
          <a:prstGeom prst="accentBorderCallout2">
            <a:avLst>
              <a:gd name="adj1" fmla="val 6361"/>
              <a:gd name="adj2" fmla="val -2718"/>
              <a:gd name="adj3" fmla="val 6361"/>
              <a:gd name="adj4" fmla="val -70764"/>
              <a:gd name="adj5" fmla="val 213782"/>
              <a:gd name="adj6" fmla="val -141644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223838" indent="-223838" algn="l"/>
            <a:r>
              <a:rPr lang="en-US"/>
              <a:t>Continuous Improvement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Regular evaluation of the ability of the process to meet UL’s needs</a:t>
            </a:r>
          </a:p>
          <a:p>
            <a:pPr marL="223838" indent="-223838" algn="l">
              <a:buFontTx/>
              <a:buChar char="•"/>
            </a:pPr>
            <a:r>
              <a:rPr lang="en-US" sz="1400"/>
              <a:t>Manage process changes suggested from project retrospectives </a:t>
            </a:r>
          </a:p>
        </p:txBody>
      </p:sp>
      <p:sp>
        <p:nvSpPr>
          <p:cNvPr id="300041" name="Rectangle 9"/>
          <p:cNvSpPr>
            <a:spLocks noChangeArrowheads="1"/>
          </p:cNvSpPr>
          <p:nvPr/>
        </p:nvSpPr>
        <p:spPr bwMode="auto">
          <a:xfrm>
            <a:off x="6121400" y="1598613"/>
            <a:ext cx="2805113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Primary Actors: SDLC Process Owners</a:t>
            </a:r>
          </a:p>
        </p:txBody>
      </p:sp>
      <p:sp>
        <p:nvSpPr>
          <p:cNvPr id="300042" name="Rectangle 10"/>
          <p:cNvSpPr>
            <a:spLocks noChangeArrowheads="1"/>
          </p:cNvSpPr>
          <p:nvPr/>
        </p:nvSpPr>
        <p:spPr bwMode="auto">
          <a:xfrm>
            <a:off x="6438900" y="893763"/>
            <a:ext cx="2581275" cy="30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Project Manager Facilitates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doing today? Some experiences from recent projects. . . </a:t>
            </a:r>
            <a:endParaRPr lang="en-US" dirty="0"/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Quality, Requirements</a:t>
            </a:r>
          </a:p>
          <a:p>
            <a:pPr lvl="1"/>
            <a:r>
              <a:rPr lang="en-US" dirty="0" smtClean="0"/>
              <a:t>Implementing bug fixes creates new problems</a:t>
            </a:r>
          </a:p>
          <a:p>
            <a:pPr lvl="1"/>
            <a:r>
              <a:rPr lang="en-US" dirty="0" smtClean="0"/>
              <a:t>Number of bugs increasing rather than decreasing</a:t>
            </a:r>
          </a:p>
          <a:p>
            <a:pPr lvl="1"/>
            <a:r>
              <a:rPr lang="en-US" dirty="0" smtClean="0"/>
              <a:t>Too many mouse clicks required to perform simple actions</a:t>
            </a:r>
          </a:p>
          <a:p>
            <a:pPr lvl="1"/>
            <a:r>
              <a:rPr lang="en-US" dirty="0" smtClean="0"/>
              <a:t>Application is frustrating to use, too slow and not intuitive</a:t>
            </a:r>
          </a:p>
          <a:p>
            <a:pPr lvl="1"/>
            <a:r>
              <a:rPr lang="en-US" dirty="0" smtClean="0"/>
              <a:t>Some functions no longer working after changes were implemented</a:t>
            </a:r>
          </a:p>
          <a:p>
            <a:pPr lvl="1"/>
            <a:r>
              <a:rPr lang="en-US" dirty="0" smtClean="0"/>
              <a:t>User &amp; network readiness not addressed prior to deployment</a:t>
            </a:r>
          </a:p>
          <a:p>
            <a:pPr lvl="1"/>
            <a:r>
              <a:rPr lang="en-US" dirty="0" smtClean="0"/>
              <a:t>Large number of defects in the released code</a:t>
            </a:r>
          </a:p>
          <a:p>
            <a:pPr lvl="1"/>
            <a:r>
              <a:rPr lang="en-US" dirty="0" smtClean="0"/>
              <a:t>Application is not documented, requiring reverse engineering to make changes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Project Management, Roles and Responsibilities</a:t>
            </a:r>
          </a:p>
          <a:p>
            <a:pPr lvl="1"/>
            <a:r>
              <a:rPr lang="en-US" dirty="0" smtClean="0"/>
              <a:t>Multiple Project scope changes without any impact or risk assessment</a:t>
            </a:r>
          </a:p>
          <a:p>
            <a:pPr lvl="1"/>
            <a:r>
              <a:rPr lang="en-US" dirty="0" smtClean="0"/>
              <a:t>Estimate did not align with reality </a:t>
            </a:r>
          </a:p>
          <a:p>
            <a:pPr lvl="1"/>
            <a:r>
              <a:rPr lang="en-US" dirty="0" smtClean="0"/>
              <a:t>Key stakeholders/team members not available to support project when needed</a:t>
            </a:r>
          </a:p>
          <a:p>
            <a:pPr lvl="1"/>
            <a:r>
              <a:rPr lang="en-US" dirty="0" smtClean="0"/>
              <a:t>Testing responsibility was not clear, inadequate test coverage – no clear owner for testing the application</a:t>
            </a:r>
          </a:p>
          <a:p>
            <a:endParaRPr lang="en-US" dirty="0" smtClean="0"/>
          </a:p>
          <a:p>
            <a:r>
              <a:rPr lang="en-US" dirty="0" smtClean="0"/>
              <a:t>The IT Survey indicated that only 42% considered the Technology Division as an excellent or good value to UL. Drivers that limit value </a:t>
            </a:r>
            <a:r>
              <a:rPr lang="en-US" dirty="0" err="1" smtClean="0"/>
              <a:t>value</a:t>
            </a:r>
            <a:r>
              <a:rPr lang="en-US" dirty="0" smtClean="0"/>
              <a:t> to UL include:</a:t>
            </a:r>
          </a:p>
          <a:p>
            <a:pPr lvl="1"/>
            <a:r>
              <a:rPr lang="en-US" dirty="0" smtClean="0"/>
              <a:t>Lack of up-to-date technology</a:t>
            </a:r>
          </a:p>
          <a:p>
            <a:pPr lvl="1"/>
            <a:r>
              <a:rPr lang="en-US" dirty="0" smtClean="0"/>
              <a:t>Poor technology performance</a:t>
            </a:r>
          </a:p>
          <a:p>
            <a:pPr lvl="1"/>
            <a:r>
              <a:rPr lang="en-US" dirty="0" smtClean="0"/>
              <a:t>Solutions becoming a hindrance to daily productivity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4" name="Picture 2" descr="C:\Documents and Settings\dmccormick\My Documents\• PPT\PPT Pictures\Hands 4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/>
          <p:cNvGraphicFramePr/>
          <p:nvPr>
            <p:custDataLst>
              <p:tags r:id="rId3"/>
            </p:custDataLst>
          </p:nvPr>
        </p:nvGraphicFramePr>
        <p:xfrm>
          <a:off x="381000" y="1778000"/>
          <a:ext cx="8382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0999" y="304800"/>
            <a:ext cx="7930487" cy="1208023"/>
          </a:xfrm>
          <a:prstGeom prst="rect">
            <a:avLst/>
          </a:prstGeom>
          <a:solidFill>
            <a:srgbClr val="89866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2880" tIns="182880" rIns="182880" bIns="182880">
            <a:spAutoFit/>
          </a:bodyPr>
          <a:lstStyle/>
          <a:p>
            <a:pPr algn="l" eaLnBrk="0" hangingPunct="0">
              <a:spcBef>
                <a:spcPts val="0"/>
              </a:spcBef>
              <a:spcAft>
                <a:spcPts val="1500"/>
              </a:spcAft>
              <a:buClr>
                <a:srgbClr val="587993"/>
              </a:buClr>
              <a:defRPr/>
            </a:pPr>
            <a:r>
              <a:rPr lang="en-US" sz="2400" b="1" kern="0" dirty="0">
                <a:solidFill>
                  <a:srgbClr val="FFFFFF"/>
                </a:solidFill>
                <a:latin typeface="+mn-lt"/>
                <a:cs typeface="Arial" pitchFamily="34" charset="0"/>
              </a:rPr>
              <a:t>Voice of our Colleagues: </a:t>
            </a:r>
          </a:p>
          <a:p>
            <a:pPr algn="l" eaLnBrk="0" hangingPunct="0">
              <a:spcBef>
                <a:spcPts val="0"/>
              </a:spcBef>
              <a:spcAft>
                <a:spcPts val="1500"/>
              </a:spcAft>
              <a:buClr>
                <a:srgbClr val="587993"/>
              </a:buClr>
              <a:defRPr/>
            </a:pPr>
            <a:r>
              <a:rPr lang="en-US" kern="0" dirty="0">
                <a:solidFill>
                  <a:srgbClr val="FFFFFF"/>
                </a:solidFill>
                <a:latin typeface="+mn-lt"/>
                <a:cs typeface="Arial" pitchFamily="34" charset="0"/>
              </a:rPr>
              <a:t>One thing UL’s IT Division could do to improve development projects?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a Development Framework?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992313"/>
            <a:ext cx="7848600" cy="4164012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Improve our ability to deliver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“on-time”,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“on-budget” and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“on-scope”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being implemented?</a:t>
            </a:r>
            <a:endParaRPr lang="en-US"/>
          </a:p>
        </p:txBody>
      </p:sp>
      <p:sp>
        <p:nvSpPr>
          <p:cNvPr id="30822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28040"/>
            <a:ext cx="8229600" cy="5146040"/>
          </a:xfrm>
        </p:spPr>
        <p:txBody>
          <a:bodyPr/>
          <a:lstStyle/>
          <a:p>
            <a:r>
              <a:rPr lang="en-US" sz="1600" dirty="0" smtClean="0"/>
              <a:t>Software Industry best-practices</a:t>
            </a:r>
          </a:p>
          <a:p>
            <a:pPr lvl="1"/>
            <a:r>
              <a:rPr lang="en-US" sz="1400" dirty="0" smtClean="0"/>
              <a:t>Defined Process Framework</a:t>
            </a:r>
          </a:p>
          <a:p>
            <a:pPr lvl="1"/>
            <a:r>
              <a:rPr lang="en-US" sz="1400" dirty="0" smtClean="0"/>
              <a:t>Stakeholder involvement at key Phase Gates</a:t>
            </a:r>
          </a:p>
          <a:p>
            <a:pPr lvl="1"/>
            <a:r>
              <a:rPr lang="en-US" sz="1400" dirty="0" smtClean="0"/>
              <a:t>Opportunities for go/no-go decisions within the process</a:t>
            </a:r>
          </a:p>
          <a:p>
            <a:pPr lvl="1"/>
            <a:r>
              <a:rPr lang="en-US" sz="1400" dirty="0" smtClean="0"/>
              <a:t>Specific deliverables within the development phases</a:t>
            </a:r>
          </a:p>
          <a:p>
            <a:pPr lvl="1"/>
            <a:r>
              <a:rPr lang="en-US" sz="1400" dirty="0" smtClean="0"/>
              <a:t>Continuous improvement built into the process</a:t>
            </a:r>
          </a:p>
          <a:p>
            <a:r>
              <a:rPr lang="en-US" sz="1600" dirty="0" smtClean="0"/>
              <a:t>Benefits</a:t>
            </a:r>
          </a:p>
          <a:p>
            <a:pPr lvl="1"/>
            <a:r>
              <a:rPr lang="en-US" sz="1400" dirty="0" smtClean="0"/>
              <a:t>Less reliance on </a:t>
            </a:r>
            <a:r>
              <a:rPr lang="en-US" sz="1400" dirty="0" err="1" smtClean="0"/>
              <a:t>on</a:t>
            </a:r>
            <a:r>
              <a:rPr lang="en-US" sz="1400" dirty="0" smtClean="0"/>
              <a:t> individual heroic efforts for success</a:t>
            </a:r>
          </a:p>
          <a:p>
            <a:pPr lvl="1"/>
            <a:r>
              <a:rPr lang="en-US" sz="1400" dirty="0" smtClean="0"/>
              <a:t>Discipline to do it right the first time</a:t>
            </a:r>
          </a:p>
          <a:p>
            <a:pPr lvl="2"/>
            <a:r>
              <a:rPr lang="en-US" sz="1200" dirty="0" smtClean="0"/>
              <a:t>Time allocated specifically for planning before coding begins </a:t>
            </a:r>
          </a:p>
          <a:p>
            <a:pPr lvl="2"/>
            <a:r>
              <a:rPr lang="en-US" sz="1200" dirty="0" smtClean="0"/>
              <a:t>Clear direction &amp; less rework (fewer missed requirement and defects)</a:t>
            </a:r>
          </a:p>
          <a:p>
            <a:pPr lvl="2"/>
            <a:r>
              <a:rPr lang="en-US" sz="1200" dirty="0" smtClean="0">
                <a:sym typeface="Wingdings" pitchFamily="2" charset="2"/>
              </a:rPr>
              <a:t>Higher quality (deliver what customer envisioned on value)</a:t>
            </a:r>
            <a:endParaRPr lang="en-US" sz="1200" dirty="0" smtClean="0"/>
          </a:p>
          <a:p>
            <a:pPr lvl="1"/>
            <a:r>
              <a:rPr lang="en-US" sz="1400" dirty="0" smtClean="0"/>
              <a:t>Reduced total cost of ownership</a:t>
            </a:r>
          </a:p>
          <a:p>
            <a:pPr lvl="1"/>
            <a:r>
              <a:rPr lang="en-US" sz="1400" dirty="0" smtClean="0"/>
              <a:t>Continuous Improvement ensures processes are adjusted based on lessons-learned</a:t>
            </a:r>
          </a:p>
          <a:p>
            <a:pPr lvl="1"/>
            <a:r>
              <a:rPr lang="en-US" sz="1400" dirty="0" smtClean="0"/>
              <a:t>Collaborative ownership of results providing value-added and more reliable service to the business</a:t>
            </a:r>
          </a:p>
          <a:p>
            <a:pPr lvl="1"/>
            <a:endParaRPr lang="en-US" sz="1400" dirty="0"/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0" y="6170930"/>
            <a:ext cx="91440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i="1" dirty="0">
                <a:solidFill>
                  <a:srgbClr val="0000CC"/>
                </a:solidFill>
              </a:rPr>
              <a:t>Improving our ability to deliver</a:t>
            </a:r>
            <a:r>
              <a:rPr lang="en-US" sz="1600" b="1" i="1" dirty="0">
                <a:solidFill>
                  <a:srgbClr val="0000CC"/>
                </a:solidFill>
              </a:rPr>
              <a:t> “on-time”, “on-budget” </a:t>
            </a:r>
            <a:r>
              <a:rPr lang="en-US" sz="1600" i="1" dirty="0">
                <a:solidFill>
                  <a:srgbClr val="0000CC"/>
                </a:solidFill>
              </a:rPr>
              <a:t>and</a:t>
            </a:r>
            <a:r>
              <a:rPr lang="en-US" sz="1600" b="1" i="1" dirty="0">
                <a:solidFill>
                  <a:srgbClr val="0000CC"/>
                </a:solidFill>
              </a:rPr>
              <a:t> “on-scope”</a:t>
            </a:r>
            <a:endParaRPr lang="en-US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elements of the SDLC Framework</a:t>
            </a:r>
            <a:endParaRPr lang="en-US"/>
          </a:p>
        </p:txBody>
      </p:sp>
      <p:sp>
        <p:nvSpPr>
          <p:cNvPr id="31437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70280"/>
            <a:ext cx="8229600" cy="5200650"/>
          </a:xfrm>
        </p:spPr>
        <p:txBody>
          <a:bodyPr/>
          <a:lstStyle/>
          <a:p>
            <a:r>
              <a:rPr lang="en-US" dirty="0" smtClean="0"/>
              <a:t>Unified Requirement Management</a:t>
            </a:r>
          </a:p>
          <a:p>
            <a:pPr lvl="1"/>
            <a:r>
              <a:rPr lang="en-US" dirty="0" smtClean="0"/>
              <a:t>Consistent requirement gathering</a:t>
            </a:r>
          </a:p>
          <a:p>
            <a:pPr lvl="1"/>
            <a:r>
              <a:rPr lang="en-US" dirty="0" smtClean="0"/>
              <a:t>Requirement validation </a:t>
            </a:r>
          </a:p>
          <a:p>
            <a:pPr lvl="2"/>
            <a:r>
              <a:rPr lang="en-US" dirty="0" smtClean="0"/>
              <a:t>User Experience Design (UXD)</a:t>
            </a:r>
          </a:p>
          <a:p>
            <a:pPr lvl="2"/>
            <a:r>
              <a:rPr lang="en-US" dirty="0" smtClean="0"/>
              <a:t>Business sign-off</a:t>
            </a:r>
          </a:p>
          <a:p>
            <a:pPr lvl="2"/>
            <a:r>
              <a:rPr lang="en-US" dirty="0" smtClean="0"/>
              <a:t>Test Plans</a:t>
            </a:r>
          </a:p>
          <a:p>
            <a:pPr lvl="1"/>
            <a:r>
              <a:rPr lang="en-US" dirty="0" smtClean="0"/>
              <a:t>Requirement tracking (using Microsoft’s Team Foundation Server)</a:t>
            </a:r>
          </a:p>
          <a:p>
            <a:r>
              <a:rPr lang="en-US" dirty="0" smtClean="0"/>
              <a:t>Early detection of risks and issues</a:t>
            </a:r>
          </a:p>
          <a:p>
            <a:pPr lvl="1"/>
            <a:r>
              <a:rPr lang="en-US" dirty="0" smtClean="0"/>
              <a:t>Identify risks and issues earlier in the development process through formal reviews of requirements, solution design, code, and test results</a:t>
            </a:r>
          </a:p>
          <a:p>
            <a:r>
              <a:rPr lang="en-US" dirty="0" smtClean="0"/>
              <a:t>Continuous improvement</a:t>
            </a:r>
          </a:p>
          <a:p>
            <a:pPr lvl="1"/>
            <a:r>
              <a:rPr lang="en-US" dirty="0" smtClean="0"/>
              <a:t>Learn from our experiences, then incorporate lessons-learned into the established processes, checklists, and templates</a:t>
            </a:r>
          </a:p>
          <a:p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170930"/>
            <a:ext cx="91440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i="1" dirty="0">
                <a:solidFill>
                  <a:srgbClr val="0000CC"/>
                </a:solidFill>
              </a:rPr>
              <a:t>Improving our ability to deliver</a:t>
            </a:r>
            <a:r>
              <a:rPr lang="en-US" sz="1600" b="1" i="1" dirty="0">
                <a:solidFill>
                  <a:srgbClr val="0000CC"/>
                </a:solidFill>
              </a:rPr>
              <a:t> “on-time”, “on-budget” </a:t>
            </a:r>
            <a:r>
              <a:rPr lang="en-US" sz="1600" i="1" dirty="0">
                <a:solidFill>
                  <a:srgbClr val="0000CC"/>
                </a:solidFill>
              </a:rPr>
              <a:t>and</a:t>
            </a:r>
            <a:r>
              <a:rPr lang="en-US" sz="1600" b="1" i="1" dirty="0">
                <a:solidFill>
                  <a:srgbClr val="0000CC"/>
                </a:solidFill>
              </a:rPr>
              <a:t> “on-scope”</a:t>
            </a:r>
            <a:endParaRPr lang="en-US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is this Framework being implemented?</a:t>
            </a:r>
            <a:endParaRPr lang="en-US"/>
          </a:p>
        </p:txBody>
      </p:sp>
      <p:sp>
        <p:nvSpPr>
          <p:cNvPr id="31744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858520"/>
            <a:ext cx="8229600" cy="5410200"/>
          </a:xfrm>
        </p:spPr>
        <p:txBody>
          <a:bodyPr/>
          <a:lstStyle/>
          <a:p>
            <a:r>
              <a:rPr lang="en-US" sz="1600" b="1" dirty="0" smtClean="0"/>
              <a:t>Projects</a:t>
            </a:r>
          </a:p>
          <a:p>
            <a:pPr lvl="1"/>
            <a:r>
              <a:rPr lang="en-US" sz="1400" dirty="0" smtClean="0"/>
              <a:t>Framework will be used for the top seven IT initiatives </a:t>
            </a:r>
          </a:p>
          <a:p>
            <a:pPr lvl="1"/>
            <a:r>
              <a:rPr lang="en-US" sz="1400" dirty="0" smtClean="0"/>
              <a:t>Sessions will be scheduled with the leaders of these projects to provide detailed overview of this Framework</a:t>
            </a:r>
          </a:p>
          <a:p>
            <a:r>
              <a:rPr lang="en-US" sz="1600" b="1" dirty="0" smtClean="0"/>
              <a:t>SDLC Steering Committee</a:t>
            </a:r>
          </a:p>
          <a:p>
            <a:pPr lvl="1"/>
            <a:r>
              <a:rPr lang="en-US" sz="1400" dirty="0" smtClean="0"/>
              <a:t>Consists of IT Directors, Global Quality Director, and others</a:t>
            </a:r>
          </a:p>
          <a:p>
            <a:pPr lvl="1"/>
            <a:r>
              <a:rPr lang="en-US" sz="1400" dirty="0" smtClean="0"/>
              <a:t>Meets monthly to ensure implementation continues, addresses roadblocks and issues </a:t>
            </a:r>
          </a:p>
          <a:p>
            <a:pPr lvl="1"/>
            <a:r>
              <a:rPr lang="en-US" sz="1400" dirty="0" smtClean="0"/>
              <a:t>Ensures ongoing alignment with the EPMO process</a:t>
            </a:r>
          </a:p>
          <a:p>
            <a:r>
              <a:rPr lang="en-US" sz="1600" b="1" dirty="0" smtClean="0"/>
              <a:t>Project Managers and Business Analysts</a:t>
            </a:r>
          </a:p>
          <a:p>
            <a:pPr lvl="1"/>
            <a:r>
              <a:rPr lang="en-US" sz="1400" dirty="0" smtClean="0"/>
              <a:t>Project Managers, Business Analysts, other key stakeholders will be trained on SDLC</a:t>
            </a:r>
          </a:p>
          <a:p>
            <a:r>
              <a:rPr lang="en-US" sz="1600" b="1" dirty="0" smtClean="0"/>
              <a:t>Phase Gate Reviews</a:t>
            </a:r>
          </a:p>
          <a:p>
            <a:pPr lvl="1"/>
            <a:r>
              <a:rPr lang="en-US" sz="1400" dirty="0" smtClean="0"/>
              <a:t>First element of SDLC to be implemented</a:t>
            </a:r>
          </a:p>
          <a:p>
            <a:pPr lvl="1"/>
            <a:r>
              <a:rPr lang="en-US" sz="1400" dirty="0" smtClean="0"/>
              <a:t>Checklists will be available, and Project Managers and Business Analysts will be provided an overview of how to apply elements of the SDLC to their projects</a:t>
            </a:r>
          </a:p>
          <a:p>
            <a:pPr lvl="1"/>
            <a:r>
              <a:rPr lang="en-US" sz="1400" dirty="0" smtClean="0"/>
              <a:t>Some templates and examples of deliverables will be available at the start, more will be added over time</a:t>
            </a:r>
            <a:endParaRPr lang="en-US" sz="1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170930"/>
            <a:ext cx="91440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i="1" dirty="0">
                <a:solidFill>
                  <a:srgbClr val="0000CC"/>
                </a:solidFill>
              </a:rPr>
              <a:t>Improving our ability to deliver</a:t>
            </a:r>
            <a:r>
              <a:rPr lang="en-US" sz="1600" b="1" i="1" dirty="0">
                <a:solidFill>
                  <a:srgbClr val="0000CC"/>
                </a:solidFill>
              </a:rPr>
              <a:t> “on-time”, “on-budget” </a:t>
            </a:r>
            <a:r>
              <a:rPr lang="en-US" sz="1600" i="1" dirty="0">
                <a:solidFill>
                  <a:srgbClr val="0000CC"/>
                </a:solidFill>
              </a:rPr>
              <a:t>and</a:t>
            </a:r>
            <a:r>
              <a:rPr lang="en-US" sz="1600" b="1" i="1" dirty="0">
                <a:solidFill>
                  <a:srgbClr val="0000CC"/>
                </a:solidFill>
              </a:rPr>
              <a:t> “on-scope”</a:t>
            </a:r>
            <a:endParaRPr lang="en-US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key participants?</a:t>
            </a:r>
          </a:p>
        </p:txBody>
      </p:sp>
      <p:sp>
        <p:nvSpPr>
          <p:cNvPr id="310275" name="Rectangle 1027"/>
          <p:cNvSpPr>
            <a:spLocks noGrp="1" noChangeArrowheads="1"/>
          </p:cNvSpPr>
          <p:nvPr>
            <p:ph idx="1"/>
          </p:nvPr>
        </p:nvSpPr>
        <p:spPr>
          <a:xfrm>
            <a:off x="496888" y="1592263"/>
            <a:ext cx="8229600" cy="4276725"/>
          </a:xfrm>
        </p:spPr>
        <p:txBody>
          <a:bodyPr/>
          <a:lstStyle/>
          <a:p>
            <a:r>
              <a:rPr lang="en-US" sz="2000" b="1" dirty="0"/>
              <a:t>Project Managers/Business Analysts</a:t>
            </a:r>
          </a:p>
          <a:p>
            <a:pPr marL="622300" lvl="1"/>
            <a:r>
              <a:rPr lang="en-US" sz="1800" dirty="0"/>
              <a:t>Initiate the Phase Gate Reviews</a:t>
            </a:r>
          </a:p>
          <a:p>
            <a:pPr marL="622300" lvl="1"/>
            <a:r>
              <a:rPr lang="en-US" sz="1800" dirty="0"/>
              <a:t>Facilitates stakeholder collaboration</a:t>
            </a:r>
          </a:p>
          <a:p>
            <a:pPr marL="622300" lvl="1"/>
            <a:r>
              <a:rPr lang="en-US" sz="1800" dirty="0"/>
              <a:t>Manages the project to successful completion</a:t>
            </a:r>
          </a:p>
          <a:p>
            <a:pPr marL="622300" lvl="1"/>
            <a:endParaRPr lang="en-US" sz="1800" dirty="0"/>
          </a:p>
          <a:p>
            <a:r>
              <a:rPr lang="en-US" sz="2000" b="1" dirty="0"/>
              <a:t>Project Team (Business Stakeholders &amp; IT Development, Quality)</a:t>
            </a:r>
          </a:p>
          <a:p>
            <a:pPr marL="622300" lvl="1"/>
            <a:r>
              <a:rPr lang="en-US" sz="1800" dirty="0"/>
              <a:t>Takes ownership of respective deliverables</a:t>
            </a:r>
          </a:p>
          <a:p>
            <a:pPr marL="622300" lvl="1"/>
            <a:r>
              <a:rPr lang="en-US" sz="1800" dirty="0"/>
              <a:t>Actively participates in the Phase Gate Reviews</a:t>
            </a:r>
          </a:p>
          <a:p>
            <a:pPr marL="622300" lvl="1"/>
            <a:r>
              <a:rPr lang="en-US" sz="1800" dirty="0"/>
              <a:t>Jointly responsible for achieving desired results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170930"/>
            <a:ext cx="91440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i="1" dirty="0">
                <a:solidFill>
                  <a:srgbClr val="0000CC"/>
                </a:solidFill>
              </a:rPr>
              <a:t>Improving our ability to deliver</a:t>
            </a:r>
            <a:r>
              <a:rPr lang="en-US" sz="1600" b="1" i="1" dirty="0">
                <a:solidFill>
                  <a:srgbClr val="0000CC"/>
                </a:solidFill>
              </a:rPr>
              <a:t> “on-time”, “on-budget” </a:t>
            </a:r>
            <a:r>
              <a:rPr lang="en-US" sz="1600" i="1" dirty="0">
                <a:solidFill>
                  <a:srgbClr val="0000CC"/>
                </a:solidFill>
              </a:rPr>
              <a:t>and</a:t>
            </a:r>
            <a:r>
              <a:rPr lang="en-US" sz="1600" b="1" i="1" dirty="0">
                <a:solidFill>
                  <a:srgbClr val="0000CC"/>
                </a:solidFill>
              </a:rPr>
              <a:t> “on-scope”</a:t>
            </a:r>
            <a:endParaRPr lang="en-US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the SDLC Framework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Overview of major phases and key deliverables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PT_TEMPLATESLIDE" val="0d5f1753-40ee-41c6-92d8-065cc24e81b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PT_TEMPLATESHAPE" val="c15cc4f7-7cc9-4016-85bc-a1d37774c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PT_TEMPLATESHAPE" val="dd126f00-4dab-4d61-a8a8-cf5eb4646f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PT_TEMPLATESHAPE" val="09a8bbec-b5e3-40f3-a221-284f03e573f9"/>
</p:tagLst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Advanced 122010</Template>
  <TotalTime>7673</TotalTime>
  <Words>1051</Words>
  <Application>Microsoft Office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ULTemplate</vt:lpstr>
      <vt:lpstr>Software Development Lifecycle</vt:lpstr>
      <vt:lpstr>How are we doing today? Some experiences from recent projects. . . </vt:lpstr>
      <vt:lpstr>PowerPoint Presentation</vt:lpstr>
      <vt:lpstr>Why do we need a Development Framework?</vt:lpstr>
      <vt:lpstr>What is being implemented?</vt:lpstr>
      <vt:lpstr>Key elements of the SDLC Framework</vt:lpstr>
      <vt:lpstr>How is this Framework being implemented?</vt:lpstr>
      <vt:lpstr>Who are the key participants?</vt:lpstr>
      <vt:lpstr>Introduction to the SDLC Framework</vt:lpstr>
      <vt:lpstr>UL Software Development Lifecycle</vt:lpstr>
      <vt:lpstr>Development Lifecycle: CONCEPT</vt:lpstr>
      <vt:lpstr>Development Lifecycle: SOLUTION DESIGN</vt:lpstr>
      <vt:lpstr>Development Lifecycle: DEVELOPMENT</vt:lpstr>
      <vt:lpstr>Development Lifecycle:  RELEASE</vt:lpstr>
      <vt:lpstr>CONTINUOUS IMPROVEMENT</vt:lpstr>
      <vt:lpstr>PowerPoint Presentation</vt:lpstr>
    </vt:vector>
  </TitlesOfParts>
  <Company>Grey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 Perez</dc:creator>
  <cp:lastModifiedBy>James R. Oates</cp:lastModifiedBy>
  <cp:revision>260</cp:revision>
  <dcterms:created xsi:type="dcterms:W3CDTF">2007-04-06T14:49:01Z</dcterms:created>
  <dcterms:modified xsi:type="dcterms:W3CDTF">2011-01-07T22:21:02Z</dcterms:modified>
</cp:coreProperties>
</file>