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2"/>
  </p:notesMasterIdLst>
  <p:sldIdLst>
    <p:sldId id="256" r:id="rId2"/>
    <p:sldId id="315" r:id="rId3"/>
    <p:sldId id="302" r:id="rId4"/>
    <p:sldId id="299" r:id="rId5"/>
    <p:sldId id="289" r:id="rId6"/>
    <p:sldId id="296" r:id="rId7"/>
    <p:sldId id="316" r:id="rId8"/>
    <p:sldId id="297" r:id="rId9"/>
    <p:sldId id="298" r:id="rId10"/>
    <p:sldId id="304" r:id="rId11"/>
    <p:sldId id="306" r:id="rId12"/>
    <p:sldId id="311" r:id="rId13"/>
    <p:sldId id="309" r:id="rId14"/>
    <p:sldId id="307" r:id="rId15"/>
    <p:sldId id="312" r:id="rId16"/>
    <p:sldId id="310" r:id="rId17"/>
    <p:sldId id="313" r:id="rId18"/>
    <p:sldId id="314" r:id="rId19"/>
    <p:sldId id="308" r:id="rId20"/>
    <p:sldId id="317" r:id="rId21"/>
    <p:sldId id="334" r:id="rId22"/>
    <p:sldId id="318" r:id="rId23"/>
    <p:sldId id="331" r:id="rId24"/>
    <p:sldId id="321" r:id="rId25"/>
    <p:sldId id="335" r:id="rId26"/>
    <p:sldId id="336" r:id="rId27"/>
    <p:sldId id="343" r:id="rId28"/>
    <p:sldId id="347" r:id="rId29"/>
    <p:sldId id="357" r:id="rId30"/>
    <p:sldId id="346" r:id="rId31"/>
    <p:sldId id="354" r:id="rId32"/>
    <p:sldId id="353" r:id="rId33"/>
    <p:sldId id="351" r:id="rId34"/>
    <p:sldId id="345" r:id="rId35"/>
    <p:sldId id="350" r:id="rId36"/>
    <p:sldId id="344" r:id="rId37"/>
    <p:sldId id="358" r:id="rId38"/>
    <p:sldId id="355" r:id="rId39"/>
    <p:sldId id="356" r:id="rId40"/>
    <p:sldId id="35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5" d="100"/>
          <a:sy n="115" d="100"/>
        </p:scale>
        <p:origin x="-2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E5F5E-2EBB-4AFA-81B0-35C57295D2A3}" type="datetimeFigureOut">
              <a:rPr lang="en-US" smtClean="0"/>
              <a:t>1/11/2011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86410-E414-479C-AABA-AA71BE5E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6410-E414-479C-AABA-AA71BE5EC3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2769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91E02-CD98-9E41-AFE2-9745775FD2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E6D2B2-1B4E-AE4B-8F03-52C3424B26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1AD142-081E-DE4F-ABDB-8D7F86B81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Geneva" charset="-128"/>
              <a:cs typeface="Arial" pitchFamily="34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7B57C-64B7-1C41-8BC8-9417B92F3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7AEAF-76DE-7C40-9EEA-4B37F3B6F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0239B3-8181-B54A-91AF-4D83222F1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95ED05F-9D94-0E42-8488-46FA5C2F712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hyperlink" Target="http://en.wikipedia.org/wiki/File:Revision_controlled_project_visualization-2010-24-02.svg" TargetMode="External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kms.ul.com/km/livelink.exe?func=ll&amp;objid=284869&amp;objAction=browse&amp;sort=name" TargetMode="External"/><Relationship Id="rId2" Type="http://schemas.openxmlformats.org/officeDocument/2006/relationships/hyperlink" Target="http://kms.ul.com/kmadmindav/nodes/633581.doc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notes://USNBKM501/86256DCC00575613/A526009CD1A001C786256FCB00559868/3AD1DEFB9BF0398986257745005C3577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ms.ul.com/kmadmindav/nodes/286682.doc" TargetMode="External"/><Relationship Id="rId3" Type="http://schemas.openxmlformats.org/officeDocument/2006/relationships/hyperlink" Target="https://ul.service-now.com/navpage.do" TargetMode="External"/><Relationship Id="rId7" Type="http://schemas.openxmlformats.org/officeDocument/2006/relationships/hyperlink" Target="http://kms.ul.com/kmadmindav/nodes/286679.doc" TargetMode="External"/><Relationship Id="rId2" Type="http://schemas.openxmlformats.org/officeDocument/2006/relationships/hyperlink" Target="http://corporate.ul.com/depts/ITD/ITIL/ITSM_IT_Service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ms.ul.com/kmadmindav/nodes/286751.doc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://corporate.ul.com/depts/ITD/ChangeManagement/Documents_Manuals_Policies.htm" TargetMode="External"/><Relationship Id="rId10" Type="http://schemas.openxmlformats.org/officeDocument/2006/relationships/hyperlink" Target="http://kms.ul.com/kmadmindav/nodes/286688.doc" TargetMode="External"/><Relationship Id="rId4" Type="http://schemas.openxmlformats.org/officeDocument/2006/relationships/hyperlink" Target="http://corporate.ul.com/depts/ITD/ChangeManagement/index.htm" TargetMode="External"/><Relationship Id="rId9" Type="http://schemas.openxmlformats.org/officeDocument/2006/relationships/hyperlink" Target="http://kms.ul.com/kmadmindav/nodes/286685.doc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475" y="1946275"/>
            <a:ext cx="8493125" cy="1143000"/>
          </a:xfrm>
        </p:spPr>
        <p:txBody>
          <a:bodyPr/>
          <a:lstStyle/>
          <a:p>
            <a:r>
              <a:rPr lang="en-US" dirty="0" smtClean="0"/>
              <a:t>Software Process Auditing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Oates</a:t>
            </a:r>
            <a:endParaRPr lang="en-US" dirty="0"/>
          </a:p>
          <a:p>
            <a:r>
              <a:rPr lang="en-US" dirty="0" smtClean="0"/>
              <a:t>11 January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 should be. . 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98120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c</a:t>
            </a:r>
            <a:r>
              <a:rPr lang="en-US" sz="3600" dirty="0" smtClean="0">
                <a:solidFill>
                  <a:srgbClr val="00B050"/>
                </a:solidFill>
              </a:rPr>
              <a:t>onfirming what you expect</a:t>
            </a:r>
          </a:p>
          <a:p>
            <a:pPr algn="ctr"/>
            <a:endParaRPr lang="en-US" sz="3600" dirty="0" smtClean="0">
              <a:solidFill>
                <a:srgbClr val="00B050"/>
              </a:solidFill>
            </a:endParaRPr>
          </a:p>
          <a:p>
            <a:pPr algn="ctr"/>
            <a:r>
              <a:rPr lang="en-US" sz="3600" dirty="0" smtClean="0"/>
              <a:t>instead of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f</a:t>
            </a:r>
            <a:r>
              <a:rPr lang="en-US" sz="3600" dirty="0" smtClean="0">
                <a:solidFill>
                  <a:srgbClr val="FF0000"/>
                </a:solidFill>
              </a:rPr>
              <a:t>inding out what you don’t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 </a:t>
            </a:r>
            <a:endParaRPr lang="en-US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321880" y="1254042"/>
            <a:ext cx="989652" cy="1340113"/>
            <a:chOff x="673991" y="1395689"/>
            <a:chExt cx="989652" cy="1340113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91" y="1395689"/>
              <a:ext cx="989652" cy="9866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8672" y="2366470"/>
              <a:ext cx="70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Idea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43602" y="1041766"/>
            <a:ext cx="1745586" cy="1039580"/>
            <a:chOff x="2219254" y="1712076"/>
            <a:chExt cx="1745586" cy="103958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418" y="1712076"/>
              <a:ext cx="1063258" cy="638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19254" y="2382324"/>
              <a:ext cx="1745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Requirements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70951" y="1094712"/>
            <a:ext cx="1289605" cy="953093"/>
            <a:chOff x="4117240" y="1824263"/>
            <a:chExt cx="1289605" cy="95309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420" y="1824263"/>
              <a:ext cx="983790" cy="65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117240" y="2408024"/>
              <a:ext cx="1289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Analysis</a:t>
              </a:r>
            </a:p>
          </p:txBody>
        </p:sp>
      </p:grpSp>
      <p:sp>
        <p:nvSpPr>
          <p:cNvPr id="11" name="Diamond 10"/>
          <p:cNvSpPr/>
          <p:nvPr/>
        </p:nvSpPr>
        <p:spPr>
          <a:xfrm>
            <a:off x="2155686" y="1094712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sp>
        <p:nvSpPr>
          <p:cNvPr id="17" name="Diamond 16"/>
          <p:cNvSpPr/>
          <p:nvPr/>
        </p:nvSpPr>
        <p:spPr>
          <a:xfrm>
            <a:off x="5681373" y="1094712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44066" y="2737391"/>
            <a:ext cx="1150369" cy="1377593"/>
            <a:chOff x="6848850" y="2626008"/>
            <a:chExt cx="1150369" cy="137759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850" y="2626008"/>
              <a:ext cx="1150369" cy="74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848850" y="3357270"/>
              <a:ext cx="1150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Design/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Develop</a:t>
              </a:r>
            </a:p>
          </p:txBody>
        </p:sp>
      </p:grpSp>
      <p:cxnSp>
        <p:nvCxnSpPr>
          <p:cNvPr id="18" name="Elbow Connector 17"/>
          <p:cNvCxnSpPr>
            <a:stCxn id="11" idx="3"/>
            <a:endCxn id="8" idx="1"/>
          </p:cNvCxnSpPr>
          <p:nvPr/>
        </p:nvCxnSpPr>
        <p:spPr>
          <a:xfrm flipV="1">
            <a:off x="3521796" y="1361202"/>
            <a:ext cx="562970" cy="226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7" idx="1"/>
          </p:cNvCxnSpPr>
          <p:nvPr/>
        </p:nvCxnSpPr>
        <p:spPr>
          <a:xfrm>
            <a:off x="5148024" y="1361202"/>
            <a:ext cx="533349" cy="226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3"/>
            <a:endCxn id="2050" idx="1"/>
          </p:cNvCxnSpPr>
          <p:nvPr/>
        </p:nvCxnSpPr>
        <p:spPr>
          <a:xfrm flipV="1">
            <a:off x="7047483" y="1422222"/>
            <a:ext cx="474648" cy="1658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2052" idx="0"/>
          </p:cNvCxnSpPr>
          <p:nvPr/>
        </p:nvCxnSpPr>
        <p:spPr>
          <a:xfrm rot="16200000" flipH="1">
            <a:off x="7672709" y="2390849"/>
            <a:ext cx="689586" cy="34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897791" y="5117013"/>
            <a:ext cx="1608130" cy="942805"/>
            <a:chOff x="2748512" y="4659462"/>
            <a:chExt cx="1608130" cy="94280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512" y="4659462"/>
              <a:ext cx="1608130" cy="607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802322" y="5232935"/>
              <a:ext cx="155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User Test</a:t>
              </a:r>
            </a:p>
          </p:txBody>
        </p:sp>
      </p:grpSp>
      <p:cxnSp>
        <p:nvCxnSpPr>
          <p:cNvPr id="30" name="Elbow Connector 29"/>
          <p:cNvCxnSpPr>
            <a:stCxn id="20" idx="2"/>
            <a:endCxn id="2053" idx="0"/>
          </p:cNvCxnSpPr>
          <p:nvPr/>
        </p:nvCxnSpPr>
        <p:spPr>
          <a:xfrm rot="5400000">
            <a:off x="7359540" y="4457301"/>
            <a:ext cx="1002029" cy="3173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475047" y="5259823"/>
            <a:ext cx="1138425" cy="1029027"/>
            <a:chOff x="5026760" y="4774737"/>
            <a:chExt cx="1138425" cy="1029027"/>
          </a:xfrm>
        </p:grpSpPr>
        <p:sp>
          <p:nvSpPr>
            <p:cNvPr id="19" name="TextBox 18"/>
            <p:cNvSpPr txBox="1"/>
            <p:nvPr/>
          </p:nvSpPr>
          <p:spPr>
            <a:xfrm>
              <a:off x="5026760" y="5434432"/>
              <a:ext cx="11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Release</a:t>
              </a: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056" y="4774737"/>
              <a:ext cx="1016840" cy="657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56" name="Elbow Connector 2055"/>
          <p:cNvCxnSpPr>
            <a:stCxn id="2053" idx="1"/>
            <a:endCxn id="59" idx="3"/>
          </p:cNvCxnSpPr>
          <p:nvPr/>
        </p:nvCxnSpPr>
        <p:spPr>
          <a:xfrm rot="10800000" flipV="1">
            <a:off x="5634531" y="5420676"/>
            <a:ext cx="1263261" cy="323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stCxn id="7" idx="3"/>
            <a:endCxn id="11" idx="1"/>
          </p:cNvCxnSpPr>
          <p:nvPr/>
        </p:nvCxnSpPr>
        <p:spPr>
          <a:xfrm flipV="1">
            <a:off x="1311532" y="1588029"/>
            <a:ext cx="844154" cy="1593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4268420" y="5250481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cxnSp>
        <p:nvCxnSpPr>
          <p:cNvPr id="2078" name="Elbow Connector 2077"/>
          <p:cNvCxnSpPr>
            <a:stCxn id="59" idx="1"/>
            <a:endCxn id="2054" idx="3"/>
          </p:cNvCxnSpPr>
          <p:nvPr/>
        </p:nvCxnSpPr>
        <p:spPr>
          <a:xfrm rot="10800000">
            <a:off x="2584184" y="5588416"/>
            <a:ext cx="1684237" cy="155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Bent-Up Arrow 39"/>
          <p:cNvSpPr/>
          <p:nvPr/>
        </p:nvSpPr>
        <p:spPr>
          <a:xfrm flipH="1">
            <a:off x="466561" y="2844891"/>
            <a:ext cx="982968" cy="2845596"/>
          </a:xfrm>
          <a:prstGeom prst="bentUp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Maintain</a:t>
            </a:r>
          </a:p>
        </p:txBody>
      </p:sp>
      <p:pic>
        <p:nvPicPr>
          <p:cNvPr id="45" name="Picture 10" descr="C:\Users\01654\AppData\Local\Microsoft\Windows\Temporary Internet Files\Content.IE5\P2JWXKH0\MC910216324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95" y="2681047"/>
            <a:ext cx="5413364" cy="22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326495" y="342618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Life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Starts with an Idea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098" y="1076255"/>
            <a:ext cx="4539803" cy="45259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 smtClean="0"/>
              <a:t>Magic-</a:t>
            </a:r>
            <a:r>
              <a:rPr lang="en-US" dirty="0" err="1" smtClean="0"/>
              <a:t>Calc</a:t>
            </a:r>
            <a:r>
              <a:rPr lang="en-US" dirty="0" smtClean="0"/>
              <a:t> II Requirements (reviewed/approved)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sz="1600" b="1" dirty="0" smtClean="0"/>
              <a:t>Use Case 1: </a:t>
            </a:r>
            <a:r>
              <a:rPr lang="en-US" sz="1600" dirty="0" smtClean="0"/>
              <a:t>Application written in Excel 2010, name of application at top of screen, version number, release date, developer company name and support phone number at bottom of screen: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/>
              <a:t>Use Case 2: </a:t>
            </a:r>
            <a:r>
              <a:rPr lang="en-US" sz="1600" dirty="0" smtClean="0"/>
              <a:t>Input are two numbers restricted to between </a:t>
            </a:r>
            <a:r>
              <a:rPr lang="en-US" sz="1600" dirty="0"/>
              <a:t>-99.99 and </a:t>
            </a:r>
            <a:r>
              <a:rPr lang="en-US" sz="1600" dirty="0" smtClean="0"/>
              <a:t>99.99. If number outside range or text value entered, message box appears.</a:t>
            </a:r>
          </a:p>
          <a:p>
            <a:r>
              <a:rPr lang="en-US" sz="1600" b="1" dirty="0" smtClean="0"/>
              <a:t>Use Case 3: </a:t>
            </a:r>
            <a:r>
              <a:rPr lang="en-US" sz="1600" dirty="0" smtClean="0"/>
              <a:t>Selecting an entry boxes provides informational text on what is to be entered. </a:t>
            </a:r>
            <a:endParaRPr lang="en-US" sz="1600" dirty="0"/>
          </a:p>
          <a:p>
            <a:r>
              <a:rPr lang="en-US" sz="1600" b="1" dirty="0" smtClean="0"/>
              <a:t>Use Case 4: </a:t>
            </a:r>
            <a:r>
              <a:rPr lang="en-US" sz="1600" dirty="0" smtClean="0"/>
              <a:t>Four operators selected via pull-down menu, null can also be selected. </a:t>
            </a:r>
          </a:p>
          <a:p>
            <a:r>
              <a:rPr lang="en-US" sz="1600" b="1" dirty="0" smtClean="0"/>
              <a:t>Use Case 5: </a:t>
            </a:r>
            <a:r>
              <a:rPr lang="en-US" sz="1600" dirty="0" smtClean="0"/>
              <a:t>Output value displays to two decimal places and is the result of the selected calculation.</a:t>
            </a:r>
          </a:p>
          <a:p>
            <a:r>
              <a:rPr lang="en-US" sz="1600" b="1" dirty="0" smtClean="0"/>
              <a:t>Use Case 6: </a:t>
            </a:r>
            <a:r>
              <a:rPr lang="en-US" sz="1600" dirty="0" smtClean="0"/>
              <a:t>Cells protected and locked so that entry is only permitted in the green cells.</a:t>
            </a:r>
          </a:p>
          <a:p>
            <a:endParaRPr lang="en-US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043238" cy="18285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Magic-</a:t>
            </a:r>
            <a:r>
              <a:rPr lang="en-US" dirty="0" err="1" smtClean="0"/>
              <a:t>Calc</a:t>
            </a:r>
            <a:r>
              <a:rPr lang="en-US" dirty="0" smtClean="0"/>
              <a:t> II Requirements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sz="1600" b="1" dirty="0" smtClean="0"/>
              <a:t>Use Case 1: </a:t>
            </a:r>
            <a:r>
              <a:rPr lang="en-US" sz="1600" dirty="0" smtClean="0"/>
              <a:t>Application written in Excel 2010, name of application at top of screen, version number, release date, developer company name and support phone number at bottom of screen: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/>
              <a:t>Use Case 2: </a:t>
            </a:r>
            <a:r>
              <a:rPr lang="en-US" sz="1600" dirty="0" smtClean="0"/>
              <a:t>Input are two numbers restricted to between </a:t>
            </a:r>
            <a:r>
              <a:rPr lang="en-US" sz="1600" dirty="0"/>
              <a:t>-99.99 and </a:t>
            </a:r>
            <a:r>
              <a:rPr lang="en-US" sz="1600" dirty="0" smtClean="0"/>
              <a:t>99.99. If number outside range or text value entered, message box appears.</a:t>
            </a:r>
          </a:p>
          <a:p>
            <a:r>
              <a:rPr lang="en-US" sz="1600" b="1" dirty="0" smtClean="0"/>
              <a:t>Use Case 3: </a:t>
            </a:r>
            <a:r>
              <a:rPr lang="en-US" sz="1600" dirty="0" smtClean="0"/>
              <a:t>Selecting an entry boxes provides informational text on what is to be entered. </a:t>
            </a:r>
            <a:endParaRPr lang="en-US" sz="1600" dirty="0"/>
          </a:p>
          <a:p>
            <a:r>
              <a:rPr lang="en-US" sz="1600" b="1" dirty="0" smtClean="0"/>
              <a:t>Use Case 4: </a:t>
            </a:r>
            <a:r>
              <a:rPr lang="en-US" sz="1600" dirty="0" smtClean="0"/>
              <a:t>Four operators selected via pull-down menu, null can also be selected. </a:t>
            </a:r>
          </a:p>
          <a:p>
            <a:r>
              <a:rPr lang="en-US" sz="1600" b="1" dirty="0" smtClean="0"/>
              <a:t>Use Case 5: </a:t>
            </a:r>
            <a:r>
              <a:rPr lang="en-US" sz="1600" dirty="0" smtClean="0"/>
              <a:t>Output value displays to two decimal places and is the result of the selected calculation.</a:t>
            </a:r>
          </a:p>
          <a:p>
            <a:r>
              <a:rPr lang="en-US" sz="1600" b="1" dirty="0" smtClean="0"/>
              <a:t>Use Case 6: </a:t>
            </a:r>
            <a:r>
              <a:rPr lang="en-US" sz="1600" dirty="0" smtClean="0"/>
              <a:t>Cells protected and locked so that entry is only permitted in the green cells.</a:t>
            </a:r>
          </a:p>
          <a:p>
            <a:endParaRPr lang="en-US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043238" cy="18285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5029201" y="1590907"/>
            <a:ext cx="3276600" cy="304800"/>
          </a:xfrm>
          <a:prstGeom prst="borderCallout2">
            <a:avLst>
              <a:gd name="adj1" fmla="val 18750"/>
              <a:gd name="adj2" fmla="val -1737"/>
              <a:gd name="adj3" fmla="val 18750"/>
              <a:gd name="adj4" fmla="val -16667"/>
              <a:gd name="adj5" fmla="val 83232"/>
              <a:gd name="adj6" fmla="val -19711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Center, use font Elephant, 36 pt.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5715000" y="2352791"/>
            <a:ext cx="2057400" cy="304800"/>
          </a:xfrm>
          <a:prstGeom prst="borderCallout2">
            <a:avLst>
              <a:gd name="adj1" fmla="val 18750"/>
              <a:gd name="adj2" fmla="val -1737"/>
              <a:gd name="adj3" fmla="val 18750"/>
              <a:gd name="adj4" fmla="val -16667"/>
              <a:gd name="adj5" fmla="val 2744"/>
              <a:gd name="adj6" fmla="val -42173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 Light Green</a:t>
            </a:r>
          </a:p>
        </p:txBody>
      </p:sp>
      <p:sp>
        <p:nvSpPr>
          <p:cNvPr id="9" name="Line Callout 2 8"/>
          <p:cNvSpPr/>
          <p:nvPr/>
        </p:nvSpPr>
        <p:spPr>
          <a:xfrm flipH="1">
            <a:off x="457200" y="2644581"/>
            <a:ext cx="2819400" cy="897211"/>
          </a:xfrm>
          <a:prstGeom prst="borderCallout2">
            <a:avLst>
              <a:gd name="adj1" fmla="val 18750"/>
              <a:gd name="adj2" fmla="val -1397"/>
              <a:gd name="adj3" fmla="val 18750"/>
              <a:gd name="adj4" fmla="val -16667"/>
              <a:gd name="adj5" fmla="val 10766"/>
              <a:gd name="adj6" fmla="val -25423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Use Data Validation to restrict numbers to -99.99 to 99.99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486400" y="3093186"/>
            <a:ext cx="3505200" cy="304800"/>
          </a:xfrm>
          <a:prstGeom prst="borderCallout2">
            <a:avLst>
              <a:gd name="adj1" fmla="val 18750"/>
              <a:gd name="adj2" fmla="val -1737"/>
              <a:gd name="adj3" fmla="val 18750"/>
              <a:gd name="adj4" fmla="val -16667"/>
              <a:gd name="adj5" fmla="val -180183"/>
              <a:gd name="adj6" fmla="val -37748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Pull-down menu – Data Validation.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6019800" y="4648200"/>
            <a:ext cx="2819400" cy="304800"/>
          </a:xfrm>
          <a:prstGeom prst="borderCallout2">
            <a:avLst>
              <a:gd name="adj1" fmla="val 18750"/>
              <a:gd name="adj2" fmla="val -1737"/>
              <a:gd name="adj3" fmla="val 18750"/>
              <a:gd name="adj4" fmla="val -16667"/>
              <a:gd name="adj5" fmla="val -41159"/>
              <a:gd name="adj6" fmla="val -63517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Data Validation message </a:t>
            </a:r>
          </a:p>
        </p:txBody>
      </p:sp>
      <p:sp>
        <p:nvSpPr>
          <p:cNvPr id="12" name="Line Callout 2 11"/>
          <p:cNvSpPr/>
          <p:nvPr/>
        </p:nvSpPr>
        <p:spPr>
          <a:xfrm flipH="1">
            <a:off x="1066800" y="6058829"/>
            <a:ext cx="2819400" cy="668611"/>
          </a:xfrm>
          <a:prstGeom prst="borderCallout2">
            <a:avLst>
              <a:gd name="adj1" fmla="val 18750"/>
              <a:gd name="adj2" fmla="val -1397"/>
              <a:gd name="adj3" fmla="val 18750"/>
              <a:gd name="adj4" fmla="val -16667"/>
              <a:gd name="adj5" fmla="val -98502"/>
              <a:gd name="adj6" fmla="val -3847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Format fixed decimal places to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xx.xx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Software Source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Management of changes to programs and supporting information during the Software Development Life Cycle.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Multiple developers can work in the same project.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Multiple branches of development can be done simultaneously.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Revisions </a:t>
            </a:r>
            <a:r>
              <a:rPr lang="en-US" dirty="0"/>
              <a:t>can be compared, </a:t>
            </a:r>
            <a:r>
              <a:rPr lang="en-US" dirty="0" smtClean="0"/>
              <a:t>restored, </a:t>
            </a:r>
            <a:r>
              <a:rPr lang="en-US" dirty="0"/>
              <a:t>merged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Centralized location for source code with disaster recovery.</a:t>
            </a:r>
            <a:endParaRPr lang="en-US" dirty="0"/>
          </a:p>
        </p:txBody>
      </p:sp>
      <p:pic>
        <p:nvPicPr>
          <p:cNvPr id="1026" name="Picture 2" descr="C:\Users\01654\AppData\Local\Microsoft\Windows\Temporary Internet Files\Content.IE5\9081G6IH\MC90012988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45" y="3729734"/>
            <a:ext cx="987300" cy="9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01654\AppData\Local\Microsoft\Windows\Temporary Internet Files\Content.IE5\L2POEJJ3\MC90019511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10" y="3131489"/>
            <a:ext cx="969684" cy="7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01654\AppData\Local\Microsoft\Windows\Temporary Internet Files\Content.IE5\6ITGFH1S\MC90005767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66" y="1949955"/>
            <a:ext cx="905257" cy="61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a/af/Revision_controlled_project_visualization-2010-24-02.svg/220px-Revision_controlled_project_visualization-2010-24-02.svg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95" y="936369"/>
            <a:ext cx="2095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65794" y="4258732"/>
            <a:ext cx="273222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UL’s IT Group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Project Management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Planview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Source Control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Microsoft’s Team Foundation Server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Oracle: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Agile Project Life Cycle Management (PLM) </a:t>
            </a:r>
          </a:p>
        </p:txBody>
      </p:sp>
    </p:spTree>
    <p:extLst>
      <p:ext uri="{BB962C8B-B14F-4D97-AF65-F5344CB8AC3E}">
        <p14:creationId xmlns:p14="http://schemas.microsoft.com/office/powerpoint/2010/main" val="1030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dirty="0" smtClean="0"/>
              <a:t>Magic-</a:t>
            </a:r>
            <a:r>
              <a:rPr lang="en-US" dirty="0" err="1" smtClean="0"/>
              <a:t>Calc</a:t>
            </a:r>
            <a:r>
              <a:rPr lang="en-US" dirty="0" smtClean="0"/>
              <a:t> II Test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sz="1600" b="1" dirty="0" smtClean="0"/>
              <a:t>Test 1.1 (Use Case 1): </a:t>
            </a:r>
            <a:r>
              <a:rPr lang="en-US" sz="1600" dirty="0" smtClean="0"/>
              <a:t>Verify title, version, date, company name, support number on screen.</a:t>
            </a:r>
          </a:p>
          <a:p>
            <a:r>
              <a:rPr lang="en-US" sz="1600" b="1" dirty="0" smtClean="0"/>
              <a:t>Test 1.2 (Use Case 1): </a:t>
            </a:r>
            <a:r>
              <a:rPr lang="en-US" sz="1600" dirty="0" smtClean="0"/>
              <a:t>Record the font sizes of title and footer, verify meets spec.</a:t>
            </a:r>
            <a:endParaRPr lang="en-US" sz="1600" dirty="0"/>
          </a:p>
          <a:p>
            <a:r>
              <a:rPr lang="en-US" sz="1600" b="1" dirty="0" smtClean="0"/>
              <a:t>Test 2.1 (Use Case 2): </a:t>
            </a:r>
            <a:r>
              <a:rPr lang="en-US" sz="1600" dirty="0" smtClean="0"/>
              <a:t>Verify numbers are restricted to two decimal places.</a:t>
            </a:r>
          </a:p>
          <a:p>
            <a:r>
              <a:rPr lang="en-US" sz="1600" b="1" dirty="0" smtClean="0"/>
              <a:t>Test 2.2 (Use Case 2): </a:t>
            </a:r>
            <a:r>
              <a:rPr lang="en-US" sz="1600" dirty="0" smtClean="0"/>
              <a:t>Enter non-number, verify warning message.</a:t>
            </a:r>
          </a:p>
          <a:p>
            <a:r>
              <a:rPr lang="en-US" sz="1600" b="1" dirty="0" smtClean="0"/>
              <a:t>Test 3.1 (Use Case 3): </a:t>
            </a:r>
            <a:r>
              <a:rPr lang="en-US" sz="1600" dirty="0" smtClean="0"/>
              <a:t>Select each entry box, verify the informational text is visible.</a:t>
            </a:r>
            <a:endParaRPr lang="en-US" sz="1600" dirty="0"/>
          </a:p>
          <a:p>
            <a:r>
              <a:rPr lang="en-US" sz="1600" b="1" dirty="0" smtClean="0"/>
              <a:t>Test 4.1 (Use Case 4, 5): </a:t>
            </a:r>
            <a:r>
              <a:rPr lang="en-US" sz="1600" dirty="0" smtClean="0"/>
              <a:t>Enter numbers, perform each operation, confirm correct.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Test 5.1 (Use Case 5): </a:t>
            </a:r>
            <a:r>
              <a:rPr lang="en-US" sz="1600" dirty="0" smtClean="0"/>
              <a:t>Above test, verify always two decimal places.</a:t>
            </a:r>
          </a:p>
          <a:p>
            <a:r>
              <a:rPr lang="en-US" sz="1600" b="1" dirty="0" smtClean="0"/>
              <a:t>Test 6.1 (Use Case 6): </a:t>
            </a:r>
            <a:r>
              <a:rPr lang="en-US" sz="1600" dirty="0" smtClean="0"/>
              <a:t>Attempt to overwrite all cells, confirm they are locked.</a:t>
            </a:r>
            <a:endParaRPr lang="en-US" sz="1600" dirty="0"/>
          </a:p>
          <a:p>
            <a:r>
              <a:rPr lang="en-US" sz="1600" b="1" dirty="0" smtClean="0"/>
              <a:t>Test 7.1 (Performance): </a:t>
            </a:r>
            <a:r>
              <a:rPr lang="en-US" sz="1600" dirty="0" smtClean="0"/>
              <a:t>Ensure all operations occur in less than 3 seconds.</a:t>
            </a:r>
            <a:endParaRPr lang="en-US" sz="16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5255"/>
              </p:ext>
            </p:extLst>
          </p:nvPr>
        </p:nvGraphicFramePr>
        <p:xfrm>
          <a:off x="1447800" y="3048000"/>
          <a:ext cx="3657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 -99.99 to 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 -99.99 to 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+, -, X, /, 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Portion of the Test Plan with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46675"/>
              </p:ext>
            </p:extLst>
          </p:nvPr>
        </p:nvGraphicFramePr>
        <p:xfrm>
          <a:off x="1460305" y="3580790"/>
          <a:ext cx="5977880" cy="315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576"/>
                <a:gridCol w="1195576"/>
                <a:gridCol w="1195576"/>
                <a:gridCol w="1195576"/>
                <a:gridCol w="1195576"/>
              </a:tblGrid>
              <a:tr h="39154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Second Number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3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4.00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3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-12.00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(null)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Blank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Blank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3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-64.00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-320.00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-320.00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91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X, -, +, /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Warning box in all cases</a:t>
                      </a:r>
                    </a:p>
                    <a:p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3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32.00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16.00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16.00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319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20.00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-15.00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-15.00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081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#DIV/0!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BUG #001 Logged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86" y="4795110"/>
            <a:ext cx="15335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156725" y="5850673"/>
            <a:ext cx="6602866" cy="769634"/>
          </a:xfrm>
          <a:prstGeom prst="roundRect">
            <a:avLst/>
          </a:prstGeom>
          <a:noFill/>
          <a:ln w="635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775" y="1152150"/>
            <a:ext cx="8746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Version Tested: 0.1; Tested By: Jim Oates on 6 January 2010</a:t>
            </a:r>
          </a:p>
          <a:p>
            <a:endParaRPr lang="en-US" b="1" dirty="0" smtClean="0"/>
          </a:p>
          <a:p>
            <a:r>
              <a:rPr lang="en-US" b="1" dirty="0" smtClean="0"/>
              <a:t>Test </a:t>
            </a:r>
            <a:r>
              <a:rPr lang="en-US" b="1" dirty="0"/>
              <a:t>1.2 (Use Case 1): </a:t>
            </a:r>
            <a:r>
              <a:rPr lang="en-US" dirty="0"/>
              <a:t>Record the font sizes of title and footer, verify meets spec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Title: Elephant 36 </a:t>
            </a:r>
            <a:r>
              <a:rPr lang="en-US" dirty="0" err="1" smtClean="0"/>
              <a:t>pt</a:t>
            </a:r>
            <a:r>
              <a:rPr lang="en-US" dirty="0" smtClean="0"/>
              <a:t>, matches specification. PASS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Footer: Calibri 11 </a:t>
            </a:r>
            <a:r>
              <a:rPr lang="en-US" dirty="0" err="1" smtClean="0"/>
              <a:t>pt</a:t>
            </a:r>
            <a:r>
              <a:rPr lang="en-US" dirty="0" smtClean="0"/>
              <a:t>, matches specification. PASS</a:t>
            </a:r>
          </a:p>
          <a:p>
            <a:endParaRPr lang="en-US" dirty="0" smtClean="0"/>
          </a:p>
          <a:p>
            <a:r>
              <a:rPr lang="en-US" b="1" dirty="0"/>
              <a:t>Test 4.1 (Use Case 4, 5): </a:t>
            </a:r>
            <a:r>
              <a:rPr lang="en-US" dirty="0"/>
              <a:t>Enter numbers, perform each operation, confirm correct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Table below shows results: TEST FAILED, Bug #001 generated.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7965"/>
            <a:ext cx="1981200" cy="914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Code Release v0.1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95600" y="1608740"/>
            <a:ext cx="1752600" cy="685800"/>
          </a:xfrm>
          <a:prstGeom prst="rightArrow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Implement Bug Fix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527965"/>
            <a:ext cx="1981200" cy="914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Code Release v0.2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3624" y="3666140"/>
            <a:ext cx="1524000" cy="12192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 Plan with Results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(v0.1)</a:t>
            </a:r>
          </a:p>
        </p:txBody>
      </p:sp>
      <p:cxnSp>
        <p:nvCxnSpPr>
          <p:cNvPr id="9" name="Elbow Connector 8"/>
          <p:cNvCxnSpPr>
            <a:stCxn id="6" idx="2"/>
            <a:endCxn id="15" idx="0"/>
          </p:cNvCxnSpPr>
          <p:nvPr/>
        </p:nvCxnSpPr>
        <p:spPr>
          <a:xfrm rot="16200000" flipH="1">
            <a:off x="5255513" y="2978052"/>
            <a:ext cx="1223775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81600" y="3666140"/>
            <a:ext cx="1524000" cy="12192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 Plan with Results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(v0.1 and v0.2)</a:t>
            </a:r>
          </a:p>
        </p:txBody>
      </p:sp>
      <p:cxnSp>
        <p:nvCxnSpPr>
          <p:cNvPr id="21" name="Elbow Connector 20"/>
          <p:cNvCxnSpPr>
            <a:stCxn id="4" idx="2"/>
            <a:endCxn id="7" idx="1"/>
          </p:cNvCxnSpPr>
          <p:nvPr/>
        </p:nvCxnSpPr>
        <p:spPr>
          <a:xfrm rot="16200000" flipH="1">
            <a:off x="1360225" y="2682340"/>
            <a:ext cx="1833375" cy="13534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 flipV="1">
            <a:off x="3429000" y="2427889"/>
            <a:ext cx="533400" cy="990600"/>
          </a:xfrm>
          <a:prstGeom prst="downArrow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Bug 001</a:t>
            </a:r>
          </a:p>
        </p:txBody>
      </p:sp>
      <p:cxnSp>
        <p:nvCxnSpPr>
          <p:cNvPr id="28" name="Elbow Connector 27"/>
          <p:cNvCxnSpPr>
            <a:stCxn id="7" idx="3"/>
            <a:endCxn id="15" idx="1"/>
          </p:cNvCxnSpPr>
          <p:nvPr/>
        </p:nvCxnSpPr>
        <p:spPr>
          <a:xfrm>
            <a:off x="4477624" y="4275740"/>
            <a:ext cx="703976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5055" y="4905031"/>
            <a:ext cx="204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extent of the modifications to fix bugs will affect how much of the testing can be reused after bug fixes are implemented.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Magic-</a:t>
            </a:r>
            <a:r>
              <a:rPr lang="en-US" dirty="0" err="1" smtClean="0"/>
              <a:t>Calc</a:t>
            </a:r>
            <a:r>
              <a:rPr lang="en-US" dirty="0" smtClean="0"/>
              <a:t> II Requirements Traceability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5" y="970462"/>
            <a:ext cx="3413048" cy="79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1" y="2155317"/>
            <a:ext cx="4089087" cy="6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8" y="3588071"/>
            <a:ext cx="5490060" cy="25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1" y="4574299"/>
            <a:ext cx="5208629" cy="37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(Border and Accent Bar) 4"/>
          <p:cNvSpPr/>
          <p:nvPr/>
        </p:nvSpPr>
        <p:spPr>
          <a:xfrm>
            <a:off x="5254175" y="830741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052"/>
              <a:gd name="adj6" fmla="val -8900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Note how the initial concept. . .</a:t>
            </a:r>
          </a:p>
        </p:txBody>
      </p:sp>
      <p:sp>
        <p:nvSpPr>
          <p:cNvPr id="13" name="Line Callout 2 (Border and Accent Bar) 12"/>
          <p:cNvSpPr/>
          <p:nvPr/>
        </p:nvSpPr>
        <p:spPr>
          <a:xfrm>
            <a:off x="5481860" y="1815273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413"/>
              <a:gd name="adj6" fmla="val -1468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. . . was documented into the approved requirements. . .</a:t>
            </a:r>
          </a:p>
        </p:txBody>
      </p:sp>
      <p:sp>
        <p:nvSpPr>
          <p:cNvPr id="14" name="Line Callout 2 (Border and Accent Bar) 13"/>
          <p:cNvSpPr/>
          <p:nvPr/>
        </p:nvSpPr>
        <p:spPr>
          <a:xfrm>
            <a:off x="5709545" y="2801908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555"/>
              <a:gd name="adj6" fmla="val -5530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. . .and became a design criteria. . .</a:t>
            </a:r>
          </a:p>
        </p:txBody>
      </p:sp>
      <p:sp>
        <p:nvSpPr>
          <p:cNvPr id="15" name="Line Callout 2 (Border and Accent Bar) 14"/>
          <p:cNvSpPr/>
          <p:nvPr/>
        </p:nvSpPr>
        <p:spPr>
          <a:xfrm>
            <a:off x="5937230" y="3808475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99"/>
              <a:gd name="adj6" fmla="val -5617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. . . and a test case in the test plan. . .</a:t>
            </a:r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6165795" y="4795110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0"/>
              <a:gd name="adj6" fmla="val -75179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. . . which was verified as compliant in the final application. . .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43" y="5022795"/>
            <a:ext cx="2624782" cy="167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Line Callout 2 (Border and Accent Bar) 17"/>
          <p:cNvSpPr/>
          <p:nvPr/>
        </p:nvSpPr>
        <p:spPr>
          <a:xfrm>
            <a:off x="6394090" y="5789030"/>
            <a:ext cx="2581310" cy="77888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144"/>
              <a:gd name="adj6" fmla="val -49691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. . . ensuring the original requirements were fully implemented.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076255"/>
            <a:ext cx="8229600" cy="4525963"/>
          </a:xfrm>
        </p:spPr>
        <p:txBody>
          <a:bodyPr/>
          <a:lstStyle/>
          <a:p>
            <a:r>
              <a:rPr lang="en-US" sz="1800" dirty="0" smtClean="0"/>
              <a:t>Objectives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High-level understanding philosophy of development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Overview of the Software Development Life Cycle methodology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I</a:t>
            </a:r>
            <a:r>
              <a:rPr lang="en-US" sz="1600" dirty="0" smtClean="0"/>
              <a:t>nformation to apply concepts when auditing software projects</a:t>
            </a:r>
          </a:p>
          <a:p>
            <a:endParaRPr lang="en-US" sz="1800" dirty="0" smtClean="0"/>
          </a:p>
          <a:p>
            <a:r>
              <a:rPr lang="en-US" sz="1800" dirty="0" smtClean="0"/>
              <a:t>Agenda</a:t>
            </a:r>
          </a:p>
          <a:p>
            <a:pPr lvl="1"/>
            <a:r>
              <a:rPr lang="en-US" sz="1600" dirty="0" smtClean="0"/>
              <a:t>Overview the concepts of software development and the confidence level required</a:t>
            </a:r>
          </a:p>
          <a:p>
            <a:pPr lvl="1"/>
            <a:r>
              <a:rPr lang="en-US" sz="1600" dirty="0" smtClean="0"/>
              <a:t>Demonstrate the concept with a “real” application</a:t>
            </a:r>
          </a:p>
          <a:p>
            <a:pPr lvl="1"/>
            <a:r>
              <a:rPr lang="en-US" sz="1600" dirty="0" smtClean="0"/>
              <a:t>Explore confidence through testing alone</a:t>
            </a:r>
          </a:p>
          <a:p>
            <a:pPr lvl="1"/>
            <a:r>
              <a:rPr lang="en-US" sz="1600" dirty="0" smtClean="0"/>
              <a:t>Introduction of the Software Development Life Cycle</a:t>
            </a:r>
          </a:p>
          <a:p>
            <a:pPr lvl="1"/>
            <a:r>
              <a:rPr lang="en-US" sz="1600" dirty="0" smtClean="0"/>
              <a:t>Review key process steps in a software development life cycle with an example application</a:t>
            </a:r>
          </a:p>
          <a:p>
            <a:pPr lvl="1"/>
            <a:r>
              <a:rPr lang="en-US" sz="1600" dirty="0" smtClean="0"/>
              <a:t>Examples of implementation at </a:t>
            </a:r>
            <a:r>
              <a:rPr lang="en-US" sz="1600" dirty="0" smtClean="0"/>
              <a:t>UL</a:t>
            </a:r>
          </a:p>
          <a:p>
            <a:pPr lvl="1"/>
            <a:r>
              <a:rPr lang="en-US" sz="1600" dirty="0" smtClean="0"/>
              <a:t>Review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of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White Box Validation: </a:t>
            </a:r>
            <a:r>
              <a:rPr lang="en-US" dirty="0" smtClean="0"/>
              <a:t>The formulas are documented and analyzed to confirm they will function as expected.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Black Box Validation: </a:t>
            </a:r>
            <a:r>
              <a:rPr lang="en-US" dirty="0" smtClean="0"/>
              <a:t>Formula is considered a ‘black box’, values are entered as inputs and the outputs are compared to what was expected.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69" y="3184470"/>
            <a:ext cx="42576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0" y="3125420"/>
            <a:ext cx="3067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process used to modify an existing application could be a subset of the development process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Starts with the ‘idea’ for the 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Details for the change are documented as modifications of the original requirements – two types: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Changes to the original operation (“IT Service Request”)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Bugs needing fixing identified after release (“Bug’s Life”)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Application is modified to the new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Application is tested to the new 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Release plan for the updated application is developed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Modified application is released.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55" y="1303940"/>
            <a:ext cx="4887123" cy="350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2525" y="5250480"/>
            <a:ext cx="4431753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robust change management process ensures the integrity of the application as changes are made over its lifetime.</a:t>
            </a:r>
          </a:p>
        </p:txBody>
      </p:sp>
    </p:spTree>
    <p:extLst>
      <p:ext uri="{BB962C8B-B14F-4D97-AF65-F5344CB8AC3E}">
        <p14:creationId xmlns:p14="http://schemas.microsoft.com/office/powerpoint/2010/main" val="6282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Old English Text MT" pitchFamily="66" charset="0"/>
              </a:rPr>
              <a:t>Magic-</a:t>
            </a:r>
            <a:r>
              <a:rPr lang="en-US" sz="2400" dirty="0" err="1" smtClean="0">
                <a:latin typeface="Old English Text MT" pitchFamily="66" charset="0"/>
              </a:rPr>
              <a:t>Calc</a:t>
            </a:r>
            <a:endParaRPr lang="en-US" sz="2400" dirty="0" smtClean="0">
              <a:latin typeface="Old English Text MT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Developed without documented requirements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Only basic functionality was tested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validation of formula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Unknown development process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Unknown process for initiating a change to the application</a:t>
            </a:r>
            <a:endParaRPr lang="en-US" dirty="0"/>
          </a:p>
          <a:p>
            <a:pPr algn="ctr"/>
            <a:endParaRPr lang="en-US" sz="2400" dirty="0">
              <a:latin typeface="Old English Text MT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sz="2000" dirty="0" smtClean="0">
                <a:latin typeface="Elephant" pitchFamily="18" charset="0"/>
              </a:rPr>
              <a:t>Magic </a:t>
            </a:r>
            <a:r>
              <a:rPr lang="en-US" sz="2000" dirty="0" err="1" smtClean="0">
                <a:latin typeface="Elephant" pitchFamily="18" charset="0"/>
              </a:rPr>
              <a:t>Calc</a:t>
            </a:r>
            <a:r>
              <a:rPr lang="en-US" sz="2000" dirty="0" smtClean="0">
                <a:latin typeface="Elephant" pitchFamily="18" charset="0"/>
              </a:rPr>
              <a:t> II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Documented requirements, approved by stakeholders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 plan with results, verifies that application meets the requirements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Validated formulas ensures they give appropriate results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Developed using robust development life cycle 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934" y="5250480"/>
            <a:ext cx="29546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Low Confidence, High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3658" y="5260623"/>
            <a:ext cx="295465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 Confidence, Low Risk</a:t>
            </a:r>
          </a:p>
        </p:txBody>
      </p:sp>
      <p:pic>
        <p:nvPicPr>
          <p:cNvPr id="5125" name="Picture 5" descr="C:\Users\01654\AppData\Local\Microsoft\Windows\Temporary Internet Files\Content.IE5\6ITGFH1S\MC90044132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75" y="1379835"/>
            <a:ext cx="840335" cy="8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01654\AppData\Local\Microsoft\Windows\Temporary Internet Files\Content.IE5\P2JWXKH0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84" y="1292788"/>
            <a:ext cx="992125" cy="9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00-AM-F0029 GDA Datasheet Validation: </a:t>
            </a:r>
            <a:r>
              <a:rPr lang="en-US" dirty="0" smtClean="0"/>
              <a:t>This datasheet was validated using the ‘white box’ methodology.</a:t>
            </a:r>
          </a:p>
          <a:p>
            <a:r>
              <a:rPr lang="en-US" b="1" dirty="0" smtClean="0">
                <a:hlinkClick r:id="rId3"/>
              </a:rPr>
              <a:t>00-AM-A0025 GDA Change Macro: </a:t>
            </a:r>
            <a:r>
              <a:rPr lang="en-US" dirty="0" smtClean="0"/>
              <a:t>An example of one way to document a macro. This includes separate validation results</a:t>
            </a:r>
            <a:r>
              <a:rPr lang="en-US" dirty="0"/>
              <a:t> </a:t>
            </a:r>
            <a:r>
              <a:rPr lang="en-US" dirty="0" smtClean="0"/>
              <a:t>and  requirements along with the macro itself.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hlinkClick r:id="rId4"/>
              </a:rPr>
              <a:t>LEM ID </a:t>
            </a:r>
            <a:r>
              <a:rPr lang="en-US" b="1" dirty="0">
                <a:hlinkClick r:id="rId4"/>
              </a:rPr>
              <a:t>66173 </a:t>
            </a:r>
            <a:r>
              <a:rPr lang="en-US" b="1" dirty="0" smtClean="0">
                <a:hlinkClick r:id="rId4"/>
              </a:rPr>
              <a:t>Electrically </a:t>
            </a:r>
            <a:r>
              <a:rPr lang="en-US" b="1" dirty="0">
                <a:hlinkClick r:id="rId4"/>
              </a:rPr>
              <a:t>Operated Valve Leakage Rate and Torque Test </a:t>
            </a:r>
            <a:r>
              <a:rPr lang="en-US" b="1" dirty="0" smtClean="0">
                <a:hlinkClick r:id="rId4"/>
              </a:rPr>
              <a:t>Calculator Validation: </a:t>
            </a:r>
            <a:r>
              <a:rPr lang="en-US" b="1" dirty="0"/>
              <a:t> </a:t>
            </a:r>
            <a:r>
              <a:rPr lang="en-US" dirty="0" smtClean="0"/>
              <a:t>An example of ‘black box’ validation methodology. See the Excel validation file.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70" y="1228045"/>
            <a:ext cx="4038600" cy="4525963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IT Links</a:t>
            </a:r>
            <a:endParaRPr lang="en-US" sz="1600" b="1" dirty="0" smtClean="0">
              <a:hlinkClick r:id="rId2"/>
            </a:endParaRPr>
          </a:p>
          <a:p>
            <a:r>
              <a:rPr lang="en-US" sz="1600" b="1" dirty="0" smtClean="0">
                <a:hlinkClick r:id="rId2"/>
              </a:rPr>
              <a:t>Service Catalog</a:t>
            </a:r>
            <a:r>
              <a:rPr lang="en-US" sz="1600" b="1" dirty="0" smtClean="0"/>
              <a:t>: </a:t>
            </a:r>
            <a:r>
              <a:rPr lang="en-US" sz="1600" dirty="0" smtClean="0"/>
              <a:t>Used by IT, this provides a list of the business services and their owners.</a:t>
            </a:r>
            <a:endParaRPr lang="en-US" sz="1600" b="1" dirty="0" smtClean="0"/>
          </a:p>
          <a:p>
            <a:r>
              <a:rPr lang="en-US" sz="1600" b="1" dirty="0" smtClean="0">
                <a:hlinkClick r:id="rId3"/>
              </a:rPr>
              <a:t>Service Now</a:t>
            </a:r>
            <a:r>
              <a:rPr lang="en-US" sz="1600" b="1" dirty="0" smtClean="0"/>
              <a:t>: </a:t>
            </a:r>
            <a:r>
              <a:rPr lang="en-US" sz="1600" dirty="0" smtClean="0"/>
              <a:t>IT’s service management portal. From here, you can find the Application Portfolio that has a list of the applications along with the name of the business owner and IT representative.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895" y="1228045"/>
            <a:ext cx="4038600" cy="5629955"/>
          </a:xfrm>
        </p:spPr>
        <p:txBody>
          <a:bodyPr>
            <a:normAutofit/>
          </a:bodyPr>
          <a:lstStyle/>
          <a:p>
            <a:endParaRPr lang="en-US" sz="1600" b="1" dirty="0" smtClean="0"/>
          </a:p>
          <a:p>
            <a:r>
              <a:rPr lang="en-US" sz="1600" b="1" dirty="0" smtClean="0">
                <a:hlinkClick r:id="rId4"/>
              </a:rPr>
              <a:t>Change Management</a:t>
            </a:r>
            <a:r>
              <a:rPr lang="en-US" sz="1600" b="1" dirty="0" smtClean="0"/>
              <a:t>: </a:t>
            </a:r>
            <a:r>
              <a:rPr lang="en-US" sz="1600" dirty="0" smtClean="0"/>
              <a:t>This IT website provides information on change management projects.</a:t>
            </a:r>
          </a:p>
          <a:p>
            <a:r>
              <a:rPr lang="en-US" sz="1600" b="1" dirty="0" smtClean="0">
                <a:hlinkClick r:id="rId5"/>
              </a:rPr>
              <a:t>IT Manuals: </a:t>
            </a:r>
            <a:r>
              <a:rPr lang="en-US" sz="1600" dirty="0" smtClean="0"/>
              <a:t>Many of IT’s process documents are located here.</a:t>
            </a:r>
          </a:p>
          <a:p>
            <a:r>
              <a:rPr lang="en-US" sz="1600" b="1" dirty="0" smtClean="0"/>
              <a:t>Documents</a:t>
            </a:r>
          </a:p>
          <a:p>
            <a:r>
              <a:rPr lang="en-US" sz="1600" b="1" dirty="0" smtClean="0">
                <a:hlinkClick r:id="rId6"/>
              </a:rPr>
              <a:t>00-LC-P0027</a:t>
            </a:r>
            <a:r>
              <a:rPr lang="en-US" sz="1600" dirty="0" smtClean="0"/>
              <a:t> Global Laboratory Software Verification and Validation Policy</a:t>
            </a:r>
          </a:p>
          <a:p>
            <a:r>
              <a:rPr lang="en-US" sz="1600" b="1" dirty="0" smtClean="0">
                <a:hlinkClick r:id="rId7"/>
              </a:rPr>
              <a:t>00-LC-F0026</a:t>
            </a:r>
            <a:r>
              <a:rPr lang="en-US" sz="1600" dirty="0" smtClean="0"/>
              <a:t>  Validation of Acquisition Software</a:t>
            </a:r>
          </a:p>
          <a:p>
            <a:r>
              <a:rPr lang="en-US" sz="1600" b="1" dirty="0" smtClean="0">
                <a:hlinkClick r:id="rId8"/>
              </a:rPr>
              <a:t>00-LC-F0027</a:t>
            </a:r>
            <a:r>
              <a:rPr lang="en-US" sz="1600" dirty="0" smtClean="0"/>
              <a:t> Validation of Control Software</a:t>
            </a:r>
          </a:p>
          <a:p>
            <a:r>
              <a:rPr lang="en-US" sz="1600" b="1" dirty="0">
                <a:hlinkClick r:id="rId9"/>
              </a:rPr>
              <a:t>00-LC-F0028</a:t>
            </a:r>
            <a:r>
              <a:rPr lang="en-US" sz="1600" dirty="0">
                <a:hlinkClick r:id="rId9"/>
              </a:rPr>
              <a:t> </a:t>
            </a:r>
            <a:r>
              <a:rPr lang="en-US" sz="1600" dirty="0"/>
              <a:t>Validation of Processing Software: </a:t>
            </a:r>
            <a:endParaRPr lang="en-US" sz="1600" dirty="0" smtClean="0"/>
          </a:p>
          <a:p>
            <a:r>
              <a:rPr lang="en-US" sz="1600" b="1" dirty="0" smtClean="0">
                <a:hlinkClick r:id="rId10"/>
              </a:rPr>
              <a:t>00-LC-F0029</a:t>
            </a:r>
            <a:r>
              <a:rPr lang="en-US" sz="1600" dirty="0" smtClean="0"/>
              <a:t> Validation of Testing Software in Widespread Use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15" y="4187950"/>
            <a:ext cx="2105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00360"/>
            <a:ext cx="8229600" cy="561623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Software used to support certification decisions requires a high level of </a:t>
            </a:r>
            <a:r>
              <a:rPr lang="en-US" b="1" dirty="0" smtClean="0"/>
              <a:t>Confidence</a:t>
            </a:r>
            <a:r>
              <a:rPr lang="en-US" dirty="0" smtClean="0"/>
              <a:t> that the application is suitable for use.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Requirements</a:t>
            </a:r>
            <a:r>
              <a:rPr lang="en-US" dirty="0" smtClean="0"/>
              <a:t> for these applications should be documented and include input and approval from users/customers/stakeholders.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Development</a:t>
            </a:r>
            <a:r>
              <a:rPr lang="en-US" dirty="0" smtClean="0"/>
              <a:t> should use a method of controlling of the source code, revision control, process for tracking and resolving bugs, and traceability of requirements through the process.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best </a:t>
            </a:r>
            <a:r>
              <a:rPr lang="en-US" b="1" dirty="0"/>
              <a:t>T</a:t>
            </a:r>
            <a:r>
              <a:rPr lang="en-US" b="1" dirty="0" smtClean="0"/>
              <a:t>esting </a:t>
            </a:r>
            <a:r>
              <a:rPr lang="en-US" b="1" dirty="0"/>
              <a:t>S</a:t>
            </a:r>
            <a:r>
              <a:rPr lang="en-US" b="1" dirty="0" smtClean="0"/>
              <a:t>trategy </a:t>
            </a:r>
            <a:r>
              <a:rPr lang="en-US" dirty="0" smtClean="0"/>
              <a:t>includes a testing plan that verifies the documented requirements, rather than “throwing the software over the wall” to a bunch of users to get their opinions.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User Acceptance Testing </a:t>
            </a:r>
            <a:r>
              <a:rPr lang="en-US" dirty="0" smtClean="0"/>
              <a:t>should be done by users rather than the developer.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software is released, there needs to be a robust </a:t>
            </a:r>
            <a:r>
              <a:rPr lang="en-US" b="1" dirty="0" smtClean="0"/>
              <a:t>Maintenance</a:t>
            </a:r>
            <a:r>
              <a:rPr lang="en-US" dirty="0" smtClean="0"/>
              <a:t> process to manage and control changes to the released code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Auditing</a:t>
            </a:r>
            <a:r>
              <a:rPr lang="en-US" dirty="0" smtClean="0"/>
              <a:t> a development process is no different from the audit of any other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 </a:t>
            </a:r>
            <a:endParaRPr lang="en-US" dirty="0"/>
          </a:p>
        </p:txBody>
      </p:sp>
      <p:grpSp>
        <p:nvGrpSpPr>
          <p:cNvPr id="2057" name="Group 2056"/>
          <p:cNvGrpSpPr/>
          <p:nvPr/>
        </p:nvGrpSpPr>
        <p:grpSpPr>
          <a:xfrm>
            <a:off x="321880" y="1254042"/>
            <a:ext cx="989652" cy="1340113"/>
            <a:chOff x="673991" y="1395689"/>
            <a:chExt cx="989652" cy="1340113"/>
          </a:xfrm>
        </p:grpSpPr>
        <p:pic>
          <p:nvPicPr>
            <p:cNvPr id="7" name="Content Placeholder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91" y="1395689"/>
              <a:ext cx="989652" cy="9866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8672" y="2366470"/>
              <a:ext cx="70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Idea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43602" y="1041766"/>
            <a:ext cx="1745586" cy="1039580"/>
            <a:chOff x="2219254" y="1712076"/>
            <a:chExt cx="1745586" cy="103958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418" y="1712076"/>
              <a:ext cx="1063258" cy="638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219254" y="2382324"/>
              <a:ext cx="1745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Requirements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370951" y="1094712"/>
            <a:ext cx="1289605" cy="953093"/>
            <a:chOff x="4117240" y="1824263"/>
            <a:chExt cx="1289605" cy="95309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420" y="1824263"/>
              <a:ext cx="983790" cy="65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117240" y="2408024"/>
              <a:ext cx="1289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Analysis</a:t>
              </a:r>
            </a:p>
          </p:txBody>
        </p:sp>
      </p:grpSp>
      <p:sp>
        <p:nvSpPr>
          <p:cNvPr id="11" name="Diamond 10"/>
          <p:cNvSpPr/>
          <p:nvPr/>
        </p:nvSpPr>
        <p:spPr>
          <a:xfrm>
            <a:off x="2155686" y="1094712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sp>
        <p:nvSpPr>
          <p:cNvPr id="17" name="Diamond 16"/>
          <p:cNvSpPr/>
          <p:nvPr/>
        </p:nvSpPr>
        <p:spPr>
          <a:xfrm>
            <a:off x="5681373" y="1094712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444066" y="2737391"/>
            <a:ext cx="1150369" cy="1377593"/>
            <a:chOff x="6848850" y="2626008"/>
            <a:chExt cx="1150369" cy="137759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8850" y="2626008"/>
              <a:ext cx="1150369" cy="748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848850" y="3357270"/>
              <a:ext cx="1150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Design/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Develop</a:t>
              </a:r>
            </a:p>
          </p:txBody>
        </p:sp>
      </p:grpSp>
      <p:cxnSp>
        <p:nvCxnSpPr>
          <p:cNvPr id="18" name="Elbow Connector 17"/>
          <p:cNvCxnSpPr>
            <a:stCxn id="11" idx="3"/>
            <a:endCxn id="8" idx="1"/>
          </p:cNvCxnSpPr>
          <p:nvPr/>
        </p:nvCxnSpPr>
        <p:spPr>
          <a:xfrm flipV="1">
            <a:off x="3521796" y="1361202"/>
            <a:ext cx="562970" cy="226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7" idx="1"/>
          </p:cNvCxnSpPr>
          <p:nvPr/>
        </p:nvCxnSpPr>
        <p:spPr>
          <a:xfrm>
            <a:off x="5148024" y="1361202"/>
            <a:ext cx="533349" cy="2268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3"/>
            <a:endCxn id="2050" idx="1"/>
          </p:cNvCxnSpPr>
          <p:nvPr/>
        </p:nvCxnSpPr>
        <p:spPr>
          <a:xfrm flipV="1">
            <a:off x="7047483" y="1422222"/>
            <a:ext cx="474648" cy="1658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2052" idx="0"/>
          </p:cNvCxnSpPr>
          <p:nvPr/>
        </p:nvCxnSpPr>
        <p:spPr>
          <a:xfrm rot="16200000" flipH="1">
            <a:off x="7672709" y="2390849"/>
            <a:ext cx="689586" cy="34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897791" y="5117013"/>
            <a:ext cx="1608130" cy="942805"/>
            <a:chOff x="2748512" y="4659462"/>
            <a:chExt cx="1608130" cy="94280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512" y="4659462"/>
              <a:ext cx="1608130" cy="607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802322" y="5232935"/>
              <a:ext cx="155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User Test</a:t>
              </a:r>
            </a:p>
          </p:txBody>
        </p:sp>
      </p:grpSp>
      <p:cxnSp>
        <p:nvCxnSpPr>
          <p:cNvPr id="30" name="Elbow Connector 29"/>
          <p:cNvCxnSpPr>
            <a:stCxn id="20" idx="2"/>
            <a:endCxn id="2053" idx="0"/>
          </p:cNvCxnSpPr>
          <p:nvPr/>
        </p:nvCxnSpPr>
        <p:spPr>
          <a:xfrm rot="5400000">
            <a:off x="7359540" y="4457301"/>
            <a:ext cx="1002029" cy="3173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475047" y="5259823"/>
            <a:ext cx="1138425" cy="1029027"/>
            <a:chOff x="5026760" y="4774737"/>
            <a:chExt cx="1138425" cy="1029027"/>
          </a:xfrm>
        </p:grpSpPr>
        <p:sp>
          <p:nvSpPr>
            <p:cNvPr id="19" name="TextBox 18"/>
            <p:cNvSpPr txBox="1"/>
            <p:nvPr/>
          </p:nvSpPr>
          <p:spPr>
            <a:xfrm>
              <a:off x="5026760" y="5434432"/>
              <a:ext cx="11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Release</a:t>
              </a: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056" y="4774737"/>
              <a:ext cx="1016840" cy="657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2056" name="Elbow Connector 2055"/>
          <p:cNvCxnSpPr>
            <a:stCxn id="2053" idx="1"/>
            <a:endCxn id="59" idx="3"/>
          </p:cNvCxnSpPr>
          <p:nvPr/>
        </p:nvCxnSpPr>
        <p:spPr>
          <a:xfrm rot="10800000" flipV="1">
            <a:off x="5634531" y="5420676"/>
            <a:ext cx="1263261" cy="323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stCxn id="7" idx="3"/>
            <a:endCxn id="11" idx="1"/>
          </p:cNvCxnSpPr>
          <p:nvPr/>
        </p:nvCxnSpPr>
        <p:spPr>
          <a:xfrm flipV="1">
            <a:off x="1311532" y="1588029"/>
            <a:ext cx="844154" cy="1593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4268420" y="5250481"/>
            <a:ext cx="1366110" cy="986634"/>
          </a:xfrm>
          <a:prstGeom prst="diamond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Arial" pitchFamily="34" charset="0"/>
                <a:cs typeface="Arial" pitchFamily="34" charset="0"/>
              </a:rPr>
              <a:t>Review and Approve</a:t>
            </a:r>
          </a:p>
        </p:txBody>
      </p:sp>
      <p:cxnSp>
        <p:nvCxnSpPr>
          <p:cNvPr id="2078" name="Elbow Connector 2077"/>
          <p:cNvCxnSpPr>
            <a:stCxn id="59" idx="1"/>
            <a:endCxn id="2054" idx="3"/>
          </p:cNvCxnSpPr>
          <p:nvPr/>
        </p:nvCxnSpPr>
        <p:spPr>
          <a:xfrm rot="10800000">
            <a:off x="2584184" y="5588416"/>
            <a:ext cx="1684237" cy="155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Bent-Up Arrow 39"/>
          <p:cNvSpPr/>
          <p:nvPr/>
        </p:nvSpPr>
        <p:spPr>
          <a:xfrm flipH="1">
            <a:off x="466561" y="2844891"/>
            <a:ext cx="982968" cy="2845596"/>
          </a:xfrm>
          <a:prstGeom prst="bentUp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Maintain</a:t>
            </a:r>
          </a:p>
        </p:txBody>
      </p:sp>
      <p:pic>
        <p:nvPicPr>
          <p:cNvPr id="45" name="Picture 10" descr="C:\Users\01654\AppData\Local\Microsoft\Windows\Temporary Internet Files\Content.IE5\P2JWXKH0\MC910216324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95" y="2681047"/>
            <a:ext cx="5413364" cy="22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326495" y="3426188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Life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don’t need any of this bureaucracy because we use the {whatever} Programming Methodology.”</a:t>
            </a:r>
          </a:p>
        </p:txBody>
      </p:sp>
    </p:spTree>
    <p:extLst>
      <p:ext uri="{BB962C8B-B14F-4D97-AF65-F5344CB8AC3E}">
        <p14:creationId xmlns:p14="http://schemas.microsoft.com/office/powerpoint/2010/main" val="26423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didn’t have time to </a:t>
            </a:r>
            <a:r>
              <a:rPr lang="en-US" i="1" dirty="0" smtClean="0">
                <a:solidFill>
                  <a:schemeClr val="tx2"/>
                </a:solidFill>
              </a:rPr>
              <a:t>do all of this stuff. </a:t>
            </a:r>
            <a:r>
              <a:rPr lang="en-US" i="1" dirty="0">
                <a:solidFill>
                  <a:schemeClr val="tx2"/>
                </a:solidFill>
              </a:rPr>
              <a:t>The business wanted this deployed right away.”</a:t>
            </a:r>
          </a:p>
        </p:txBody>
      </p:sp>
    </p:spTree>
    <p:extLst>
      <p:ext uri="{BB962C8B-B14F-4D97-AF65-F5344CB8AC3E}">
        <p14:creationId xmlns:p14="http://schemas.microsoft.com/office/powerpoint/2010/main" val="5172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“Our project team was very small, so we didn’t need to perform any reviews during the project. We just kept moving forward until we were done.”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dirty="0" smtClean="0"/>
              <a:t>How good does software need to be?</a:t>
            </a:r>
            <a:endParaRPr lang="en-US" dirty="0"/>
          </a:p>
        </p:txBody>
      </p:sp>
      <p:pic>
        <p:nvPicPr>
          <p:cNvPr id="8196" name="Picture 4" descr="http://cmcontrols.com/images/ul_mar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00561"/>
            <a:ext cx="2934222" cy="178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038600"/>
            <a:ext cx="388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Video Game </a:t>
            </a:r>
            <a:r>
              <a:rPr lang="en-US" sz="1600" dirty="0" smtClean="0"/>
              <a:t>– Software Defect could cause loss of score; no danger to life or limb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4042317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Certification Decisions </a:t>
            </a:r>
            <a:r>
              <a:rPr lang="en-US" sz="1600" dirty="0" smtClean="0"/>
              <a:t>– Software defects directly impact the integrity of UL’s Mark; could result in unsafe products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19900" y="4946900"/>
            <a:ext cx="2095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Requires a Higher Confidence Level</a:t>
            </a:r>
          </a:p>
          <a:p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(risks are high)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5377934"/>
            <a:ext cx="4608512" cy="0"/>
          </a:xfrm>
          <a:prstGeom prst="straightConnector1">
            <a:avLst/>
          </a:prstGeom>
          <a:ln w="120650">
            <a:gradFill flip="none" rotWithShape="1">
              <a:gsLst>
                <a:gs pos="0">
                  <a:srgbClr val="008000"/>
                </a:gs>
                <a:gs pos="100000">
                  <a:srgbClr val="FF0000"/>
                </a:gs>
              </a:gsLst>
              <a:lin ang="0" scaled="0"/>
              <a:tileRect/>
            </a:gradFill>
            <a:headEnd type="stealth" w="lg" len="sm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4400" y="5943600"/>
            <a:ext cx="7010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Any application that supports UL certification decisions requires a high level of confidence and mitigated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://snarkerati.com/movie-news/files/2009/07/asteroi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481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4195" y="4946900"/>
            <a:ext cx="2213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6600"/>
                </a:solidFill>
              </a:rPr>
              <a:t>Lower Confidence May Be Acceptable</a:t>
            </a:r>
          </a:p>
          <a:p>
            <a:pPr algn="r"/>
            <a:r>
              <a:rPr lang="en-US" sz="1400" dirty="0" smtClean="0">
                <a:solidFill>
                  <a:srgbClr val="006600"/>
                </a:solidFill>
              </a:rPr>
              <a:t>(risks are low)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22835" y="2138785"/>
            <a:ext cx="3415276" cy="38355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“We don’t </a:t>
            </a:r>
            <a:r>
              <a:rPr lang="en-US" i="1" dirty="0" smtClean="0">
                <a:solidFill>
                  <a:schemeClr val="tx2"/>
                </a:solidFill>
              </a:rPr>
              <a:t>need documented </a:t>
            </a:r>
            <a:r>
              <a:rPr lang="en-US" i="1" dirty="0">
                <a:solidFill>
                  <a:schemeClr val="tx2"/>
                </a:solidFill>
              </a:rPr>
              <a:t>requirements because this is a simple application.”</a:t>
            </a:r>
          </a:p>
        </p:txBody>
      </p:sp>
    </p:spTree>
    <p:extLst>
      <p:ext uri="{BB962C8B-B14F-4D97-AF65-F5344CB8AC3E}">
        <p14:creationId xmlns:p14="http://schemas.microsoft.com/office/powerpoint/2010/main" val="7417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“The programmer wrote down the requirements as the code was written.”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</a:t>
            </a:r>
            <a:r>
              <a:rPr lang="en-US" i="1" dirty="0" smtClean="0">
                <a:solidFill>
                  <a:schemeClr val="tx2"/>
                </a:solidFill>
              </a:rPr>
              <a:t>have excellent control of our source code – every file the developer needs is saved directly to his hard drive.”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don’t need to validate this formula, it is just a standard Excel function.”</a:t>
            </a:r>
          </a:p>
        </p:txBody>
      </p:sp>
    </p:spTree>
    <p:extLst>
      <p:ext uri="{BB962C8B-B14F-4D97-AF65-F5344CB8AC3E}">
        <p14:creationId xmlns:p14="http://schemas.microsoft.com/office/powerpoint/2010/main" val="23750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“This is just a macro – </a:t>
            </a:r>
            <a:r>
              <a:rPr lang="en-US" i="1" dirty="0" smtClean="0">
                <a:solidFill>
                  <a:schemeClr val="tx2"/>
                </a:solidFill>
              </a:rPr>
              <a:t>it isn’t really code. Therefore, we </a:t>
            </a:r>
            <a:r>
              <a:rPr lang="en-US" i="1" dirty="0">
                <a:solidFill>
                  <a:schemeClr val="tx2"/>
                </a:solidFill>
              </a:rPr>
              <a:t>don’t need to test or </a:t>
            </a:r>
            <a:r>
              <a:rPr lang="en-US" i="1" dirty="0" smtClean="0">
                <a:solidFill>
                  <a:schemeClr val="tx2"/>
                </a:solidFill>
              </a:rPr>
              <a:t>validate.”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didn’t </a:t>
            </a:r>
            <a:r>
              <a:rPr lang="en-US" i="1" dirty="0" smtClean="0">
                <a:solidFill>
                  <a:schemeClr val="tx2"/>
                </a:solidFill>
              </a:rPr>
              <a:t>need to document </a:t>
            </a:r>
            <a:r>
              <a:rPr lang="en-US" i="1" dirty="0">
                <a:solidFill>
                  <a:schemeClr val="tx2"/>
                </a:solidFill>
              </a:rPr>
              <a:t>requirements because we tested the application before we released it.”</a:t>
            </a:r>
          </a:p>
        </p:txBody>
      </p:sp>
    </p:spTree>
    <p:extLst>
      <p:ext uri="{BB962C8B-B14F-4D97-AF65-F5344CB8AC3E}">
        <p14:creationId xmlns:p14="http://schemas.microsoft.com/office/powerpoint/2010/main" val="23750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tx2"/>
                </a:solidFill>
              </a:rPr>
              <a:t>“We have really good </a:t>
            </a:r>
            <a:r>
              <a:rPr lang="en-US" i="1" dirty="0" smtClean="0">
                <a:solidFill>
                  <a:schemeClr val="tx2"/>
                </a:solidFill>
              </a:rPr>
              <a:t>developers, </a:t>
            </a:r>
            <a:r>
              <a:rPr lang="en-US" i="1" dirty="0">
                <a:solidFill>
                  <a:schemeClr val="tx2"/>
                </a:solidFill>
              </a:rPr>
              <a:t>so we don’t need to test before release.”</a:t>
            </a:r>
          </a:p>
        </p:txBody>
      </p:sp>
    </p:spTree>
    <p:extLst>
      <p:ext uri="{BB962C8B-B14F-4D97-AF65-F5344CB8AC3E}">
        <p14:creationId xmlns:p14="http://schemas.microsoft.com/office/powerpoint/2010/main" val="3726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Acceptance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“To save time, the programmer did all of the User Acceptance Testing for us.”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“We don’t need an operation manual – the application is so intuitive that the user could not possibly misuse the program.”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“Every time our program is updated, we ALWAYS email the updated program to the users.”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Software ‘good enough’?</a:t>
            </a:r>
            <a:endParaRPr lang="en-US" dirty="0"/>
          </a:p>
        </p:txBody>
      </p:sp>
      <p:pic>
        <p:nvPicPr>
          <p:cNvPr id="3083" name="Picture 11" descr="C:\Users\01654\AppData\Local\Microsoft\Windows\Temporary Internet Files\Content.IE5\P2JWXKH0\MC90030305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30" y="3504894"/>
            <a:ext cx="3006617" cy="335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of risk, and confidence, of software is based on:</a:t>
            </a:r>
          </a:p>
          <a:p>
            <a:pPr lvl="1"/>
            <a:r>
              <a:rPr lang="en-US" dirty="0" smtClean="0"/>
              <a:t>Does it perform as expected?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it error-proofed to the extent needed?</a:t>
            </a:r>
          </a:p>
          <a:p>
            <a:pPr lvl="1"/>
            <a:r>
              <a:rPr lang="en-US" dirty="0" smtClean="0"/>
              <a:t>Does it function correctly on all platforms?</a:t>
            </a:r>
          </a:p>
          <a:p>
            <a:pPr lvl="1"/>
            <a:r>
              <a:rPr lang="en-US" dirty="0"/>
              <a:t>Was a robust process was used for the design?</a:t>
            </a:r>
          </a:p>
          <a:p>
            <a:pPr lvl="1"/>
            <a:r>
              <a:rPr lang="en-US" dirty="0" smtClean="0"/>
              <a:t>Can be maintained when changes are required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How did we ensure it will always be used correctly?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7B57C-64B7-1C41-8BC8-9417B92F3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22835" y="2138785"/>
            <a:ext cx="3415276" cy="38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tx2"/>
                </a:solidFill>
              </a:rPr>
              <a:t>“We have a maintenance process. If a user finds a problem, they call the developer and it is corrected.”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Magic-</a:t>
            </a:r>
            <a:r>
              <a:rPr lang="en-US" i="1" dirty="0" err="1" smtClean="0"/>
              <a:t>Calc</a:t>
            </a:r>
            <a:r>
              <a:rPr lang="en-US" i="1" dirty="0" smtClean="0"/>
              <a:t> Advantages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Example: An application from the web for use within UL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 smtClean="0"/>
              <a:t>It is so intuitive that no training is required for its use.</a:t>
            </a:r>
          </a:p>
          <a:p>
            <a:endParaRPr lang="en-US" i="1" dirty="0" smtClean="0"/>
          </a:p>
          <a:p>
            <a:r>
              <a:rPr lang="en-US" i="1" dirty="0" smtClean="0"/>
              <a:t>Already done – UL does not need to design or develop</a:t>
            </a:r>
          </a:p>
          <a:p>
            <a:endParaRPr lang="en-US" i="1" dirty="0"/>
          </a:p>
          <a:p>
            <a:r>
              <a:rPr lang="en-US" i="1" dirty="0" smtClean="0"/>
              <a:t>No testing is required – it is a simple application.</a:t>
            </a:r>
          </a:p>
          <a:p>
            <a:endParaRPr lang="en-US" i="1" dirty="0"/>
          </a:p>
          <a:p>
            <a:r>
              <a:rPr lang="en-US" i="1" dirty="0" smtClean="0"/>
              <a:t>“Fully Documented” instructions.</a:t>
            </a:r>
          </a:p>
          <a:p>
            <a:endParaRPr lang="en-US" i="1" dirty="0" smtClean="0"/>
          </a:p>
          <a:p>
            <a:r>
              <a:rPr lang="en-US" i="1" dirty="0" smtClean="0"/>
              <a:t>It’s really, really cool.</a:t>
            </a:r>
            <a:endParaRPr lang="en-US" i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65193"/>
            <a:ext cx="3581400" cy="2168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533400">
              <a:srgbClr val="FF0000">
                <a:alpha val="40000"/>
              </a:srgbClr>
            </a:glow>
            <a:softEdge rad="12700"/>
          </a:effectLst>
          <a:scene3d>
            <a:camera prst="orthographicFront"/>
            <a:lightRig rig="threePt" dir="t"/>
          </a:scene3d>
          <a:sp3d>
            <a:bevelT w="114300" prst="artDeco"/>
            <a:bevelB w="152400" h="12065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4282068"/>
            <a:ext cx="4600575" cy="1819275"/>
          </a:xfrm>
          <a:prstGeom prst="rect">
            <a:avLst/>
          </a:prstGeom>
          <a:noFill/>
          <a:ln>
            <a:noFill/>
          </a:ln>
          <a:effectLst>
            <a:glow rad="5334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6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Magic-</a:t>
            </a:r>
            <a:r>
              <a:rPr lang="en-US" dirty="0" err="1" smtClean="0"/>
              <a:t>Calc</a:t>
            </a:r>
            <a:r>
              <a:rPr lang="en-US" dirty="0" smtClean="0"/>
              <a:t> Testing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419600"/>
            <a:ext cx="2933700" cy="18049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13" y="914400"/>
            <a:ext cx="2613093" cy="1600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00" y="2057400"/>
            <a:ext cx="2591195" cy="15809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200400"/>
            <a:ext cx="3009900" cy="18323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295400" y="1295400"/>
            <a:ext cx="2438400" cy="838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“+”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038600" y="2514600"/>
            <a:ext cx="2438400" cy="838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“-”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76200" y="3886200"/>
            <a:ext cx="2438400" cy="838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“x”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5049452"/>
            <a:ext cx="2438400" cy="838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“/”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7AEAF-76DE-7C40-9EEA-4B37F3B6FF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985" y="274638"/>
            <a:ext cx="8898015" cy="1143000"/>
          </a:xfrm>
        </p:spPr>
        <p:txBody>
          <a:bodyPr/>
          <a:lstStyle/>
          <a:p>
            <a:r>
              <a:rPr lang="en-US" dirty="0" smtClean="0"/>
              <a:t>Assignment: Should we deploy Magic-</a:t>
            </a:r>
            <a:r>
              <a:rPr lang="en-US" dirty="0" err="1" smtClean="0"/>
              <a:t>Calc</a:t>
            </a:r>
            <a:r>
              <a:rPr lang="en-US" dirty="0" smtClean="0"/>
              <a:t> for use within UL?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to make the decision whether to deploy Magic-</a:t>
            </a:r>
            <a:r>
              <a:rPr lang="en-US" dirty="0" err="1" smtClean="0"/>
              <a:t>Calc</a:t>
            </a:r>
            <a:r>
              <a:rPr lang="en-US" dirty="0" smtClean="0"/>
              <a:t> globally to all global locations</a:t>
            </a:r>
          </a:p>
          <a:p>
            <a:endParaRPr lang="en-US" dirty="0"/>
          </a:p>
          <a:p>
            <a:r>
              <a:rPr lang="en-US" dirty="0" smtClean="0"/>
              <a:t>Due to your other priorities, you are given 10 minutes to make your decision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6D2B2-1B4E-AE4B-8F03-52C3424B26B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05934"/>
              </p:ext>
            </p:extLst>
          </p:nvPr>
        </p:nvGraphicFramePr>
        <p:xfrm>
          <a:off x="4040735" y="4112055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Worksheet" showAsIcon="1" r:id="rId3" imgW="914400" imgH="714240" progId="Excel.Sheet.8">
                  <p:embed/>
                </p:oleObj>
              </mc:Choice>
              <mc:Fallback>
                <p:oleObj name="Worksheet" showAsIcon="1" r:id="rId3" imgW="914400" imgH="71424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735" y="4112055"/>
                        <a:ext cx="914400" cy="714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3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Testing what we expected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Addition, subtraction, multiplication, and division functions work with the whole numbers that were tested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What we don’t know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happens if anything other than +, -, X, or / are entered into the function fields.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the application accepts non-numbers in the number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of the limitations of the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version of the application was tested – is it the same as the released version?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the formula accurate and give the expected results?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Did we miss anything????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304800"/>
            <a:ext cx="5164199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819400" y="12192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16002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1600200"/>
            <a:ext cx="21717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1600200"/>
            <a:ext cx="43434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01654\AppData\Local\Microsoft\Windows\Temporary Internet Files\Content.IE5\9081G6IH\MP900289433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49" y="3886200"/>
            <a:ext cx="5215349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06448" y="4114800"/>
            <a:ext cx="5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Can we be certain that we found every defect and bug through testing?</a:t>
            </a:r>
          </a:p>
        </p:txBody>
      </p:sp>
    </p:spTree>
    <p:extLst>
      <p:ext uri="{BB962C8B-B14F-4D97-AF65-F5344CB8AC3E}">
        <p14:creationId xmlns:p14="http://schemas.microsoft.com/office/powerpoint/2010/main" val="2835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Bugs in Magic-</a:t>
            </a:r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10559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operator is blank or not one of the four operators, default operation is division</a:t>
            </a:r>
          </a:p>
          <a:p>
            <a:endParaRPr lang="en-US" dirty="0" smtClean="0"/>
          </a:p>
          <a:p>
            <a:r>
              <a:rPr lang="en-US" dirty="0" smtClean="0"/>
              <a:t>A zero result is always blanked out</a:t>
            </a:r>
          </a:p>
          <a:p>
            <a:endParaRPr lang="en-US" dirty="0" smtClean="0"/>
          </a:p>
          <a:p>
            <a:r>
              <a:rPr lang="en-US" dirty="0" smtClean="0"/>
              <a:t>Answers are rounded to whole numbers</a:t>
            </a:r>
          </a:p>
          <a:p>
            <a:endParaRPr lang="en-US" dirty="0" smtClean="0"/>
          </a:p>
          <a:p>
            <a:r>
              <a:rPr lang="en-US" dirty="0" smtClean="0"/>
              <a:t>No input validation resulting in errors</a:t>
            </a:r>
          </a:p>
          <a:p>
            <a:endParaRPr lang="en-US" dirty="0" smtClean="0"/>
          </a:p>
          <a:p>
            <a:r>
              <a:rPr lang="en-US" dirty="0" smtClean="0"/>
              <a:t>The division function has errors with larger numbers</a:t>
            </a:r>
          </a:p>
          <a:p>
            <a:endParaRPr lang="en-US" dirty="0" smtClean="0"/>
          </a:p>
          <a:p>
            <a:r>
              <a:rPr lang="en-US" dirty="0" smtClean="0"/>
              <a:t>No protection – easy to make entries on non-data-entry fields</a:t>
            </a:r>
          </a:p>
          <a:p>
            <a:endParaRPr lang="en-US" dirty="0" smtClean="0"/>
          </a:p>
          <a:p>
            <a:r>
              <a:rPr lang="en-US" dirty="0" smtClean="0"/>
              <a:t>No version listed – user does not know if they are using latest version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05" y="228600"/>
            <a:ext cx="2614613" cy="1586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35358"/>
            <a:ext cx="2540966" cy="1541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093" y="2075267"/>
            <a:ext cx="2631344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67" y="3581400"/>
            <a:ext cx="2480391" cy="15011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66" y="3732580"/>
            <a:ext cx="2893093" cy="1753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1283"/>
            <a:ext cx="2335835" cy="1421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endCxn id="30" idx="2"/>
          </p:cNvCxnSpPr>
          <p:nvPr/>
        </p:nvCxnSpPr>
        <p:spPr>
          <a:xfrm flipV="1">
            <a:off x="3200400" y="1622860"/>
            <a:ext cx="1652363" cy="358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7" idx="2"/>
          </p:cNvCxnSpPr>
          <p:nvPr/>
        </p:nvCxnSpPr>
        <p:spPr>
          <a:xfrm flipV="1">
            <a:off x="3352800" y="1506758"/>
            <a:ext cx="3682244" cy="47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4" idx="2"/>
          </p:cNvCxnSpPr>
          <p:nvPr/>
        </p:nvCxnSpPr>
        <p:spPr>
          <a:xfrm>
            <a:off x="3352800" y="2743200"/>
            <a:ext cx="4024547" cy="324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1" idx="2"/>
          </p:cNvCxnSpPr>
          <p:nvPr/>
        </p:nvCxnSpPr>
        <p:spPr>
          <a:xfrm>
            <a:off x="3048000" y="3352800"/>
            <a:ext cx="1844781" cy="116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6" idx="2"/>
          </p:cNvCxnSpPr>
          <p:nvPr/>
        </p:nvCxnSpPr>
        <p:spPr>
          <a:xfrm>
            <a:off x="3048000" y="4038600"/>
            <a:ext cx="1893721" cy="806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01654\AppData\Local\Microsoft\Windows\Temporary Internet Files\Content.IE5\P2JWXKH0\MC90034689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32" y="920763"/>
            <a:ext cx="424336" cy="7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69" y="5005248"/>
            <a:ext cx="2285715" cy="1384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048000" y="4724400"/>
            <a:ext cx="4329347" cy="47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0400" y="5486400"/>
            <a:ext cx="1068020" cy="29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34410" y="6237115"/>
            <a:ext cx="2107756" cy="22768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3200400" y="6237115"/>
            <a:ext cx="534010" cy="11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77347" y="2875367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35045" y="924465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35044" y="1314335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52763" y="924465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2763" y="1430437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92781" y="3276600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88712" y="5005587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941721" y="4652256"/>
            <a:ext cx="989403" cy="38484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5554060"/>
            <a:ext cx="295441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“Ad-hoc” software development produces unpredictable results.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Quality must be ‘designed in’; difficult to ‘test all the bugs out’.</a:t>
            </a:r>
          </a:p>
        </p:txBody>
      </p:sp>
    </p:spTree>
    <p:extLst>
      <p:ext uri="{BB962C8B-B14F-4D97-AF65-F5344CB8AC3E}">
        <p14:creationId xmlns:p14="http://schemas.microsoft.com/office/powerpoint/2010/main" val="34996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Advanced 122010</Template>
  <TotalTime>1675</TotalTime>
  <Words>2411</Words>
  <Application>Microsoft Office PowerPoint</Application>
  <PresentationFormat>On-screen Show (4:3)</PresentationFormat>
  <Paragraphs>370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ULTemplate</vt:lpstr>
      <vt:lpstr>Microsoft Excel 97-2003 Worksheet</vt:lpstr>
      <vt:lpstr>Software Process Auditing</vt:lpstr>
      <vt:lpstr>Objectives and Agenda</vt:lpstr>
      <vt:lpstr>How good does software need to be?</vt:lpstr>
      <vt:lpstr>When is Software ‘good enough’?</vt:lpstr>
      <vt:lpstr>Magic-Calc Advantages</vt:lpstr>
      <vt:lpstr>Magic-Calc Testing</vt:lpstr>
      <vt:lpstr>Assignment: Should we deploy Magic-Calc for use within UL?</vt:lpstr>
      <vt:lpstr>Confidence Assessment</vt:lpstr>
      <vt:lpstr>Some of the Bugs in Magic-Calc</vt:lpstr>
      <vt:lpstr>Testing strategy should be. . .</vt:lpstr>
      <vt:lpstr>Software Development Life Cycle </vt:lpstr>
      <vt:lpstr>Starts with an Idea</vt:lpstr>
      <vt:lpstr>Magic-Calc II Requirements (reviewed/approved)</vt:lpstr>
      <vt:lpstr>Magic-Calc II Requirements Analysis</vt:lpstr>
      <vt:lpstr>Project and Software Source Control</vt:lpstr>
      <vt:lpstr>Magic-Calc II Test Plan</vt:lpstr>
      <vt:lpstr>Portion of the Test Plan with Results</vt:lpstr>
      <vt:lpstr>Defect Management</vt:lpstr>
      <vt:lpstr>Magic-Calc II Requirements Traceability</vt:lpstr>
      <vt:lpstr>Validation of Calculations</vt:lpstr>
      <vt:lpstr>Change Management</vt:lpstr>
      <vt:lpstr>Confidence Level</vt:lpstr>
      <vt:lpstr>Examples of Good Practices</vt:lpstr>
      <vt:lpstr>Resources</vt:lpstr>
      <vt:lpstr>Summary</vt:lpstr>
      <vt:lpstr>Software Development Life Cycle </vt:lpstr>
      <vt:lpstr>Process</vt:lpstr>
      <vt:lpstr>Process</vt:lpstr>
      <vt:lpstr>Process</vt:lpstr>
      <vt:lpstr>Requirements</vt:lpstr>
      <vt:lpstr>Requirements</vt:lpstr>
      <vt:lpstr>Development</vt:lpstr>
      <vt:lpstr>Development</vt:lpstr>
      <vt:lpstr>Development</vt:lpstr>
      <vt:lpstr>User Acceptance Testing</vt:lpstr>
      <vt:lpstr>User Acceptance Testing</vt:lpstr>
      <vt:lpstr>User Acceptance Testing</vt:lpstr>
      <vt:lpstr>Release</vt:lpstr>
      <vt:lpstr>Release</vt:lpstr>
      <vt:lpstr>Maintenance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 Auditing Tips</dc:title>
  <dc:creator>James R. Oates</dc:creator>
  <cp:lastModifiedBy>James R. Oates</cp:lastModifiedBy>
  <cp:revision>152</cp:revision>
  <dcterms:created xsi:type="dcterms:W3CDTF">2011-01-04T21:11:10Z</dcterms:created>
  <dcterms:modified xsi:type="dcterms:W3CDTF">2011-01-11T15:13:58Z</dcterms:modified>
</cp:coreProperties>
</file>