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1" r:id="rId3"/>
    <p:sldId id="286" r:id="rId4"/>
    <p:sldId id="287" r:id="rId5"/>
    <p:sldId id="288" r:id="rId6"/>
    <p:sldId id="289" r:id="rId7"/>
    <p:sldId id="290" r:id="rId8"/>
    <p:sldId id="272" r:id="rId9"/>
    <p:sldId id="293" r:id="rId10"/>
    <p:sldId id="292" r:id="rId11"/>
    <p:sldId id="282" r:id="rId12"/>
  </p:sldIdLst>
  <p:sldSz cx="9144000" cy="6858000" type="screen4x3"/>
  <p:notesSz cx="7004050" cy="92233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  <a:srgbClr val="F18307"/>
    <a:srgbClr val="96C547"/>
    <a:srgbClr val="6EC1BC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73" d="100"/>
          <a:sy n="73" d="100"/>
        </p:scale>
        <p:origin x="-2154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72A80E-FE8E-4A66-900B-0D8DDD3643C0}" type="datetime1">
              <a:rPr lang="en-US"/>
              <a:pPr/>
              <a:t>2/6/2012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3275" cy="3459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720" tIns="46360" rIns="92720" bIns="4636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381103"/>
            <a:ext cx="5603240" cy="415051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5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760605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7A4B64-63EA-41A3-A00B-4E268F7DCF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2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64887-7005-4BA9-A7B1-0FF37647C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8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FF69B-23C7-4B75-BD7A-EF44B146D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39354-55BE-43D2-8D54-47AC9E713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2B71D-9229-4A23-8F42-7DFDFF726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33BA31-10F2-4085-B9DC-16A8BA1E4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2B15A-05AB-4486-A823-E70817ADA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7B7E0-FDF9-426E-8609-706CF7FD9C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0064887-7005-4BA9-A7B1-0FF37647CC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 Reviews:  Trends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200" y="5049982"/>
            <a:ext cx="5843588" cy="68565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January 9,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Verification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b="0" dirty="0" smtClean="0">
                <a:latin typeface="Arial" charset="0"/>
                <a:cs typeface="Arial" charset="0"/>
              </a:rPr>
              <a:t>Remember: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Owner’s verification (last milestone) does NOT verify that the corrective actions were completed.  That is done for each milestone.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Be sure to allow time for new records to show evidence that the corrective actions were effective </a:t>
            </a:r>
            <a:r>
              <a:rPr lang="en-US" sz="2400" b="0" i="1" dirty="0" smtClean="0">
                <a:latin typeface="Arial" charset="0"/>
                <a:cs typeface="Arial" charset="0"/>
              </a:rPr>
              <a:t>and</a:t>
            </a:r>
            <a:r>
              <a:rPr lang="en-US" sz="2400" b="0" dirty="0" smtClean="0">
                <a:latin typeface="Arial" charset="0"/>
                <a:cs typeface="Arial" charset="0"/>
              </a:rPr>
              <a:t> sustained over time.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Verification exceptions must be clearly noted in the “Verification Evidence” field.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10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3927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457200" y="677863"/>
            <a:ext cx="5486400" cy="16002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910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Root Cause Statements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/>
          <a:lstStyle/>
          <a:p>
            <a:pPr marL="0" indent="0"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Root Cause statements are not succinct.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Analysis is often included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Extra verbiage is sometimes included</a:t>
            </a:r>
          </a:p>
          <a:p>
            <a:pPr eaLnBrk="1" hangingPunct="1">
              <a:buFont typeface="Arial" pitchFamily="34" charset="0"/>
              <a:buChar char="•"/>
            </a:pPr>
            <a:endParaRPr lang="en-US" sz="2400" b="0" dirty="0">
              <a:latin typeface="Arial" charset="0"/>
              <a:cs typeface="Arial" charset="0"/>
            </a:endParaRPr>
          </a:p>
          <a:p>
            <a:pPr marL="0" indent="0" eaLnBrk="1" hangingPunct="1"/>
            <a:r>
              <a:rPr lang="en-US" b="0" dirty="0" smtClean="0">
                <a:latin typeface="Arial" charset="0"/>
                <a:cs typeface="Arial" charset="0"/>
              </a:rPr>
              <a:t>Remember: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It is ok to remove extra wording from the root cause.  Consider moving the extra wording to the Analysis section.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Root cause statements should be 1-2 sentences.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7833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Category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The incorrect root cause </a:t>
            </a:r>
            <a:r>
              <a:rPr lang="en-US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Category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is selected.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The “Category” is being selected based upon the nonconformance instead of the root cause statement.</a:t>
            </a:r>
          </a:p>
          <a:p>
            <a:pPr eaLnBrk="1" hangingPunct="1">
              <a:buFont typeface="Arial" pitchFamily="34" charset="0"/>
              <a:buChar char="•"/>
            </a:pPr>
            <a:endParaRPr lang="en-US" sz="2400" b="0" dirty="0">
              <a:latin typeface="Arial" charset="0"/>
              <a:cs typeface="Arial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2400" b="0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2400" b="0" dirty="0">
              <a:latin typeface="Arial" charset="0"/>
              <a:cs typeface="Arial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2400" b="0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“</a:t>
            </a:r>
            <a:r>
              <a:rPr lang="en-US" sz="2400" b="0" dirty="0" smtClean="0">
                <a:solidFill>
                  <a:srgbClr val="F18307"/>
                </a:solidFill>
                <a:latin typeface="Arial" charset="0"/>
                <a:cs typeface="Arial" charset="0"/>
              </a:rPr>
              <a:t>Category</a:t>
            </a:r>
            <a:r>
              <a:rPr lang="en-US" sz="2400" b="0" dirty="0" smtClean="0">
                <a:latin typeface="Arial" charset="0"/>
                <a:cs typeface="Arial" charset="0"/>
              </a:rPr>
              <a:t>” is </a:t>
            </a:r>
            <a:r>
              <a:rPr lang="en-US" sz="2400" b="0" i="1" dirty="0" smtClean="0">
                <a:latin typeface="Arial" charset="0"/>
                <a:cs typeface="Arial" charset="0"/>
              </a:rPr>
              <a:t>NOT</a:t>
            </a:r>
            <a:r>
              <a:rPr lang="en-US" sz="2400" b="0" dirty="0" smtClean="0">
                <a:latin typeface="Arial" charset="0"/>
                <a:cs typeface="Arial" charset="0"/>
              </a:rPr>
              <a:t> “</a:t>
            </a:r>
            <a:r>
              <a:rPr lang="en-US" sz="24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Nonconformance Category</a:t>
            </a:r>
            <a:r>
              <a:rPr lang="en-US" sz="2400" b="0" dirty="0" smtClean="0">
                <a:latin typeface="Arial" charset="0"/>
                <a:cs typeface="Arial" charset="0"/>
              </a:rPr>
              <a:t>”.  It is “Root Cause Category”.  The labels are:</a:t>
            </a:r>
          </a:p>
          <a:p>
            <a:pPr marL="685800" eaLnBrk="1" hangingPunct="1">
              <a:buFont typeface="Arial" pitchFamily="34" charset="0"/>
              <a:buChar char="•"/>
            </a:pPr>
            <a:r>
              <a:rPr lang="en-US" sz="2000" b="0" dirty="0" smtClean="0">
                <a:latin typeface="Arial" charset="0"/>
                <a:cs typeface="Arial" charset="0"/>
              </a:rPr>
              <a:t>“Scope of Nonconformance”</a:t>
            </a:r>
          </a:p>
          <a:p>
            <a:pPr marL="685800" eaLnBrk="1" hangingPunct="1">
              <a:buFont typeface="Arial" pitchFamily="34" charset="0"/>
              <a:buChar char="•"/>
            </a:pPr>
            <a:r>
              <a:rPr lang="en-US" sz="2000" b="0" dirty="0" smtClean="0">
                <a:latin typeface="Arial" charset="0"/>
                <a:cs typeface="Arial" charset="0"/>
              </a:rPr>
              <a:t>“Category”</a:t>
            </a:r>
          </a:p>
          <a:p>
            <a:pPr marL="0" indent="0" eaLnBrk="1" hangingPunct="1"/>
            <a:endParaRPr lang="en-US" sz="2400" b="0" dirty="0">
              <a:latin typeface="Arial" charset="0"/>
              <a:cs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3</a:t>
            </a:fld>
            <a:endParaRPr lang="en-US"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08" y="2851440"/>
            <a:ext cx="70294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800100" y="3352802"/>
            <a:ext cx="1600200" cy="498764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9988" y="3882739"/>
            <a:ext cx="1600200" cy="347228"/>
          </a:xfrm>
          <a:prstGeom prst="roundRect">
            <a:avLst/>
          </a:prstGeom>
          <a:noFill/>
          <a:ln w="28575">
            <a:solidFill>
              <a:srgbClr val="F183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40429" y="4229967"/>
            <a:ext cx="1" cy="362815"/>
          </a:xfrm>
          <a:prstGeom prst="straightConnector1">
            <a:avLst/>
          </a:prstGeom>
          <a:ln>
            <a:solidFill>
              <a:srgbClr val="F1830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19988" y="3602184"/>
            <a:ext cx="1697185" cy="529937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3" idx="6"/>
          </p:cNvCxnSpPr>
          <p:nvPr/>
        </p:nvCxnSpPr>
        <p:spPr>
          <a:xfrm>
            <a:off x="2317173" y="3867153"/>
            <a:ext cx="1693718" cy="725629"/>
          </a:xfrm>
          <a:prstGeom prst="straightConnector1">
            <a:avLst/>
          </a:prstGeom>
          <a:ln>
            <a:solidFill>
              <a:srgbClr val="0070C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Category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 fontScale="92500"/>
          </a:bodyPr>
          <a:lstStyle/>
          <a:p>
            <a:pPr marL="0" indent="0" eaLnBrk="1" hangingPunct="1"/>
            <a:r>
              <a:rPr lang="en-US" b="0" dirty="0" smtClean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buFont typeface="Arial" pitchFamily="34" charset="0"/>
              <a:buChar char="•"/>
            </a:pPr>
            <a:endParaRPr lang="en-US" sz="2400" b="0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2400" b="0" dirty="0">
              <a:latin typeface="Arial" charset="0"/>
              <a:cs typeface="Arial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2400" b="0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2400" b="0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2400" b="0" dirty="0">
              <a:latin typeface="Arial" charset="0"/>
              <a:cs typeface="Arial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2400" b="0" dirty="0" smtClean="0">
              <a:latin typeface="Arial" charset="0"/>
              <a:cs typeface="Arial" charset="0"/>
            </a:endParaRPr>
          </a:p>
          <a:p>
            <a:pPr marL="685800" eaLnBrk="1" hangingPunct="1">
              <a:buFont typeface="Arial" pitchFamily="34" charset="0"/>
              <a:buChar char="•"/>
            </a:pPr>
            <a:endParaRPr lang="en-US" sz="2200" b="0" dirty="0" smtClean="0">
              <a:latin typeface="Arial" charset="0"/>
              <a:cs typeface="Arial" charset="0"/>
            </a:endParaRPr>
          </a:p>
          <a:p>
            <a:pPr marL="685800" eaLnBrk="1" hangingPunct="1">
              <a:buFont typeface="Arial" pitchFamily="34" charset="0"/>
              <a:buChar char="•"/>
            </a:pPr>
            <a:r>
              <a:rPr lang="en-US" sz="2200" b="0" dirty="0" smtClean="0">
                <a:latin typeface="Arial" charset="0"/>
                <a:cs typeface="Arial" charset="0"/>
              </a:rPr>
              <a:t>The “Category” of ‘Record Incomplete’ reflects the ‘Nonconformance’ and not the ‘Root Cause’.</a:t>
            </a:r>
          </a:p>
          <a:p>
            <a:pPr marL="685800" eaLnBrk="1" hangingPunct="1">
              <a:buFont typeface="Arial" pitchFamily="34" charset="0"/>
              <a:buChar char="•"/>
            </a:pPr>
            <a:r>
              <a:rPr lang="en-US" sz="2200" b="0" dirty="0" smtClean="0">
                <a:latin typeface="Arial" charset="0"/>
                <a:cs typeface="Arial" charset="0"/>
              </a:rPr>
              <a:t>A more appropriate selection may have been ‘Process Implementation or Deployment Issue – Isolated’ or ‘Training’.</a:t>
            </a:r>
            <a:endParaRPr lang="en-US" sz="2200" b="0" dirty="0">
              <a:latin typeface="Arial" charset="0"/>
              <a:cs typeface="Arial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2400" b="0" dirty="0">
              <a:latin typeface="Arial" charset="0"/>
              <a:cs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4</a:t>
            </a:fld>
            <a:endParaRPr lang="en-US" sz="1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06" y="1876424"/>
            <a:ext cx="79438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06" y="2827626"/>
            <a:ext cx="82867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Category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b="0" dirty="0" smtClean="0">
                <a:latin typeface="Arial" charset="0"/>
                <a:cs typeface="Arial" charset="0"/>
              </a:rPr>
              <a:t>Remember: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“Category” refers to the ‘Root Cause’ and </a:t>
            </a:r>
            <a:r>
              <a:rPr lang="en-US" sz="2400" i="1" dirty="0" smtClean="0">
                <a:latin typeface="Arial" charset="0"/>
                <a:cs typeface="Arial" charset="0"/>
              </a:rPr>
              <a:t>not</a:t>
            </a:r>
            <a:r>
              <a:rPr lang="en-US" sz="2400" b="0" dirty="0" smtClean="0">
                <a:latin typeface="Arial" charset="0"/>
                <a:cs typeface="Arial" charset="0"/>
              </a:rPr>
              <a:t> the ‘Nonconformance’ statement.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Select “Category” based upon the root cause statement.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For Observation CARs, the “Category” is always “Root Cause not Required”.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5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4153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Corrective Actions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4"/>
            <a:ext cx="8229600" cy="4998029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Corrective Actions do not address all concerns identified during the Analysis.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Problems that contributed to the nonconformance are identified, yet these problems are not addressed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The Corrective Actions only address the Root Cause</a:t>
            </a:r>
          </a:p>
          <a:p>
            <a:pPr marL="0" indent="0" eaLnBrk="1" hangingPunct="1"/>
            <a:r>
              <a:rPr lang="en-US" dirty="0" smtClean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NC:  The Project Handler failed to enter information on 2 datasheets.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Analysis:  The PH had not completed training.  The Reviewer did not notice the error both times.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RC:  The Project Handler was not properly trained.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Corrective Actions:</a:t>
            </a:r>
          </a:p>
          <a:p>
            <a:pPr marL="685800" eaLnBrk="1" hangingPunct="1">
              <a:buFont typeface="+mj-lt"/>
              <a:buAutoNum type="arabicPeriod"/>
            </a:pPr>
            <a:r>
              <a:rPr lang="en-US" sz="2000" b="0" dirty="0" smtClean="0">
                <a:latin typeface="Arial" charset="0"/>
                <a:cs typeface="Arial" charset="0"/>
              </a:rPr>
              <a:t>Training for the Project Handler</a:t>
            </a:r>
          </a:p>
          <a:p>
            <a:pPr marL="685800" eaLnBrk="1" hangingPunct="1">
              <a:buFont typeface="+mj-lt"/>
              <a:buAutoNum type="arabicPeriod"/>
            </a:pPr>
            <a:r>
              <a:rPr lang="en-US" sz="2000" b="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Address why the Reviewer did not notice the errors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6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4857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Corrective Actions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/>
          <a:lstStyle/>
          <a:p>
            <a:pPr marL="0" indent="0" eaLnBrk="1" hangingPunct="1"/>
            <a:r>
              <a:rPr lang="en-US" b="0" dirty="0" smtClean="0">
                <a:latin typeface="Arial" charset="0"/>
                <a:cs typeface="Arial" charset="0"/>
              </a:rPr>
              <a:t>Remember: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Corrective Actions must address the problems that contributed to the nonconformance.  This serves as a preventive action to prevent recurrence of the problem.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7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899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Verification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Both Owner’s Verification and Effectiveness Verification are occurring too soon.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Owner’s Verification (last milestone) is being completed without allowing time to see if the corrective actions have sustained.</a:t>
            </a:r>
          </a:p>
          <a:p>
            <a:pPr marL="633413" indent="-290513"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This is usually an indication that only the milestones have been verified and not the effectiveness of the corrective actions.</a:t>
            </a:r>
          </a:p>
          <a:p>
            <a:pPr marL="0" indent="0" eaLnBrk="1" hangingPunct="1"/>
            <a:endParaRPr lang="en-US" sz="2400" b="0" dirty="0" smtClean="0">
              <a:latin typeface="Arial" charset="0"/>
              <a:cs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8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3662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Verification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Both Owner’s Verification and Effectiveness Verification are occurring too soon.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Final Verification (after the CAR has been closed) is being completed before records are available to show effectiveness.</a:t>
            </a:r>
          </a:p>
          <a:p>
            <a:pPr marL="685800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The verifier often uses the final milestone as evidence of effectiveness.</a:t>
            </a:r>
          </a:p>
          <a:p>
            <a:pPr marL="685800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There is no indication that there is a justified reason for not waiting for new records such as limited availability of projects.</a:t>
            </a:r>
            <a:endParaRPr lang="en-US" sz="2400" b="0" dirty="0">
              <a:latin typeface="Arial" charset="0"/>
              <a:cs typeface="Arial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2400" b="0" dirty="0" smtClean="0">
              <a:latin typeface="Arial" charset="0"/>
              <a:cs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9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907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_Basic_011010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UL_Basic_011010</Template>
  <TotalTime>847</TotalTime>
  <Words>529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UL_Basic_011010</vt:lpstr>
      <vt:lpstr>CAR Reviews:  Trends</vt:lpstr>
      <vt:lpstr>Root Cause Statements</vt:lpstr>
      <vt:lpstr>Category</vt:lpstr>
      <vt:lpstr>Category</vt:lpstr>
      <vt:lpstr>Category</vt:lpstr>
      <vt:lpstr>Corrective Actions</vt:lpstr>
      <vt:lpstr>Corrective Actions</vt:lpstr>
      <vt:lpstr>Verification</vt:lpstr>
      <vt:lpstr>Verification</vt:lpstr>
      <vt:lpstr>Verification</vt:lpstr>
      <vt:lpstr>THANK YOU.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Bill Konigsfeld</dc:creator>
  <cp:lastModifiedBy>Julianne Heinzinger</cp:lastModifiedBy>
  <cp:revision>67</cp:revision>
  <cp:lastPrinted>2011-12-01T16:06:42Z</cp:lastPrinted>
  <dcterms:created xsi:type="dcterms:W3CDTF">2011-03-29T18:20:08Z</dcterms:created>
  <dcterms:modified xsi:type="dcterms:W3CDTF">2012-02-07T00:58:07Z</dcterms:modified>
</cp:coreProperties>
</file>