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3" r:id="rId3"/>
    <p:sldId id="260" r:id="rId4"/>
    <p:sldId id="270" r:id="rId5"/>
    <p:sldId id="261" r:id="rId6"/>
    <p:sldId id="262" r:id="rId7"/>
    <p:sldId id="271" r:id="rId8"/>
    <p:sldId id="264" r:id="rId9"/>
    <p:sldId id="302" r:id="rId10"/>
    <p:sldId id="278" r:id="rId11"/>
    <p:sldId id="272" r:id="rId12"/>
    <p:sldId id="268" r:id="rId13"/>
    <p:sldId id="279" r:id="rId14"/>
    <p:sldId id="280" r:id="rId15"/>
    <p:sldId id="281" r:id="rId16"/>
    <p:sldId id="282" r:id="rId17"/>
    <p:sldId id="283" r:id="rId18"/>
    <p:sldId id="273" r:id="rId19"/>
    <p:sldId id="269" r:id="rId20"/>
    <p:sldId id="284" r:id="rId21"/>
    <p:sldId id="285" r:id="rId22"/>
    <p:sldId id="274" r:id="rId23"/>
    <p:sldId id="275" r:id="rId24"/>
    <p:sldId id="287" r:id="rId25"/>
    <p:sldId id="292" r:id="rId26"/>
    <p:sldId id="277" r:id="rId27"/>
    <p:sldId id="290" r:id="rId28"/>
    <p:sldId id="291" r:id="rId29"/>
    <p:sldId id="293" r:id="rId30"/>
    <p:sldId id="294" r:id="rId31"/>
    <p:sldId id="296" r:id="rId32"/>
    <p:sldId id="297" r:id="rId33"/>
    <p:sldId id="298" r:id="rId34"/>
    <p:sldId id="299" r:id="rId35"/>
    <p:sldId id="300" r:id="rId36"/>
    <p:sldId id="301" r:id="rId37"/>
    <p:sldId id="286" r:id="rId38"/>
  </p:sldIdLst>
  <p:sldSz cx="9144000" cy="6858000" type="screen4x3"/>
  <p:notesSz cx="6735763" cy="98663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6C547"/>
    <a:srgbClr val="6EC1BC"/>
    <a:srgbClr val="F18307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72051" autoAdjust="0"/>
  </p:normalViewPr>
  <p:slideViewPr>
    <p:cSldViewPr snapToGrid="0" snapToObjects="1">
      <p:cViewPr>
        <p:scale>
          <a:sx n="60" d="100"/>
          <a:sy n="60" d="100"/>
        </p:scale>
        <p:origin x="-2436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5388C844-FFDD-8E46-8307-B524E744D016}" type="datetime1">
              <a:rPr lang="en-US"/>
              <a:pPr>
                <a:defRPr/>
              </a:pPr>
              <a:t>1/17/2013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733D29D0-8797-7647-B384-1FF612B054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13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3D29D0-8797-7647-B384-1FF612B0543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40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3D29D0-8797-7647-B384-1FF612B0543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5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/>
              <a:t>UL and the UL logo are trademarks of UL LLC ©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 err="1" smtClean="0"/>
              <a:t>leveijkhujiytgilo;klkuhilj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B393-1D32-C94A-A8DE-302BBD9B7D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E26D-2D88-344F-945E-F2B96DB866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C745-0183-F448-8441-08D771CBE5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6EE98-D513-E24E-B547-6122FB860E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EA39-9159-434A-ACB4-B5AFF46E5A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99FC8-1AD9-A248-9538-C702B6A6DC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65805DA5-B412-2E47-AB31-67239A2C9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ur-lex.europa.eu/LexUriServ/LexUriServ.do?uri=OJ:L:2011:088:0005:0043:EN:PDF" TargetMode="External"/><Relationship Id="rId7" Type="http://schemas.openxmlformats.org/officeDocument/2006/relationships/hyperlink" Target="http://kms.ul.com/km/livelink.exe?func=ll&amp;objid=290912&amp;objAction=browse&amp;sort=name" TargetMode="External"/><Relationship Id="rId2" Type="http://schemas.openxmlformats.org/officeDocument/2006/relationships/hyperlink" Target="http://ec.europa.eu/enterprise/sectors/construction/documents/legislation/index_en.ht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ukas.com/library/Technical-Information/Pubs-Technical-Articles/Pubs-List/P16.pdf" TargetMode="External"/><Relationship Id="rId5" Type="http://schemas.openxmlformats.org/officeDocument/2006/relationships/hyperlink" Target="http://ec.europa.eu/enterprise/newapproach/nando/index.cfm?fuseaction=cpd.positionpapers" TargetMode="External"/><Relationship Id="rId4" Type="http://schemas.openxmlformats.org/officeDocument/2006/relationships/hyperlink" Target="http://www.european-accreditation.org/content/publications/pub.ht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uropean-accreditation.org/content/publications/pub.htm" TargetMode="External"/><Relationship Id="rId2" Type="http://schemas.openxmlformats.org/officeDocument/2006/relationships/hyperlink" Target="http://eur-lex.europa.eu/LexUriServ/site/en/consleg/1996/L/01996L0098-20021129-en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kms.ul.com/km/livelink.exe?func=ll&amp;objid=290912&amp;objAction=browse&amp;sort=name" TargetMode="External"/><Relationship Id="rId4" Type="http://schemas.openxmlformats.org/officeDocument/2006/relationships/hyperlink" Target="http://ec.europa.eu/enterprise/newapproach/nando/index.cfm?fuseaction=cpd.positionpaper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//upload.wikimedia.org/wikipedia/commons/0/0a/Firemensatwork.jpg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kms.ul.com/km/livelink.exe?func=ll&amp;objid=457602&amp;objAction=browse&amp;sort=name" TargetMode="External"/><Relationship Id="rId3" Type="http://schemas.openxmlformats.org/officeDocument/2006/relationships/hyperlink" Target="http://www.european-accreditation.org/content/publications/pub.htm" TargetMode="External"/><Relationship Id="rId7" Type="http://schemas.openxmlformats.org/officeDocument/2006/relationships/hyperlink" Target="http://www.ukas.com/library/Technical-Information/Pubs-Technical-Articles/Pubs-List/P16.pdf" TargetMode="External"/><Relationship Id="rId2" Type="http://schemas.openxmlformats.org/officeDocument/2006/relationships/hyperlink" Target="http://ec.europa.eu/enterprise/sectors/mechanical/documents/legislation/personal-protective-equipment/index_en.htm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bis.gov.uk/files/file11900.pdf" TargetMode="External"/><Relationship Id="rId5" Type="http://schemas.openxmlformats.org/officeDocument/2006/relationships/hyperlink" Target="http://ec.europa.eu/enterprise/sectors/mechanical/documents/legislation/personal-protective-equipment/notified-bodies/index_en.htm" TargetMode="External"/><Relationship Id="rId4" Type="http://schemas.openxmlformats.org/officeDocument/2006/relationships/hyperlink" Target="http://ec.europa.eu/enterprise/newapproach/nando/index.cfm?fuseaction=cpd.positionpaper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kas.com/technical-information/publications-and-tech-articles/publications/PubsForAllOrgs.asp" TargetMode="External"/><Relationship Id="rId2" Type="http://schemas.openxmlformats.org/officeDocument/2006/relationships/hyperlink" Target="http://www.ukas.com/library/Technical-Information/Pubs-Technical-Articles/Pubs-List/Lab%201.pdf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kms.ul.com/km/llisapi.dll?func=ll&amp;objid=2512516&amp;objAction=browse&amp;sort=name" TargetMode="External"/><Relationship Id="rId4" Type="http://schemas.openxmlformats.org/officeDocument/2006/relationships/hyperlink" Target="http://www.ukas.com/technical-information/publications-and-tech-articles/publications/Publications_for_Laboratory_Accreditation_17025.asp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kas.com/library/Technical-Information/Pubs-Technical-Articles/Pubs-List/IAF%20GD5.pdf" TargetMode="External"/><Relationship Id="rId3" Type="http://schemas.openxmlformats.org/officeDocument/2006/relationships/hyperlink" Target="http://www.microgenerationcertification.org/admin/documents/MCS%20010%20-%20Issue%201.5%20Factory%20Production%20Control%20Requirements%2025%20Feb%2009.pdf" TargetMode="External"/><Relationship Id="rId7" Type="http://schemas.openxmlformats.org/officeDocument/2006/relationships/hyperlink" Target="http://www.ukas.com/library/Technical-Information/Pubs-Technical-Articles/Pubs-List/C2.pdf" TargetMode="External"/><Relationship Id="rId2" Type="http://schemas.openxmlformats.org/officeDocument/2006/relationships/hyperlink" Target="http://www.microgenerationcertification.org/admin/documents/MCS%20005%20-%20Issue%202.3%20Product%20Certification%20Requirements%20-%20Solar%20Photovoltaic%20Panels%2025%20Feb%2009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ec.europa.eu/enterprise/newapproach/nando/index.cfm?fuseaction=cpd.positionpapers" TargetMode="External"/><Relationship Id="rId5" Type="http://schemas.openxmlformats.org/officeDocument/2006/relationships/hyperlink" Target="http://www.european-accreditation.org/content/publications/pub.htm" TargetMode="External"/><Relationship Id="rId4" Type="http://schemas.openxmlformats.org/officeDocument/2006/relationships/hyperlink" Target="http://www.microgenerationcertification.org/admin/documents/MCS%20011%20-%20Issue%201.5%20Microgeneration%20Certification%20Scheme%20-%20Testing%20Acceptance%20Criteria%2025%20Feb%2009.pdf" TargetMode="External"/><Relationship Id="rId9" Type="http://schemas.openxmlformats.org/officeDocument/2006/relationships/hyperlink" Target="http://kms.ul.com/km/llisapi.dll?func=ll&amp;objid=634275&amp;objAction=browse&amp;sort=name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hra.gov.uk/Publications/Regulatoryguidance/Devices/DirectivesBulletins/con007492" TargetMode="External"/><Relationship Id="rId3" Type="http://schemas.openxmlformats.org/officeDocument/2006/relationships/hyperlink" Target="http://www.mhra.gov.uk/Publications/Regulatoryguidance/Devices/GuidanceontheECMedicalDevicesDirectives/con007510" TargetMode="External"/><Relationship Id="rId7" Type="http://schemas.openxmlformats.org/officeDocument/2006/relationships/hyperlink" Target="http://www.mhra.gov.uk/Howweregulate/Devices/InVitroDiagnosticMedicalDevicesDirective/ssLINK/CON023305" TargetMode="External"/><Relationship Id="rId2" Type="http://schemas.openxmlformats.org/officeDocument/2006/relationships/hyperlink" Target="http://ec.europa.eu/consumers/sectors/medical-devices/documents/guidelines/index_en.htm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nbog.eu/2.html" TargetMode="External"/><Relationship Id="rId5" Type="http://schemas.openxmlformats.org/officeDocument/2006/relationships/hyperlink" Target="http://eur-lex.europa.eu/LexUriServ/LexUriServ.do?uri=CELEX:31998L0079:EN:NOT" TargetMode="External"/><Relationship Id="rId10" Type="http://schemas.openxmlformats.org/officeDocument/2006/relationships/hyperlink" Target="http://kms.ul.com/km/llisapi.dll?func=ll&amp;objid=634275&amp;objAction=browse&amp;sort=name" TargetMode="External"/><Relationship Id="rId4" Type="http://schemas.openxmlformats.org/officeDocument/2006/relationships/hyperlink" Target="http://eur-lex.europa.eu/LexUriServ/LexUriServ.do?uri=CELEX:31993L0042:EN:HTML" TargetMode="External"/><Relationship Id="rId9" Type="http://schemas.openxmlformats.org/officeDocument/2006/relationships/hyperlink" Target="http://www.mhra.gov.uk/Howweregulate/Devices/NotifiedBodies/con00749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8497614" cy="1400175"/>
          </a:xfrm>
        </p:spPr>
        <p:txBody>
          <a:bodyPr/>
          <a:lstStyle/>
          <a:p>
            <a:r>
              <a:rPr lang="en-GB" dirty="0" smtClean="0">
                <a:latin typeface="Arial" charset="0"/>
                <a:ea typeface="Geneva" charset="0"/>
              </a:rPr>
              <a:t>Corporate Internal Audit Team </a:t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>Update - </a:t>
            </a:r>
            <a:r>
              <a:rPr lang="en-GB" dirty="0">
                <a:latin typeface="Arial" charset="0"/>
                <a:ea typeface="Geneva" charset="0"/>
              </a:rPr>
              <a:t>New and extended </a:t>
            </a:r>
            <a:r>
              <a:rPr lang="en-GB" dirty="0" smtClean="0">
                <a:latin typeface="Arial" charset="0"/>
                <a:ea typeface="Geneva" charset="0"/>
              </a:rPr>
              <a:t>Programs </a:t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>(UK – Certification Office)</a:t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457200" y="5139558"/>
            <a:ext cx="5843588" cy="596079"/>
          </a:xfrm>
        </p:spPr>
        <p:txBody>
          <a:bodyPr/>
          <a:lstStyle/>
          <a:p>
            <a:pPr eaLnBrk="1" hangingPunct="1"/>
            <a:r>
              <a:rPr lang="en-GB" dirty="0" smtClean="0">
                <a:latin typeface="Arial" charset="0"/>
                <a:ea typeface="Arial" charset="0"/>
                <a:cs typeface="Arial" charset="0"/>
              </a:rPr>
              <a:t>17</a:t>
            </a:r>
            <a:r>
              <a:rPr lang="en-GB" baseline="30000" dirty="0" smtClean="0">
                <a:latin typeface="Arial" charset="0"/>
                <a:ea typeface="Arial" charset="0"/>
                <a:cs typeface="Arial" charset="0"/>
              </a:rPr>
              <a:t>th</a:t>
            </a:r>
            <a:r>
              <a:rPr lang="en-GB" dirty="0" smtClean="0">
                <a:latin typeface="Arial" charset="0"/>
                <a:ea typeface="Arial" charset="0"/>
                <a:cs typeface="Arial" charset="0"/>
              </a:rPr>
              <a:t> January 2013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9pPr>
          </a:lstStyle>
          <a:p>
            <a:pPr eaLnBrk="1" hangingPunct="1"/>
            <a:fld id="{75BAF1C2-C3D7-4BEC-9BE6-68D61417E97A}" type="slidenum">
              <a:rPr lang="en-US" smtClean="0"/>
              <a:pPr eaLnBrk="1" hangingPunct="1"/>
              <a:t>10</a:t>
            </a:fld>
            <a:endParaRPr lang="en-US" dirty="0" smtClean="0"/>
          </a:p>
        </p:txBody>
      </p:sp>
      <p:sp>
        <p:nvSpPr>
          <p:cNvPr id="1126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Geneva" charset="-128"/>
              </a:rPr>
              <a:t>CPD - Requirements</a:t>
            </a:r>
          </a:p>
        </p:txBody>
      </p:sp>
      <p:graphicFrame>
        <p:nvGraphicFramePr>
          <p:cNvPr id="38954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120146"/>
              </p:ext>
            </p:extLst>
          </p:nvPr>
        </p:nvGraphicFramePr>
        <p:xfrm>
          <a:off x="457200" y="936626"/>
          <a:ext cx="8229600" cy="4125486"/>
        </p:xfrm>
        <a:graphic>
          <a:graphicData uri="http://schemas.openxmlformats.org/drawingml/2006/table">
            <a:tbl>
              <a:tblPr/>
              <a:tblGrid>
                <a:gridCol w="3058510"/>
                <a:gridCol w="5171090"/>
              </a:tblGrid>
              <a:tr h="45074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Primary Requirement ‘1’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EN45011 (Guide 65)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74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‘+’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eneva" charset="-128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ISO 17020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eneva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11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Directive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  <a:hlinkClick r:id="rId2"/>
                        </a:rPr>
                        <a:t>Construction Products Directive 89/106/EEC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eneva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11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Regulation (from 1</a:t>
                      </a:r>
                      <a:r>
                        <a:rPr kumimoji="0" lang="en-GB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st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 July 2013)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eneva" charset="-128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>
                          <a:effectLst/>
                          <a:hlinkClick r:id="rId3" tooltip="Construction Products Regulation (EU) No 305/2011 (CPR)"/>
                        </a:rPr>
                        <a:t>Construction Products Regulation (EU) No 305/2011 (CPR)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eneva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845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Guidance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  <a:hlinkClick r:id="rId4"/>
                        </a:rPr>
                        <a:t>EA 2/17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eneva" charset="-128"/>
                        <a:hlinkClick r:id="rId5"/>
                      </a:endParaRP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  <a:hlinkClick r:id="rId5"/>
                        </a:rPr>
                        <a:t>CPD Guidance Documents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eneva" charset="-128"/>
                      </a:endParaRP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Geneva" charset="-128"/>
                          <a:cs typeface="Times New Roman" pitchFamily="18" charset="0"/>
                          <a:hlinkClick r:id="rId6"/>
                        </a:rPr>
                        <a:t>UKAS P16 Assessment of Approved and Notified bodies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Geneva" charset="-128"/>
                        <a:cs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11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Management System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‘CP’ Department Code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0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Primary Document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  <a:hlinkClick r:id="rId7"/>
                        </a:rPr>
                        <a:t>Program Policy (00-CP-P0400)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eneva" charset="-128"/>
                        <a:hlinkClick r:id="rId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6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8497614" cy="1400175"/>
          </a:xfrm>
        </p:spPr>
        <p:txBody>
          <a:bodyPr/>
          <a:lstStyle/>
          <a:p>
            <a:r>
              <a:rPr lang="en-GB" dirty="0" smtClean="0">
                <a:latin typeface="Arial" charset="0"/>
                <a:ea typeface="Geneva" charset="0"/>
              </a:rPr>
              <a:t>Marine Equipment Directive </a:t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>(MED) Notified Body</a:t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endParaRPr lang="en-US" dirty="0">
              <a:latin typeface="Arial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95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http://ecx.images-amazon.com/images/I/31YvFoeKb%2BL._SS5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867" y="887266"/>
            <a:ext cx="3603060" cy="360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Marine Equipment Directive Notified Body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1810"/>
            <a:ext cx="3485301" cy="4309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 descr="Baltic Horseshoe Buoy Red: 856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652" y="4674992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627460" y="430566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Life Buoys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7460" y="8278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Life jackets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6755" y="128314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Immersion suits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62" name="Picture 14" descr="Image picture photo of Ocean Safety Thermal Protective Aid Liferaft Accessori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518" y="2821233"/>
            <a:ext cx="1796333" cy="33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35503" y="231946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Thermal aids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78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Marine Equipment Directive Notified Body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idx="1"/>
          </p:nvPr>
        </p:nvSpPr>
        <p:spPr>
          <a:xfrm>
            <a:off x="457200" y="1155047"/>
            <a:ext cx="8497614" cy="4788553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2200" dirty="0" smtClean="0"/>
              <a:t>New Notified body</a:t>
            </a:r>
          </a:p>
          <a:p>
            <a:pPr marL="457200" indent="-457200">
              <a:buFont typeface="Arial" pitchFamily="34" charset="0"/>
              <a:buChar char="•"/>
            </a:pPr>
            <a:endParaRPr lang="en-GB" sz="22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2200" dirty="0" smtClean="0"/>
              <a:t>Initial Assessment for Accreditation end Q1 2013</a:t>
            </a:r>
            <a:endParaRPr lang="en-GB" sz="2200" dirty="0"/>
          </a:p>
          <a:p>
            <a:pPr marL="457200" indent="-457200">
              <a:buFont typeface="Arial" pitchFamily="34" charset="0"/>
              <a:buChar char="•"/>
            </a:pPr>
            <a:endParaRPr lang="en-GB" sz="22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2200" dirty="0"/>
              <a:t>Testing by RTP with 3</a:t>
            </a:r>
            <a:r>
              <a:rPr lang="en-GB" sz="2200" baseline="30000" dirty="0"/>
              <a:t>rd</a:t>
            </a:r>
            <a:r>
              <a:rPr lang="en-GB" sz="2200" dirty="0"/>
              <a:t> Party </a:t>
            </a:r>
            <a:r>
              <a:rPr lang="en-GB" sz="2200" dirty="0" smtClean="0"/>
              <a:t>option</a:t>
            </a:r>
          </a:p>
          <a:p>
            <a:pPr marL="457200" indent="-457200">
              <a:buFont typeface="Arial" pitchFamily="34" charset="0"/>
              <a:buChar char="•"/>
            </a:pPr>
            <a:endParaRPr lang="en-GB" sz="22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2200" dirty="0" smtClean="0"/>
              <a:t>Utilise ‘CIG’ Inspection process</a:t>
            </a:r>
            <a:endParaRPr lang="en-GB" sz="2200" dirty="0"/>
          </a:p>
          <a:p>
            <a:pPr marL="457200" indent="-457200">
              <a:buFont typeface="Arial" pitchFamily="34" charset="0"/>
              <a:buChar char="•"/>
            </a:pPr>
            <a:endParaRPr lang="en-GB" sz="22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2200" dirty="0" smtClean="0"/>
              <a:t>Richard Bristow - Certification Decision Maker</a:t>
            </a:r>
          </a:p>
          <a:p>
            <a:pPr marL="457200" indent="-457200">
              <a:buFont typeface="Arial" pitchFamily="34" charset="0"/>
              <a:buChar char="•"/>
            </a:pPr>
            <a:endParaRPr lang="en-GB" sz="22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2200" dirty="0" smtClean="0"/>
              <a:t>Likely to transition to a Regulation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8691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 Evaluation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Content Placeholder 4" descr="C:\Users\22024\Documents\MED - Marine Directive\MED Guides\MED Directive Flow Chart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676" y="882869"/>
            <a:ext cx="5849007" cy="53941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695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Standard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r="13908"/>
          <a:stretch>
            <a:fillRect/>
          </a:stretch>
        </p:blipFill>
        <p:spPr bwMode="auto">
          <a:xfrm>
            <a:off x="792630" y="1756998"/>
            <a:ext cx="2794817" cy="369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051738" y="1604286"/>
            <a:ext cx="4319752" cy="305679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0" dirty="0" smtClean="0"/>
              <a:t>International Maritime Organisation - Life Saving Appliances Code</a:t>
            </a:r>
          </a:p>
          <a:p>
            <a:pPr marL="0" indent="0">
              <a:buFontTx/>
              <a:buNone/>
              <a:defRPr/>
            </a:pPr>
            <a:endParaRPr lang="en-US" sz="1800" dirty="0" smtClean="0"/>
          </a:p>
          <a:p>
            <a:pPr>
              <a:defRPr/>
            </a:pPr>
            <a:r>
              <a:rPr lang="en-GB" sz="1800" dirty="0" smtClean="0"/>
              <a:t>Maritime Safety Committee </a:t>
            </a:r>
          </a:p>
          <a:p>
            <a:pPr marL="0" indent="0">
              <a:buFontTx/>
              <a:buNone/>
              <a:defRPr/>
            </a:pPr>
            <a:endParaRPr lang="en-US" sz="1800" dirty="0" smtClean="0"/>
          </a:p>
          <a:p>
            <a:pPr>
              <a:defRPr/>
            </a:pPr>
            <a:r>
              <a:rPr lang="en-GB" sz="1800" dirty="0" smtClean="0"/>
              <a:t>IMO Res. MSC.81 (70) – Adopted on 11</a:t>
            </a:r>
            <a:r>
              <a:rPr lang="en-GB" sz="1800" baseline="30000" dirty="0" smtClean="0"/>
              <a:t>th</a:t>
            </a:r>
            <a:r>
              <a:rPr lang="en-GB" sz="1800" dirty="0" smtClean="0"/>
              <a:t> December 1998 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96415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 Module Descriptions (Annex 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417638"/>
            <a:ext cx="82296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EC TYPE-EXAMINATION (MODULE - B) </a:t>
            </a:r>
            <a:endParaRPr lang="en-US" sz="1600" dirty="0"/>
          </a:p>
          <a:p>
            <a:r>
              <a:rPr lang="en-GB" sz="1600" dirty="0"/>
              <a:t>A notified body must ascertain and attest that a specimen, representative of the production envisaged, complies with the provisions of the international instruments that apply to it…</a:t>
            </a:r>
            <a:endParaRPr lang="en-US" sz="1600" dirty="0"/>
          </a:p>
          <a:p>
            <a:r>
              <a:rPr lang="en-GB" sz="1600" dirty="0"/>
              <a:t> </a:t>
            </a:r>
            <a:endParaRPr lang="en-US" sz="1600" dirty="0"/>
          </a:p>
          <a:p>
            <a:r>
              <a:rPr lang="en-US" sz="1600" b="1" dirty="0"/>
              <a:t>PRODUCTION QUALITY ASSURANCE (MODULE - D)</a:t>
            </a:r>
            <a:endParaRPr lang="en-US" sz="1600" dirty="0"/>
          </a:p>
          <a:p>
            <a:r>
              <a:rPr lang="en-GB" sz="1600" dirty="0"/>
              <a:t>The manufacturer must operate an approved quality system for production, final-product inspection and testing as specified and must be subject to surveillance as specified…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b="1" dirty="0"/>
              <a:t>PRODUCT QUALITY ASSURANCE (MODULE - E)</a:t>
            </a:r>
            <a:endParaRPr lang="en-US" sz="1600" dirty="0"/>
          </a:p>
          <a:p>
            <a:r>
              <a:rPr lang="en-US" sz="1600" dirty="0"/>
              <a:t>The manufacturer must operate an approved quality system for final inspection and testing as specified, and must be subject to surveillance as specified…</a:t>
            </a:r>
          </a:p>
          <a:p>
            <a:r>
              <a:rPr lang="en-US" sz="1600" dirty="0"/>
              <a:t> </a:t>
            </a:r>
          </a:p>
          <a:p>
            <a:r>
              <a:rPr lang="en-US" sz="1600" b="1" dirty="0"/>
              <a:t>PRODUCT VERIFICATION (MODULE - F) </a:t>
            </a:r>
            <a:endParaRPr lang="en-US" sz="1600" dirty="0"/>
          </a:p>
          <a:p>
            <a:r>
              <a:rPr lang="en-GB" sz="1600" dirty="0"/>
              <a:t>A manufacturer must check and attest that the products conform to the type as described in the EC type-examination certificate by Verification by examination and testing of every product by the Notified Body…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457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9pPr>
          </a:lstStyle>
          <a:p>
            <a:pPr eaLnBrk="1" hangingPunct="1"/>
            <a:fld id="{75BAF1C2-C3D7-4BEC-9BE6-68D61417E97A}" type="slidenum">
              <a:rPr lang="en-US" smtClean="0"/>
              <a:pPr eaLnBrk="1" hangingPunct="1"/>
              <a:t>17</a:t>
            </a:fld>
            <a:endParaRPr lang="en-US" dirty="0" smtClean="0"/>
          </a:p>
        </p:txBody>
      </p:sp>
      <p:sp>
        <p:nvSpPr>
          <p:cNvPr id="1126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ea typeface="Geneva" charset="-128"/>
              </a:rPr>
              <a:t>MED - Requirements</a:t>
            </a:r>
          </a:p>
        </p:txBody>
      </p:sp>
      <p:graphicFrame>
        <p:nvGraphicFramePr>
          <p:cNvPr id="38954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467306"/>
              </p:ext>
            </p:extLst>
          </p:nvPr>
        </p:nvGraphicFramePr>
        <p:xfrm>
          <a:off x="457200" y="1157343"/>
          <a:ext cx="8229600" cy="2973412"/>
        </p:xfrm>
        <a:graphic>
          <a:graphicData uri="http://schemas.openxmlformats.org/drawingml/2006/table">
            <a:tbl>
              <a:tblPr/>
              <a:tblGrid>
                <a:gridCol w="3058510"/>
                <a:gridCol w="5171090"/>
              </a:tblGrid>
              <a:tr h="45074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Primary Requirement ‘1’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EN45011 (Guide 65)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74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‘+’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eneva" charset="-128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ISO 17020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eneva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11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Directive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  <a:hlinkClick r:id="rId2"/>
                        </a:rPr>
                        <a:t>Marine Equipment Directive 96/98/EC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eneva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1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Guidance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  <a:hlinkClick r:id="rId3"/>
                        </a:rPr>
                        <a:t>EA 2/17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eneva" charset="-128"/>
                        <a:hlinkClick r:id="rId4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11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Management System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‘MD’ Department Code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0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Primary Document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  <a:hlinkClick r:id="rId5"/>
                        </a:rPr>
                        <a:t>Program Policy (00-MD-P0400)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(Currently being written)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eneva" charset="-128"/>
                        <a:hlinkClick r:id="rId5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1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8497614" cy="1400175"/>
          </a:xfrm>
        </p:spPr>
        <p:txBody>
          <a:bodyPr/>
          <a:lstStyle/>
          <a:p>
            <a:r>
              <a:rPr lang="en-GB" dirty="0" smtClean="0">
                <a:latin typeface="Arial" charset="0"/>
                <a:ea typeface="Geneva" charset="0"/>
              </a:rPr>
              <a:t>Personal Protective Equipment </a:t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>Directive (PPE) Notified Body</a:t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endParaRPr lang="en-US" dirty="0">
              <a:latin typeface="Arial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25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Personal Protective Equipment Notified Body</a:t>
            </a:r>
            <a:br>
              <a:rPr lang="en-GB" dirty="0" smtClean="0"/>
            </a:br>
            <a:r>
              <a:rPr lang="en-GB" dirty="0" smtClean="0"/>
              <a:t>- Extension to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26" name="Picture 2" descr="File:Firemensatwork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74" y="1245476"/>
            <a:ext cx="7662863" cy="468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51549" y="609983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Footwear</a:t>
            </a:r>
            <a:endParaRPr lang="en-US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5013" y="304184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Helmets</a:t>
            </a:r>
            <a:endParaRPr lang="en-US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9306" y="442848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Gloves</a:t>
            </a:r>
            <a:endParaRPr lang="en-US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51549" y="478730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Garments</a:t>
            </a:r>
            <a:r>
              <a:rPr lang="en-GB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5791" y="337839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Hoods</a:t>
            </a:r>
            <a:endParaRPr lang="en-U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7361" y="6189377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+ Fall protection ropes and accessories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latin typeface="Arial" charset="0"/>
                <a:ea typeface="Geneva" charset="0"/>
              </a:rPr>
              <a:t>Presenters..</a:t>
            </a:r>
            <a:endParaRPr lang="en-US" dirty="0">
              <a:latin typeface="Arial" charset="0"/>
              <a:ea typeface="Geneva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786173"/>
            <a:ext cx="8229600" cy="3517812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•"/>
            </a:pPr>
            <a:endParaRPr lang="en-GB" sz="700" dirty="0" smtClean="0">
              <a:solidFill>
                <a:srgbClr val="C00000"/>
              </a:solidFill>
            </a:endParaRPr>
          </a:p>
          <a:p>
            <a:pPr marL="0" indent="0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GB" sz="160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Richard Bristow</a:t>
            </a:r>
          </a:p>
          <a:p>
            <a:pPr marL="0" indent="0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GB" sz="16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GB" sz="1600" dirty="0" smtClean="0">
                <a:latin typeface="Arial" charset="0"/>
                <a:ea typeface="Arial" charset="0"/>
                <a:cs typeface="Arial" charset="0"/>
              </a:rPr>
              <a:t>- </a:t>
            </a:r>
            <a:r>
              <a:rPr lang="en-GB" sz="1600" dirty="0" smtClean="0">
                <a:latin typeface="Arial" charset="0"/>
                <a:ea typeface="Arial" charset="0"/>
                <a:cs typeface="Arial" charset="0"/>
              </a:rPr>
              <a:t>CPD, PPE, MED </a:t>
            </a:r>
            <a:r>
              <a:rPr lang="en-GB" sz="1600" dirty="0" smtClean="0">
                <a:latin typeface="Arial" charset="0"/>
                <a:ea typeface="Arial" charset="0"/>
                <a:cs typeface="Arial" charset="0"/>
              </a:rPr>
              <a:t>NB Certification Decision Maker</a:t>
            </a:r>
          </a:p>
          <a:p>
            <a:pPr lvl="3">
              <a:spcAft>
                <a:spcPts val="1200"/>
              </a:spcAft>
            </a:pPr>
            <a:r>
              <a:rPr lang="en-GB" sz="160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Steve McRoberts </a:t>
            </a:r>
          </a:p>
          <a:p>
            <a:pPr lvl="3">
              <a:spcAft>
                <a:spcPts val="1200"/>
              </a:spcAft>
            </a:pPr>
            <a:r>
              <a:rPr lang="en-GB" sz="16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GB" sz="1600" dirty="0" smtClean="0">
                <a:latin typeface="Arial" charset="0"/>
                <a:ea typeface="Arial" charset="0"/>
                <a:cs typeface="Arial" charset="0"/>
              </a:rPr>
              <a:t>- PDE Medical Notified Body</a:t>
            </a:r>
          </a:p>
          <a:p>
            <a:pPr lvl="3">
              <a:spcAft>
                <a:spcPts val="1200"/>
              </a:spcAft>
            </a:pPr>
            <a:r>
              <a:rPr lang="en-GB" sz="160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David Snook</a:t>
            </a:r>
            <a:endParaRPr lang="en-GB" sz="1600" dirty="0" smtClean="0">
              <a:latin typeface="Arial" charset="0"/>
              <a:ea typeface="Arial" charset="0"/>
              <a:cs typeface="Arial" charset="0"/>
            </a:endParaRPr>
          </a:p>
          <a:p>
            <a:pPr lvl="3">
              <a:spcAft>
                <a:spcPts val="1200"/>
              </a:spcAft>
            </a:pPr>
            <a:r>
              <a:rPr lang="en-GB" sz="16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GB" sz="1600" dirty="0" smtClean="0">
                <a:latin typeface="Arial" charset="0"/>
                <a:ea typeface="Arial" charset="0"/>
                <a:cs typeface="Arial" charset="0"/>
              </a:rPr>
              <a:t>- Engineering Leader ITE Group</a:t>
            </a:r>
          </a:p>
          <a:p>
            <a:pPr lvl="3">
              <a:spcAft>
                <a:spcPts val="1200"/>
              </a:spcAft>
            </a:pPr>
            <a:r>
              <a:rPr lang="en-GB" sz="16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GB" sz="1600" dirty="0" smtClean="0">
                <a:latin typeface="Arial" charset="0"/>
                <a:ea typeface="Arial" charset="0"/>
                <a:cs typeface="Arial" charset="0"/>
              </a:rPr>
              <a:t>- MCS Certification Decision Maker</a:t>
            </a:r>
          </a:p>
          <a:p>
            <a:pPr lvl="3">
              <a:spcAft>
                <a:spcPts val="1200"/>
              </a:spcAft>
            </a:pPr>
            <a:r>
              <a:rPr lang="en-GB" sz="160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Andy Parry</a:t>
            </a:r>
          </a:p>
          <a:p>
            <a:pPr lvl="3">
              <a:spcAft>
                <a:spcPts val="1200"/>
              </a:spcAft>
            </a:pPr>
            <a:r>
              <a:rPr lang="en-GB" sz="16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GB" sz="1600" dirty="0" smtClean="0">
                <a:latin typeface="Arial" charset="0"/>
                <a:ea typeface="Arial" charset="0"/>
                <a:cs typeface="Arial" charset="0"/>
              </a:rPr>
              <a:t>- Project Engineer, ITE Group </a:t>
            </a:r>
            <a:endParaRPr lang="en-GB" sz="1600" dirty="0">
              <a:latin typeface="Arial" charset="0"/>
              <a:ea typeface="Arial" charset="0"/>
              <a:cs typeface="Arial" charset="0"/>
            </a:endParaRPr>
          </a:p>
          <a:p>
            <a:pPr lvl="3">
              <a:spcAft>
                <a:spcPts val="1200"/>
              </a:spcAft>
            </a:pPr>
            <a:r>
              <a:rPr lang="en-GB" sz="160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Karl </a:t>
            </a:r>
            <a:r>
              <a:rPr lang="en-GB" sz="160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Harland </a:t>
            </a:r>
          </a:p>
          <a:p>
            <a:pPr lvl="3">
              <a:spcAft>
                <a:spcPts val="1200"/>
              </a:spcAft>
            </a:pPr>
            <a:r>
              <a:rPr lang="en-GB" sz="16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GB" sz="1600" dirty="0" smtClean="0">
                <a:latin typeface="Arial" charset="0"/>
                <a:ea typeface="Arial" charset="0"/>
                <a:cs typeface="Arial" charset="0"/>
              </a:rPr>
              <a:t>- Quality Manager</a:t>
            </a:r>
          </a:p>
          <a:p>
            <a:pPr lvl="3">
              <a:spcAft>
                <a:spcPts val="1200"/>
              </a:spcAft>
            </a:pPr>
            <a:r>
              <a:rPr lang="en-GB" sz="24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	</a:t>
            </a:r>
            <a:endParaRPr lang="en-GB" sz="2400" dirty="0" smtClean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eaLnBrk="1" hangingPunct="1">
              <a:spcBef>
                <a:spcPts val="600"/>
              </a:spcBef>
              <a:spcAft>
                <a:spcPts val="1200"/>
              </a:spcAft>
            </a:pPr>
            <a:endParaRPr lang="en-GB" sz="240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B74211-F537-6447-9643-9ABACC3E0CED}" type="slidenum">
              <a:rPr lang="en-US">
                <a:ea typeface="Geneva" charset="0"/>
                <a:cs typeface="Geneva" charset="0"/>
              </a:rPr>
              <a:pPr/>
              <a:t>2</a:t>
            </a:fld>
            <a:endParaRPr lang="en-US" dirty="0">
              <a:ea typeface="Geneva" charset="0"/>
              <a:cs typeface="Geneva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30765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01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Impact of extension to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531"/>
            <a:ext cx="82296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Current scope - Article 10 </a:t>
            </a:r>
            <a:r>
              <a:rPr lang="en-US" dirty="0"/>
              <a:t>EC Type </a:t>
            </a:r>
            <a:r>
              <a:rPr lang="en-US" dirty="0" smtClean="0"/>
              <a:t>Examination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Additional evaluation methods: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 marL="0" indent="0">
              <a:defRPr/>
            </a:pPr>
            <a:r>
              <a:rPr lang="en-US" dirty="0" smtClean="0"/>
              <a:t>	Article </a:t>
            </a:r>
            <a:r>
              <a:rPr lang="en-US" dirty="0"/>
              <a:t>11 - CHECKING OF PPE </a:t>
            </a:r>
            <a:r>
              <a:rPr lang="en-US" dirty="0" smtClean="0"/>
              <a:t>MANUFACTURED:</a:t>
            </a:r>
          </a:p>
          <a:p>
            <a:pPr marL="0" indent="0">
              <a:defRPr/>
            </a:pPr>
            <a:endParaRPr lang="en-US" dirty="0"/>
          </a:p>
          <a:p>
            <a:pPr marL="857250" lvl="1" indent="-457200">
              <a:spcBef>
                <a:spcPct val="20000"/>
              </a:spcBef>
              <a:buFont typeface="+mj-lt"/>
              <a:buAutoNum type="alphaUcPeriod"/>
              <a:defRPr/>
            </a:pPr>
            <a:r>
              <a:rPr lang="en-US" sz="2000" dirty="0"/>
              <a:t>‘EC’ quality control system for the final product.				</a:t>
            </a:r>
            <a:r>
              <a:rPr lang="en-GB" sz="2000" i="1" u="sng" dirty="0"/>
              <a:t>OR</a:t>
            </a:r>
            <a:endParaRPr lang="en-US" sz="2000" i="1" u="sng" dirty="0"/>
          </a:p>
          <a:p>
            <a:pPr marL="857250" lvl="1" indent="-457200">
              <a:spcBef>
                <a:spcPct val="20000"/>
              </a:spcBef>
              <a:buFont typeface="+mj-lt"/>
              <a:buAutoNum type="alphaUcPeriod" startAt="2"/>
              <a:defRPr/>
            </a:pPr>
            <a:r>
              <a:rPr lang="en-US" sz="2000" dirty="0"/>
              <a:t>System for ensuring EC quality of production by means of monitoring.</a:t>
            </a:r>
          </a:p>
          <a:p>
            <a:pPr marL="0" indent="0"/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‘CIG’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1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PPE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81229"/>
              </p:ext>
            </p:extLst>
          </p:nvPr>
        </p:nvGraphicFramePr>
        <p:xfrm>
          <a:off x="457199" y="936423"/>
          <a:ext cx="8466083" cy="4817043"/>
        </p:xfrm>
        <a:graphic>
          <a:graphicData uri="http://schemas.openxmlformats.org/drawingml/2006/table">
            <a:tbl>
              <a:tblPr/>
              <a:tblGrid>
                <a:gridCol w="2735473"/>
                <a:gridCol w="5730610"/>
              </a:tblGrid>
              <a:tr h="65589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Primary Requirement ‘1’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EN45011 (Guide 65)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7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‘+’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eneva" charset="-128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ISO 17020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eneva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7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Directive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  <a:hlinkClick r:id="rId2"/>
                        </a:rPr>
                        <a:t>Personal Protective Equipment Directive 89/686/EEC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  <a:ea typeface="Geneva" charset="-128"/>
                          <a:hlinkClick r:id="rId2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  <a:ea typeface="Geneva" charset="-128"/>
                      </a:endParaRP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eneva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07707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Guidance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  <a:hlinkClick r:id="rId3"/>
                        </a:rPr>
                        <a:t>EA 2/17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eneva" charset="-128"/>
                        <a:hlinkClick r:id="rId4"/>
                      </a:endParaRP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  <a:hlinkClick r:id="rId5"/>
                        </a:rPr>
                        <a:t>PPE Guidance Documents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 (bottom of page)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  <a:hlinkClick r:id="rId6"/>
                        </a:rPr>
                        <a:t>URN 98/981 PPE Guidelines for appointing approved bodies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eneva" charset="-128"/>
                      </a:endParaRP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  <a:hlinkClick r:id="rId7"/>
                        </a:rPr>
                        <a:t>UKAS P16: </a:t>
                      </a: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Geneva" charset="-128"/>
                          <a:cs typeface="Times New Roman" pitchFamily="18" charset="0"/>
                          <a:hlinkClick r:id="rId7"/>
                        </a:rPr>
                        <a:t> 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Geneva" charset="-128"/>
                          <a:cs typeface="Times New Roman" pitchFamily="18" charset="0"/>
                          <a:hlinkClick r:id="rId7"/>
                        </a:rPr>
                        <a:t>Assessment of Approved and Notified Bodies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Geneva" charset="-128"/>
                        <a:cs typeface="Times New Roman" pitchFamily="18" charset="0"/>
                      </a:endParaRP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Geneva" charset="-128"/>
                          <a:cs typeface="Times New Roman" pitchFamily="18" charset="0"/>
                          <a:hlinkClick r:id="rId6"/>
                        </a:rPr>
                        <a:t>BIS: Guidelines for organisations seeking approved body status to undertake testing and certification of personal protective equipment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Geneva" charset="-128"/>
                          <a:cs typeface="Times New Roman" pitchFamily="18" charset="0"/>
                          <a:hlinkClick r:id="rId6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Geneva" charset="-128"/>
                        <a:cs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7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Management System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‘PE’ Department Code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7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Primary Document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  <a:hlinkClick r:id="rId8"/>
                        </a:rPr>
                        <a:t>Program Requirements 27-PE-P0400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(to become 00-PE-P0400)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7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8497614" cy="2479784"/>
          </a:xfrm>
        </p:spPr>
        <p:txBody>
          <a:bodyPr/>
          <a:lstStyle/>
          <a:p>
            <a:r>
              <a:rPr lang="en-GB" dirty="0" smtClean="0">
                <a:latin typeface="Arial" charset="0"/>
                <a:ea typeface="Geneva" charset="0"/>
              </a:rPr>
              <a:t>Medical (Medical Devices (MDD)</a:t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>and </a:t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>In-vitro Diagnostics Devices (IVDD) </a:t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>Directives) Notified Body</a:t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endParaRPr lang="en-US" dirty="0">
              <a:latin typeface="Arial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1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8497614" cy="2479784"/>
          </a:xfrm>
        </p:spPr>
        <p:txBody>
          <a:bodyPr/>
          <a:lstStyle/>
          <a:p>
            <a:r>
              <a:rPr lang="en-GB" dirty="0" smtClean="0">
                <a:latin typeface="Arial" charset="0"/>
                <a:ea typeface="Geneva" charset="0"/>
              </a:rPr>
              <a:t>Accredited and Non Accredited </a:t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>(ITE) EN evaluations </a:t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endParaRPr lang="en-US" dirty="0">
              <a:latin typeface="Arial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0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charset="0"/>
                <a:ea typeface="Geneva" charset="0"/>
              </a:rPr>
              <a:t>Accredited and Non Accredited </a:t>
            </a:r>
            <a:r>
              <a:rPr lang="en-GB" dirty="0" smtClean="0">
                <a:latin typeface="Arial" charset="0"/>
                <a:ea typeface="Geneva" charset="0"/>
              </a:rPr>
              <a:t>(</a:t>
            </a:r>
            <a:r>
              <a:rPr lang="en-GB" dirty="0">
                <a:latin typeface="Arial" charset="0"/>
                <a:ea typeface="Geneva" charset="0"/>
              </a:rPr>
              <a:t>ITE) EN 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Program established to support RFI initially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dirty="0" smtClean="0"/>
          </a:p>
          <a:p>
            <a:pPr>
              <a:buFont typeface="Arial" pitchFamily="34" charset="0"/>
              <a:buChar char="•"/>
            </a:pPr>
            <a:r>
              <a:rPr lang="en-GB" sz="1600" dirty="0"/>
              <a:t>Focused on EN 60950</a:t>
            </a:r>
          </a:p>
          <a:p>
            <a:pPr lvl="2">
              <a:buFontTx/>
              <a:buChar char="-"/>
            </a:pPr>
            <a:r>
              <a:rPr lang="en-GB" dirty="0"/>
              <a:t>E.g. Radio &amp; Telecommunications Terminal Equipment (R&amp;TTE)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Act as a Subcontractor to RFI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Option to serve customers directly 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Output an Accredited or non Accredited evaluation report – no Certification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Utilises our UKAS ISO 17025 Accreditation</a:t>
            </a:r>
          </a:p>
          <a:p>
            <a:pPr>
              <a:buFont typeface="Arial" pitchFamily="34" charset="0"/>
              <a:buChar char="•"/>
            </a:pPr>
            <a:endParaRPr lang="en-GB" sz="1600" dirty="0" smtClean="0"/>
          </a:p>
          <a:p>
            <a:pPr marL="0" indent="0"/>
            <a:endParaRPr lang="en-GB" dirty="0"/>
          </a:p>
          <a:p>
            <a:pPr marL="0" indent="0"/>
            <a:endParaRPr lang="en-GB" dirty="0" smtClean="0"/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050" name="Picture 2" descr="http://www.businesslink.gov.uk/Sectors_Central_images/SM125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493" y="4511237"/>
            <a:ext cx="2282684" cy="176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613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charset="0"/>
                <a:ea typeface="Geneva" charset="0"/>
              </a:rPr>
              <a:t>Accredited and Non Accredited </a:t>
            </a:r>
            <a:r>
              <a:rPr lang="en-GB" dirty="0" smtClean="0">
                <a:latin typeface="Arial" charset="0"/>
                <a:ea typeface="Geneva" charset="0"/>
              </a:rPr>
              <a:t>(</a:t>
            </a:r>
            <a:r>
              <a:rPr lang="en-GB" dirty="0">
                <a:latin typeface="Arial" charset="0"/>
                <a:ea typeface="Geneva" charset="0"/>
              </a:rPr>
              <a:t>ITE) EN </a:t>
            </a:r>
            <a:r>
              <a:rPr lang="en-GB" dirty="0" smtClean="0">
                <a:latin typeface="Arial" charset="0"/>
                <a:ea typeface="Geneva" charset="0"/>
              </a:rPr>
              <a:t>evaluations - </a:t>
            </a:r>
            <a:r>
              <a:rPr lang="en-GB" dirty="0" smtClean="0"/>
              <a:t>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958684"/>
              </p:ext>
            </p:extLst>
          </p:nvPr>
        </p:nvGraphicFramePr>
        <p:xfrm>
          <a:off x="331076" y="1417638"/>
          <a:ext cx="8466083" cy="4057482"/>
        </p:xfrm>
        <a:graphic>
          <a:graphicData uri="http://schemas.openxmlformats.org/drawingml/2006/table">
            <a:tbl>
              <a:tblPr/>
              <a:tblGrid>
                <a:gridCol w="2735473"/>
                <a:gridCol w="5730610"/>
              </a:tblGrid>
              <a:tr h="65589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Geneva" charset="-128"/>
                        </a:rPr>
                        <a:t>Primary Requirements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Geneva" charset="-128"/>
                        </a:rPr>
                        <a:t>ISO 17025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Geneva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07707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Geneva" charset="-128"/>
                        </a:rPr>
                        <a:t>Guidance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UKAS Lab1:</a:t>
                      </a:r>
                      <a:r>
                        <a:rPr lang="en-US" sz="160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Reference to Accreditation for Laboratories</a:t>
                      </a:r>
                      <a:endParaRPr lang="en-US" sz="1600" u="sng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u="sng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3"/>
                      </a:endParaRP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URN 11/673: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The National Accreditation Logo and Symbols: Conditions for Use by UKAS and UKAS Accredited</a:t>
                      </a:r>
                      <a:r>
                        <a:rPr lang="en-GB" sz="160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 Organisations</a:t>
                      </a:r>
                      <a:r>
                        <a:rPr lang="en-US" sz="160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 (July 2011)</a:t>
                      </a:r>
                      <a:endParaRPr lang="en-US" sz="1600" u="sng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u="sng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Relevant UKAS Publications for Laboratory Accreditation to ISO/IEC 17025</a:t>
                      </a:r>
                      <a:r>
                        <a:rPr lang="en-US" sz="160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(General link)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Geneva" charset="-128"/>
                        <a:cs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7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Geneva" charset="-128"/>
                        </a:rPr>
                        <a:t>Primary Document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Accredited and Non Accredited EN Evaluations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5"/>
                      </a:endParaRPr>
                    </a:p>
                    <a:p>
                      <a:r>
                        <a:rPr lang="en-GB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UK ITE and Hi Tec Team (27-CA-S0401)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Geneva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47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8497614" cy="2479784"/>
          </a:xfrm>
        </p:spPr>
        <p:txBody>
          <a:bodyPr/>
          <a:lstStyle/>
          <a:p>
            <a:r>
              <a:rPr lang="en-GB" dirty="0" smtClean="0">
                <a:latin typeface="Arial" charset="0"/>
                <a:ea typeface="Geneva" charset="0"/>
              </a:rPr>
              <a:t>Microgeneration Certification </a:t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>Scheme (MCS)</a:t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endParaRPr lang="en-US" dirty="0">
              <a:latin typeface="Arial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98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charset="0"/>
                <a:ea typeface="Arial Unicode MS" charset="0"/>
                <a:cs typeface="Arial Unicode MS" charset="0"/>
              </a:rPr>
              <a:t>Microgeneration Certification Scheme (MCS</a:t>
            </a:r>
            <a:r>
              <a:rPr lang="en-GB" dirty="0" smtClean="0">
                <a:latin typeface="Arial" charset="0"/>
                <a:ea typeface="Arial Unicode MS" charset="0"/>
                <a:cs typeface="Arial Unicode MS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45450" y="6191411"/>
            <a:ext cx="641350" cy="365125"/>
          </a:xfrm>
        </p:spPr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33" y="2719598"/>
            <a:ext cx="2466727" cy="2310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659" y="2812039"/>
            <a:ext cx="2405895" cy="226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928908"/>
            <a:ext cx="8229600" cy="151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Geneva" charset="-128"/>
                <a:cs typeface="Geneva" charset="0"/>
              </a:defRPr>
            </a:lvl1pPr>
            <a:lvl2pPr marL="344488" indent="-17145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2pPr>
            <a:lvl3pPr marL="569913" indent="-22542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3pPr>
            <a:lvl4pPr marL="801688" indent="-231775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4pPr>
            <a:lvl5pPr marL="974725" indent="-173038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charset="0"/>
              <a:buChar char="-"/>
              <a:defRPr sz="1600" kern="1200">
                <a:solidFill>
                  <a:schemeClr val="tx1"/>
                </a:solidFill>
                <a:latin typeface="Arial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1600" dirty="0"/>
              <a:t>MCS certifies </a:t>
            </a:r>
            <a:r>
              <a:rPr lang="en-US" sz="1600" dirty="0" smtClean="0"/>
              <a:t>Microgeneration </a:t>
            </a:r>
            <a:r>
              <a:rPr lang="en-US" sz="1600" dirty="0"/>
              <a:t>technologies used to produce electricity and heat from renewable </a:t>
            </a:r>
            <a:r>
              <a:rPr lang="en-US" sz="1600" dirty="0" smtClean="0"/>
              <a:t>sources (to take advantage of ‘feed in’ tariff) </a:t>
            </a:r>
            <a:endParaRPr lang="en-GB" sz="1600" dirty="0" smtClean="0"/>
          </a:p>
          <a:p>
            <a:pPr>
              <a:buFont typeface="Arial" pitchFamily="34" charset="0"/>
              <a:buChar char="•"/>
            </a:pPr>
            <a:endParaRPr lang="en-GB" sz="1600" dirty="0"/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Appointed by UK Government – under license, following UKAS Accreditation</a:t>
            </a:r>
          </a:p>
          <a:p>
            <a:pPr>
              <a:buFont typeface="Arial" pitchFamily="34" charset="0"/>
              <a:buChar char="•"/>
            </a:pPr>
            <a:endParaRPr lang="en-GB" sz="1600" dirty="0"/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Manufacturers of Products </a:t>
            </a:r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and Installers </a:t>
            </a:r>
          </a:p>
          <a:p>
            <a:pPr>
              <a:buFont typeface="Arial" pitchFamily="34" charset="0"/>
              <a:buChar char="•"/>
            </a:pPr>
            <a:endParaRPr lang="en-GB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Evaluation = Type Test and Factory Production Control (CIG Approach)</a:t>
            </a:r>
            <a:endParaRPr lang="en-GB" sz="1600" dirty="0"/>
          </a:p>
          <a:p>
            <a:pPr>
              <a:buFont typeface="Arial" pitchFamily="34" charset="0"/>
              <a:buChar char="•"/>
            </a:pPr>
            <a:endParaRPr lang="en-GB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UK = Certification Office, UL Frankfurt = Evaluation and Testing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45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charset="0"/>
                <a:ea typeface="Arial Unicode MS" charset="0"/>
                <a:cs typeface="Arial Unicode MS" charset="0"/>
              </a:rPr>
              <a:t>Microgeneration Certification Scheme (MCS)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56881"/>
            <a:ext cx="7866993" cy="5785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720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40" y="394138"/>
            <a:ext cx="8795270" cy="624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55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Geneva" charset="0"/>
              </a:rPr>
              <a:t>Agenda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801939"/>
            <a:ext cx="8229600" cy="3517812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•"/>
            </a:pPr>
            <a:endParaRPr lang="en-GB" sz="700" dirty="0" smtClean="0">
              <a:solidFill>
                <a:srgbClr val="C00000"/>
              </a:solidFill>
            </a:endParaRPr>
          </a:p>
          <a:p>
            <a:pPr marL="457200" indent="-457200" eaLnBrk="1" hangingPunct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European/UK Accreditation developments </a:t>
            </a:r>
            <a:endParaRPr lang="en-GB" sz="1800" dirty="0" smtClean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GB" sz="180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Notified Body Activity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Construction Products Directive (CPD)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Marine Equipment Directive (MED)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Personal Protective Equipment Directive (PPE) </a:t>
            </a:r>
          </a:p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GB" sz="1800" dirty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Medical Notified Body </a:t>
            </a:r>
            <a:r>
              <a:rPr lang="en-GB" sz="1800" dirty="0" smtClean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(MDD &amp; IVD)</a:t>
            </a:r>
            <a:endParaRPr lang="en-US" sz="1800" dirty="0" smtClean="0">
              <a:solidFill>
                <a:srgbClr val="7F7F7F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</a:pPr>
            <a:r>
              <a:rPr lang="en-GB" sz="180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Other </a:t>
            </a:r>
            <a:r>
              <a:rPr lang="en-GB" sz="180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Programs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Accredited and Non Accredited (ITE) EN Evaluations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GB" sz="1800" dirty="0" smtClean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Microgeneration Certification Scheme (MCS)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B74211-F537-6447-9643-9ABACC3E0CED}" type="slidenum">
              <a:rPr lang="en-US">
                <a:ea typeface="Geneva" charset="0"/>
                <a:cs typeface="Geneva" charset="0"/>
              </a:rPr>
              <a:pPr/>
              <a:t>3</a:t>
            </a:fld>
            <a:endParaRPr lang="en-US" dirty="0">
              <a:ea typeface="Geneva" charset="0"/>
              <a:cs typeface="Geneva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30765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charset="0"/>
                <a:ea typeface="Arial Unicode MS" charset="0"/>
                <a:cs typeface="Arial Unicode MS" charset="0"/>
              </a:rPr>
              <a:t>Microgeneration Certification Scheme (MCS)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6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722283"/>
              </p:ext>
            </p:extLst>
          </p:nvPr>
        </p:nvGraphicFramePr>
        <p:xfrm>
          <a:off x="331076" y="1007735"/>
          <a:ext cx="8466083" cy="4282169"/>
        </p:xfrm>
        <a:graphic>
          <a:graphicData uri="http://schemas.openxmlformats.org/drawingml/2006/table">
            <a:tbl>
              <a:tblPr/>
              <a:tblGrid>
                <a:gridCol w="2735473"/>
                <a:gridCol w="5730610"/>
              </a:tblGrid>
              <a:tr h="65589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Geneva" charset="-128"/>
                        </a:rPr>
                        <a:t>Primary Requirements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Geneva" charset="-128"/>
                        </a:rPr>
                        <a:t>EN 45011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MCS 005</a:t>
                      </a:r>
                      <a:r>
                        <a:rPr lang="en-GB" sz="1400" u="sng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lang="en-GB" sz="140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Product Certification Scheme Requirements: Solar Photovoltaic Panels</a:t>
                      </a:r>
                      <a:endParaRPr lang="en-GB" sz="1400" u="sng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MCS010 Product Certification Scheme Requirements: Factory Production Control Requirements</a:t>
                      </a:r>
                      <a:endParaRPr lang="en-GB" sz="1400" u="sng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MCS 011 Product Certification Scheme Requirements: Acceptance Criteria for Testing Required for Product Certification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Geneva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07707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Geneva" charset="-128"/>
                        </a:rPr>
                        <a:t>Guidance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Geneva" charset="-128"/>
                          <a:hlinkClick r:id="rId5"/>
                        </a:rPr>
                        <a:t>EA 2/17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Geneva" charset="-128"/>
                        <a:hlinkClick r:id="rId6"/>
                      </a:endParaRP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UKAS C2 General Principles for the Assessment of Certification Bodies for Product Certification</a:t>
                      </a:r>
                      <a:endParaRPr lang="en-GB" sz="1400" u="sng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40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IAF GD 5 Guidance on the application of ISO/IEC Guide 65:1996 (Application from 8 December 2007)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Geneva" charset="-128"/>
                        <a:cs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7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Geneva" charset="-128"/>
                        </a:rPr>
                        <a:t>Management System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Geneva" charset="-128"/>
                        </a:rPr>
                        <a:t>‘MC’ Department Code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7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Geneva" charset="-128"/>
                        </a:rPr>
                        <a:t>Primary Document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Geneva" charset="-128"/>
                          <a:hlinkClick r:id="rId9"/>
                        </a:rPr>
                        <a:t>Program Policy (00-MC-P0400)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Geneva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78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8497614" cy="2479784"/>
          </a:xfrm>
        </p:spPr>
        <p:txBody>
          <a:bodyPr/>
          <a:lstStyle/>
          <a:p>
            <a:r>
              <a:rPr lang="en-GB" dirty="0" smtClean="0">
                <a:latin typeface="Arial" charset="0"/>
                <a:ea typeface="Geneva" charset="0"/>
              </a:rPr>
              <a:t>Reference</a:t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>(to be used only if needed)</a:t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endParaRPr lang="en-US" dirty="0">
              <a:latin typeface="Arial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18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12736EC-24CA-4617-925A-87ED212FA5D8}" type="slidenum">
              <a:rPr lang="en-US" smtClean="0"/>
              <a:pPr eaLnBrk="1" hangingPunct="1"/>
              <a:t>32</a:t>
            </a:fld>
            <a:endParaRPr lang="en-US" smtClean="0"/>
          </a:p>
        </p:txBody>
      </p:sp>
      <p:sp>
        <p:nvSpPr>
          <p:cNvPr id="614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Geneva" charset="-128"/>
              </a:rPr>
              <a:t>Notified Body Services</a:t>
            </a:r>
          </a:p>
        </p:txBody>
      </p:sp>
      <p:sp>
        <p:nvSpPr>
          <p:cNvPr id="6148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046163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sz="1800" smtClean="0">
                <a:ea typeface="Geneva" charset="-128"/>
              </a:rPr>
              <a:t>CE Marking Services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GB" sz="1800" smtClean="0">
              <a:solidFill>
                <a:srgbClr val="000000"/>
              </a:solidFill>
              <a:ea typeface="Geneva" charset="-128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altLang="zh-CN" sz="1800" smtClean="0">
                <a:ea typeface="Geneva" charset="-128"/>
                <a:cs typeface="Arial" charset="0"/>
              </a:rPr>
              <a:t>The marking indicates the product meets the minimum essential requirements as laid down in the respective EU Directive(s).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GB" altLang="zh-CN" sz="1800" smtClean="0">
              <a:ea typeface="Geneva" charset="-128"/>
              <a:cs typeface="Arial" charset="0"/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600" b="1" smtClean="0">
                <a:ea typeface="Geneva" charset="-128"/>
              </a:rPr>
              <a:t>Uphold the safety of consumers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GB" sz="1600" b="1" smtClean="0">
              <a:ea typeface="Geneva" charset="-128"/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600" b="1" smtClean="0">
                <a:ea typeface="Geneva" charset="-128"/>
              </a:rPr>
              <a:t>Manufacturers desire to: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GB" sz="1600" b="1" smtClean="0">
              <a:ea typeface="Geneva" charset="-128"/>
            </a:endParaRPr>
          </a:p>
          <a:p>
            <a:pPr marL="1143000" lvl="2" indent="-228600">
              <a:lnSpc>
                <a:spcPct val="90000"/>
              </a:lnSpc>
            </a:pPr>
            <a:r>
              <a:rPr lang="en-US" b="1" smtClean="0"/>
              <a:t>Sell product to other European member states from within Europe</a:t>
            </a:r>
          </a:p>
          <a:p>
            <a:pPr marL="1143000" lvl="2" indent="-228600">
              <a:lnSpc>
                <a:spcPct val="90000"/>
              </a:lnSpc>
            </a:pPr>
            <a:endParaRPr lang="en-US" b="1" smtClean="0"/>
          </a:p>
          <a:p>
            <a:pPr marL="1143000" lvl="2" indent="-228600">
              <a:lnSpc>
                <a:spcPct val="90000"/>
              </a:lnSpc>
            </a:pPr>
            <a:r>
              <a:rPr lang="en-US" b="1" smtClean="0"/>
              <a:t>Sell into the European market from outside of Europe</a:t>
            </a:r>
          </a:p>
          <a:p>
            <a:pPr marL="1143000" lvl="2" indent="-228600">
              <a:lnSpc>
                <a:spcPct val="90000"/>
              </a:lnSpc>
            </a:pPr>
            <a:endParaRPr lang="en-US" b="1" smtClean="0"/>
          </a:p>
          <a:p>
            <a:pPr marL="1143000" lvl="2" indent="-228600">
              <a:lnSpc>
                <a:spcPct val="90000"/>
              </a:lnSpc>
            </a:pPr>
            <a:r>
              <a:rPr lang="en-US" b="1" smtClean="0"/>
              <a:t>Assure customers (end or intermediary) that their product meets the </a:t>
            </a:r>
            <a:r>
              <a:rPr lang="en-GB" b="1" smtClean="0"/>
              <a:t>essential requirements of the relevant Directive.</a:t>
            </a:r>
            <a:endParaRPr lang="en-US" b="1" smtClean="0"/>
          </a:p>
          <a:p>
            <a:pPr>
              <a:lnSpc>
                <a:spcPct val="90000"/>
              </a:lnSpc>
              <a:buFontTx/>
              <a:buChar char="•"/>
            </a:pPr>
            <a:endParaRPr lang="en-GB" altLang="zh-CN" sz="180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</a:pPr>
            <a:endParaRPr lang="en-US" sz="1800" smtClean="0">
              <a:ea typeface="Geneva" charset="-128"/>
            </a:endParaRPr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00" y="881063"/>
            <a:ext cx="76200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388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A7BB5AE3-5CE8-4A85-9A00-561C1DC5861E}" type="slidenum">
              <a:rPr lang="en-US" smtClean="0"/>
              <a:pPr eaLnBrk="1" hangingPunct="1"/>
              <a:t>33</a:t>
            </a:fld>
            <a:endParaRPr lang="en-US" smtClean="0"/>
          </a:p>
        </p:txBody>
      </p:sp>
      <p:sp>
        <p:nvSpPr>
          <p:cNvPr id="921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Geneva" charset="-128"/>
              </a:rPr>
              <a:t>CPD - European framework</a:t>
            </a: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457200" y="1447800"/>
            <a:ext cx="3276600" cy="280988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sz="1600" b="1"/>
              <a:t>European Commission </a:t>
            </a:r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457200" y="2009775"/>
            <a:ext cx="3276600" cy="70326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GB" sz="1600" b="1"/>
              <a:t>Member State  Government</a:t>
            </a:r>
          </a:p>
          <a:p>
            <a:pPr algn="ctr"/>
            <a:r>
              <a:rPr lang="en-GB" sz="1200" b="1">
                <a:solidFill>
                  <a:schemeClr val="bg1"/>
                </a:solidFill>
              </a:rPr>
              <a:t>UK: </a:t>
            </a:r>
            <a:r>
              <a:rPr lang="en-GB" sz="1200" b="1">
                <a:solidFill>
                  <a:schemeClr val="accent1"/>
                </a:solidFill>
              </a:rPr>
              <a:t>Department of Communities and</a:t>
            </a:r>
          </a:p>
          <a:p>
            <a:pPr algn="ctr"/>
            <a:r>
              <a:rPr lang="en-GB" sz="1200" b="1">
                <a:solidFill>
                  <a:schemeClr val="accent1"/>
                </a:solidFill>
              </a:rPr>
              <a:t> Local Government</a:t>
            </a:r>
            <a:r>
              <a:rPr lang="en-GB" sz="1200" b="1">
                <a:solidFill>
                  <a:schemeClr val="bg1"/>
                </a:solidFill>
              </a:rPr>
              <a:t> </a:t>
            </a: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414338" y="2994025"/>
            <a:ext cx="3319462" cy="106521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GB" sz="1600" b="1"/>
              <a:t>National Competent Authority</a:t>
            </a:r>
            <a:r>
              <a:rPr lang="en-GB" sz="2400">
                <a:latin typeface="Times New Roman" pitchFamily="18" charset="0"/>
              </a:rPr>
              <a:t> </a:t>
            </a:r>
          </a:p>
          <a:p>
            <a:pPr algn="ctr"/>
            <a:r>
              <a:rPr lang="en-GB" sz="1200" b="1">
                <a:solidFill>
                  <a:schemeClr val="bg1"/>
                </a:solidFill>
              </a:rPr>
              <a:t>UK:</a:t>
            </a:r>
            <a:r>
              <a:rPr lang="en-GB" sz="1200" b="1">
                <a:solidFill>
                  <a:schemeClr val="accent1"/>
                </a:solidFill>
              </a:rPr>
              <a:t>FBE Ltd.</a:t>
            </a:r>
            <a:endParaRPr lang="en-US" sz="1200" b="1">
              <a:solidFill>
                <a:schemeClr val="accent1"/>
              </a:solidFill>
            </a:endParaRP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414338" y="4267200"/>
            <a:ext cx="3200400" cy="70326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en-GB" b="1"/>
          </a:p>
          <a:p>
            <a:pPr algn="ctr"/>
            <a:r>
              <a:rPr lang="en-GB" sz="1600" b="1"/>
              <a:t>Designating Body</a:t>
            </a:r>
          </a:p>
          <a:p>
            <a:pPr algn="ctr"/>
            <a:r>
              <a:rPr lang="en-GB" sz="1200" b="1">
                <a:solidFill>
                  <a:schemeClr val="bg1"/>
                </a:solidFill>
              </a:rPr>
              <a:t>UK: </a:t>
            </a:r>
            <a:r>
              <a:rPr lang="en-GB" sz="1200" b="1">
                <a:solidFill>
                  <a:schemeClr val="accent1"/>
                </a:solidFill>
              </a:rPr>
              <a:t>UKAS</a:t>
            </a:r>
          </a:p>
          <a:p>
            <a:pPr algn="ctr"/>
            <a:endParaRPr lang="en-US" sz="1200" b="1">
              <a:solidFill>
                <a:schemeClr val="accent1"/>
              </a:solidFill>
            </a:endParaRPr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533400" y="5381625"/>
            <a:ext cx="3200400" cy="56197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GB" sz="1600" b="1"/>
              <a:t>Notified Body</a:t>
            </a:r>
          </a:p>
          <a:p>
            <a:pPr algn="ctr"/>
            <a:r>
              <a:rPr lang="en-GB" sz="1200" b="1">
                <a:solidFill>
                  <a:schemeClr val="bg1"/>
                </a:solidFill>
              </a:rPr>
              <a:t>UL International (UK) Ltd.</a:t>
            </a:r>
            <a:r>
              <a:rPr lang="en-GB" sz="2400"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1219200" y="6224588"/>
            <a:ext cx="1752600" cy="350837"/>
          </a:xfrm>
          <a:prstGeom prst="ellipse">
            <a:avLst/>
          </a:prstGeom>
          <a:solidFill>
            <a:srgbClr val="FF0000"/>
          </a:solidFill>
          <a:ln w="127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Client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2057400" y="1728788"/>
            <a:ext cx="0" cy="2809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2057400" y="2713038"/>
            <a:ext cx="0" cy="2809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2033588" y="4059238"/>
            <a:ext cx="0" cy="2809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2095500" y="5100638"/>
            <a:ext cx="0" cy="2809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2095500" y="5943600"/>
            <a:ext cx="0" cy="2809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4591050" y="928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algn="ctr" eaLnBrk="1" hangingPunct="1"/>
            <a:r>
              <a:rPr lang="en-GB" b="1" u="sng"/>
              <a:t>Primary role of organisation</a:t>
            </a:r>
            <a:endParaRPr lang="en-US" b="1" u="sng"/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3886200" y="1447800"/>
            <a:ext cx="480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GB" sz="1200"/>
              <a:t>On behalf of each Member State, is responsible for proposing and implementing Legislation e.g. the Directives </a:t>
            </a:r>
            <a:endParaRPr lang="en-GB" sz="1600"/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3886200" y="2057400"/>
            <a:ext cx="4876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GB" sz="1200"/>
              <a:t>Adopting the legislation and establishing the  framework for implementation in the Member State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3886200" y="2994025"/>
            <a:ext cx="34702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GB" sz="1200"/>
              <a:t>Administering the program in the member state:</a:t>
            </a:r>
          </a:p>
          <a:p>
            <a:pPr eaLnBrk="1" hangingPunct="1">
              <a:buFontTx/>
              <a:buChar char="-"/>
            </a:pPr>
            <a:r>
              <a:rPr lang="en-GB" sz="1200"/>
              <a:t> Administration</a:t>
            </a:r>
          </a:p>
          <a:p>
            <a:pPr eaLnBrk="1" hangingPunct="1">
              <a:buFontTx/>
              <a:buChar char="-"/>
            </a:pPr>
            <a:r>
              <a:rPr lang="en-US" sz="1200"/>
              <a:t> Appeals</a:t>
            </a:r>
          </a:p>
          <a:p>
            <a:pPr eaLnBrk="1" hangingPunct="1">
              <a:buFontTx/>
              <a:buChar char="-"/>
            </a:pPr>
            <a:r>
              <a:rPr lang="en-US" sz="1200"/>
              <a:t> Stakeholder representation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3794125" y="4340225"/>
            <a:ext cx="41433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algn="ctr" eaLnBrk="1" hangingPunct="1"/>
            <a:r>
              <a:rPr lang="en-GB" sz="1200"/>
              <a:t>Assess the initial and on-going evaluation of Notified Bodies</a:t>
            </a:r>
            <a:endParaRPr lang="en-US" sz="1200"/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3886200" y="5430838"/>
            <a:ext cx="47450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GB" sz="1200"/>
              <a:t>Assess initial and on-going suitability suitability of applicant customers </a:t>
            </a:r>
          </a:p>
          <a:p>
            <a:pPr eaLnBrk="1" hangingPunct="1"/>
            <a:r>
              <a:rPr lang="en-GB" sz="1200"/>
              <a:t>and their product(s)</a:t>
            </a:r>
            <a:endParaRPr lang="en-US" sz="1200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86200" y="6210300"/>
            <a:ext cx="4291013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GB" sz="1200"/>
              <a:t>Critical role – ensuring their products meet the minimum essential requirements and their management system is maintained to </a:t>
            </a:r>
            <a:r>
              <a:rPr lang="en-GB" sz="1200">
                <a:solidFill>
                  <a:schemeClr val="accent1"/>
                </a:solidFill>
              </a:rPr>
              <a:t>Factory Production Control</a:t>
            </a:r>
            <a:r>
              <a:rPr lang="en-GB" sz="1200"/>
              <a:t> requirements.</a:t>
            </a:r>
            <a:endParaRPr lang="en-US" sz="1200"/>
          </a:p>
        </p:txBody>
      </p:sp>
      <p:sp>
        <p:nvSpPr>
          <p:cNvPr id="9238" name="AutoShape 22"/>
          <p:cNvSpPr>
            <a:spLocks/>
          </p:cNvSpPr>
          <p:nvPr/>
        </p:nvSpPr>
        <p:spPr bwMode="auto">
          <a:xfrm>
            <a:off x="193675" y="2994025"/>
            <a:ext cx="263525" cy="2106613"/>
          </a:xfrm>
          <a:prstGeom prst="leftBrace">
            <a:avLst>
              <a:gd name="adj1" fmla="val 6661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235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F113885A-72AC-4E97-8BDB-DB326A94872A}" type="slidenum">
              <a:rPr lang="en-US" smtClean="0"/>
              <a:pPr eaLnBrk="1" hangingPunct="1"/>
              <a:t>34</a:t>
            </a:fld>
            <a:endParaRPr lang="en-US" smtClean="0"/>
          </a:p>
        </p:txBody>
      </p:sp>
      <p:sp>
        <p:nvSpPr>
          <p:cNvPr id="1024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Geneva" charset="-128"/>
              </a:rPr>
              <a:t>CPD - Delivery and evaluation process</a:t>
            </a:r>
          </a:p>
        </p:txBody>
      </p:sp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76200" y="1862138"/>
            <a:ext cx="858838" cy="903287"/>
          </a:xfrm>
          <a:prstGeom prst="rect">
            <a:avLst/>
          </a:prstGeom>
          <a:solidFill>
            <a:srgbClr val="6EC1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Customer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_________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Customer 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Enquiry</a:t>
            </a:r>
          </a:p>
        </p:txBody>
      </p:sp>
      <p:sp>
        <p:nvSpPr>
          <p:cNvPr id="10245" name="Line 7"/>
          <p:cNvSpPr>
            <a:spLocks noChangeShapeType="1"/>
          </p:cNvSpPr>
          <p:nvPr/>
        </p:nvSpPr>
        <p:spPr bwMode="auto">
          <a:xfrm>
            <a:off x="4657725" y="927100"/>
            <a:ext cx="0" cy="9350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Line 8"/>
          <p:cNvSpPr>
            <a:spLocks noChangeShapeType="1"/>
          </p:cNvSpPr>
          <p:nvPr/>
        </p:nvSpPr>
        <p:spPr bwMode="auto">
          <a:xfrm>
            <a:off x="4657725" y="927100"/>
            <a:ext cx="29876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9"/>
          <p:cNvSpPr>
            <a:spLocks noChangeShapeType="1"/>
          </p:cNvSpPr>
          <p:nvPr/>
        </p:nvSpPr>
        <p:spPr bwMode="auto">
          <a:xfrm>
            <a:off x="7645400" y="927100"/>
            <a:ext cx="0" cy="62071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10"/>
          <p:cNvSpPr>
            <a:spLocks noChangeShapeType="1"/>
          </p:cNvSpPr>
          <p:nvPr/>
        </p:nvSpPr>
        <p:spPr bwMode="auto">
          <a:xfrm>
            <a:off x="8529638" y="939800"/>
            <a:ext cx="0" cy="846138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11"/>
          <p:cNvSpPr>
            <a:spLocks noChangeShapeType="1"/>
          </p:cNvSpPr>
          <p:nvPr/>
        </p:nvSpPr>
        <p:spPr bwMode="auto">
          <a:xfrm>
            <a:off x="7645400" y="939800"/>
            <a:ext cx="884238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12"/>
          <p:cNvSpPr>
            <a:spLocks noChangeShapeType="1"/>
          </p:cNvSpPr>
          <p:nvPr/>
        </p:nvSpPr>
        <p:spPr bwMode="auto">
          <a:xfrm>
            <a:off x="3908425" y="2765425"/>
            <a:ext cx="0" cy="4635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3"/>
          <p:cNvSpPr>
            <a:spLocks noChangeShapeType="1"/>
          </p:cNvSpPr>
          <p:nvPr/>
        </p:nvSpPr>
        <p:spPr bwMode="auto">
          <a:xfrm>
            <a:off x="5084763" y="2765425"/>
            <a:ext cx="0" cy="4635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Rectangle 14"/>
          <p:cNvSpPr>
            <a:spLocks noChangeArrowheads="1"/>
          </p:cNvSpPr>
          <p:nvPr/>
        </p:nvSpPr>
        <p:spPr bwMode="auto">
          <a:xfrm>
            <a:off x="1128713" y="1862138"/>
            <a:ext cx="928687" cy="903287"/>
          </a:xfrm>
          <a:prstGeom prst="rect">
            <a:avLst/>
          </a:prstGeom>
          <a:solidFill>
            <a:srgbClr val="1B808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Commercial/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CS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_________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Establish 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Project</a:t>
            </a:r>
          </a:p>
        </p:txBody>
      </p:sp>
      <p:sp>
        <p:nvSpPr>
          <p:cNvPr id="10253" name="Rectangle 15"/>
          <p:cNvSpPr>
            <a:spLocks noChangeArrowheads="1"/>
          </p:cNvSpPr>
          <p:nvPr/>
        </p:nvSpPr>
        <p:spPr bwMode="auto">
          <a:xfrm>
            <a:off x="2209800" y="1862138"/>
            <a:ext cx="928688" cy="9032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Engineering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__________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Planned</a:t>
            </a:r>
          </a:p>
        </p:txBody>
      </p:sp>
      <p:sp>
        <p:nvSpPr>
          <p:cNvPr id="10254" name="Rectangle 16"/>
          <p:cNvSpPr>
            <a:spLocks noChangeArrowheads="1"/>
          </p:cNvSpPr>
          <p:nvPr/>
        </p:nvSpPr>
        <p:spPr bwMode="auto">
          <a:xfrm>
            <a:off x="3314700" y="1862138"/>
            <a:ext cx="2271713" cy="9032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Engineering (NB L2)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_______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Project Handling </a:t>
            </a:r>
          </a:p>
        </p:txBody>
      </p:sp>
      <p:sp>
        <p:nvSpPr>
          <p:cNvPr id="10255" name="Rectangle 17"/>
          <p:cNvSpPr>
            <a:spLocks noChangeArrowheads="1"/>
          </p:cNvSpPr>
          <p:nvPr/>
        </p:nvSpPr>
        <p:spPr bwMode="auto">
          <a:xfrm>
            <a:off x="5784850" y="1862138"/>
            <a:ext cx="928688" cy="9032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Engineering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(NB L3)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_________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Review</a:t>
            </a:r>
          </a:p>
        </p:txBody>
      </p:sp>
      <p:sp>
        <p:nvSpPr>
          <p:cNvPr id="10256" name="Rectangle 18"/>
          <p:cNvSpPr>
            <a:spLocks noChangeArrowheads="1"/>
          </p:cNvSpPr>
          <p:nvPr/>
        </p:nvSpPr>
        <p:spPr bwMode="auto">
          <a:xfrm>
            <a:off x="6916738" y="1547813"/>
            <a:ext cx="1033462" cy="1500187"/>
          </a:xfrm>
          <a:prstGeom prst="rect">
            <a:avLst/>
          </a:prstGeom>
          <a:solidFill>
            <a:srgbClr val="459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NB 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Certification 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Decision </a:t>
            </a:r>
          </a:p>
          <a:p>
            <a:pPr algn="ctr"/>
            <a:r>
              <a:rPr lang="en-US" sz="1200" b="1" u="sng">
                <a:solidFill>
                  <a:schemeClr val="bg1"/>
                </a:solidFill>
              </a:rPr>
              <a:t>Maker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Certification 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Decision</a:t>
            </a:r>
          </a:p>
        </p:txBody>
      </p:sp>
      <p:sp>
        <p:nvSpPr>
          <p:cNvPr id="10257" name="Rectangle 19"/>
          <p:cNvSpPr>
            <a:spLocks noChangeArrowheads="1"/>
          </p:cNvSpPr>
          <p:nvPr/>
        </p:nvSpPr>
        <p:spPr bwMode="auto">
          <a:xfrm>
            <a:off x="8153400" y="1774825"/>
            <a:ext cx="928688" cy="1066800"/>
          </a:xfrm>
          <a:prstGeom prst="rect">
            <a:avLst/>
          </a:prstGeom>
          <a:solidFill>
            <a:srgbClr val="96C5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Field 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Services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________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Factory </a:t>
            </a:r>
            <a:br>
              <a:rPr lang="en-US" sz="1200" b="1">
                <a:solidFill>
                  <a:schemeClr val="bg1"/>
                </a:solidFill>
              </a:rPr>
            </a:br>
            <a:r>
              <a:rPr lang="en-US" sz="1200" b="1">
                <a:solidFill>
                  <a:schemeClr val="bg1"/>
                </a:solidFill>
              </a:rPr>
              <a:t>Surveillance</a:t>
            </a:r>
          </a:p>
        </p:txBody>
      </p:sp>
      <p:sp>
        <p:nvSpPr>
          <p:cNvPr id="10258" name="Rectangle 20"/>
          <p:cNvSpPr>
            <a:spLocks noChangeArrowheads="1"/>
          </p:cNvSpPr>
          <p:nvPr/>
        </p:nvSpPr>
        <p:spPr bwMode="auto">
          <a:xfrm>
            <a:off x="4619625" y="3228975"/>
            <a:ext cx="928688" cy="1244600"/>
          </a:xfrm>
          <a:prstGeom prst="rect">
            <a:avLst/>
          </a:prstGeom>
          <a:solidFill>
            <a:srgbClr val="96C5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Field 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Services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________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Initial 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Factory 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Inspection</a:t>
            </a:r>
          </a:p>
        </p:txBody>
      </p:sp>
      <p:sp>
        <p:nvSpPr>
          <p:cNvPr id="10259" name="Rectangle 21"/>
          <p:cNvSpPr>
            <a:spLocks noChangeArrowheads="1"/>
          </p:cNvSpPr>
          <p:nvPr/>
        </p:nvSpPr>
        <p:spPr bwMode="auto">
          <a:xfrm>
            <a:off x="3443288" y="3228975"/>
            <a:ext cx="928687" cy="1244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Laboratory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(NB L1)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________</a:t>
            </a:r>
          </a:p>
          <a:p>
            <a:pPr algn="ctr"/>
            <a:endParaRPr lang="en-US" sz="1200" b="1">
              <a:solidFill>
                <a:schemeClr val="bg1"/>
              </a:solidFill>
            </a:endParaRP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10260" name="Line 22"/>
          <p:cNvSpPr>
            <a:spLocks noChangeShapeType="1"/>
          </p:cNvSpPr>
          <p:nvPr/>
        </p:nvSpPr>
        <p:spPr bwMode="auto">
          <a:xfrm>
            <a:off x="935038" y="2303463"/>
            <a:ext cx="1936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Line 23"/>
          <p:cNvSpPr>
            <a:spLocks noChangeShapeType="1"/>
          </p:cNvSpPr>
          <p:nvPr/>
        </p:nvSpPr>
        <p:spPr bwMode="auto">
          <a:xfrm>
            <a:off x="2057400" y="2297113"/>
            <a:ext cx="1936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24"/>
          <p:cNvSpPr>
            <a:spLocks noChangeShapeType="1"/>
          </p:cNvSpPr>
          <p:nvPr/>
        </p:nvSpPr>
        <p:spPr bwMode="auto">
          <a:xfrm>
            <a:off x="3138488" y="2290763"/>
            <a:ext cx="17621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25"/>
          <p:cNvSpPr>
            <a:spLocks noChangeShapeType="1"/>
          </p:cNvSpPr>
          <p:nvPr/>
        </p:nvSpPr>
        <p:spPr bwMode="auto">
          <a:xfrm>
            <a:off x="5581650" y="2308225"/>
            <a:ext cx="203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26"/>
          <p:cNvSpPr>
            <a:spLocks noChangeShapeType="1"/>
          </p:cNvSpPr>
          <p:nvPr/>
        </p:nvSpPr>
        <p:spPr bwMode="auto">
          <a:xfrm>
            <a:off x="6713538" y="2290763"/>
            <a:ext cx="203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Line 27"/>
          <p:cNvSpPr>
            <a:spLocks noChangeShapeType="1"/>
          </p:cNvSpPr>
          <p:nvPr/>
        </p:nvSpPr>
        <p:spPr bwMode="auto">
          <a:xfrm>
            <a:off x="7950200" y="2259013"/>
            <a:ext cx="203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AutoShape 28"/>
          <p:cNvSpPr>
            <a:spLocks/>
          </p:cNvSpPr>
          <p:nvPr/>
        </p:nvSpPr>
        <p:spPr bwMode="auto">
          <a:xfrm rot="-5400000">
            <a:off x="5324475" y="1400175"/>
            <a:ext cx="531813" cy="6678613"/>
          </a:xfrm>
          <a:prstGeom prst="leftBrace">
            <a:avLst>
              <a:gd name="adj1" fmla="val 10465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Text Box 29"/>
          <p:cNvSpPr txBox="1">
            <a:spLocks noChangeArrowheads="1"/>
          </p:cNvSpPr>
          <p:nvPr/>
        </p:nvSpPr>
        <p:spPr bwMode="auto">
          <a:xfrm>
            <a:off x="4960938" y="5005388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US"/>
              <a:t>Evaluation</a:t>
            </a:r>
          </a:p>
        </p:txBody>
      </p:sp>
      <p:sp>
        <p:nvSpPr>
          <p:cNvPr id="10268" name="Text Box 30"/>
          <p:cNvSpPr txBox="1">
            <a:spLocks noChangeArrowheads="1"/>
          </p:cNvSpPr>
          <p:nvPr/>
        </p:nvSpPr>
        <p:spPr bwMode="auto">
          <a:xfrm>
            <a:off x="361950" y="5591175"/>
            <a:ext cx="833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US"/>
              <a:t>Conformity System 1 – Type Test + Factory Production Control (FPC) Inspection</a:t>
            </a:r>
          </a:p>
        </p:txBody>
      </p:sp>
    </p:spTree>
    <p:extLst>
      <p:ext uri="{BB962C8B-B14F-4D97-AF65-F5344CB8AC3E}">
        <p14:creationId xmlns:p14="http://schemas.microsoft.com/office/powerpoint/2010/main" val="2146777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3D773AC0-047F-4727-B829-ADC52BD2FBD7}" type="slidenum">
              <a:rPr lang="en-US" smtClean="0"/>
              <a:pPr eaLnBrk="1" hangingPunct="1"/>
              <a:t>35</a:t>
            </a:fld>
            <a:endParaRPr lang="en-US" smtClean="0"/>
          </a:p>
        </p:txBody>
      </p:sp>
      <p:sp>
        <p:nvSpPr>
          <p:cNvPr id="1741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Geneva" charset="-128"/>
              </a:rPr>
              <a:t>PPE - European framework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457200" y="1447800"/>
            <a:ext cx="3276600" cy="280988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sz="1600" b="1"/>
              <a:t>European Commission 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457200" y="2009775"/>
            <a:ext cx="3276600" cy="70326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GB" sz="1600" b="1"/>
              <a:t>Member State  Government</a:t>
            </a:r>
          </a:p>
          <a:p>
            <a:pPr algn="ctr"/>
            <a:r>
              <a:rPr lang="en-GB" sz="1200" b="1">
                <a:solidFill>
                  <a:schemeClr val="bg1"/>
                </a:solidFill>
              </a:rPr>
              <a:t>UK: </a:t>
            </a:r>
            <a:r>
              <a:rPr lang="en-GB" sz="1200" b="1">
                <a:solidFill>
                  <a:schemeClr val="accent1"/>
                </a:solidFill>
              </a:rPr>
              <a:t>Department for Business Innovation </a:t>
            </a:r>
          </a:p>
          <a:p>
            <a:pPr algn="ctr"/>
            <a:r>
              <a:rPr lang="en-GB" sz="1200" b="1">
                <a:solidFill>
                  <a:schemeClr val="accent1"/>
                </a:solidFill>
              </a:rPr>
              <a:t>and Skills</a:t>
            </a:r>
            <a:r>
              <a:rPr lang="en-GB" sz="1200" b="1">
                <a:solidFill>
                  <a:schemeClr val="bg1"/>
                </a:solidFill>
              </a:rPr>
              <a:t> </a:t>
            </a: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414338" y="2994025"/>
            <a:ext cx="3319462" cy="106521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GB" sz="1600" b="1"/>
              <a:t>National Competent Authority</a:t>
            </a:r>
            <a:r>
              <a:rPr lang="en-GB" sz="2400">
                <a:latin typeface="Times New Roman" pitchFamily="18" charset="0"/>
              </a:rPr>
              <a:t> </a:t>
            </a:r>
          </a:p>
          <a:p>
            <a:pPr algn="ctr"/>
            <a:r>
              <a:rPr lang="en-GB" sz="1200" b="1">
                <a:solidFill>
                  <a:schemeClr val="bg1"/>
                </a:solidFill>
              </a:rPr>
              <a:t>UK: </a:t>
            </a:r>
            <a:r>
              <a:rPr lang="en-GB" sz="1200" b="1">
                <a:solidFill>
                  <a:schemeClr val="accent1"/>
                </a:solidFill>
              </a:rPr>
              <a:t>Department for Business Innovation </a:t>
            </a:r>
          </a:p>
          <a:p>
            <a:pPr algn="ctr"/>
            <a:r>
              <a:rPr lang="en-GB" sz="1200" b="1">
                <a:solidFill>
                  <a:schemeClr val="accent1"/>
                </a:solidFill>
              </a:rPr>
              <a:t>and Skills</a:t>
            </a:r>
            <a:r>
              <a:rPr lang="en-GB" sz="1200" b="1">
                <a:solidFill>
                  <a:schemeClr val="bg1"/>
                </a:solidFill>
              </a:rPr>
              <a:t> </a:t>
            </a: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414338" y="4267200"/>
            <a:ext cx="3200400" cy="70326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en-GB" b="1"/>
          </a:p>
          <a:p>
            <a:pPr algn="ctr"/>
            <a:r>
              <a:rPr lang="en-GB" sz="1600" b="1"/>
              <a:t>Designating Body</a:t>
            </a:r>
          </a:p>
          <a:p>
            <a:pPr algn="ctr"/>
            <a:r>
              <a:rPr lang="en-GB" sz="1200" b="1">
                <a:solidFill>
                  <a:schemeClr val="bg1"/>
                </a:solidFill>
              </a:rPr>
              <a:t>UK: </a:t>
            </a:r>
            <a:r>
              <a:rPr lang="en-GB" sz="1200" b="1">
                <a:solidFill>
                  <a:schemeClr val="accent1"/>
                </a:solidFill>
              </a:rPr>
              <a:t>UKAS</a:t>
            </a:r>
          </a:p>
          <a:p>
            <a:pPr algn="ctr"/>
            <a:endParaRPr lang="en-US" sz="1200" b="1">
              <a:solidFill>
                <a:schemeClr val="accent1"/>
              </a:solidFill>
            </a:endParaRPr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533400" y="5381625"/>
            <a:ext cx="3200400" cy="56197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GB" sz="1600" b="1"/>
              <a:t>Notified Body</a:t>
            </a:r>
          </a:p>
          <a:p>
            <a:pPr algn="ctr"/>
            <a:r>
              <a:rPr lang="en-GB" sz="1200" b="1">
                <a:solidFill>
                  <a:schemeClr val="bg1"/>
                </a:solidFill>
              </a:rPr>
              <a:t>UL International (UK) Ltd.</a:t>
            </a:r>
            <a:r>
              <a:rPr lang="en-GB" sz="2400"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1219200" y="6224588"/>
            <a:ext cx="1752600" cy="350837"/>
          </a:xfrm>
          <a:prstGeom prst="ellipse">
            <a:avLst/>
          </a:prstGeom>
          <a:solidFill>
            <a:srgbClr val="FF0000"/>
          </a:solidFill>
          <a:ln w="12700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GB" sz="2000">
                <a:solidFill>
                  <a:schemeClr val="bg1"/>
                </a:solidFill>
              </a:rPr>
              <a:t>Client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2057400" y="1728788"/>
            <a:ext cx="0" cy="2809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2057400" y="2713038"/>
            <a:ext cx="0" cy="2809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2033588" y="4059238"/>
            <a:ext cx="0" cy="2809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2095500" y="5100638"/>
            <a:ext cx="0" cy="2809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2095500" y="5943600"/>
            <a:ext cx="0" cy="2809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4591050" y="928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algn="ctr" eaLnBrk="1" hangingPunct="1"/>
            <a:r>
              <a:rPr lang="en-GB" b="1" u="sng"/>
              <a:t>Primary role of organisation</a:t>
            </a:r>
            <a:endParaRPr lang="en-US" b="1" u="sng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3886200" y="1447800"/>
            <a:ext cx="4800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GB" sz="1200"/>
              <a:t>On behalf of each Member State, is responsible for proposing and implementing Legislation e.g. the Directives </a:t>
            </a:r>
            <a:endParaRPr lang="en-GB" sz="1600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3886200" y="2057400"/>
            <a:ext cx="4876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GB" sz="1200"/>
              <a:t>Adopting the legislation and establishing the  framework for implementation in the Member State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3886200" y="2994025"/>
            <a:ext cx="34702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GB" sz="1200"/>
              <a:t>Administering the program in the member state:</a:t>
            </a:r>
          </a:p>
          <a:p>
            <a:pPr eaLnBrk="1" hangingPunct="1">
              <a:buFontTx/>
              <a:buChar char="-"/>
            </a:pPr>
            <a:r>
              <a:rPr lang="en-GB" sz="1200"/>
              <a:t> Administration</a:t>
            </a:r>
          </a:p>
          <a:p>
            <a:pPr eaLnBrk="1" hangingPunct="1">
              <a:buFontTx/>
              <a:buChar char="-"/>
            </a:pPr>
            <a:r>
              <a:rPr lang="en-US" sz="1200"/>
              <a:t> Appeals</a:t>
            </a:r>
          </a:p>
          <a:p>
            <a:pPr eaLnBrk="1" hangingPunct="1">
              <a:buFontTx/>
              <a:buChar char="-"/>
            </a:pPr>
            <a:r>
              <a:rPr lang="en-US" sz="1200"/>
              <a:t> Stakeholder representation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3794125" y="4340225"/>
            <a:ext cx="41433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algn="ctr" eaLnBrk="1" hangingPunct="1"/>
            <a:r>
              <a:rPr lang="en-GB" sz="1200"/>
              <a:t>Assess the initial and on-going evaluation of Notified Bodies</a:t>
            </a:r>
            <a:endParaRPr lang="en-US" sz="1200"/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3886200" y="5430838"/>
            <a:ext cx="47450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GB" sz="1200"/>
              <a:t>Assess initial and on-going suitability suitability of applicant customers </a:t>
            </a:r>
          </a:p>
          <a:p>
            <a:pPr eaLnBrk="1" hangingPunct="1"/>
            <a:r>
              <a:rPr lang="en-GB" sz="1200"/>
              <a:t>and their product(s)</a:t>
            </a:r>
            <a:endParaRPr lang="en-US" sz="1200"/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3886200" y="6210300"/>
            <a:ext cx="42910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GB" sz="1200"/>
              <a:t>Critical role – ensuring their products meet the minimum essential requirements</a:t>
            </a:r>
            <a:endParaRPr lang="en-US" sz="1200"/>
          </a:p>
        </p:txBody>
      </p:sp>
      <p:sp>
        <p:nvSpPr>
          <p:cNvPr id="17430" name="AutoShape 22"/>
          <p:cNvSpPr>
            <a:spLocks/>
          </p:cNvSpPr>
          <p:nvPr/>
        </p:nvSpPr>
        <p:spPr bwMode="auto">
          <a:xfrm>
            <a:off x="193675" y="2994025"/>
            <a:ext cx="263525" cy="2106613"/>
          </a:xfrm>
          <a:prstGeom prst="leftBrace">
            <a:avLst>
              <a:gd name="adj1" fmla="val 6661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869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92443D55-318A-4509-8619-BE1875DF2780}" type="slidenum">
              <a:rPr lang="en-US" smtClean="0"/>
              <a:pPr eaLnBrk="1" hangingPunct="1"/>
              <a:t>36</a:t>
            </a:fld>
            <a:endParaRPr lang="en-US" smtClean="0"/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ea typeface="Geneva" charset="-128"/>
              </a:rPr>
              <a:t>PPE - Delivery and evaluation process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746125" y="1862138"/>
            <a:ext cx="858838" cy="903287"/>
          </a:xfrm>
          <a:prstGeom prst="rect">
            <a:avLst/>
          </a:prstGeom>
          <a:solidFill>
            <a:srgbClr val="6EC1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Customer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_________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Customer 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Enquiry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5327650" y="927100"/>
            <a:ext cx="0" cy="9350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5327650" y="927100"/>
            <a:ext cx="27051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8032750" y="927100"/>
            <a:ext cx="0" cy="62071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>
            <a:off x="5327650" y="2765425"/>
            <a:ext cx="0" cy="4635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1798638" y="1862138"/>
            <a:ext cx="928687" cy="903287"/>
          </a:xfrm>
          <a:prstGeom prst="rect">
            <a:avLst/>
          </a:prstGeom>
          <a:solidFill>
            <a:srgbClr val="1B808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Commercial/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CS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_________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Establish 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Project</a:t>
            </a:r>
          </a:p>
        </p:txBody>
      </p:sp>
      <p:sp>
        <p:nvSpPr>
          <p:cNvPr id="18442" name="Rectangle 12"/>
          <p:cNvSpPr>
            <a:spLocks noChangeArrowheads="1"/>
          </p:cNvSpPr>
          <p:nvPr/>
        </p:nvSpPr>
        <p:spPr bwMode="auto">
          <a:xfrm>
            <a:off x="2879725" y="1862138"/>
            <a:ext cx="928688" cy="9032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Engineering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__________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Planned</a:t>
            </a:r>
          </a:p>
        </p:txBody>
      </p:sp>
      <p:sp>
        <p:nvSpPr>
          <p:cNvPr id="18443" name="Rectangle 13"/>
          <p:cNvSpPr>
            <a:spLocks noChangeArrowheads="1"/>
          </p:cNvSpPr>
          <p:nvPr/>
        </p:nvSpPr>
        <p:spPr bwMode="auto">
          <a:xfrm>
            <a:off x="3984625" y="1862138"/>
            <a:ext cx="2271713" cy="9032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Engineering (NB L2)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_______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Project Handling </a:t>
            </a:r>
          </a:p>
        </p:txBody>
      </p:sp>
      <p:sp>
        <p:nvSpPr>
          <p:cNvPr id="18444" name="Rectangle 14"/>
          <p:cNvSpPr>
            <a:spLocks noChangeArrowheads="1"/>
          </p:cNvSpPr>
          <p:nvPr/>
        </p:nvSpPr>
        <p:spPr bwMode="auto">
          <a:xfrm>
            <a:off x="6454775" y="1862138"/>
            <a:ext cx="928688" cy="9032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Engineering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(NB L3)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_________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Review</a:t>
            </a:r>
          </a:p>
        </p:txBody>
      </p:sp>
      <p:sp>
        <p:nvSpPr>
          <p:cNvPr id="18445" name="Rectangle 15"/>
          <p:cNvSpPr>
            <a:spLocks noChangeArrowheads="1"/>
          </p:cNvSpPr>
          <p:nvPr/>
        </p:nvSpPr>
        <p:spPr bwMode="auto">
          <a:xfrm>
            <a:off x="7586663" y="1547813"/>
            <a:ext cx="1033462" cy="1500187"/>
          </a:xfrm>
          <a:prstGeom prst="rect">
            <a:avLst/>
          </a:prstGeom>
          <a:solidFill>
            <a:srgbClr val="459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NB 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Certification 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Decision </a:t>
            </a:r>
          </a:p>
          <a:p>
            <a:pPr algn="ctr"/>
            <a:r>
              <a:rPr lang="en-US" sz="1200" b="1" u="sng">
                <a:solidFill>
                  <a:schemeClr val="bg1"/>
                </a:solidFill>
              </a:rPr>
              <a:t>Maker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Certification 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Decision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4738688" y="3228975"/>
            <a:ext cx="928687" cy="1244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Laboratory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(NB L1)</a:t>
            </a: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________</a:t>
            </a:r>
          </a:p>
          <a:p>
            <a:pPr algn="ctr"/>
            <a:endParaRPr lang="en-US" sz="1200" b="1">
              <a:solidFill>
                <a:schemeClr val="bg1"/>
              </a:solidFill>
            </a:endParaRPr>
          </a:p>
          <a:p>
            <a:pPr algn="ctr"/>
            <a:r>
              <a:rPr lang="en-US" sz="1200" b="1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604963" y="2303463"/>
            <a:ext cx="1936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727325" y="2297113"/>
            <a:ext cx="1936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21"/>
          <p:cNvSpPr>
            <a:spLocks noChangeShapeType="1"/>
          </p:cNvSpPr>
          <p:nvPr/>
        </p:nvSpPr>
        <p:spPr bwMode="auto">
          <a:xfrm>
            <a:off x="3808413" y="2290763"/>
            <a:ext cx="17621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6251575" y="2308225"/>
            <a:ext cx="203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7383463" y="2290763"/>
            <a:ext cx="203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AutoShape 25"/>
          <p:cNvSpPr>
            <a:spLocks/>
          </p:cNvSpPr>
          <p:nvPr/>
        </p:nvSpPr>
        <p:spPr bwMode="auto">
          <a:xfrm rot="-5400000">
            <a:off x="5638800" y="1714500"/>
            <a:ext cx="531813" cy="6049963"/>
          </a:xfrm>
          <a:prstGeom prst="leftBrace">
            <a:avLst>
              <a:gd name="adj1" fmla="val 9480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Text Box 26"/>
          <p:cNvSpPr txBox="1">
            <a:spLocks noChangeArrowheads="1"/>
          </p:cNvSpPr>
          <p:nvPr/>
        </p:nvSpPr>
        <p:spPr bwMode="auto">
          <a:xfrm>
            <a:off x="5203825" y="5005388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US"/>
              <a:t>Evaluation</a:t>
            </a:r>
          </a:p>
        </p:txBody>
      </p:sp>
      <p:sp>
        <p:nvSpPr>
          <p:cNvPr id="18454" name="Text Box 27"/>
          <p:cNvSpPr txBox="1">
            <a:spLocks noChangeArrowheads="1"/>
          </p:cNvSpPr>
          <p:nvPr/>
        </p:nvSpPr>
        <p:spPr bwMode="auto">
          <a:xfrm>
            <a:off x="361950" y="5591175"/>
            <a:ext cx="327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US"/>
              <a:t>Article 10 – EC Type Test only</a:t>
            </a:r>
          </a:p>
        </p:txBody>
      </p:sp>
    </p:spTree>
    <p:extLst>
      <p:ext uri="{BB962C8B-B14F-4D97-AF65-F5344CB8AC3E}">
        <p14:creationId xmlns:p14="http://schemas.microsoft.com/office/powerpoint/2010/main" val="3602285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Medical Notified Body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AE26D-2D88-344F-945E-F2B96DB8666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aphicFrame>
        <p:nvGraphicFramePr>
          <p:cNvPr id="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78954"/>
              </p:ext>
            </p:extLst>
          </p:nvPr>
        </p:nvGraphicFramePr>
        <p:xfrm>
          <a:off x="220717" y="1055031"/>
          <a:ext cx="8466083" cy="4118066"/>
        </p:xfrm>
        <a:graphic>
          <a:graphicData uri="http://schemas.openxmlformats.org/drawingml/2006/table">
            <a:tbl>
              <a:tblPr/>
              <a:tblGrid>
                <a:gridCol w="2735473"/>
                <a:gridCol w="5730610"/>
              </a:tblGrid>
              <a:tr h="65589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Primary Requirements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MEDDEV: Guidelines relating to medical device Directives"/>
                        </a:rPr>
                        <a:t>MEDDEV: Guidelines relating to medical device Directives</a:t>
                      </a:r>
                      <a:endParaRPr lang="en-US" sz="1600" u="sng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3"/>
                      </a:endParaRP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MHRA Guidance Note No 6 - Requirements for UK Notified Bodies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eneva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7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Directives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Medical Devices Directive</a:t>
                      </a:r>
                      <a:r>
                        <a:rPr lang="en-GB" sz="160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93/42/EEC</a:t>
                      </a:r>
                      <a:endParaRPr lang="en-GB" sz="1600" u="sng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In Vitro Diagnostic Medical Devices Directive</a:t>
                      </a:r>
                      <a:r>
                        <a:rPr lang="en-GB" sz="160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98/79/EEC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eneva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07707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Guidance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Notified Body Operations Group Guidance</a:t>
                      </a:r>
                      <a:endParaRPr lang="en-GB" sz="1600" u="sng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MHRA Guidance Note No 19 - Guidance Notes on In Vitro Diagnostic Medical Devices Directive 98/79/EC</a:t>
                      </a:r>
                      <a:endParaRPr lang="en-US" sz="1600" u="sng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MHRA Bulletin 4 on Conformity Assessment Procedures</a:t>
                      </a:r>
                      <a:endParaRPr lang="en-US" sz="1600" u="sng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MHRA Bulletin 6 - The Notified Body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Geneva" charset="-128"/>
                        <a:cs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7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Management System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‘NB’ Department Code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73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Primary Document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  <a:hlinkClick r:id="rId10"/>
                        </a:rPr>
                        <a:t>Program Policy (00-NB-P0400) 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eneva" charset="-128"/>
                        </a:rPr>
                        <a:t>– (Major update in progress)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eneva" charset="-128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8497614" cy="1400175"/>
          </a:xfrm>
        </p:spPr>
        <p:txBody>
          <a:bodyPr/>
          <a:lstStyle/>
          <a:p>
            <a:r>
              <a:rPr lang="en-GB" dirty="0" smtClean="0">
                <a:latin typeface="Arial" charset="0"/>
                <a:ea typeface="Geneva" charset="0"/>
              </a:rPr>
              <a:t>European/ UK Accreditation </a:t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>developments and requirements</a:t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endParaRPr lang="en-US" dirty="0">
              <a:latin typeface="Arial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26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Accreditation developments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9B393-1D32-C94A-A8DE-302BBD9B7DD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55047"/>
            <a:ext cx="8497614" cy="433135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2200" dirty="0" smtClean="0"/>
              <a:t>‘Accreditation for Notification’ </a:t>
            </a:r>
            <a:r>
              <a:rPr lang="en-GB" sz="2200" b="0" dirty="0" smtClean="0"/>
              <a:t>- </a:t>
            </a:r>
            <a:r>
              <a:rPr lang="en-US" sz="2200" dirty="0"/>
              <a:t>EU Regulation </a:t>
            </a:r>
            <a:r>
              <a:rPr lang="en-US" sz="2200" dirty="0" smtClean="0"/>
              <a:t>765-08</a:t>
            </a:r>
          </a:p>
          <a:p>
            <a:pPr marL="0" indent="0"/>
            <a:r>
              <a:rPr lang="en-GB" sz="2200" dirty="0" smtClean="0"/>
              <a:t>	- From 2013 Assessment year</a:t>
            </a:r>
          </a:p>
          <a:p>
            <a:pPr marL="457200" indent="-457200">
              <a:buFont typeface="Arial" pitchFamily="34" charset="0"/>
              <a:buChar char="•"/>
            </a:pPr>
            <a:endParaRPr lang="en-GB" sz="2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2200" dirty="0" smtClean="0"/>
              <a:t>‘System 1 +’</a:t>
            </a:r>
          </a:p>
          <a:p>
            <a:pPr lvl="1"/>
            <a:r>
              <a:rPr lang="en-GB" sz="2200" dirty="0" smtClean="0"/>
              <a:t>	‘1’ = Primary Std. for Accreditation e.g. EN 45011/Guide 65 </a:t>
            </a:r>
          </a:p>
          <a:p>
            <a:pPr lvl="1"/>
            <a:r>
              <a:rPr lang="en-GB" sz="2200" dirty="0"/>
              <a:t>	</a:t>
            </a:r>
            <a:r>
              <a:rPr lang="en-GB" sz="2200" dirty="0" smtClean="0"/>
              <a:t>‘+’ = the relevant elements of supporting Standards e.g. ISO 	17020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GB" sz="2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2200" dirty="0" smtClean="0"/>
              <a:t>EN45011:1998 transitioning to ISO 17065: 2012</a:t>
            </a:r>
          </a:p>
          <a:p>
            <a:pPr lvl="1"/>
            <a:r>
              <a:rPr lang="en-GB" sz="2200" dirty="0" smtClean="0"/>
              <a:t>	- From 2014 Assessment year</a:t>
            </a:r>
          </a:p>
          <a:p>
            <a:pPr lvl="1"/>
            <a:r>
              <a:rPr lang="en-GB" sz="2200" dirty="0"/>
              <a:t>	</a:t>
            </a:r>
            <a:r>
              <a:rPr lang="en-GB" sz="2200" dirty="0" smtClean="0"/>
              <a:t>- September 2015 deadline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964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Accreditation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9B393-1D32-C94A-A8DE-302BBD9B7DD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528308"/>
              </p:ext>
            </p:extLst>
          </p:nvPr>
        </p:nvGraphicFramePr>
        <p:xfrm>
          <a:off x="457200" y="1071509"/>
          <a:ext cx="8229600" cy="4536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345"/>
                <a:gridCol w="1576552"/>
                <a:gridCol w="1292772"/>
                <a:gridCol w="94593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Program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00FF"/>
                          </a:solidFill>
                        </a:rPr>
                        <a:t>Notified</a:t>
                      </a:r>
                      <a:r>
                        <a:rPr lang="en-GB" b="1" baseline="0" dirty="0" smtClean="0">
                          <a:solidFill>
                            <a:srgbClr val="0000FF"/>
                          </a:solidFill>
                        </a:rPr>
                        <a:t> Bodies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 The relevant Directive(s) and …. 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00FF"/>
                          </a:solidFill>
                        </a:rPr>
                        <a:t>Primary (1)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00FF"/>
                          </a:solidFill>
                        </a:rPr>
                        <a:t>+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rgbClr val="0000FF"/>
                          </a:solidFill>
                        </a:rPr>
                        <a:t>EA</a:t>
                      </a:r>
                      <a:r>
                        <a:rPr lang="en-GB" b="1" baseline="0" dirty="0" smtClean="0">
                          <a:solidFill>
                            <a:srgbClr val="0000FF"/>
                          </a:solidFill>
                        </a:rPr>
                        <a:t> 2/17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Construction Products Directive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EN45011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ISO 17020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√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Marine Equipment Directive 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EN45011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ISO 17020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√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Personal Protective Equipment Directive 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EN45011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ISO 17020</a:t>
                      </a:r>
                      <a:endParaRPr lang="en-US" b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√</a:t>
                      </a:r>
                    </a:p>
                    <a:p>
                      <a:pPr algn="ctr"/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Low Voltage Directive 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ISO</a:t>
                      </a:r>
                      <a:r>
                        <a:rPr lang="en-GB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17025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URN 00/800 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√</a:t>
                      </a:r>
                    </a:p>
                    <a:p>
                      <a:pPr algn="ctr"/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13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Medical Notified Body 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MHRA GN6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rgbClr val="0000FF"/>
                          </a:solidFill>
                        </a:rPr>
                        <a:t>Other Programs 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Accredited</a:t>
                      </a:r>
                      <a:r>
                        <a:rPr lang="en-GB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EN evaluations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ISO</a:t>
                      </a:r>
                      <a:r>
                        <a:rPr lang="en-GB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17025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 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Microgeneration</a:t>
                      </a:r>
                      <a:r>
                        <a:rPr lang="en-GB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Certification Scheme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EN45011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8497614" cy="1400175"/>
          </a:xfrm>
        </p:spPr>
        <p:txBody>
          <a:bodyPr/>
          <a:lstStyle/>
          <a:p>
            <a:r>
              <a:rPr lang="en-GB" dirty="0" smtClean="0">
                <a:latin typeface="Arial" charset="0"/>
                <a:ea typeface="Geneva" charset="0"/>
              </a:rPr>
              <a:t>Construction Products Directive</a:t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>(CPD) Notified Body </a:t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 smtClean="0">
                <a:latin typeface="Arial" charset="0"/>
                <a:ea typeface="Geneva" charset="0"/>
              </a:rPr>
              <a:t/>
            </a:r>
            <a:br>
              <a:rPr lang="en-GB" dirty="0" smtClean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r>
              <a:rPr lang="en-GB" dirty="0">
                <a:latin typeface="Arial" charset="0"/>
                <a:ea typeface="Geneva" charset="0"/>
              </a:rPr>
              <a:t/>
            </a:r>
            <a:br>
              <a:rPr lang="en-GB" dirty="0">
                <a:latin typeface="Arial" charset="0"/>
                <a:ea typeface="Geneva" charset="0"/>
              </a:rPr>
            </a:br>
            <a:endParaRPr lang="en-US" dirty="0">
              <a:latin typeface="Arial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05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3996"/>
          </a:xfrm>
        </p:spPr>
        <p:txBody>
          <a:bodyPr/>
          <a:lstStyle/>
          <a:p>
            <a:r>
              <a:rPr lang="en-GB" dirty="0" smtClean="0"/>
              <a:t>Construction Products Directive (CPD)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9B393-1D32-C94A-A8DE-302BBD9B7DD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61696"/>
            <a:ext cx="8497614" cy="526026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2200" dirty="0" smtClean="0"/>
              <a:t>Increased scope for Fire detection</a:t>
            </a:r>
          </a:p>
          <a:p>
            <a:pPr marL="457200" indent="-457200">
              <a:buFont typeface="Arial" pitchFamily="34" charset="0"/>
              <a:buChar char="•"/>
            </a:pPr>
            <a:endParaRPr lang="en-GB" sz="2200" dirty="0" smtClean="0"/>
          </a:p>
          <a:p>
            <a:pPr marL="457200" indent="-457200">
              <a:buFont typeface="Arial" pitchFamily="34" charset="0"/>
              <a:buChar char="•"/>
            </a:pPr>
            <a:endParaRPr lang="en-GB" sz="2200" dirty="0" smtClean="0"/>
          </a:p>
          <a:p>
            <a:pPr marL="457200" indent="-457200">
              <a:buFont typeface="Arial" pitchFamily="34" charset="0"/>
              <a:buChar char="•"/>
            </a:pPr>
            <a:endParaRPr lang="en-GB" sz="2200" dirty="0" smtClean="0"/>
          </a:p>
          <a:p>
            <a:pPr marL="457200" indent="-457200">
              <a:buFont typeface="Arial" pitchFamily="34" charset="0"/>
              <a:buChar char="•"/>
            </a:pPr>
            <a:endParaRPr lang="en-GB" sz="2200" dirty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lvl="0"/>
            <a:endParaRPr lang="en-US" sz="2400" dirty="0" smtClean="0"/>
          </a:p>
          <a:p>
            <a:pPr lvl="0"/>
            <a:r>
              <a:rPr lang="en-US" sz="2200" dirty="0" smtClean="0"/>
              <a:t>EN54-3</a:t>
            </a:r>
            <a:r>
              <a:rPr lang="en-US" sz="2200" dirty="0"/>
              <a:t>: </a:t>
            </a:r>
            <a:r>
              <a:rPr lang="en-US" sz="2200" dirty="0" smtClean="0"/>
              <a:t>Fire </a:t>
            </a:r>
            <a:r>
              <a:rPr lang="en-US" sz="2200" dirty="0"/>
              <a:t>alarm devices - Sounders</a:t>
            </a:r>
            <a:endParaRPr lang="en-GB" sz="2200" dirty="0"/>
          </a:p>
          <a:p>
            <a:pPr lvl="0"/>
            <a:r>
              <a:rPr lang="en-US" sz="2200" dirty="0"/>
              <a:t>EN54-10: </a:t>
            </a:r>
            <a:r>
              <a:rPr lang="en-US" sz="2200" dirty="0" smtClean="0"/>
              <a:t>Flame </a:t>
            </a:r>
            <a:r>
              <a:rPr lang="en-US" sz="2200" dirty="0"/>
              <a:t>detectors - Point detectors</a:t>
            </a:r>
            <a:endParaRPr lang="en-GB" sz="2200" dirty="0"/>
          </a:p>
          <a:p>
            <a:pPr lvl="0"/>
            <a:r>
              <a:rPr lang="en-US" sz="2200" dirty="0"/>
              <a:t>EN54-16: </a:t>
            </a:r>
            <a:r>
              <a:rPr lang="en-US" sz="2200" dirty="0" smtClean="0"/>
              <a:t>Voice </a:t>
            </a:r>
            <a:r>
              <a:rPr lang="en-US" sz="2200" dirty="0"/>
              <a:t>alarm control and indicating equipment</a:t>
            </a:r>
            <a:endParaRPr lang="en-GB" sz="2200" dirty="0"/>
          </a:p>
          <a:p>
            <a:pPr lvl="0"/>
            <a:r>
              <a:rPr lang="en-US" sz="2200" dirty="0"/>
              <a:t>EN54-20: </a:t>
            </a:r>
            <a:r>
              <a:rPr lang="en-US" sz="2200" dirty="0" smtClean="0"/>
              <a:t>Aspirating </a:t>
            </a:r>
            <a:r>
              <a:rPr lang="en-US" sz="2200" dirty="0"/>
              <a:t>smoke detectors</a:t>
            </a:r>
            <a:endParaRPr lang="en-GB" sz="2200" dirty="0"/>
          </a:p>
          <a:p>
            <a:pPr lvl="0"/>
            <a:r>
              <a:rPr lang="en-US" sz="2200" dirty="0"/>
              <a:t>EN54-21: </a:t>
            </a:r>
            <a:r>
              <a:rPr lang="en-US" sz="2200" dirty="0" smtClean="0"/>
              <a:t>Alarm </a:t>
            </a:r>
            <a:r>
              <a:rPr lang="en-US" sz="2200" dirty="0" err="1" smtClean="0"/>
              <a:t>Tx</a:t>
            </a:r>
            <a:r>
              <a:rPr lang="en-US" sz="2200" dirty="0" smtClean="0"/>
              <a:t> </a:t>
            </a:r>
            <a:r>
              <a:rPr lang="en-US" sz="2200" dirty="0"/>
              <a:t>and fault warning routing equipment</a:t>
            </a:r>
            <a:endParaRPr lang="en-GB" sz="2200" dirty="0"/>
          </a:p>
          <a:p>
            <a:pPr lvl="0"/>
            <a:r>
              <a:rPr lang="en-US" sz="2200" dirty="0"/>
              <a:t>EN54-23: </a:t>
            </a:r>
            <a:r>
              <a:rPr lang="en-US" sz="2200" dirty="0" smtClean="0"/>
              <a:t>Visual </a:t>
            </a:r>
            <a:r>
              <a:rPr lang="en-US" sz="2200" dirty="0"/>
              <a:t>alarm devices</a:t>
            </a:r>
            <a:endParaRPr lang="en-GB" sz="2200" dirty="0"/>
          </a:p>
          <a:p>
            <a:pPr lvl="0"/>
            <a:r>
              <a:rPr lang="en-US" sz="2200" dirty="0"/>
              <a:t>EN54-24: </a:t>
            </a:r>
            <a:r>
              <a:rPr lang="en-US" sz="2200" dirty="0" smtClean="0"/>
              <a:t>Components </a:t>
            </a:r>
            <a:r>
              <a:rPr lang="en-US" sz="2200" dirty="0"/>
              <a:t>of voice alarm systems - Loudspeakers</a:t>
            </a:r>
            <a:endParaRPr lang="en-GB" sz="2200" dirty="0"/>
          </a:p>
          <a:p>
            <a:pPr lvl="0"/>
            <a:r>
              <a:rPr lang="en-US" sz="2200" dirty="0"/>
              <a:t>EN54-25: </a:t>
            </a:r>
            <a:r>
              <a:rPr lang="en-US" sz="2200" dirty="0" smtClean="0"/>
              <a:t>Components </a:t>
            </a:r>
            <a:r>
              <a:rPr lang="en-US" sz="2200" dirty="0"/>
              <a:t>using radio links</a:t>
            </a:r>
            <a:endParaRPr lang="en-GB" sz="2200" dirty="0"/>
          </a:p>
          <a:p>
            <a:pPr marL="457200" indent="-457200">
              <a:buFont typeface="Arial" pitchFamily="34" charset="0"/>
              <a:buChar char="•"/>
            </a:pPr>
            <a:endParaRPr lang="en-GB" sz="2200" dirty="0" smtClean="0"/>
          </a:p>
          <a:p>
            <a:pPr marL="457200" indent="-457200">
              <a:buFont typeface="Arial" pitchFamily="34" charset="0"/>
              <a:buChar char="•"/>
            </a:pPr>
            <a:endParaRPr lang="en-GB" sz="2200" dirty="0"/>
          </a:p>
          <a:p>
            <a:pPr marL="457200" indent="-457200">
              <a:buFont typeface="Arial" pitchFamily="34" charset="0"/>
              <a:buChar char="•"/>
            </a:pPr>
            <a:endParaRPr lang="en-GB" sz="2200" dirty="0"/>
          </a:p>
          <a:p>
            <a:pPr marL="457200" indent="-457200">
              <a:buFont typeface="Arial" pitchFamily="34" charset="0"/>
              <a:buChar char="•"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04" y="1469967"/>
            <a:ext cx="2254469" cy="1494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102" y="1631544"/>
            <a:ext cx="1535466" cy="1212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788" y="1415160"/>
            <a:ext cx="2701059" cy="142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2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Construction </a:t>
            </a:r>
            <a:r>
              <a:rPr lang="en-GB" dirty="0"/>
              <a:t>Products </a:t>
            </a:r>
            <a:r>
              <a:rPr lang="en-GB" dirty="0" smtClean="0"/>
              <a:t>Regulation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90163"/>
            <a:ext cx="8229600" cy="3426095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sz="2200" dirty="0"/>
              <a:t>Transition to Construction Products Regulation</a:t>
            </a:r>
          </a:p>
          <a:p>
            <a:pPr marL="0" indent="0"/>
            <a:r>
              <a:rPr lang="en-GB" sz="2200" dirty="0"/>
              <a:t>	 – 1</a:t>
            </a:r>
            <a:r>
              <a:rPr lang="en-GB" sz="2200" baseline="30000" dirty="0"/>
              <a:t>st</a:t>
            </a:r>
            <a:r>
              <a:rPr lang="en-GB" sz="2200" dirty="0"/>
              <a:t> July 2013</a:t>
            </a:r>
          </a:p>
          <a:p>
            <a:pPr marL="457200" indent="-457200">
              <a:buFont typeface="Arial" pitchFamily="34" charset="0"/>
              <a:buChar char="•"/>
            </a:pPr>
            <a:endParaRPr lang="en-GB" sz="22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2200" dirty="0"/>
              <a:t>Impacts	 – mandatory in all member states</a:t>
            </a:r>
          </a:p>
          <a:p>
            <a:pPr lvl="1"/>
            <a:r>
              <a:rPr lang="en-GB" sz="2200" dirty="0"/>
              <a:t>	 			 – document updates</a:t>
            </a:r>
          </a:p>
          <a:p>
            <a:pPr marL="457200" indent="-457200">
              <a:buFont typeface="Arial" pitchFamily="34" charset="0"/>
              <a:buChar char="•"/>
            </a:pPr>
            <a:endParaRPr lang="en-GB" sz="22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2200" dirty="0"/>
              <a:t>Assessment process predominantly </a:t>
            </a:r>
            <a:r>
              <a:rPr lang="en-GB" sz="2200" dirty="0" smtClean="0"/>
              <a:t>unchanged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200" dirty="0"/>
              <a:t>Northbrook perform bulk of the testing currently</a:t>
            </a:r>
          </a:p>
          <a:p>
            <a:pPr marL="457200" indent="-457200">
              <a:buFont typeface="Arial" pitchFamily="34" charset="0"/>
              <a:buChar char="•"/>
            </a:pPr>
            <a:endParaRPr lang="en-GB" sz="2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F9B393-1D32-C94A-A8DE-302BBD9B7DD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900388" y="471509"/>
            <a:ext cx="1564618" cy="1449388"/>
            <a:chOff x="226" y="777"/>
            <a:chExt cx="1701" cy="1181"/>
          </a:xfrm>
        </p:grpSpPr>
        <p:pic>
          <p:nvPicPr>
            <p:cNvPr id="6" name="Picture 11" descr="book blu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" y="777"/>
              <a:ext cx="1701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WordArt 6"/>
            <p:cNvSpPr>
              <a:spLocks noChangeArrowheads="1" noChangeShapeType="1" noTextEdit="1"/>
            </p:cNvSpPr>
            <p:nvPr/>
          </p:nvSpPr>
          <p:spPr bwMode="auto">
            <a:xfrm rot="-379123">
              <a:off x="430" y="964"/>
              <a:ext cx="858" cy="162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en-GB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Annex I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122146"/>
      </p:ext>
    </p:extLst>
  </p:cSld>
  <p:clrMapOvr>
    <a:masterClrMapping/>
  </p:clrMapOvr>
</p:sld>
</file>

<file path=ppt/theme/theme1.xml><?xml version="1.0" encoding="utf-8"?>
<a:theme xmlns:a="http://schemas.openxmlformats.org/drawingml/2006/main" name="UL Basic 2012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 Basic 2012</Template>
  <TotalTime>691</TotalTime>
  <Words>1485</Words>
  <Application>Microsoft Office PowerPoint</Application>
  <PresentationFormat>On-screen Show (4:3)</PresentationFormat>
  <Paragraphs>462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UL Basic 2012</vt:lpstr>
      <vt:lpstr>Corporate Internal Audit Team    Update - New and extended Programs  (UK – Certification Office)      </vt:lpstr>
      <vt:lpstr>Presenters..</vt:lpstr>
      <vt:lpstr>Agenda</vt:lpstr>
      <vt:lpstr>European/ UK Accreditation  developments and requirements         </vt:lpstr>
      <vt:lpstr>Accreditation developments</vt:lpstr>
      <vt:lpstr>Accreditation requirements</vt:lpstr>
      <vt:lpstr>Construction Products Directive (CPD) Notified Body          </vt:lpstr>
      <vt:lpstr>Construction Products Directive (CPD)</vt:lpstr>
      <vt:lpstr>Construction Products Regulation</vt:lpstr>
      <vt:lpstr>CPD - Requirements</vt:lpstr>
      <vt:lpstr>Marine Equipment Directive  (MED) Notified Body         </vt:lpstr>
      <vt:lpstr>Marine Equipment Directive Notified Body </vt:lpstr>
      <vt:lpstr>Marine Equipment Directive Notified Body </vt:lpstr>
      <vt:lpstr>MED Evaluation Process</vt:lpstr>
      <vt:lpstr>Testing Standard</vt:lpstr>
      <vt:lpstr>MED Module Descriptions (Annex B)</vt:lpstr>
      <vt:lpstr>MED - Requirements</vt:lpstr>
      <vt:lpstr>Personal Protective Equipment  Directive (PPE) Notified Body         </vt:lpstr>
      <vt:lpstr>Personal Protective Equipment Notified Body - Extension to scope</vt:lpstr>
      <vt:lpstr>Impact of extension to scope</vt:lpstr>
      <vt:lpstr>PPE Requirements</vt:lpstr>
      <vt:lpstr>Medical (Medical Devices (MDD) and  In-vitro Diagnostics Devices (IVDD)  Directives) Notified Body         </vt:lpstr>
      <vt:lpstr>Accredited and Non Accredited  (ITE) EN evaluations          </vt:lpstr>
      <vt:lpstr>Accredited and Non Accredited (ITE) EN evaluations</vt:lpstr>
      <vt:lpstr>Accredited and Non Accredited (ITE) EN evaluations - Requirements</vt:lpstr>
      <vt:lpstr>Microgeneration Certification  Scheme (MCS)         </vt:lpstr>
      <vt:lpstr>Microgeneration Certification Scheme (MCS)</vt:lpstr>
      <vt:lpstr>Microgeneration Certification Scheme (MCS)</vt:lpstr>
      <vt:lpstr>PowerPoint Presentation</vt:lpstr>
      <vt:lpstr>Microgeneration Certification Scheme (MCS)</vt:lpstr>
      <vt:lpstr>Reference (to be used only if needed)         </vt:lpstr>
      <vt:lpstr>Notified Body Services</vt:lpstr>
      <vt:lpstr>CPD - European framework</vt:lpstr>
      <vt:lpstr>CPD - Delivery and evaluation process</vt:lpstr>
      <vt:lpstr>PPE - European framework</vt:lpstr>
      <vt:lpstr>PPE - Delivery and evaluation process</vt:lpstr>
      <vt:lpstr>Medical Notified Body Requirements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bold 30 pts maximum  two lines</dc:title>
  <dc:creator>[NF - 50534]</dc:creator>
  <cp:lastModifiedBy>Harland, Karl</cp:lastModifiedBy>
  <cp:revision>100</cp:revision>
  <cp:lastPrinted>2013-01-17T12:28:55Z</cp:lastPrinted>
  <dcterms:created xsi:type="dcterms:W3CDTF">2012-02-14T14:38:41Z</dcterms:created>
  <dcterms:modified xsi:type="dcterms:W3CDTF">2013-01-17T12:29:07Z</dcterms:modified>
</cp:coreProperties>
</file>