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7"/>
  </p:notesMasterIdLst>
  <p:handoutMasterIdLst>
    <p:handoutMasterId r:id="rId18"/>
  </p:handoutMasterIdLst>
  <p:sldIdLst>
    <p:sldId id="280" r:id="rId2"/>
    <p:sldId id="378" r:id="rId3"/>
    <p:sldId id="790" r:id="rId4"/>
    <p:sldId id="854" r:id="rId5"/>
    <p:sldId id="853" r:id="rId6"/>
    <p:sldId id="855" r:id="rId7"/>
    <p:sldId id="856" r:id="rId8"/>
    <p:sldId id="857" r:id="rId9"/>
    <p:sldId id="858" r:id="rId10"/>
    <p:sldId id="859" r:id="rId11"/>
    <p:sldId id="860" r:id="rId12"/>
    <p:sldId id="861" r:id="rId13"/>
    <p:sldId id="862" r:id="rId14"/>
    <p:sldId id="863" r:id="rId15"/>
    <p:sldId id="864" r:id="rId16"/>
  </p:sldIdLst>
  <p:sldSz cx="9144000" cy="6858000" type="screen4x3"/>
  <p:notesSz cx="7010400" cy="92964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68815" autoAdjust="0"/>
  </p:normalViewPr>
  <p:slideViewPr>
    <p:cSldViewPr>
      <p:cViewPr varScale="1">
        <p:scale>
          <a:sx n="51" d="100"/>
          <a:sy n="51" d="100"/>
        </p:scale>
        <p:origin x="1314" y="72"/>
      </p:cViewPr>
      <p:guideLst>
        <p:guide orient="horz" pos="2160"/>
        <p:guide pos="2880"/>
      </p:guideLst>
    </p:cSldViewPr>
  </p:slideViewPr>
  <p:outlineViewPr>
    <p:cViewPr>
      <p:scale>
        <a:sx n="33" d="100"/>
        <a:sy n="33" d="100"/>
      </p:scale>
      <p:origin x="0" y="5916"/>
    </p:cViewPr>
  </p:outlineViewPr>
  <p:notesTextViewPr>
    <p:cViewPr>
      <p:scale>
        <a:sx n="1" d="1"/>
        <a:sy n="1" d="1"/>
      </p:scale>
      <p:origin x="0" y="0"/>
    </p:cViewPr>
  </p:notesTextViewPr>
  <p:sorterViewPr>
    <p:cViewPr>
      <p:scale>
        <a:sx n="100" d="100"/>
        <a:sy n="100" d="100"/>
      </p:scale>
      <p:origin x="0" y="422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38051" cy="46562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763" y="3"/>
            <a:ext cx="3038051" cy="465621"/>
          </a:xfrm>
          <a:prstGeom prst="rect">
            <a:avLst/>
          </a:prstGeom>
        </p:spPr>
        <p:txBody>
          <a:bodyPr vert="horz" lIns="91440" tIns="45720" rIns="91440" bIns="45720" rtlCol="0"/>
          <a:lstStyle>
            <a:lvl1pPr algn="r">
              <a:defRPr sz="1200"/>
            </a:lvl1pPr>
          </a:lstStyle>
          <a:p>
            <a:fld id="{67A4D5E6-4E0C-4FB7-BB2E-A3619851BECC}" type="datetimeFigureOut">
              <a:rPr lang="en-US" smtClean="0"/>
              <a:t>5/28/2015</a:t>
            </a:fld>
            <a:endParaRPr lang="en-US"/>
          </a:p>
        </p:txBody>
      </p:sp>
      <p:sp>
        <p:nvSpPr>
          <p:cNvPr id="4" name="Footer Placeholder 3"/>
          <p:cNvSpPr>
            <a:spLocks noGrp="1"/>
          </p:cNvSpPr>
          <p:nvPr>
            <p:ph type="ftr" sz="quarter" idx="2"/>
          </p:nvPr>
        </p:nvSpPr>
        <p:spPr>
          <a:xfrm>
            <a:off x="2" y="8829182"/>
            <a:ext cx="3038051" cy="46562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763" y="8829182"/>
            <a:ext cx="3038051" cy="465621"/>
          </a:xfrm>
          <a:prstGeom prst="rect">
            <a:avLst/>
          </a:prstGeom>
        </p:spPr>
        <p:txBody>
          <a:bodyPr vert="horz" lIns="91440" tIns="45720" rIns="91440" bIns="45720" rtlCol="0" anchor="b"/>
          <a:lstStyle>
            <a:lvl1pPr algn="r">
              <a:defRPr sz="1200"/>
            </a:lvl1pPr>
          </a:lstStyle>
          <a:p>
            <a:fld id="{7103E738-68C5-4A78-B169-7E257BA2C412}" type="slidenum">
              <a:rPr lang="en-US" smtClean="0"/>
              <a:t>‹#›</a:t>
            </a:fld>
            <a:endParaRPr lang="en-US"/>
          </a:p>
        </p:txBody>
      </p:sp>
    </p:spTree>
    <p:extLst>
      <p:ext uri="{BB962C8B-B14F-4D97-AF65-F5344CB8AC3E}">
        <p14:creationId xmlns:p14="http://schemas.microsoft.com/office/powerpoint/2010/main" val="40813461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3"/>
            <a:ext cx="3037840" cy="464820"/>
          </a:xfrm>
          <a:prstGeom prst="rect">
            <a:avLst/>
          </a:prstGeom>
        </p:spPr>
        <p:txBody>
          <a:bodyPr vert="horz" lIns="91440" tIns="45720" rIns="91440" bIns="45720" rtlCol="0"/>
          <a:lstStyle>
            <a:lvl1pPr algn="r">
              <a:defRPr sz="1200"/>
            </a:lvl1pPr>
          </a:lstStyle>
          <a:p>
            <a:fld id="{99B12BC7-4F25-4013-AFC1-E0FD974AFF96}" type="datetimeFigureOut">
              <a:rPr lang="en-US" smtClean="0"/>
              <a:t>5/28/2015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1" y="4415794"/>
            <a:ext cx="560832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70"/>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70"/>
            <a:ext cx="3037840" cy="464820"/>
          </a:xfrm>
          <a:prstGeom prst="rect">
            <a:avLst/>
          </a:prstGeom>
        </p:spPr>
        <p:txBody>
          <a:bodyPr vert="horz" lIns="91440" tIns="45720" rIns="91440" bIns="45720" rtlCol="0" anchor="b"/>
          <a:lstStyle>
            <a:lvl1pPr algn="r">
              <a:defRPr sz="1200"/>
            </a:lvl1pPr>
          </a:lstStyle>
          <a:p>
            <a:fld id="{B4B80AAC-17F5-4322-A192-88288CA3DDDD}" type="slidenum">
              <a:rPr lang="en-US" smtClean="0"/>
              <a:t>‹#›</a:t>
            </a:fld>
            <a:endParaRPr lang="en-US"/>
          </a:p>
        </p:txBody>
      </p:sp>
    </p:spTree>
    <p:extLst>
      <p:ext uri="{BB962C8B-B14F-4D97-AF65-F5344CB8AC3E}">
        <p14:creationId xmlns:p14="http://schemas.microsoft.com/office/powerpoint/2010/main" val="117477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80AAC-17F5-4322-A192-88288CA3DDDD}" type="slidenum">
              <a:rPr lang="en-US" smtClean="0"/>
              <a:t>1</a:t>
            </a:fld>
            <a:endParaRPr lang="en-US"/>
          </a:p>
        </p:txBody>
      </p:sp>
    </p:spTree>
    <p:extLst>
      <p:ext uri="{BB962C8B-B14F-4D97-AF65-F5344CB8AC3E}">
        <p14:creationId xmlns:p14="http://schemas.microsoft.com/office/powerpoint/2010/main" val="1404428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80AAC-17F5-4322-A192-88288CA3DDDD}" type="slidenum">
              <a:rPr lang="en-US" smtClean="0"/>
              <a:t>14</a:t>
            </a:fld>
            <a:endParaRPr lang="en-US"/>
          </a:p>
        </p:txBody>
      </p:sp>
    </p:spTree>
    <p:extLst>
      <p:ext uri="{BB962C8B-B14F-4D97-AF65-F5344CB8AC3E}">
        <p14:creationId xmlns:p14="http://schemas.microsoft.com/office/powerpoint/2010/main" val="2407740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438275" y="652463"/>
            <a:ext cx="4352925" cy="3263900"/>
          </a:xfrm>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addition to the GPSG, </a:t>
            </a:r>
          </a:p>
          <a:p>
            <a:pPr eaLnBrk="1" hangingPunct="1"/>
            <a:endParaRPr lang="en-US" dirty="0" smtClean="0"/>
          </a:p>
          <a:p>
            <a:pPr eaLnBrk="1" hangingPunct="1"/>
            <a:r>
              <a:rPr lang="en-US" dirty="0" smtClean="0"/>
              <a:t>ZEK operational documents are created by ZLS, the administer of the GS Mark Scheme.  These ZEK documents are basically the rules associated with issuance of the GS mark and are more of administrative character and are utilized by the ZLS accredited bodies, in UL</a:t>
            </a:r>
            <a:r>
              <a:rPr lang="en-US" dirty="0" smtClean="0">
                <a:latin typeface="Times New Roman" pitchFamily="18" charset="0"/>
              </a:rPr>
              <a:t>’</a:t>
            </a:r>
            <a:r>
              <a:rPr lang="en-US" dirty="0" smtClean="0"/>
              <a:t>s case </a:t>
            </a:r>
            <a:r>
              <a:rPr lang="en-US" dirty="0" smtClean="0">
                <a:latin typeface="Times New Roman" pitchFamily="18" charset="0"/>
              </a:rPr>
              <a:t>–</a:t>
            </a:r>
            <a:r>
              <a:rPr lang="en-US" dirty="0" smtClean="0"/>
              <a:t> UL Demko. </a:t>
            </a:r>
          </a:p>
          <a:p>
            <a:pPr eaLnBrk="1" hangingPunct="1"/>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ZEK-GB-2004-04 (requirements for the participation in the EK groups)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ZEK-GB-2006-01(requirements about the Certificate and Factory Inspection)</a:t>
            </a:r>
          </a:p>
          <a:p>
            <a:pPr lvl="0"/>
            <a:r>
              <a:rPr lang="en-US" dirty="0" smtClean="0"/>
              <a:t>ZEK-GB-2012-01 (Data Acceptance)</a:t>
            </a:r>
          </a:p>
          <a:p>
            <a:pPr eaLnBrk="1" hangingPunct="1"/>
            <a:endParaRPr lang="en-US" dirty="0" smtClean="0"/>
          </a:p>
          <a:p>
            <a:pPr eaLnBrk="1" hangingPunct="1"/>
            <a:endParaRPr lang="en-US" dirty="0" smtClean="0"/>
          </a:p>
          <a:p>
            <a:pPr eaLnBrk="1" hangingPunct="1"/>
            <a:r>
              <a:rPr lang="en-US" dirty="0" smtClean="0"/>
              <a:t>EK1 Interpretation Documents are documents, that makes interpretation about application of the requirements in the product standards used as basis for issuing the GS mark for products covered by the Low Voltage Directive. AG1 is a working group under EK1, that sets the Ergonomic requirements for items such as keyboards, monitors, mouse, etc.  This requirement is for products used in work place environment. We</a:t>
            </a:r>
            <a:r>
              <a:rPr lang="en-US" baseline="0" dirty="0" smtClean="0"/>
              <a:t> are </a:t>
            </a:r>
            <a:r>
              <a:rPr lang="en-US" dirty="0" smtClean="0"/>
              <a:t>participating in both the EK1 as well as the AG1 meetings. </a:t>
            </a:r>
          </a:p>
          <a:p>
            <a:endParaRPr lang="en-US" dirty="0" smtClean="0"/>
          </a:p>
        </p:txBody>
      </p:sp>
    </p:spTree>
    <p:extLst>
      <p:ext uri="{BB962C8B-B14F-4D97-AF65-F5344CB8AC3E}">
        <p14:creationId xmlns:p14="http://schemas.microsoft.com/office/powerpoint/2010/main" val="217635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80AAC-17F5-4322-A192-88288CA3DDDD}" type="slidenum">
              <a:rPr lang="en-US" smtClean="0"/>
              <a:t>3</a:t>
            </a:fld>
            <a:endParaRPr lang="en-US"/>
          </a:p>
        </p:txBody>
      </p:sp>
    </p:spTree>
    <p:extLst>
      <p:ext uri="{BB962C8B-B14F-4D97-AF65-F5344CB8AC3E}">
        <p14:creationId xmlns:p14="http://schemas.microsoft.com/office/powerpoint/2010/main" val="3555774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438275" y="652463"/>
            <a:ext cx="4352925" cy="3263900"/>
          </a:xfrm>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addition to the GPSG, </a:t>
            </a:r>
          </a:p>
          <a:p>
            <a:pPr eaLnBrk="1" hangingPunct="1"/>
            <a:endParaRPr lang="en-US" dirty="0" smtClean="0"/>
          </a:p>
          <a:p>
            <a:pPr eaLnBrk="1" hangingPunct="1"/>
            <a:r>
              <a:rPr lang="en-US" dirty="0" smtClean="0"/>
              <a:t>ZEK operational documents are created by ZLS, the administer of the GS Mark Scheme.  These ZEK documents are basically the rules associated with issuance of the GS mark and are more of administrative character and are utilized by the ZLS accredited bodies, in UL</a:t>
            </a:r>
            <a:r>
              <a:rPr lang="en-US" dirty="0" smtClean="0">
                <a:latin typeface="Times New Roman" pitchFamily="18" charset="0"/>
              </a:rPr>
              <a:t>’</a:t>
            </a:r>
            <a:r>
              <a:rPr lang="en-US" dirty="0" smtClean="0"/>
              <a:t>s case </a:t>
            </a:r>
            <a:r>
              <a:rPr lang="en-US" dirty="0" smtClean="0">
                <a:latin typeface="Times New Roman" pitchFamily="18" charset="0"/>
              </a:rPr>
              <a:t>–</a:t>
            </a:r>
            <a:r>
              <a:rPr lang="en-US" dirty="0" smtClean="0"/>
              <a:t> UL Demko. </a:t>
            </a:r>
          </a:p>
          <a:p>
            <a:pPr eaLnBrk="1" hangingPunct="1"/>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ZEK-GB-2004-04 (requirements for the participation in the EK groups)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ZEK-GB-2006-01(requirements about the Certificate and Factory Inspection)</a:t>
            </a:r>
          </a:p>
          <a:p>
            <a:pPr lvl="0"/>
            <a:r>
              <a:rPr lang="en-US" dirty="0" smtClean="0"/>
              <a:t>ZEK-GB-2012-01 (Data Acceptance)</a:t>
            </a:r>
          </a:p>
          <a:p>
            <a:pPr eaLnBrk="1" hangingPunct="1"/>
            <a:endParaRPr lang="en-US" dirty="0" smtClean="0"/>
          </a:p>
          <a:p>
            <a:pPr eaLnBrk="1" hangingPunct="1"/>
            <a:endParaRPr lang="en-US" dirty="0" smtClean="0"/>
          </a:p>
          <a:p>
            <a:pPr eaLnBrk="1" hangingPunct="1"/>
            <a:r>
              <a:rPr lang="en-US" dirty="0" smtClean="0"/>
              <a:t>EK1 Interpretation Documents are documents, that makes interpretation about application of the requirements in the product standards used as basis for issuing the GS mark for products covered by the Low Voltage Directive. AG1 is a working group under EK1, that sets the Ergonomic requirements for items such as keyboards, monitors, mouse, etc.  This requirement is for products used in work place environment. We</a:t>
            </a:r>
            <a:r>
              <a:rPr lang="en-US" baseline="0" dirty="0" smtClean="0"/>
              <a:t> are </a:t>
            </a:r>
            <a:r>
              <a:rPr lang="en-US" dirty="0" smtClean="0"/>
              <a:t>participating in both the EK1 as well as the AG1 meetings. </a:t>
            </a:r>
          </a:p>
          <a:p>
            <a:endParaRPr lang="en-US" dirty="0" smtClean="0"/>
          </a:p>
        </p:txBody>
      </p:sp>
    </p:spTree>
    <p:extLst>
      <p:ext uri="{BB962C8B-B14F-4D97-AF65-F5344CB8AC3E}">
        <p14:creationId xmlns:p14="http://schemas.microsoft.com/office/powerpoint/2010/main" val="2211254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ZLS approved GS test laboratories are currently UL Italy, UL Germany, UL Taiwan, </a:t>
            </a:r>
            <a:r>
              <a:rPr lang="en-US" baseline="0" dirty="0" smtClean="0"/>
              <a:t>Camas, NBK, Melville, RTP, San Jose, Denver, Minneapolis, UL Suzhou and UL Japan. </a:t>
            </a:r>
          </a:p>
          <a:p>
            <a:endParaRPr lang="en-US" baseline="0" dirty="0" smtClean="0"/>
          </a:p>
          <a:p>
            <a:r>
              <a:rPr lang="en-US" baseline="0" dirty="0" smtClean="0"/>
              <a:t>Special circumstances could be capacity problems. Until now we have decided that test reports coming from our external CBTLs are accepted under the rule since it is only a limited amount of testing that is coming from these labs. Should it grow, then they need to become a GS test lab approved by ZLS. </a:t>
            </a:r>
            <a:endParaRPr lang="en-US" dirty="0"/>
          </a:p>
        </p:txBody>
      </p:sp>
      <p:sp>
        <p:nvSpPr>
          <p:cNvPr id="4" name="Slide Number Placeholder 3"/>
          <p:cNvSpPr>
            <a:spLocks noGrp="1"/>
          </p:cNvSpPr>
          <p:nvPr>
            <p:ph type="sldNum" sz="quarter" idx="10"/>
          </p:nvPr>
        </p:nvSpPr>
        <p:spPr/>
        <p:txBody>
          <a:bodyPr/>
          <a:lstStyle/>
          <a:p>
            <a:pPr>
              <a:defRPr/>
            </a:pPr>
            <a:fld id="{A95B16A4-699B-47EA-8098-15BD33FEDF33}" type="slidenum">
              <a:rPr lang="en-US" smtClean="0"/>
              <a:pPr>
                <a:defRPr/>
              </a:pPr>
              <a:t>5</a:t>
            </a:fld>
            <a:endParaRPr lang="en-US"/>
          </a:p>
        </p:txBody>
      </p:sp>
    </p:spTree>
    <p:extLst>
      <p:ext uri="{BB962C8B-B14F-4D97-AF65-F5344CB8AC3E}">
        <p14:creationId xmlns:p14="http://schemas.microsoft.com/office/powerpoint/2010/main" val="245896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80AAC-17F5-4322-A192-88288CA3DDDD}" type="slidenum">
              <a:rPr lang="en-US" smtClean="0"/>
              <a:t>7</a:t>
            </a:fld>
            <a:endParaRPr lang="en-US"/>
          </a:p>
        </p:txBody>
      </p:sp>
    </p:spTree>
    <p:extLst>
      <p:ext uri="{BB962C8B-B14F-4D97-AF65-F5344CB8AC3E}">
        <p14:creationId xmlns:p14="http://schemas.microsoft.com/office/powerpoint/2010/main" val="3603640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438275" y="652463"/>
            <a:ext cx="4352925" cy="3263900"/>
          </a:xfrm>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addition to the GPSG, </a:t>
            </a:r>
          </a:p>
          <a:p>
            <a:pPr eaLnBrk="1" hangingPunct="1"/>
            <a:endParaRPr lang="en-US" dirty="0" smtClean="0"/>
          </a:p>
          <a:p>
            <a:pPr eaLnBrk="1" hangingPunct="1"/>
            <a:r>
              <a:rPr lang="en-US" dirty="0" smtClean="0"/>
              <a:t>ZEK operational documents are created by ZLS, the administer of the GS Mark Scheme.  These ZEK documents are basically the rules associated with issuance of the GS mark and are more of administrative character and are utilized by the ZLS accredited bodies, in UL</a:t>
            </a:r>
            <a:r>
              <a:rPr lang="en-US" dirty="0" smtClean="0">
                <a:latin typeface="Times New Roman" pitchFamily="18" charset="0"/>
              </a:rPr>
              <a:t>’</a:t>
            </a:r>
            <a:r>
              <a:rPr lang="en-US" dirty="0" smtClean="0"/>
              <a:t>s case </a:t>
            </a:r>
            <a:r>
              <a:rPr lang="en-US" dirty="0" smtClean="0">
                <a:latin typeface="Times New Roman" pitchFamily="18" charset="0"/>
              </a:rPr>
              <a:t>–</a:t>
            </a:r>
            <a:r>
              <a:rPr lang="en-US" dirty="0" smtClean="0"/>
              <a:t> UL Demko. </a:t>
            </a:r>
          </a:p>
          <a:p>
            <a:pPr eaLnBrk="1" hangingPunct="1"/>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ZEK-GB-2004-04 (requirements for the participation in the EK groups)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ZEK-GB-2006-01(requirements about the Certificate and Factory Inspection)</a:t>
            </a:r>
          </a:p>
          <a:p>
            <a:pPr lvl="0"/>
            <a:r>
              <a:rPr lang="en-US" dirty="0" smtClean="0"/>
              <a:t>ZEK-GB-2012-01 (Data Acceptance)</a:t>
            </a:r>
          </a:p>
          <a:p>
            <a:pPr eaLnBrk="1" hangingPunct="1"/>
            <a:endParaRPr lang="en-US" dirty="0" smtClean="0"/>
          </a:p>
          <a:p>
            <a:pPr eaLnBrk="1" hangingPunct="1"/>
            <a:endParaRPr lang="en-US" dirty="0" smtClean="0"/>
          </a:p>
          <a:p>
            <a:pPr eaLnBrk="1" hangingPunct="1"/>
            <a:r>
              <a:rPr lang="en-US" dirty="0" smtClean="0"/>
              <a:t>EK1 Interpretation Documents are documents, that makes interpretation about application of the requirements in the product standards used as basis for issuing the GS mark for products covered by the Low Voltage Directive. AG1 is a working group under EK1, that sets the Ergonomic requirements for items such as keyboards, monitors, mouse, etc.  This requirement is for products used in work place environment. We</a:t>
            </a:r>
            <a:r>
              <a:rPr lang="en-US" baseline="0" dirty="0" smtClean="0"/>
              <a:t> are </a:t>
            </a:r>
            <a:r>
              <a:rPr lang="en-US" dirty="0" smtClean="0"/>
              <a:t>participating in both the EK1 as well as the AG1 meetings. </a:t>
            </a:r>
          </a:p>
          <a:p>
            <a:endParaRPr lang="en-US" dirty="0" smtClean="0"/>
          </a:p>
        </p:txBody>
      </p:sp>
    </p:spTree>
    <p:extLst>
      <p:ext uri="{BB962C8B-B14F-4D97-AF65-F5344CB8AC3E}">
        <p14:creationId xmlns:p14="http://schemas.microsoft.com/office/powerpoint/2010/main" val="11957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438275" y="652463"/>
            <a:ext cx="4352925" cy="3263900"/>
          </a:xfrm>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addition to the GPSG, </a:t>
            </a:r>
          </a:p>
          <a:p>
            <a:pPr eaLnBrk="1" hangingPunct="1"/>
            <a:endParaRPr lang="en-US" dirty="0" smtClean="0"/>
          </a:p>
          <a:p>
            <a:pPr eaLnBrk="1" hangingPunct="1"/>
            <a:r>
              <a:rPr lang="en-US" dirty="0" smtClean="0"/>
              <a:t>ZEK operational documents are created by ZLS, the administer of the GS Mark Scheme.  These ZEK documents are basically the rules associated with issuance of the GS mark and are more of administrative character and are utilized by the ZLS accredited bodies, in UL</a:t>
            </a:r>
            <a:r>
              <a:rPr lang="en-US" dirty="0" smtClean="0">
                <a:latin typeface="Times New Roman" pitchFamily="18" charset="0"/>
              </a:rPr>
              <a:t>’</a:t>
            </a:r>
            <a:r>
              <a:rPr lang="en-US" dirty="0" smtClean="0"/>
              <a:t>s case </a:t>
            </a:r>
            <a:r>
              <a:rPr lang="en-US" dirty="0" smtClean="0">
                <a:latin typeface="Times New Roman" pitchFamily="18" charset="0"/>
              </a:rPr>
              <a:t>–</a:t>
            </a:r>
            <a:r>
              <a:rPr lang="en-US" dirty="0" smtClean="0"/>
              <a:t> UL Demko. </a:t>
            </a:r>
          </a:p>
          <a:p>
            <a:pPr eaLnBrk="1" hangingPunct="1"/>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ZEK-GB-2004-04 (requirements for the participation in the EK groups)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ZEK-GB-2006-01(requirements about the Certificate and Factory Inspection)</a:t>
            </a:r>
          </a:p>
          <a:p>
            <a:pPr lvl="0"/>
            <a:r>
              <a:rPr lang="en-US" dirty="0" smtClean="0"/>
              <a:t>ZEK-GB-2012-01 (Data Acceptance)</a:t>
            </a:r>
          </a:p>
          <a:p>
            <a:pPr eaLnBrk="1" hangingPunct="1"/>
            <a:endParaRPr lang="en-US" dirty="0" smtClean="0"/>
          </a:p>
          <a:p>
            <a:pPr eaLnBrk="1" hangingPunct="1"/>
            <a:endParaRPr lang="en-US" dirty="0" smtClean="0"/>
          </a:p>
          <a:p>
            <a:pPr eaLnBrk="1" hangingPunct="1"/>
            <a:r>
              <a:rPr lang="en-US" dirty="0" smtClean="0"/>
              <a:t>EK1 Interpretation Documents are documents, that makes interpretation about application of the requirements in the product standards used as basis for issuing the GS mark for products covered by the Low Voltage Directive. AG1 is a working group under EK1, that sets the Ergonomic requirements for items such as keyboards, monitors, mouse, etc.  This requirement is for products used in work place environment. We</a:t>
            </a:r>
            <a:r>
              <a:rPr lang="en-US" baseline="0" dirty="0" smtClean="0"/>
              <a:t> are </a:t>
            </a:r>
            <a:r>
              <a:rPr lang="en-US" dirty="0" smtClean="0"/>
              <a:t>participating in both the EK1 as well as the AG1 meetings. </a:t>
            </a:r>
          </a:p>
          <a:p>
            <a:endParaRPr lang="en-US" dirty="0" smtClean="0"/>
          </a:p>
        </p:txBody>
      </p:sp>
    </p:spTree>
    <p:extLst>
      <p:ext uri="{BB962C8B-B14F-4D97-AF65-F5344CB8AC3E}">
        <p14:creationId xmlns:p14="http://schemas.microsoft.com/office/powerpoint/2010/main" val="1409124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80AAC-17F5-4322-A192-88288CA3DDDD}" type="slidenum">
              <a:rPr lang="en-US" smtClean="0"/>
              <a:t>11</a:t>
            </a:fld>
            <a:endParaRPr lang="en-US"/>
          </a:p>
        </p:txBody>
      </p:sp>
    </p:spTree>
    <p:extLst>
      <p:ext uri="{BB962C8B-B14F-4D97-AF65-F5344CB8AC3E}">
        <p14:creationId xmlns:p14="http://schemas.microsoft.com/office/powerpoint/2010/main" val="4086708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438275" y="652463"/>
            <a:ext cx="4352925" cy="3263900"/>
          </a:xfrm>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addition to the GPSG, </a:t>
            </a:r>
          </a:p>
          <a:p>
            <a:pPr eaLnBrk="1" hangingPunct="1"/>
            <a:endParaRPr lang="en-US" dirty="0" smtClean="0"/>
          </a:p>
          <a:p>
            <a:pPr eaLnBrk="1" hangingPunct="1"/>
            <a:r>
              <a:rPr lang="en-US" dirty="0" smtClean="0"/>
              <a:t>ZEK operational documents are created by ZLS, the administer of the GS Mark Scheme.  These ZEK documents are basically the rules associated with issuance of the GS mark and are more of administrative character and are utilized by the ZLS accredited bodies, in UL</a:t>
            </a:r>
            <a:r>
              <a:rPr lang="en-US" dirty="0" smtClean="0">
                <a:latin typeface="Times New Roman" pitchFamily="18" charset="0"/>
              </a:rPr>
              <a:t>’</a:t>
            </a:r>
            <a:r>
              <a:rPr lang="en-US" dirty="0" smtClean="0"/>
              <a:t>s case </a:t>
            </a:r>
            <a:r>
              <a:rPr lang="en-US" dirty="0" smtClean="0">
                <a:latin typeface="Times New Roman" pitchFamily="18" charset="0"/>
              </a:rPr>
              <a:t>–</a:t>
            </a:r>
            <a:r>
              <a:rPr lang="en-US" dirty="0" smtClean="0"/>
              <a:t> UL Demko. </a:t>
            </a:r>
          </a:p>
          <a:p>
            <a:pPr eaLnBrk="1" hangingPunct="1"/>
            <a:endParaRPr 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ZEK-GB-2004-04 (requirements for the participation in the EK groups)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ZEK-GB-2006-01(requirements about the Certificate and Factory Inspection)</a:t>
            </a:r>
          </a:p>
          <a:p>
            <a:pPr lvl="0"/>
            <a:r>
              <a:rPr lang="en-US" dirty="0" smtClean="0"/>
              <a:t>ZEK-GB-2012-01 (Data Acceptance)</a:t>
            </a:r>
          </a:p>
          <a:p>
            <a:pPr eaLnBrk="1" hangingPunct="1"/>
            <a:endParaRPr lang="en-US" dirty="0" smtClean="0"/>
          </a:p>
          <a:p>
            <a:pPr eaLnBrk="1" hangingPunct="1"/>
            <a:endParaRPr lang="en-US" dirty="0" smtClean="0"/>
          </a:p>
          <a:p>
            <a:pPr eaLnBrk="1" hangingPunct="1"/>
            <a:r>
              <a:rPr lang="en-US" dirty="0" smtClean="0"/>
              <a:t>EK1 Interpretation Documents are documents, that makes interpretation about application of the requirements in the product standards used as basis for issuing the GS mark for products covered by the Low Voltage Directive. AG1 is a working group under EK1, that sets the Ergonomic requirements for items such as keyboards, monitors, mouse, etc.  This requirement is for products used in work place environment. We</a:t>
            </a:r>
            <a:r>
              <a:rPr lang="en-US" baseline="0" dirty="0" smtClean="0"/>
              <a:t> are </a:t>
            </a:r>
            <a:r>
              <a:rPr lang="en-US" dirty="0" smtClean="0"/>
              <a:t>participating in both the EK1 as well as the AG1 meetings. </a:t>
            </a:r>
          </a:p>
          <a:p>
            <a:endParaRPr lang="en-US" dirty="0" smtClean="0"/>
          </a:p>
        </p:txBody>
      </p:sp>
    </p:spTree>
    <p:extLst>
      <p:ext uri="{BB962C8B-B14F-4D97-AF65-F5344CB8AC3E}">
        <p14:creationId xmlns:p14="http://schemas.microsoft.com/office/powerpoint/2010/main" val="69515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rgbClr val="BE0F34"/>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custDataLst>
              <p:tags r:id="rId1"/>
            </p:custDataLst>
          </p:nvPr>
        </p:nvPicPr>
        <p:blipFill>
          <a:blip r:embed="rId3"/>
          <a:srcRect r="16216"/>
          <a:stretch>
            <a:fillRect/>
          </a:stretch>
        </p:blipFill>
        <p:spPr bwMode="invGray">
          <a:xfrm>
            <a:off x="6308725" y="328613"/>
            <a:ext cx="2835275" cy="3384550"/>
          </a:xfrm>
          <a:prstGeom prst="rect">
            <a:avLst/>
          </a:prstGeom>
          <a:noFill/>
          <a:ln w="9525">
            <a:noFill/>
            <a:miter lim="800000"/>
            <a:headEnd/>
            <a:tailEnd/>
          </a:ln>
        </p:spPr>
      </p:pic>
      <p:sp>
        <p:nvSpPr>
          <p:cNvPr id="5" name="TextBox 4"/>
          <p:cNvSpPr txBox="1"/>
          <p:nvPr/>
        </p:nvSpPr>
        <p:spPr>
          <a:xfrm>
            <a:off x="457200" y="6423025"/>
            <a:ext cx="2343150" cy="246063"/>
          </a:xfrm>
          <a:prstGeom prst="rect">
            <a:avLst/>
          </a:prstGeom>
          <a:noFill/>
        </p:spPr>
        <p:txBody>
          <a:bodyPr wrap="none">
            <a:spAutoFit/>
          </a:bodyPr>
          <a:lstStyle/>
          <a:p>
            <a:pPr>
              <a:defRPr/>
            </a:pPr>
            <a:r>
              <a:rPr lang="en-US" sz="1000" dirty="0">
                <a:solidFill>
                  <a:schemeClr val="bg1"/>
                </a:solidFill>
                <a:latin typeface="Arial" pitchFamily="34" charset="0"/>
                <a:cs typeface="Arial" pitchFamily="34" charset="0"/>
              </a:rPr>
              <a:t>© 2011 Underwriters Laboratories Inc.</a:t>
            </a:r>
          </a:p>
        </p:txBody>
      </p:sp>
      <p:sp>
        <p:nvSpPr>
          <p:cNvPr id="2" name="Title 1"/>
          <p:cNvSpPr>
            <a:spLocks noGrp="1"/>
          </p:cNvSpPr>
          <p:nvPr>
            <p:ph type="ctrTitle"/>
          </p:nvPr>
        </p:nvSpPr>
        <p:spPr>
          <a:xfrm>
            <a:off x="457200" y="2534248"/>
            <a:ext cx="5555894"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rgbClr val="BE0F34"/>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srcRect/>
          <a:stretch>
            <a:fillRect/>
          </a:stretch>
        </p:blipFill>
        <p:spPr bwMode="auto">
          <a:xfrm>
            <a:off x="7881938" y="482600"/>
            <a:ext cx="804862" cy="806450"/>
          </a:xfrm>
          <a:prstGeom prst="rect">
            <a:avLst/>
          </a:prstGeom>
          <a:noFill/>
          <a:ln w="9525">
            <a:noFill/>
            <a:miter lim="800000"/>
            <a:headEnd/>
            <a:tailEnd/>
          </a:ln>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143000"/>
            <a:ext cx="4000500" cy="4694238"/>
          </a:xfrm>
        </p:spPr>
        <p:txBody>
          <a:bodyPr/>
          <a:lstStyle>
            <a:lvl2pPr>
              <a:spcBef>
                <a:spcPts val="600"/>
              </a:spcBef>
              <a:defRPr sz="20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lipArt Placeholder 3"/>
          <p:cNvSpPr>
            <a:spLocks noGrp="1"/>
          </p:cNvSpPr>
          <p:nvPr>
            <p:ph type="clipArt" sz="half" idx="2"/>
          </p:nvPr>
        </p:nvSpPr>
        <p:spPr>
          <a:xfrm>
            <a:off x="4686300" y="1143000"/>
            <a:ext cx="4000500" cy="4694238"/>
          </a:xfrm>
        </p:spPr>
        <p:txBody>
          <a:bodyPr/>
          <a:lstStyle/>
          <a:p>
            <a:pPr lvl="0"/>
            <a:r>
              <a:rPr lang="en-US" noProof="0" smtClean="0"/>
              <a:t>Click icon to add clip art</a:t>
            </a:r>
          </a:p>
        </p:txBody>
      </p:sp>
      <p:sp>
        <p:nvSpPr>
          <p:cNvPr id="5" name="Rectangle 5"/>
          <p:cNvSpPr>
            <a:spLocks noGrp="1" noChangeArrowheads="1"/>
          </p:cNvSpPr>
          <p:nvPr>
            <p:ph type="sldNum" sz="quarter" idx="10"/>
          </p:nvPr>
        </p:nvSpPr>
        <p:spPr>
          <a:ln/>
        </p:spPr>
        <p:txBody>
          <a:bodyPr/>
          <a:lstStyle>
            <a:lvl1pPr>
              <a:defRPr/>
            </a:lvl1pPr>
          </a:lstStyle>
          <a:p>
            <a:fld id="{0C3F6002-E736-455D-8DB9-4E86364AA2B9}" type="slidenum">
              <a:rPr lang="en-US" smtClean="0"/>
              <a:t>‹#›</a:t>
            </a:fld>
            <a:endParaRPr lang="en-US"/>
          </a:p>
        </p:txBody>
      </p:sp>
    </p:spTree>
    <p:extLst>
      <p:ext uri="{BB962C8B-B14F-4D97-AF65-F5344CB8AC3E}">
        <p14:creationId xmlns:p14="http://schemas.microsoft.com/office/powerpoint/2010/main" val="1331188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143000"/>
            <a:ext cx="8153400" cy="4694238"/>
          </a:xfrm>
        </p:spPr>
        <p:txBody>
          <a:bodyPr/>
          <a:lstStyle/>
          <a:p>
            <a:pPr lvl="0"/>
            <a:r>
              <a:rPr lang="en-US" noProof="0" smtClean="0"/>
              <a:t>Click icon to add table</a:t>
            </a:r>
          </a:p>
        </p:txBody>
      </p:sp>
      <p:sp>
        <p:nvSpPr>
          <p:cNvPr id="4" name="Rectangle 5"/>
          <p:cNvSpPr>
            <a:spLocks noGrp="1" noChangeArrowheads="1"/>
          </p:cNvSpPr>
          <p:nvPr>
            <p:ph type="sldNum" sz="quarter" idx="10"/>
          </p:nvPr>
        </p:nvSpPr>
        <p:spPr>
          <a:ln/>
        </p:spPr>
        <p:txBody>
          <a:bodyPr/>
          <a:lstStyle>
            <a:lvl1pPr>
              <a:defRPr/>
            </a:lvl1pPr>
          </a:lstStyle>
          <a:p>
            <a:fld id="{0C3F6002-E736-455D-8DB9-4E86364AA2B9}" type="slidenum">
              <a:rPr lang="en-US" smtClean="0"/>
              <a:t>‹#›</a:t>
            </a:fld>
            <a:endParaRPr lang="en-US"/>
          </a:p>
        </p:txBody>
      </p:sp>
    </p:spTree>
    <p:extLst>
      <p:ext uri="{BB962C8B-B14F-4D97-AF65-F5344CB8AC3E}">
        <p14:creationId xmlns:p14="http://schemas.microsoft.com/office/powerpoint/2010/main" val="504171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33400" y="1143000"/>
            <a:ext cx="4000500" cy="4694238"/>
          </a:xfrm>
        </p:spPr>
        <p:txBody>
          <a:bodyPr/>
          <a:lstStyle/>
          <a:p>
            <a:pPr lvl="0"/>
            <a:r>
              <a:rPr lang="en-US" noProof="0" smtClean="0"/>
              <a:t>Click icon to add clip art</a:t>
            </a:r>
          </a:p>
        </p:txBody>
      </p:sp>
      <p:sp>
        <p:nvSpPr>
          <p:cNvPr id="4" name="Text Placeholder 3"/>
          <p:cNvSpPr>
            <a:spLocks noGrp="1"/>
          </p:cNvSpPr>
          <p:nvPr>
            <p:ph type="body" sz="half" idx="2"/>
          </p:nvPr>
        </p:nvSpPr>
        <p:spPr>
          <a:xfrm>
            <a:off x="4686300" y="1143000"/>
            <a:ext cx="4000500" cy="4694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fld id="{0C3F6002-E736-455D-8DB9-4E86364AA2B9}" type="slidenum">
              <a:rPr lang="en-US" smtClean="0"/>
              <a:t>‹#›</a:t>
            </a:fld>
            <a:endParaRPr lang="en-US"/>
          </a:p>
        </p:txBody>
      </p:sp>
    </p:spTree>
    <p:extLst>
      <p:ext uri="{BB962C8B-B14F-4D97-AF65-F5344CB8AC3E}">
        <p14:creationId xmlns:p14="http://schemas.microsoft.com/office/powerpoint/2010/main" val="452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custDataLst>
              <p:tags r:id="rId1"/>
            </p:custDataLst>
          </p:nvPr>
        </p:nvPicPr>
        <p:blipFill>
          <a:blip r:embed="rId3"/>
          <a:srcRect r="16216"/>
          <a:stretch>
            <a:fillRect/>
          </a:stretch>
        </p:blipFill>
        <p:spPr bwMode="auto">
          <a:xfrm>
            <a:off x="6308725" y="328613"/>
            <a:ext cx="2835275" cy="3384550"/>
          </a:xfrm>
          <a:prstGeom prst="rect">
            <a:avLst/>
          </a:prstGeom>
          <a:noFill/>
          <a:ln w="9525">
            <a:noFill/>
            <a:miter lim="800000"/>
            <a:headEnd/>
            <a:tailEnd/>
          </a:ln>
        </p:spPr>
      </p:pic>
      <p:sp>
        <p:nvSpPr>
          <p:cNvPr id="5" name="TextBox 4"/>
          <p:cNvSpPr txBox="1"/>
          <p:nvPr/>
        </p:nvSpPr>
        <p:spPr>
          <a:xfrm>
            <a:off x="457200" y="6423025"/>
            <a:ext cx="2343150" cy="246063"/>
          </a:xfrm>
          <a:prstGeom prst="rect">
            <a:avLst/>
          </a:prstGeom>
          <a:noFill/>
        </p:spPr>
        <p:txBody>
          <a:bodyPr wrap="none">
            <a:spAutoFit/>
          </a:bodyPr>
          <a:lstStyle/>
          <a:p>
            <a:pPr>
              <a:defRPr/>
            </a:pPr>
            <a:r>
              <a:rPr lang="en-US" sz="1000" dirty="0">
                <a:latin typeface="Arial" pitchFamily="34" charset="0"/>
                <a:cs typeface="Arial" pitchFamily="34" charset="0"/>
              </a:rPr>
              <a:t>© 2011 Underwriters Laboratories Inc.</a:t>
            </a:r>
          </a:p>
        </p:txBody>
      </p:sp>
      <p:sp>
        <p:nvSpPr>
          <p:cNvPr id="2" name="Title 1"/>
          <p:cNvSpPr>
            <a:spLocks noGrp="1"/>
          </p:cNvSpPr>
          <p:nvPr>
            <p:ph type="ctrTitle"/>
          </p:nvPr>
        </p:nvSpPr>
        <p:spPr>
          <a:xfrm>
            <a:off x="457199" y="2532888"/>
            <a:ext cx="5541265" cy="1399032"/>
          </a:xfrm>
        </p:spPr>
        <p:txBody>
          <a:bodyPr/>
          <a:lstStyle>
            <a:lvl1pPr algn="l">
              <a:defRPr sz="3000" b="1">
                <a:solidFill>
                  <a:srgbClr val="BE0F34"/>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custDataLst>
              <p:tags r:id="rId1"/>
            </p:custDataLst>
          </p:nvPr>
        </p:nvPicPr>
        <p:blipFill>
          <a:blip r:embed="rId3"/>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rgbClr val="BE0F34"/>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80988" indent="-280988">
              <a:defRPr/>
            </a:lvl1pPr>
            <a:lvl2pPr marL="512763" indent="-228600">
              <a:spcBef>
                <a:spcPts val="600"/>
              </a:spcBef>
              <a:defRPr sz="1800"/>
            </a:lvl2pPr>
            <a:lvl3pPr marL="739775" indent="-225425">
              <a:defRPr/>
            </a:lvl3pPr>
            <a:lvl4pPr marL="973138" indent="-231775">
              <a:tabLst/>
              <a:defRPr/>
            </a:lvl4pPr>
            <a:lvl5pPr marL="1195388" indent="-23336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smtClean="0"/>
            </a:lvl1pPr>
          </a:lstStyle>
          <a:p>
            <a:fld id="{0C3F6002-E736-455D-8DB9-4E86364AA2B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rgbClr val="BE0F34"/>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881744"/>
            <a:ext cx="4038600" cy="5244420"/>
          </a:xfrm>
        </p:spPr>
        <p:txBody>
          <a:bodyPr>
            <a:normAutofit/>
          </a:bodyPr>
          <a:lstStyle>
            <a:lvl1pPr marL="231775" indent="-231775">
              <a:lnSpc>
                <a:spcPct val="100000"/>
              </a:lnSpc>
              <a:spcBef>
                <a:spcPts val="1200"/>
              </a:spcBef>
              <a:defRPr sz="1800"/>
            </a:lvl1pPr>
            <a:lvl2pPr marL="461963" indent="-228600">
              <a:lnSpc>
                <a:spcPct val="100000"/>
              </a:lnSpc>
              <a:spcBef>
                <a:spcPts val="600"/>
              </a:spcBef>
              <a:buFont typeface="Arial" pitchFamily="34" charset="0"/>
              <a:buChar char="•"/>
              <a:defRPr sz="1600"/>
            </a:lvl2pPr>
            <a:lvl3pPr marL="679450" indent="-225425">
              <a:lnSpc>
                <a:spcPct val="100000"/>
              </a:lnSpc>
              <a:spcBef>
                <a:spcPts val="600"/>
              </a:spcBef>
              <a:buFont typeface="Arial" pitchFamily="34" charset="0"/>
              <a:buChar char="−"/>
              <a:defRPr sz="1400"/>
            </a:lvl3pPr>
            <a:lvl4pPr marL="912813" indent="-231775">
              <a:lnSpc>
                <a:spcPct val="100000"/>
              </a:lnSpc>
              <a:spcBef>
                <a:spcPts val="600"/>
              </a:spcBef>
              <a:buFont typeface="Arial" pitchFamily="34" charset="0"/>
              <a:buChar char="−"/>
              <a:defRPr sz="1400"/>
            </a:lvl4pPr>
            <a:lvl5pPr marL="1146175" indent="-231775">
              <a:lnSpc>
                <a:spcPct val="100000"/>
              </a:lnSpc>
              <a:spcBef>
                <a:spcPts val="6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81744"/>
            <a:ext cx="4038600" cy="5244420"/>
          </a:xfrm>
        </p:spPr>
        <p:txBody>
          <a:bodyPr>
            <a:normAutofit/>
          </a:bodyPr>
          <a:lstStyle>
            <a:lvl1pPr>
              <a:spcBef>
                <a:spcPts val="1200"/>
              </a:spcBef>
              <a:defRPr sz="1800"/>
            </a:lvl1pPr>
            <a:lvl2pPr marL="461963" indent="-228600">
              <a:spcBef>
                <a:spcPts val="600"/>
              </a:spcBef>
              <a:buFont typeface="Arial" pitchFamily="34" charset="0"/>
              <a:buChar char="•"/>
              <a:defRPr sz="1600"/>
            </a:lvl2pPr>
            <a:lvl3pPr marL="679450" indent="-225425">
              <a:spcBef>
                <a:spcPts val="600"/>
              </a:spcBef>
              <a:buFont typeface="Arial" pitchFamily="34" charset="0"/>
              <a:buChar char="‒"/>
              <a:defRPr sz="1400"/>
            </a:lvl3pPr>
            <a:lvl4pPr marL="912813" indent="-231775">
              <a:spcBef>
                <a:spcPts val="600"/>
              </a:spcBef>
              <a:buFont typeface="Arial" pitchFamily="34" charset="0"/>
              <a:buChar char="‒"/>
              <a:defRPr sz="1400"/>
            </a:lvl4pPr>
            <a:lvl5pPr marL="1146175" indent="-233363">
              <a:spcBef>
                <a:spcPts val="6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smtClean="0"/>
            </a:lvl1pPr>
          </a:lstStyle>
          <a:p>
            <a:fld id="{0C3F6002-E736-455D-8DB9-4E86364AA2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custDataLst>
              <p:tags r:id="rId1"/>
            </p:custDataLst>
          </p:nvPr>
        </p:nvPicPr>
        <p:blipFill>
          <a:blip r:embed="rId3"/>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rgbClr val="BE0F34"/>
                </a:solidFill>
              </a:defRPr>
            </a:lvl1p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smtClean="0"/>
            </a:lvl1pPr>
          </a:lstStyle>
          <a:p>
            <a:fld id="{0C3F6002-E736-455D-8DB9-4E86364AA2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lvl1pPr>
              <a:defRPr>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4678362"/>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smtClean="0"/>
            </a:lvl1pPr>
          </a:lstStyle>
          <a:p>
            <a:fld id="{0C3F6002-E736-455D-8DB9-4E86364AA2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solidFill>
                <a:srgbClr val="FFFFFF"/>
              </a:solidFill>
              <a:ea typeface="Arial" charset="0"/>
              <a:cs typeface="Arial" charset="0"/>
            </a:endParaRPr>
          </a:p>
        </p:txBody>
      </p:sp>
      <p:pic>
        <p:nvPicPr>
          <p:cNvPr id="4" name="Picture 6" descr="ul_pattern.pdf"/>
          <p:cNvPicPr>
            <a:picLocks noChangeAspect="1"/>
          </p:cNvPicPr>
          <p:nvPr>
            <p:custDataLst>
              <p:tags r:id="rId1"/>
            </p:custDataLst>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srcRect r="79"/>
          <a:stretch>
            <a:fillRect/>
          </a:stretch>
        </p:blipFill>
        <p:spPr bwMode="auto">
          <a:xfrm>
            <a:off x="7132638" y="274638"/>
            <a:ext cx="1646237" cy="1647825"/>
          </a:xfrm>
          <a:prstGeom prst="rect">
            <a:avLst/>
          </a:prstGeom>
          <a:noFill/>
          <a:ln w="9525">
            <a:noFill/>
            <a:miter lim="800000"/>
            <a:headEnd/>
            <a:tailEnd/>
          </a:ln>
        </p:spPr>
      </p:pic>
      <p:pic>
        <p:nvPicPr>
          <p:cNvPr id="5" name="Picture 7"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561246"/>
            <a:ext cx="5943600" cy="1143000"/>
          </a:xfrm>
        </p:spPr>
        <p:txBody>
          <a:bodyPr/>
          <a:lstStyle>
            <a:lvl1pPr>
              <a:defRPr sz="2800">
                <a:solidFill>
                  <a:srgbClr val="C000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smtClean="0"/>
            </a:lvl1pPr>
          </a:lstStyle>
          <a:p>
            <a:fld id="{0C3F6002-E736-455D-8DB9-4E86364AA2B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smtClean="0"/>
            </a:lvl1pPr>
          </a:lstStyle>
          <a:p>
            <a:fld id="{0C3F6002-E736-455D-8DB9-4E86364AA2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06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881063"/>
            <a:ext cx="8229600" cy="5245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smtClean="0"/>
            </a:lvl1pPr>
          </a:lstStyle>
          <a:p>
            <a:fld id="{0C3F6002-E736-455D-8DB9-4E86364AA2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xStyles>
    <p:titleStyle>
      <a:lvl1pPr algn="l" defTabSz="457200" rtl="0" eaLnBrk="1" fontAlgn="base" hangingPunct="1">
        <a:spcBef>
          <a:spcPct val="0"/>
        </a:spcBef>
        <a:spcAft>
          <a:spcPct val="0"/>
        </a:spcAft>
        <a:defRPr sz="2800" b="1" kern="1200">
          <a:solidFill>
            <a:srgbClr val="BE0F34"/>
          </a:solidFill>
          <a:latin typeface="Arial"/>
          <a:ea typeface="Geneva" charset="-128"/>
          <a:cs typeface="Geneva" charset="0"/>
        </a:defRPr>
      </a:lvl1pPr>
      <a:lvl2pPr algn="l" defTabSz="457200" rtl="0" eaLnBrk="1" fontAlgn="base" hangingPunct="1">
        <a:spcBef>
          <a:spcPct val="0"/>
        </a:spcBef>
        <a:spcAft>
          <a:spcPct val="0"/>
        </a:spcAft>
        <a:defRPr sz="2800" b="1">
          <a:solidFill>
            <a:srgbClr val="BE0F34"/>
          </a:solidFill>
          <a:latin typeface="Arial" charset="0"/>
          <a:ea typeface="Geneva" charset="-128"/>
          <a:cs typeface="Geneva" charset="0"/>
        </a:defRPr>
      </a:lvl2pPr>
      <a:lvl3pPr algn="l" defTabSz="457200" rtl="0" eaLnBrk="1" fontAlgn="base" hangingPunct="1">
        <a:spcBef>
          <a:spcPct val="0"/>
        </a:spcBef>
        <a:spcAft>
          <a:spcPct val="0"/>
        </a:spcAft>
        <a:defRPr sz="2800" b="1">
          <a:solidFill>
            <a:srgbClr val="BE0F34"/>
          </a:solidFill>
          <a:latin typeface="Arial" charset="0"/>
          <a:ea typeface="Geneva" charset="-128"/>
          <a:cs typeface="Geneva" charset="0"/>
        </a:defRPr>
      </a:lvl3pPr>
      <a:lvl4pPr algn="l" defTabSz="457200" rtl="0" eaLnBrk="1" fontAlgn="base" hangingPunct="1">
        <a:spcBef>
          <a:spcPct val="0"/>
        </a:spcBef>
        <a:spcAft>
          <a:spcPct val="0"/>
        </a:spcAft>
        <a:defRPr sz="2800" b="1">
          <a:solidFill>
            <a:srgbClr val="BE0F34"/>
          </a:solidFill>
          <a:latin typeface="Arial" charset="0"/>
          <a:ea typeface="Geneva" charset="-128"/>
          <a:cs typeface="Geneva" charset="0"/>
        </a:defRPr>
      </a:lvl4pPr>
      <a:lvl5pPr algn="l" defTabSz="457200" rtl="0" eaLnBrk="1" fontAlgn="base" hangingPunct="1">
        <a:spcBef>
          <a:spcPct val="0"/>
        </a:spcBef>
        <a:spcAft>
          <a:spcPct val="0"/>
        </a:spcAft>
        <a:defRPr sz="2800" b="1">
          <a:solidFill>
            <a:srgbClr val="BE0F34"/>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280988" indent="-280988" algn="l" defTabSz="457200" rtl="0" eaLnBrk="1" fontAlgn="base" hangingPunct="1">
        <a:spcBef>
          <a:spcPct val="20000"/>
        </a:spcBef>
        <a:spcAft>
          <a:spcPct val="0"/>
        </a:spcAft>
        <a:buClr>
          <a:srgbClr val="C00000"/>
        </a:buClr>
        <a:buSzPct val="125000"/>
        <a:buFont typeface="Arial" pitchFamily="34" charset="0"/>
        <a:buChar char="•"/>
        <a:defRPr sz="2000" kern="1200">
          <a:solidFill>
            <a:schemeClr val="tx1"/>
          </a:solidFill>
          <a:latin typeface="Arial"/>
          <a:ea typeface="Geneva" charset="-128"/>
          <a:cs typeface="Geneva" charset="0"/>
        </a:defRPr>
      </a:lvl1pPr>
      <a:lvl2pPr marL="512763" indent="-219075" algn="l" defTabSz="457200" rtl="0" eaLnBrk="1" fontAlgn="base" hangingPunct="1">
        <a:spcBef>
          <a:spcPts val="600"/>
        </a:spcBef>
        <a:spcAft>
          <a:spcPct val="0"/>
        </a:spcAft>
        <a:buFont typeface="Arial" pitchFamily="34" charset="0"/>
        <a:buChar char="•"/>
        <a:defRPr sz="1800" kern="1200">
          <a:solidFill>
            <a:schemeClr val="tx1"/>
          </a:solidFill>
          <a:latin typeface="Arial"/>
          <a:ea typeface="Arial Unicode MS" pitchFamily="34" charset="-128"/>
          <a:cs typeface="Arial Unicode MS" pitchFamily="34" charset="-128"/>
        </a:defRPr>
      </a:lvl2pPr>
      <a:lvl3pPr marL="739775" indent="-22542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973138" indent="-231775"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1146175" indent="-173038" algn="l" defTabSz="457200" rtl="0" eaLnBrk="1" fontAlgn="base" hangingPunct="1">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eepca.eu/doc/"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eepca.eu/doc/"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1828800"/>
            <a:ext cx="5943600" cy="1399032"/>
          </a:xfrm>
        </p:spPr>
        <p:txBody>
          <a:bodyPr/>
          <a:lstStyle/>
          <a:p>
            <a:r>
              <a:rPr lang="en-US" dirty="0" smtClean="0"/>
              <a:t>IQA Training </a:t>
            </a:r>
            <a:br>
              <a:rPr lang="en-US" dirty="0" smtClean="0"/>
            </a:br>
            <a:r>
              <a:rPr lang="en-US" dirty="0" smtClean="0"/>
              <a:t>GS, ENEC, UL-EU and D MARK</a:t>
            </a:r>
            <a:br>
              <a:rPr lang="en-US" dirty="0" smtClean="0"/>
            </a:br>
            <a:r>
              <a:rPr lang="en-US" dirty="0" smtClean="0"/>
              <a:t>CCA and NCS Schemes</a:t>
            </a:r>
            <a:endParaRPr lang="en-US" dirty="0"/>
          </a:p>
        </p:txBody>
      </p:sp>
      <p:sp>
        <p:nvSpPr>
          <p:cNvPr id="5" name="Subtitle 4"/>
          <p:cNvSpPr>
            <a:spLocks noGrp="1"/>
          </p:cNvSpPr>
          <p:nvPr>
            <p:ph type="subTitle" idx="1"/>
          </p:nvPr>
        </p:nvSpPr>
        <p:spPr/>
        <p:txBody>
          <a:bodyPr/>
          <a:lstStyle/>
          <a:p>
            <a:r>
              <a:rPr lang="da-DK" dirty="0" smtClean="0"/>
              <a:t>May 2015</a:t>
            </a:r>
            <a:endParaRPr lang="en-US" dirty="0"/>
          </a:p>
        </p:txBody>
      </p:sp>
    </p:spTree>
    <p:extLst>
      <p:ext uri="{BB962C8B-B14F-4D97-AF65-F5344CB8AC3E}">
        <p14:creationId xmlns:p14="http://schemas.microsoft.com/office/powerpoint/2010/main" val="478303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199" y="2532888"/>
            <a:ext cx="7315201" cy="1399032"/>
          </a:xfrm>
        </p:spPr>
        <p:txBody>
          <a:bodyPr/>
          <a:lstStyle/>
          <a:p>
            <a:r>
              <a:rPr lang="da-DK" dirty="0" err="1">
                <a:solidFill>
                  <a:srgbClr val="FF0000"/>
                </a:solidFill>
              </a:rPr>
              <a:t>Scheme</a:t>
            </a:r>
            <a:r>
              <a:rPr lang="da-DK" dirty="0">
                <a:solidFill>
                  <a:srgbClr val="FF0000"/>
                </a:solidFill>
              </a:rPr>
              <a:t>: </a:t>
            </a:r>
            <a:r>
              <a:rPr lang="da-DK" dirty="0" smtClean="0">
                <a:solidFill>
                  <a:srgbClr val="FF0000"/>
                </a:solidFill>
              </a:rPr>
              <a:t/>
            </a:r>
            <a:br>
              <a:rPr lang="da-DK" dirty="0" smtClean="0">
                <a:solidFill>
                  <a:srgbClr val="FF0000"/>
                </a:solidFill>
              </a:rPr>
            </a:br>
            <a:r>
              <a:rPr lang="da-DK" dirty="0" smtClean="0">
                <a:solidFill>
                  <a:srgbClr val="FF0000"/>
                </a:solidFill>
              </a:rPr>
              <a:t>D Mark and NCS </a:t>
            </a:r>
            <a:r>
              <a:rPr lang="da-DK" dirty="0" err="1" smtClean="0">
                <a:solidFill>
                  <a:srgbClr val="FF0000"/>
                </a:solidFill>
              </a:rPr>
              <a:t>Scheme</a:t>
            </a:r>
            <a:r>
              <a:rPr lang="da-DK" dirty="0">
                <a:solidFill>
                  <a:srgbClr val="FF0000"/>
                </a:solidFill>
              </a:rPr>
              <a:t/>
            </a:r>
            <a:br>
              <a:rPr lang="da-DK" dirty="0">
                <a:solidFill>
                  <a:srgbClr val="FF0000"/>
                </a:solidFill>
              </a:rPr>
            </a:br>
            <a:endParaRPr lang="en-US" dirty="0"/>
          </a:p>
        </p:txBody>
      </p:sp>
      <p:sp>
        <p:nvSpPr>
          <p:cNvPr id="5" name="Subtitle 4"/>
          <p:cNvSpPr>
            <a:spLocks noGrp="1"/>
          </p:cNvSpPr>
          <p:nvPr>
            <p:ph type="subTitle" idx="1"/>
          </p:nvPr>
        </p:nvSpPr>
        <p:spPr/>
        <p:txBody>
          <a:bodyPr>
            <a:normAutofit fontScale="92500"/>
          </a:bodyPr>
          <a:lstStyle/>
          <a:p>
            <a:r>
              <a:rPr lang="da-DK" dirty="0" smtClean="0">
                <a:solidFill>
                  <a:srgbClr val="FF0000"/>
                </a:solidFill>
              </a:rPr>
              <a:t>Program Manager: Karina Christiansen/Jasmin Omerovic</a:t>
            </a:r>
          </a:p>
          <a:p>
            <a:r>
              <a:rPr lang="da-DK" dirty="0" smtClean="0">
                <a:solidFill>
                  <a:srgbClr val="FF0000"/>
                </a:solidFill>
              </a:rPr>
              <a:t>Program </a:t>
            </a:r>
            <a:r>
              <a:rPr lang="da-DK" dirty="0" err="1" smtClean="0">
                <a:solidFill>
                  <a:srgbClr val="FF0000"/>
                </a:solidFill>
              </a:rPr>
              <a:t>Owner</a:t>
            </a:r>
            <a:r>
              <a:rPr lang="da-DK" dirty="0" smtClean="0">
                <a:solidFill>
                  <a:srgbClr val="FF0000"/>
                </a:solidFill>
              </a:rPr>
              <a:t>: Jan-Erik Storgaard</a:t>
            </a:r>
          </a:p>
          <a:p>
            <a:r>
              <a:rPr lang="da-DK" dirty="0" smtClean="0">
                <a:solidFill>
                  <a:srgbClr val="FF0000"/>
                </a:solidFill>
              </a:rPr>
              <a:t>Certification </a:t>
            </a:r>
            <a:r>
              <a:rPr lang="da-DK" dirty="0">
                <a:solidFill>
                  <a:srgbClr val="FF0000"/>
                </a:solidFill>
              </a:rPr>
              <a:t>B</a:t>
            </a:r>
            <a:r>
              <a:rPr lang="da-DK" dirty="0" smtClean="0">
                <a:solidFill>
                  <a:srgbClr val="FF0000"/>
                </a:solidFill>
              </a:rPr>
              <a:t>ody: UL International Demko A/S</a:t>
            </a:r>
          </a:p>
          <a:p>
            <a:r>
              <a:rPr lang="da-DK" dirty="0" smtClean="0">
                <a:solidFill>
                  <a:srgbClr val="FF0000"/>
                </a:solidFill>
              </a:rPr>
              <a:t>DCS </a:t>
            </a:r>
            <a:r>
              <a:rPr lang="da-DK" dirty="0" err="1" smtClean="0">
                <a:solidFill>
                  <a:srgbClr val="FF0000"/>
                </a:solidFill>
              </a:rPr>
              <a:t>Scheme</a:t>
            </a:r>
            <a:r>
              <a:rPr lang="da-DK" dirty="0" smtClean="0">
                <a:solidFill>
                  <a:srgbClr val="FF0000"/>
                </a:solidFill>
              </a:rPr>
              <a:t> </a:t>
            </a:r>
            <a:r>
              <a:rPr lang="da-DK" dirty="0" err="1" smtClean="0">
                <a:solidFill>
                  <a:srgbClr val="FF0000"/>
                </a:solidFill>
              </a:rPr>
              <a:t>documents</a:t>
            </a:r>
            <a:r>
              <a:rPr lang="da-DK" dirty="0" smtClean="0">
                <a:solidFill>
                  <a:srgbClr val="FF0000"/>
                </a:solidFill>
              </a:rPr>
              <a:t>: </a:t>
            </a:r>
          </a:p>
          <a:p>
            <a:r>
              <a:rPr lang="da-DK" dirty="0">
                <a:solidFill>
                  <a:srgbClr val="FF0000"/>
                </a:solidFill>
              </a:rPr>
              <a:t>	</a:t>
            </a:r>
            <a:r>
              <a:rPr lang="da-DK" dirty="0" smtClean="0">
                <a:solidFill>
                  <a:srgbClr val="FF0000"/>
                </a:solidFill>
              </a:rPr>
              <a:t>D Mark </a:t>
            </a:r>
            <a:r>
              <a:rPr lang="da-DK" dirty="0" err="1" smtClean="0">
                <a:solidFill>
                  <a:srgbClr val="FF0000"/>
                </a:solidFill>
              </a:rPr>
              <a:t>including</a:t>
            </a:r>
            <a:r>
              <a:rPr lang="da-DK" dirty="0" smtClean="0">
                <a:solidFill>
                  <a:srgbClr val="FF0000"/>
                </a:solidFill>
              </a:rPr>
              <a:t> NCS: 00-GC-P0865</a:t>
            </a:r>
          </a:p>
          <a:p>
            <a:r>
              <a:rPr lang="da-DK" dirty="0" smtClean="0">
                <a:solidFill>
                  <a:srgbClr val="FF0000"/>
                </a:solidFill>
              </a:rPr>
              <a:t>	</a:t>
            </a:r>
          </a:p>
        </p:txBody>
      </p:sp>
    </p:spTree>
    <p:extLst>
      <p:ext uri="{BB962C8B-B14F-4D97-AF65-F5344CB8AC3E}">
        <p14:creationId xmlns:p14="http://schemas.microsoft.com/office/powerpoint/2010/main" val="1224792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smtClean="0"/>
              <a:t>D/NCS – </a:t>
            </a:r>
            <a:r>
              <a:rPr lang="da-DK" sz="2000" dirty="0" err="1" smtClean="0"/>
              <a:t>Description</a:t>
            </a:r>
            <a:r>
              <a:rPr lang="da-DK" sz="2000" dirty="0" smtClean="0"/>
              <a:t> overall </a:t>
            </a:r>
            <a:r>
              <a:rPr lang="da-DK" sz="2000" dirty="0" err="1" smtClean="0"/>
              <a:t>structure</a:t>
            </a:r>
            <a:r>
              <a:rPr lang="da-DK" sz="2000" dirty="0" smtClean="0"/>
              <a:t> and </a:t>
            </a:r>
            <a:r>
              <a:rPr lang="da-DK" sz="2000" dirty="0" err="1" smtClean="0"/>
              <a:t>Stakeholders</a:t>
            </a:r>
            <a:r>
              <a:rPr lang="da-DK" dirty="0" smtClean="0"/>
              <a:t/>
            </a:r>
            <a:br>
              <a:rPr lang="da-DK" dirty="0" smtClean="0"/>
            </a:br>
            <a:endParaRPr lang="da-DK" sz="2400" dirty="0"/>
          </a:p>
        </p:txBody>
      </p:sp>
      <p:sp>
        <p:nvSpPr>
          <p:cNvPr id="2" name="Content Placeholder 1"/>
          <p:cNvSpPr>
            <a:spLocks noGrp="1"/>
          </p:cNvSpPr>
          <p:nvPr>
            <p:ph idx="1"/>
          </p:nvPr>
        </p:nvSpPr>
        <p:spPr>
          <a:xfrm>
            <a:off x="228600" y="990600"/>
            <a:ext cx="8534400" cy="4373562"/>
          </a:xfrm>
        </p:spPr>
        <p:txBody>
          <a:bodyPr/>
          <a:lstStyle/>
          <a:p>
            <a:pPr algn="ctr"/>
            <a:endParaRPr lang="da-DK" dirty="0" smtClean="0"/>
          </a:p>
          <a:p>
            <a:pPr algn="ctr"/>
            <a:endParaRPr lang="da-DK" dirty="0"/>
          </a:p>
          <a:p>
            <a:pPr marL="0" indent="0" algn="ctr">
              <a:buNone/>
            </a:pPr>
            <a:endParaRPr lang="da-DK" dirty="0"/>
          </a:p>
        </p:txBody>
      </p:sp>
      <p:sp>
        <p:nvSpPr>
          <p:cNvPr id="4" name="Rounded Rectangle 3"/>
          <p:cNvSpPr/>
          <p:nvPr/>
        </p:nvSpPr>
        <p:spPr>
          <a:xfrm>
            <a:off x="4495800" y="2590800"/>
            <a:ext cx="2819400" cy="986287"/>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1000" dirty="0" smtClean="0">
                <a:solidFill>
                  <a:schemeClr val="tx1"/>
                </a:solidFill>
                <a:latin typeface="Arial" pitchFamily="34" charset="0"/>
                <a:cs typeface="Arial" pitchFamily="34" charset="0"/>
              </a:rPr>
              <a:t>D Mark </a:t>
            </a:r>
            <a:r>
              <a:rPr lang="da-DK" sz="1000" dirty="0" err="1" smtClean="0">
                <a:solidFill>
                  <a:schemeClr val="tx1"/>
                </a:solidFill>
                <a:latin typeface="Arial" pitchFamily="34" charset="0"/>
                <a:cs typeface="Arial" pitchFamily="34" charset="0"/>
              </a:rPr>
              <a:t>Scheme</a:t>
            </a:r>
            <a:r>
              <a:rPr lang="da-DK" sz="1000" dirty="0" smtClean="0">
                <a:solidFill>
                  <a:schemeClr val="tx1"/>
                </a:solidFill>
                <a:latin typeface="Arial" pitchFamily="34" charset="0"/>
                <a:cs typeface="Arial" pitchFamily="34" charset="0"/>
              </a:rPr>
              <a:t> </a:t>
            </a:r>
            <a:r>
              <a:rPr lang="da-DK" sz="1000" dirty="0" err="1" smtClean="0">
                <a:solidFill>
                  <a:schemeClr val="tx1"/>
                </a:solidFill>
                <a:latin typeface="Arial" pitchFamily="34" charset="0"/>
                <a:cs typeface="Arial" pitchFamily="34" charset="0"/>
              </a:rPr>
              <a:t>document</a:t>
            </a:r>
            <a:r>
              <a:rPr lang="da-DK" sz="1000" dirty="0" smtClean="0">
                <a:solidFill>
                  <a:schemeClr val="tx1"/>
                </a:solidFill>
                <a:latin typeface="Arial" pitchFamily="34" charset="0"/>
                <a:cs typeface="Arial" pitchFamily="34" charset="0"/>
              </a:rPr>
              <a:t> and Procedure </a:t>
            </a:r>
            <a:r>
              <a:rPr lang="da-DK" sz="1000" dirty="0" err="1" smtClean="0">
                <a:solidFill>
                  <a:schemeClr val="tx1"/>
                </a:solidFill>
                <a:latin typeface="Arial" pitchFamily="34" charset="0"/>
                <a:cs typeface="Arial" pitchFamily="34" charset="0"/>
              </a:rPr>
              <a:t>Rules</a:t>
            </a:r>
            <a:r>
              <a:rPr lang="da-DK" sz="1000" dirty="0" smtClean="0">
                <a:solidFill>
                  <a:schemeClr val="tx1"/>
                </a:solidFill>
                <a:latin typeface="Arial" pitchFamily="34" charset="0"/>
                <a:cs typeface="Arial" pitchFamily="34" charset="0"/>
              </a:rPr>
              <a:t> for EMKO Orders </a:t>
            </a:r>
            <a:endParaRPr lang="en-US" sz="1000" dirty="0" smtClean="0">
              <a:solidFill>
                <a:schemeClr val="tx1"/>
              </a:solidFill>
              <a:latin typeface="Arial" pitchFamily="34" charset="0"/>
              <a:cs typeface="Arial" pitchFamily="34" charset="0"/>
            </a:endParaRPr>
          </a:p>
        </p:txBody>
      </p:sp>
      <p:sp>
        <p:nvSpPr>
          <p:cNvPr id="12" name="Rectangle 11"/>
          <p:cNvSpPr/>
          <p:nvPr/>
        </p:nvSpPr>
        <p:spPr>
          <a:xfrm>
            <a:off x="1600200" y="2590800"/>
            <a:ext cx="2438400" cy="9862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1200" dirty="0" err="1" smtClean="0">
                <a:solidFill>
                  <a:schemeClr val="tx1"/>
                </a:solidFill>
              </a:rPr>
              <a:t>Scheme</a:t>
            </a:r>
            <a:r>
              <a:rPr lang="da-DK" sz="1200" dirty="0" smtClean="0">
                <a:solidFill>
                  <a:schemeClr val="tx1"/>
                </a:solidFill>
              </a:rPr>
              <a:t> </a:t>
            </a:r>
            <a:r>
              <a:rPr lang="da-DK" sz="1200" dirty="0" err="1" smtClean="0">
                <a:solidFill>
                  <a:schemeClr val="tx1"/>
                </a:solidFill>
              </a:rPr>
              <a:t>Owners</a:t>
            </a:r>
            <a:endParaRPr lang="en-US" sz="1200" dirty="0" smtClean="0">
              <a:solidFill>
                <a:schemeClr val="tx1"/>
              </a:solidFill>
            </a:endParaRPr>
          </a:p>
          <a:p>
            <a:pPr algn="ctr"/>
            <a:r>
              <a:rPr lang="en-US" sz="1200" dirty="0" smtClean="0">
                <a:solidFill>
                  <a:schemeClr val="tx1"/>
                </a:solidFill>
              </a:rPr>
              <a:t>UL  and the Nordic Certification Bodies: NEMKO, SGS FIMKO and Intertek </a:t>
            </a:r>
            <a:r>
              <a:rPr lang="en-US" sz="1200" dirty="0" err="1" smtClean="0">
                <a:solidFill>
                  <a:schemeClr val="tx1"/>
                </a:solidFill>
              </a:rPr>
              <a:t>Semko</a:t>
            </a:r>
            <a:endParaRPr lang="en-US" sz="1200" dirty="0">
              <a:solidFill>
                <a:schemeClr val="tx1"/>
              </a:solidFill>
            </a:endParaRPr>
          </a:p>
        </p:txBody>
      </p:sp>
      <p:sp>
        <p:nvSpPr>
          <p:cNvPr id="17" name="Oval 16"/>
          <p:cNvSpPr/>
          <p:nvPr/>
        </p:nvSpPr>
        <p:spPr>
          <a:xfrm>
            <a:off x="1600200" y="4191000"/>
            <a:ext cx="2438400" cy="9906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1000" dirty="0" smtClean="0">
                <a:solidFill>
                  <a:schemeClr val="tx1"/>
                </a:solidFill>
                <a:latin typeface="Arial" pitchFamily="34" charset="0"/>
                <a:cs typeface="Arial" pitchFamily="34" charset="0"/>
              </a:rPr>
              <a:t>D Mark and NCS</a:t>
            </a:r>
          </a:p>
          <a:p>
            <a:pPr algn="ctr"/>
            <a:r>
              <a:rPr lang="da-DK" sz="1000" dirty="0" smtClean="0">
                <a:solidFill>
                  <a:schemeClr val="tx1"/>
                </a:solidFill>
                <a:latin typeface="Arial" pitchFamily="34" charset="0"/>
                <a:cs typeface="Arial" pitchFamily="34" charset="0"/>
              </a:rPr>
              <a:t> Certification Body</a:t>
            </a:r>
          </a:p>
          <a:p>
            <a:pPr algn="ctr"/>
            <a:r>
              <a:rPr lang="da-DK" sz="1000" dirty="0" err="1" smtClean="0">
                <a:solidFill>
                  <a:schemeClr val="tx1"/>
                </a:solidFill>
                <a:latin typeface="Arial" pitchFamily="34" charset="0"/>
                <a:cs typeface="Arial" pitchFamily="34" charset="0"/>
              </a:rPr>
              <a:t>Carry</a:t>
            </a:r>
            <a:r>
              <a:rPr lang="da-DK" sz="1000" dirty="0" smtClean="0">
                <a:solidFill>
                  <a:schemeClr val="tx1"/>
                </a:solidFill>
                <a:latin typeface="Arial" pitchFamily="34" charset="0"/>
                <a:cs typeface="Arial" pitchFamily="34" charset="0"/>
              </a:rPr>
              <a:t> out </a:t>
            </a:r>
            <a:r>
              <a:rPr lang="da-DK" sz="1000" dirty="0" err="1" smtClean="0">
                <a:solidFill>
                  <a:schemeClr val="tx1"/>
                </a:solidFill>
                <a:latin typeface="Arial" pitchFamily="34" charset="0"/>
                <a:cs typeface="Arial" pitchFamily="34" charset="0"/>
              </a:rPr>
              <a:t>Conformity</a:t>
            </a:r>
            <a:r>
              <a:rPr lang="da-DK" sz="1000" dirty="0" smtClean="0">
                <a:solidFill>
                  <a:schemeClr val="tx1"/>
                </a:solidFill>
                <a:latin typeface="Arial" pitchFamily="34" charset="0"/>
                <a:cs typeface="Arial" pitchFamily="34" charset="0"/>
              </a:rPr>
              <a:t> </a:t>
            </a:r>
            <a:r>
              <a:rPr lang="da-DK" sz="1000" dirty="0" err="1" smtClean="0">
                <a:solidFill>
                  <a:schemeClr val="tx1"/>
                </a:solidFill>
                <a:latin typeface="Arial" pitchFamily="34" charset="0"/>
                <a:cs typeface="Arial" pitchFamily="34" charset="0"/>
              </a:rPr>
              <a:t>Assessment</a:t>
            </a:r>
            <a:r>
              <a:rPr lang="da-DK" sz="1000" dirty="0" smtClean="0">
                <a:solidFill>
                  <a:schemeClr val="tx1"/>
                </a:solidFill>
                <a:latin typeface="Arial" pitchFamily="34" charset="0"/>
                <a:cs typeface="Arial" pitchFamily="34" charset="0"/>
              </a:rPr>
              <a:t> Procedures</a:t>
            </a:r>
            <a:endParaRPr lang="en-US" sz="1000" dirty="0" err="1" smtClean="0">
              <a:solidFill>
                <a:schemeClr val="tx1"/>
              </a:solidFill>
              <a:latin typeface="Arial" pitchFamily="34" charset="0"/>
              <a:cs typeface="Arial" pitchFamily="34" charset="0"/>
            </a:endParaRPr>
          </a:p>
        </p:txBody>
      </p:sp>
      <p:sp>
        <p:nvSpPr>
          <p:cNvPr id="24" name="Rounded Rectangle 23"/>
          <p:cNvSpPr/>
          <p:nvPr/>
        </p:nvSpPr>
        <p:spPr>
          <a:xfrm>
            <a:off x="4495800" y="4114800"/>
            <a:ext cx="2819400" cy="990600"/>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dirty="0" smtClean="0">
                <a:solidFill>
                  <a:schemeClr val="tx1"/>
                </a:solidFill>
                <a:latin typeface="Arial" pitchFamily="34" charset="0"/>
                <a:cs typeface="Arial" pitchFamily="34" charset="0"/>
              </a:rPr>
              <a:t>CTL, OSM </a:t>
            </a:r>
            <a:r>
              <a:rPr lang="da-DK" dirty="0">
                <a:solidFill>
                  <a:schemeClr val="tx1"/>
                </a:solidFill>
                <a:latin typeface="Arial" pitchFamily="34" charset="0"/>
                <a:cs typeface="Arial" pitchFamily="34" charset="0"/>
              </a:rPr>
              <a:t>Groups</a:t>
            </a:r>
          </a:p>
          <a:p>
            <a:pPr algn="ctr"/>
            <a:r>
              <a:rPr lang="da-DK" sz="1000" dirty="0" smtClean="0">
                <a:solidFill>
                  <a:schemeClr val="tx1"/>
                </a:solidFill>
                <a:latin typeface="Arial" pitchFamily="34" charset="0"/>
                <a:cs typeface="Arial" pitchFamily="34" charset="0"/>
              </a:rPr>
              <a:t>Interpretation</a:t>
            </a:r>
            <a:endParaRPr lang="en-US" sz="1000" dirty="0">
              <a:solidFill>
                <a:schemeClr val="tx1"/>
              </a:solidFill>
              <a:latin typeface="Arial" pitchFamily="34" charset="0"/>
              <a:cs typeface="Arial" pitchFamily="34" charset="0"/>
            </a:endParaRPr>
          </a:p>
          <a:p>
            <a:pPr algn="ctr"/>
            <a:endParaRPr lang="en-US" sz="1000" dirty="0" err="1" smtClean="0">
              <a:solidFill>
                <a:schemeClr val="tx1"/>
              </a:solidFill>
              <a:latin typeface="Arial" pitchFamily="34" charset="0"/>
              <a:cs typeface="Arial" pitchFamily="34" charset="0"/>
            </a:endParaRPr>
          </a:p>
        </p:txBody>
      </p:sp>
      <p:cxnSp>
        <p:nvCxnSpPr>
          <p:cNvPr id="30" name="Straight Arrow Connector 29"/>
          <p:cNvCxnSpPr>
            <a:stCxn id="4" idx="2"/>
          </p:cNvCxnSpPr>
          <p:nvPr/>
        </p:nvCxnSpPr>
        <p:spPr>
          <a:xfrm>
            <a:off x="5905500" y="3577087"/>
            <a:ext cx="0" cy="5377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9" name="Straight Arrow Connector 1028"/>
          <p:cNvCxnSpPr>
            <a:stCxn id="12" idx="3"/>
            <a:endCxn id="4" idx="1"/>
          </p:cNvCxnSpPr>
          <p:nvPr/>
        </p:nvCxnSpPr>
        <p:spPr>
          <a:xfrm>
            <a:off x="4038600" y="3083944"/>
            <a:ext cx="4572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32" name="Straight Arrow Connector 1031"/>
          <p:cNvCxnSpPr>
            <a:stCxn id="12" idx="2"/>
            <a:endCxn id="17" idx="0"/>
          </p:cNvCxnSpPr>
          <p:nvPr/>
        </p:nvCxnSpPr>
        <p:spPr>
          <a:xfrm>
            <a:off x="2819400" y="3577087"/>
            <a:ext cx="0" cy="6139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54" name="Straight Arrow Connector 1053"/>
          <p:cNvCxnSpPr>
            <a:stCxn id="17" idx="6"/>
          </p:cNvCxnSpPr>
          <p:nvPr/>
        </p:nvCxnSpPr>
        <p:spPr>
          <a:xfrm>
            <a:off x="4038600" y="4686300"/>
            <a:ext cx="4572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3681505" y="3577087"/>
            <a:ext cx="814295" cy="61391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7" idx="7"/>
          </p:cNvCxnSpPr>
          <p:nvPr/>
        </p:nvCxnSpPr>
        <p:spPr>
          <a:xfrm flipV="1">
            <a:off x="3681505" y="3508562"/>
            <a:ext cx="883397" cy="82750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104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smtClean="0"/>
              <a:t>Governing Documents</a:t>
            </a:r>
          </a:p>
        </p:txBody>
      </p:sp>
      <p:sp>
        <p:nvSpPr>
          <p:cNvPr id="161795" name="Rectangle 3"/>
          <p:cNvSpPr>
            <a:spLocks noGrp="1" noChangeArrowheads="1"/>
          </p:cNvSpPr>
          <p:nvPr>
            <p:ph idx="1"/>
          </p:nvPr>
        </p:nvSpPr>
        <p:spPr>
          <a:xfrm>
            <a:off x="457200" y="1295400"/>
            <a:ext cx="8229600" cy="5245100"/>
          </a:xfrm>
        </p:spPr>
        <p:txBody>
          <a:bodyPr/>
          <a:lstStyle/>
          <a:p>
            <a:r>
              <a:rPr lang="en-US" sz="2400" dirty="0" smtClean="0"/>
              <a:t>D Mark and NCS Scheme Governing Document</a:t>
            </a:r>
          </a:p>
          <a:p>
            <a:pPr lvl="1"/>
            <a:r>
              <a:rPr lang="en-US" dirty="0" smtClean="0"/>
              <a:t>D Mark Scheme Policy document 00-GC-P0865 and NCS Scheme document EMKO-OP-(04-SEC) 1.00 (Procedure Rules for EMKO orders) including in the D Mark Scheme Policy document.</a:t>
            </a:r>
          </a:p>
          <a:p>
            <a:pPr lvl="2"/>
            <a:endParaRPr lang="da-DK" sz="1800" dirty="0" smtClean="0"/>
          </a:p>
          <a:p>
            <a:pPr lvl="1"/>
            <a:r>
              <a:rPr lang="da-DK" sz="2000" dirty="0" smtClean="0"/>
              <a:t>No </a:t>
            </a:r>
            <a:r>
              <a:rPr lang="da-DK" sz="2000" dirty="0"/>
              <a:t>Changes </a:t>
            </a:r>
            <a:r>
              <a:rPr lang="da-DK" sz="2000" dirty="0" err="1"/>
              <a:t>related</a:t>
            </a:r>
            <a:r>
              <a:rPr lang="da-DK" sz="2000" dirty="0"/>
              <a:t> to ISO </a:t>
            </a:r>
            <a:r>
              <a:rPr lang="da-DK" sz="2000" dirty="0" smtClean="0"/>
              <a:t>17065</a:t>
            </a:r>
          </a:p>
          <a:p>
            <a:pPr lvl="1"/>
            <a:r>
              <a:rPr lang="da-DK" sz="2000" dirty="0" smtClean="0"/>
              <a:t>No </a:t>
            </a:r>
            <a:r>
              <a:rPr lang="da-DK" sz="2000" dirty="0" err="1" smtClean="0"/>
              <a:t>changes</a:t>
            </a:r>
            <a:r>
              <a:rPr lang="da-DK" sz="2000" dirty="0" smtClean="0"/>
              <a:t> in the </a:t>
            </a:r>
            <a:r>
              <a:rPr lang="da-DK" sz="2000" smtClean="0"/>
              <a:t>schemes</a:t>
            </a:r>
            <a:endParaRPr lang="en-US" sz="2000" dirty="0"/>
          </a:p>
          <a:p>
            <a:pPr marL="284163" lvl="1" indent="0">
              <a:buNone/>
            </a:pPr>
            <a:endParaRPr lang="da-DK" dirty="0" smtClean="0"/>
          </a:p>
          <a:p>
            <a:pPr marL="284163" lvl="1" indent="0">
              <a:buNone/>
            </a:pPr>
            <a:r>
              <a:rPr lang="da-DK" dirty="0" smtClean="0"/>
              <a:t>ISO 17067:</a:t>
            </a:r>
            <a:endParaRPr lang="en-US" dirty="0"/>
          </a:p>
          <a:p>
            <a:pPr lvl="1"/>
            <a:r>
              <a:rPr lang="en-US" dirty="0" smtClean="0"/>
              <a:t>Type </a:t>
            </a:r>
            <a:r>
              <a:rPr lang="en-US" dirty="0"/>
              <a:t>5 certification </a:t>
            </a:r>
            <a:r>
              <a:rPr lang="en-US" dirty="0" smtClean="0"/>
              <a:t>scheme</a:t>
            </a:r>
            <a:endParaRPr lang="da-DK" dirty="0" smtClean="0"/>
          </a:p>
          <a:p>
            <a:pPr lvl="2"/>
            <a:endParaRPr lang="en-US" dirty="0"/>
          </a:p>
        </p:txBody>
      </p:sp>
    </p:spTree>
    <p:extLst>
      <p:ext uri="{BB962C8B-B14F-4D97-AF65-F5344CB8AC3E}">
        <p14:creationId xmlns:p14="http://schemas.microsoft.com/office/powerpoint/2010/main" val="36981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199" y="2532888"/>
            <a:ext cx="7315201" cy="1399032"/>
          </a:xfrm>
        </p:spPr>
        <p:txBody>
          <a:bodyPr/>
          <a:lstStyle/>
          <a:p>
            <a:r>
              <a:rPr lang="da-DK" dirty="0" err="1">
                <a:solidFill>
                  <a:srgbClr val="FF0000"/>
                </a:solidFill>
              </a:rPr>
              <a:t>Scheme</a:t>
            </a:r>
            <a:r>
              <a:rPr lang="da-DK" dirty="0">
                <a:solidFill>
                  <a:srgbClr val="FF0000"/>
                </a:solidFill>
              </a:rPr>
              <a:t>: </a:t>
            </a:r>
            <a:r>
              <a:rPr lang="da-DK" dirty="0" smtClean="0">
                <a:solidFill>
                  <a:srgbClr val="FF0000"/>
                </a:solidFill>
              </a:rPr>
              <a:t/>
            </a:r>
            <a:br>
              <a:rPr lang="da-DK" dirty="0" smtClean="0">
                <a:solidFill>
                  <a:srgbClr val="FF0000"/>
                </a:solidFill>
              </a:rPr>
            </a:br>
            <a:r>
              <a:rPr lang="da-DK" dirty="0" smtClean="0">
                <a:solidFill>
                  <a:srgbClr val="FF0000"/>
                </a:solidFill>
              </a:rPr>
              <a:t>UL-EU Mark</a:t>
            </a:r>
            <a:r>
              <a:rPr lang="da-DK" dirty="0">
                <a:solidFill>
                  <a:srgbClr val="FF0000"/>
                </a:solidFill>
              </a:rPr>
              <a:t/>
            </a:r>
            <a:br>
              <a:rPr lang="da-DK" dirty="0">
                <a:solidFill>
                  <a:srgbClr val="FF0000"/>
                </a:solidFill>
              </a:rPr>
            </a:br>
            <a:endParaRPr lang="en-US" dirty="0"/>
          </a:p>
        </p:txBody>
      </p:sp>
      <p:sp>
        <p:nvSpPr>
          <p:cNvPr id="5" name="Subtitle 4"/>
          <p:cNvSpPr>
            <a:spLocks noGrp="1"/>
          </p:cNvSpPr>
          <p:nvPr>
            <p:ph type="subTitle" idx="1"/>
          </p:nvPr>
        </p:nvSpPr>
        <p:spPr/>
        <p:txBody>
          <a:bodyPr>
            <a:normAutofit fontScale="85000" lnSpcReduction="20000"/>
          </a:bodyPr>
          <a:lstStyle/>
          <a:p>
            <a:r>
              <a:rPr lang="da-DK" dirty="0" smtClean="0">
                <a:solidFill>
                  <a:srgbClr val="FF0000"/>
                </a:solidFill>
              </a:rPr>
              <a:t>Program Manager: Karina Christiansen/Jasmin Omerovic</a:t>
            </a:r>
          </a:p>
          <a:p>
            <a:r>
              <a:rPr lang="da-DK" dirty="0" smtClean="0">
                <a:solidFill>
                  <a:srgbClr val="FF0000"/>
                </a:solidFill>
              </a:rPr>
              <a:t>Program </a:t>
            </a:r>
            <a:r>
              <a:rPr lang="da-DK" dirty="0" err="1" smtClean="0">
                <a:solidFill>
                  <a:srgbClr val="FF0000"/>
                </a:solidFill>
              </a:rPr>
              <a:t>Owner</a:t>
            </a:r>
            <a:r>
              <a:rPr lang="da-DK" dirty="0" smtClean="0">
                <a:solidFill>
                  <a:srgbClr val="FF0000"/>
                </a:solidFill>
              </a:rPr>
              <a:t>: Karina Christiansen/Jasmin Omerovic</a:t>
            </a:r>
          </a:p>
          <a:p>
            <a:r>
              <a:rPr lang="da-DK" dirty="0" smtClean="0">
                <a:solidFill>
                  <a:srgbClr val="FF0000"/>
                </a:solidFill>
              </a:rPr>
              <a:t>Certification </a:t>
            </a:r>
            <a:r>
              <a:rPr lang="da-DK" dirty="0">
                <a:solidFill>
                  <a:srgbClr val="FF0000"/>
                </a:solidFill>
              </a:rPr>
              <a:t>B</a:t>
            </a:r>
            <a:r>
              <a:rPr lang="da-DK" dirty="0" smtClean="0">
                <a:solidFill>
                  <a:srgbClr val="FF0000"/>
                </a:solidFill>
              </a:rPr>
              <a:t>ody: UL International Demko A/S and UL International (UK) Ltd.</a:t>
            </a:r>
          </a:p>
          <a:p>
            <a:r>
              <a:rPr lang="da-DK" dirty="0" smtClean="0">
                <a:solidFill>
                  <a:srgbClr val="FF0000"/>
                </a:solidFill>
              </a:rPr>
              <a:t>DCS </a:t>
            </a:r>
            <a:r>
              <a:rPr lang="da-DK" dirty="0" err="1" smtClean="0">
                <a:solidFill>
                  <a:srgbClr val="FF0000"/>
                </a:solidFill>
              </a:rPr>
              <a:t>Scheme</a:t>
            </a:r>
            <a:r>
              <a:rPr lang="da-DK" dirty="0" smtClean="0">
                <a:solidFill>
                  <a:srgbClr val="FF0000"/>
                </a:solidFill>
              </a:rPr>
              <a:t> </a:t>
            </a:r>
            <a:r>
              <a:rPr lang="da-DK" dirty="0" err="1" smtClean="0">
                <a:solidFill>
                  <a:srgbClr val="FF0000"/>
                </a:solidFill>
              </a:rPr>
              <a:t>documents</a:t>
            </a:r>
            <a:r>
              <a:rPr lang="da-DK" dirty="0" smtClean="0">
                <a:solidFill>
                  <a:srgbClr val="FF0000"/>
                </a:solidFill>
              </a:rPr>
              <a:t>: </a:t>
            </a:r>
          </a:p>
          <a:p>
            <a:r>
              <a:rPr lang="da-DK" dirty="0">
                <a:solidFill>
                  <a:srgbClr val="FF0000"/>
                </a:solidFill>
              </a:rPr>
              <a:t>	</a:t>
            </a:r>
            <a:r>
              <a:rPr lang="da-DK" dirty="0" smtClean="0">
                <a:solidFill>
                  <a:srgbClr val="FF0000"/>
                </a:solidFill>
              </a:rPr>
              <a:t>UL-EU Mark: 00-GC-P0861</a:t>
            </a:r>
          </a:p>
          <a:p>
            <a:endParaRPr lang="da-DK" dirty="0" smtClean="0">
              <a:solidFill>
                <a:srgbClr val="FF0000"/>
              </a:solidFill>
            </a:endParaRPr>
          </a:p>
          <a:p>
            <a:r>
              <a:rPr lang="da-DK" dirty="0" smtClean="0">
                <a:solidFill>
                  <a:srgbClr val="FF0000"/>
                </a:solidFill>
              </a:rPr>
              <a:t>	</a:t>
            </a:r>
          </a:p>
        </p:txBody>
      </p:sp>
    </p:spTree>
    <p:extLst>
      <p:ext uri="{BB962C8B-B14F-4D97-AF65-F5344CB8AC3E}">
        <p14:creationId xmlns:p14="http://schemas.microsoft.com/office/powerpoint/2010/main" val="1048071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sz="2400" dirty="0" smtClean="0"/>
              <a:t>UL-EU Mark </a:t>
            </a:r>
            <a:r>
              <a:rPr lang="da-DK" dirty="0" smtClean="0"/>
              <a:t>– </a:t>
            </a:r>
            <a:r>
              <a:rPr lang="da-DK" sz="2000" dirty="0" err="1" smtClean="0"/>
              <a:t>Description</a:t>
            </a:r>
            <a:r>
              <a:rPr lang="da-DK" sz="2000" dirty="0" smtClean="0"/>
              <a:t> overall </a:t>
            </a:r>
            <a:r>
              <a:rPr lang="da-DK" sz="2000" dirty="0" err="1" smtClean="0"/>
              <a:t>structure</a:t>
            </a:r>
            <a:r>
              <a:rPr lang="da-DK" sz="2000" dirty="0" smtClean="0"/>
              <a:t> and </a:t>
            </a:r>
            <a:r>
              <a:rPr lang="da-DK" sz="2000" dirty="0" err="1" smtClean="0"/>
              <a:t>Stakeholders</a:t>
            </a:r>
            <a:r>
              <a:rPr lang="da-DK" dirty="0" smtClean="0"/>
              <a:t/>
            </a:r>
            <a:br>
              <a:rPr lang="da-DK" dirty="0" smtClean="0"/>
            </a:br>
            <a:endParaRPr lang="da-DK" sz="2400" dirty="0"/>
          </a:p>
        </p:txBody>
      </p:sp>
      <p:sp>
        <p:nvSpPr>
          <p:cNvPr id="2" name="Content Placeholder 1"/>
          <p:cNvSpPr>
            <a:spLocks noGrp="1"/>
          </p:cNvSpPr>
          <p:nvPr>
            <p:ph idx="1"/>
          </p:nvPr>
        </p:nvSpPr>
        <p:spPr>
          <a:xfrm>
            <a:off x="228600" y="990600"/>
            <a:ext cx="8534400" cy="4373562"/>
          </a:xfrm>
        </p:spPr>
        <p:txBody>
          <a:bodyPr/>
          <a:lstStyle/>
          <a:p>
            <a:pPr algn="ctr"/>
            <a:endParaRPr lang="da-DK" dirty="0" smtClean="0"/>
          </a:p>
          <a:p>
            <a:pPr algn="ctr"/>
            <a:endParaRPr lang="da-DK" dirty="0"/>
          </a:p>
          <a:p>
            <a:pPr marL="0" indent="0" algn="ctr">
              <a:buNone/>
            </a:pPr>
            <a:endParaRPr lang="da-DK" dirty="0"/>
          </a:p>
        </p:txBody>
      </p:sp>
      <p:sp>
        <p:nvSpPr>
          <p:cNvPr id="4" name="Rounded Rectangle 3"/>
          <p:cNvSpPr/>
          <p:nvPr/>
        </p:nvSpPr>
        <p:spPr>
          <a:xfrm>
            <a:off x="4495800" y="2590800"/>
            <a:ext cx="2819400" cy="986287"/>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1000" dirty="0" smtClean="0">
                <a:solidFill>
                  <a:schemeClr val="tx1"/>
                </a:solidFill>
                <a:latin typeface="Arial" pitchFamily="34" charset="0"/>
                <a:cs typeface="Arial" pitchFamily="34" charset="0"/>
              </a:rPr>
              <a:t>UL-EU Mark </a:t>
            </a:r>
            <a:r>
              <a:rPr lang="da-DK" sz="1000" dirty="0" err="1" smtClean="0">
                <a:solidFill>
                  <a:schemeClr val="tx1"/>
                </a:solidFill>
                <a:latin typeface="Arial" pitchFamily="34" charset="0"/>
                <a:cs typeface="Arial" pitchFamily="34" charset="0"/>
              </a:rPr>
              <a:t>Scheme</a:t>
            </a:r>
            <a:r>
              <a:rPr lang="da-DK" sz="1000" dirty="0" smtClean="0">
                <a:solidFill>
                  <a:schemeClr val="tx1"/>
                </a:solidFill>
                <a:latin typeface="Arial" pitchFamily="34" charset="0"/>
                <a:cs typeface="Arial" pitchFamily="34" charset="0"/>
              </a:rPr>
              <a:t> </a:t>
            </a:r>
            <a:r>
              <a:rPr lang="da-DK" sz="1000" dirty="0" err="1" smtClean="0">
                <a:solidFill>
                  <a:schemeClr val="tx1"/>
                </a:solidFill>
                <a:latin typeface="Arial" pitchFamily="34" charset="0"/>
                <a:cs typeface="Arial" pitchFamily="34" charset="0"/>
              </a:rPr>
              <a:t>document</a:t>
            </a:r>
            <a:r>
              <a:rPr lang="da-DK" sz="1000" dirty="0" smtClean="0">
                <a:solidFill>
                  <a:schemeClr val="tx1"/>
                </a:solidFill>
                <a:latin typeface="Arial" pitchFamily="34" charset="0"/>
                <a:cs typeface="Arial" pitchFamily="34" charset="0"/>
              </a:rPr>
              <a:t> </a:t>
            </a:r>
            <a:endParaRPr lang="en-US" sz="1000" dirty="0" smtClean="0">
              <a:solidFill>
                <a:schemeClr val="tx1"/>
              </a:solidFill>
              <a:latin typeface="Arial" pitchFamily="34" charset="0"/>
              <a:cs typeface="Arial" pitchFamily="34" charset="0"/>
            </a:endParaRPr>
          </a:p>
        </p:txBody>
      </p:sp>
      <p:sp>
        <p:nvSpPr>
          <p:cNvPr id="12" name="Rectangle 11"/>
          <p:cNvSpPr/>
          <p:nvPr/>
        </p:nvSpPr>
        <p:spPr>
          <a:xfrm>
            <a:off x="1600200" y="2590800"/>
            <a:ext cx="2438400" cy="9862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1200" dirty="0" err="1" smtClean="0">
                <a:solidFill>
                  <a:schemeClr val="tx1"/>
                </a:solidFill>
              </a:rPr>
              <a:t>Scheme</a:t>
            </a:r>
            <a:r>
              <a:rPr lang="da-DK" sz="1200" dirty="0" smtClean="0">
                <a:solidFill>
                  <a:schemeClr val="tx1"/>
                </a:solidFill>
              </a:rPr>
              <a:t> </a:t>
            </a:r>
            <a:r>
              <a:rPr lang="da-DK" sz="1200" dirty="0" err="1" smtClean="0">
                <a:solidFill>
                  <a:schemeClr val="tx1"/>
                </a:solidFill>
              </a:rPr>
              <a:t>Owners</a:t>
            </a:r>
            <a:endParaRPr lang="en-US" sz="1200" dirty="0" smtClean="0">
              <a:solidFill>
                <a:schemeClr val="tx1"/>
              </a:solidFill>
            </a:endParaRPr>
          </a:p>
          <a:p>
            <a:pPr algn="ctr"/>
            <a:r>
              <a:rPr lang="en-US" sz="1200" dirty="0" smtClean="0">
                <a:solidFill>
                  <a:schemeClr val="tx1"/>
                </a:solidFill>
              </a:rPr>
              <a:t>UL</a:t>
            </a:r>
            <a:endParaRPr lang="en-US" sz="1200" dirty="0">
              <a:solidFill>
                <a:schemeClr val="tx1"/>
              </a:solidFill>
            </a:endParaRPr>
          </a:p>
        </p:txBody>
      </p:sp>
      <p:sp>
        <p:nvSpPr>
          <p:cNvPr id="17" name="Oval 16"/>
          <p:cNvSpPr/>
          <p:nvPr/>
        </p:nvSpPr>
        <p:spPr>
          <a:xfrm>
            <a:off x="1600200" y="4191000"/>
            <a:ext cx="2438400" cy="9906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1000" dirty="0" smtClean="0">
                <a:solidFill>
                  <a:schemeClr val="tx1"/>
                </a:solidFill>
                <a:latin typeface="Arial" pitchFamily="34" charset="0"/>
                <a:cs typeface="Arial" pitchFamily="34" charset="0"/>
              </a:rPr>
              <a:t>UL-EU Mark Certification </a:t>
            </a:r>
            <a:r>
              <a:rPr lang="da-DK" sz="1000" dirty="0" err="1" smtClean="0">
                <a:solidFill>
                  <a:schemeClr val="tx1"/>
                </a:solidFill>
                <a:latin typeface="Arial" pitchFamily="34" charset="0"/>
                <a:cs typeface="Arial" pitchFamily="34" charset="0"/>
              </a:rPr>
              <a:t>Bodies</a:t>
            </a:r>
            <a:endParaRPr lang="da-DK" sz="1000" dirty="0" smtClean="0">
              <a:solidFill>
                <a:schemeClr val="tx1"/>
              </a:solidFill>
              <a:latin typeface="Arial" pitchFamily="34" charset="0"/>
              <a:cs typeface="Arial" pitchFamily="34" charset="0"/>
            </a:endParaRPr>
          </a:p>
          <a:p>
            <a:pPr algn="ctr"/>
            <a:r>
              <a:rPr lang="da-DK" sz="1000" dirty="0" err="1" smtClean="0">
                <a:solidFill>
                  <a:schemeClr val="tx1"/>
                </a:solidFill>
                <a:latin typeface="Arial" pitchFamily="34" charset="0"/>
                <a:cs typeface="Arial" pitchFamily="34" charset="0"/>
              </a:rPr>
              <a:t>Carry</a:t>
            </a:r>
            <a:r>
              <a:rPr lang="da-DK" sz="1000" dirty="0" smtClean="0">
                <a:solidFill>
                  <a:schemeClr val="tx1"/>
                </a:solidFill>
                <a:latin typeface="Arial" pitchFamily="34" charset="0"/>
                <a:cs typeface="Arial" pitchFamily="34" charset="0"/>
              </a:rPr>
              <a:t> out </a:t>
            </a:r>
            <a:r>
              <a:rPr lang="da-DK" sz="1000" dirty="0" err="1" smtClean="0">
                <a:solidFill>
                  <a:schemeClr val="tx1"/>
                </a:solidFill>
                <a:latin typeface="Arial" pitchFamily="34" charset="0"/>
                <a:cs typeface="Arial" pitchFamily="34" charset="0"/>
              </a:rPr>
              <a:t>Conformity</a:t>
            </a:r>
            <a:r>
              <a:rPr lang="da-DK" sz="1000" dirty="0" smtClean="0">
                <a:solidFill>
                  <a:schemeClr val="tx1"/>
                </a:solidFill>
                <a:latin typeface="Arial" pitchFamily="34" charset="0"/>
                <a:cs typeface="Arial" pitchFamily="34" charset="0"/>
              </a:rPr>
              <a:t> </a:t>
            </a:r>
            <a:r>
              <a:rPr lang="da-DK" sz="1000" dirty="0" err="1" smtClean="0">
                <a:solidFill>
                  <a:schemeClr val="tx1"/>
                </a:solidFill>
                <a:latin typeface="Arial" pitchFamily="34" charset="0"/>
                <a:cs typeface="Arial" pitchFamily="34" charset="0"/>
              </a:rPr>
              <a:t>Assessment</a:t>
            </a:r>
            <a:r>
              <a:rPr lang="da-DK" sz="1000" dirty="0" smtClean="0">
                <a:solidFill>
                  <a:schemeClr val="tx1"/>
                </a:solidFill>
                <a:latin typeface="Arial" pitchFamily="34" charset="0"/>
                <a:cs typeface="Arial" pitchFamily="34" charset="0"/>
              </a:rPr>
              <a:t> Procedures</a:t>
            </a:r>
            <a:endParaRPr lang="en-US" sz="1000" dirty="0" err="1" smtClean="0">
              <a:solidFill>
                <a:schemeClr val="tx1"/>
              </a:solidFill>
              <a:latin typeface="Arial" pitchFamily="34" charset="0"/>
              <a:cs typeface="Arial" pitchFamily="34" charset="0"/>
            </a:endParaRPr>
          </a:p>
        </p:txBody>
      </p:sp>
      <p:sp>
        <p:nvSpPr>
          <p:cNvPr id="24" name="Rounded Rectangle 23"/>
          <p:cNvSpPr/>
          <p:nvPr/>
        </p:nvSpPr>
        <p:spPr>
          <a:xfrm>
            <a:off x="4495800" y="4114800"/>
            <a:ext cx="2819400" cy="990600"/>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dirty="0" smtClean="0">
                <a:solidFill>
                  <a:schemeClr val="tx1"/>
                </a:solidFill>
                <a:latin typeface="Arial" pitchFamily="34" charset="0"/>
                <a:cs typeface="Arial" pitchFamily="34" charset="0"/>
              </a:rPr>
              <a:t>CTL, OSM Groups, GNB-CPD</a:t>
            </a:r>
            <a:endParaRPr lang="da-DK" dirty="0">
              <a:solidFill>
                <a:schemeClr val="tx1"/>
              </a:solidFill>
              <a:latin typeface="Arial" pitchFamily="34" charset="0"/>
              <a:cs typeface="Arial" pitchFamily="34" charset="0"/>
            </a:endParaRPr>
          </a:p>
          <a:p>
            <a:pPr algn="ctr"/>
            <a:r>
              <a:rPr lang="da-DK" sz="1000" dirty="0" smtClean="0">
                <a:solidFill>
                  <a:schemeClr val="tx1"/>
                </a:solidFill>
                <a:latin typeface="Arial" pitchFamily="34" charset="0"/>
                <a:cs typeface="Arial" pitchFamily="34" charset="0"/>
              </a:rPr>
              <a:t>Interpretation</a:t>
            </a:r>
            <a:endParaRPr lang="en-US" sz="1000" dirty="0">
              <a:solidFill>
                <a:schemeClr val="tx1"/>
              </a:solidFill>
              <a:latin typeface="Arial" pitchFamily="34" charset="0"/>
              <a:cs typeface="Arial" pitchFamily="34" charset="0"/>
            </a:endParaRPr>
          </a:p>
          <a:p>
            <a:pPr algn="ctr"/>
            <a:endParaRPr lang="en-US" sz="1000" dirty="0" err="1" smtClean="0">
              <a:solidFill>
                <a:schemeClr val="tx1"/>
              </a:solidFill>
              <a:latin typeface="Arial" pitchFamily="34" charset="0"/>
              <a:cs typeface="Arial" pitchFamily="34" charset="0"/>
            </a:endParaRPr>
          </a:p>
        </p:txBody>
      </p:sp>
      <p:cxnSp>
        <p:nvCxnSpPr>
          <p:cNvPr id="30" name="Straight Arrow Connector 29"/>
          <p:cNvCxnSpPr>
            <a:stCxn id="4" idx="2"/>
          </p:cNvCxnSpPr>
          <p:nvPr/>
        </p:nvCxnSpPr>
        <p:spPr>
          <a:xfrm>
            <a:off x="5905500" y="3577087"/>
            <a:ext cx="0" cy="5377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9" name="Straight Arrow Connector 1028"/>
          <p:cNvCxnSpPr>
            <a:stCxn id="12" idx="3"/>
            <a:endCxn id="4" idx="1"/>
          </p:cNvCxnSpPr>
          <p:nvPr/>
        </p:nvCxnSpPr>
        <p:spPr>
          <a:xfrm>
            <a:off x="4038600" y="3083944"/>
            <a:ext cx="4572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32" name="Straight Arrow Connector 1031"/>
          <p:cNvCxnSpPr>
            <a:stCxn id="12" idx="2"/>
            <a:endCxn id="17" idx="0"/>
          </p:cNvCxnSpPr>
          <p:nvPr/>
        </p:nvCxnSpPr>
        <p:spPr>
          <a:xfrm>
            <a:off x="2819400" y="3577087"/>
            <a:ext cx="0" cy="6139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54" name="Straight Arrow Connector 1053"/>
          <p:cNvCxnSpPr>
            <a:stCxn id="17" idx="6"/>
          </p:cNvCxnSpPr>
          <p:nvPr/>
        </p:nvCxnSpPr>
        <p:spPr>
          <a:xfrm>
            <a:off x="4038600" y="4686300"/>
            <a:ext cx="4572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3681505" y="3577087"/>
            <a:ext cx="814295" cy="61391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7" idx="7"/>
          </p:cNvCxnSpPr>
          <p:nvPr/>
        </p:nvCxnSpPr>
        <p:spPr>
          <a:xfrm flipV="1">
            <a:off x="3681505" y="3508562"/>
            <a:ext cx="883397" cy="82750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8109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smtClean="0"/>
              <a:t>Governing Documents</a:t>
            </a:r>
          </a:p>
        </p:txBody>
      </p:sp>
      <p:sp>
        <p:nvSpPr>
          <p:cNvPr id="161795" name="Rectangle 3"/>
          <p:cNvSpPr>
            <a:spLocks noGrp="1" noChangeArrowheads="1"/>
          </p:cNvSpPr>
          <p:nvPr>
            <p:ph idx="1"/>
          </p:nvPr>
        </p:nvSpPr>
        <p:spPr>
          <a:xfrm>
            <a:off x="457200" y="1295400"/>
            <a:ext cx="8229600" cy="5245100"/>
          </a:xfrm>
        </p:spPr>
        <p:txBody>
          <a:bodyPr/>
          <a:lstStyle/>
          <a:p>
            <a:r>
              <a:rPr lang="en-US" sz="2400" dirty="0" smtClean="0"/>
              <a:t>UL-EU Mark Governing Document</a:t>
            </a:r>
          </a:p>
          <a:p>
            <a:pPr lvl="1"/>
            <a:r>
              <a:rPr lang="en-US" dirty="0" smtClean="0"/>
              <a:t>UL-EU Mark Scheme Policy document 00-GC-P0861</a:t>
            </a:r>
          </a:p>
          <a:p>
            <a:pPr lvl="2"/>
            <a:endParaRPr lang="da-DK" sz="1800" dirty="0" smtClean="0"/>
          </a:p>
          <a:p>
            <a:pPr lvl="1"/>
            <a:r>
              <a:rPr lang="da-DK" sz="2000" dirty="0" smtClean="0"/>
              <a:t>No </a:t>
            </a:r>
            <a:r>
              <a:rPr lang="da-DK" sz="2000" dirty="0"/>
              <a:t>Changes </a:t>
            </a:r>
            <a:r>
              <a:rPr lang="da-DK" sz="2000" dirty="0" err="1"/>
              <a:t>related</a:t>
            </a:r>
            <a:r>
              <a:rPr lang="da-DK" sz="2000" dirty="0"/>
              <a:t> to ISO </a:t>
            </a:r>
            <a:r>
              <a:rPr lang="da-DK" sz="2000" dirty="0" smtClean="0"/>
              <a:t>17065</a:t>
            </a:r>
          </a:p>
          <a:p>
            <a:pPr lvl="1"/>
            <a:r>
              <a:rPr lang="da-DK" sz="2000" dirty="0" smtClean="0"/>
              <a:t>No </a:t>
            </a:r>
            <a:r>
              <a:rPr lang="da-DK" sz="2000" dirty="0" err="1" smtClean="0"/>
              <a:t>changes</a:t>
            </a:r>
            <a:r>
              <a:rPr lang="da-DK" sz="2000" dirty="0" smtClean="0"/>
              <a:t> in the </a:t>
            </a:r>
            <a:r>
              <a:rPr lang="da-DK" sz="2000" dirty="0" err="1" smtClean="0"/>
              <a:t>schemes</a:t>
            </a:r>
            <a:endParaRPr lang="en-US" sz="2000" dirty="0"/>
          </a:p>
          <a:p>
            <a:pPr marL="284163" lvl="1" indent="0">
              <a:buNone/>
            </a:pPr>
            <a:endParaRPr lang="da-DK" dirty="0" smtClean="0"/>
          </a:p>
          <a:p>
            <a:pPr marL="284163" lvl="1" indent="0">
              <a:buNone/>
            </a:pPr>
            <a:r>
              <a:rPr lang="da-DK" dirty="0" smtClean="0"/>
              <a:t>ISO 17067:</a:t>
            </a:r>
            <a:endParaRPr lang="en-US" dirty="0"/>
          </a:p>
          <a:p>
            <a:pPr lvl="1"/>
            <a:r>
              <a:rPr lang="en-US" dirty="0" smtClean="0"/>
              <a:t>Type </a:t>
            </a:r>
            <a:r>
              <a:rPr lang="en-US" dirty="0"/>
              <a:t>5 certification </a:t>
            </a:r>
            <a:r>
              <a:rPr lang="en-US" dirty="0" smtClean="0"/>
              <a:t>scheme</a:t>
            </a:r>
            <a:endParaRPr lang="da-DK" dirty="0" smtClean="0"/>
          </a:p>
          <a:p>
            <a:pPr lvl="2"/>
            <a:endParaRPr lang="en-US" dirty="0"/>
          </a:p>
        </p:txBody>
      </p:sp>
    </p:spTree>
    <p:extLst>
      <p:ext uri="{BB962C8B-B14F-4D97-AF65-F5344CB8AC3E}">
        <p14:creationId xmlns:p14="http://schemas.microsoft.com/office/powerpoint/2010/main" val="3487988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da-DK" dirty="0" err="1">
                <a:solidFill>
                  <a:srgbClr val="FF0000"/>
                </a:solidFill>
              </a:rPr>
              <a:t>Scheme</a:t>
            </a:r>
            <a:r>
              <a:rPr lang="da-DK" dirty="0">
                <a:solidFill>
                  <a:srgbClr val="FF0000"/>
                </a:solidFill>
              </a:rPr>
              <a:t>: GS MARK</a:t>
            </a:r>
            <a:br>
              <a:rPr lang="da-DK" dirty="0">
                <a:solidFill>
                  <a:srgbClr val="FF0000"/>
                </a:solidFill>
              </a:rPr>
            </a:br>
            <a:endParaRPr lang="en-US" dirty="0"/>
          </a:p>
        </p:txBody>
      </p:sp>
      <p:sp>
        <p:nvSpPr>
          <p:cNvPr id="5" name="Subtitle 4"/>
          <p:cNvSpPr>
            <a:spLocks noGrp="1"/>
          </p:cNvSpPr>
          <p:nvPr>
            <p:ph type="subTitle" idx="1"/>
          </p:nvPr>
        </p:nvSpPr>
        <p:spPr/>
        <p:txBody>
          <a:bodyPr>
            <a:normAutofit/>
          </a:bodyPr>
          <a:lstStyle/>
          <a:p>
            <a:r>
              <a:rPr lang="da-DK" dirty="0" smtClean="0">
                <a:solidFill>
                  <a:srgbClr val="FF0000"/>
                </a:solidFill>
              </a:rPr>
              <a:t>Program Manager: Karina Christiansen</a:t>
            </a:r>
          </a:p>
          <a:p>
            <a:r>
              <a:rPr lang="da-DK" dirty="0" smtClean="0">
                <a:solidFill>
                  <a:srgbClr val="FF0000"/>
                </a:solidFill>
              </a:rPr>
              <a:t>Program </a:t>
            </a:r>
            <a:r>
              <a:rPr lang="da-DK" dirty="0" err="1" smtClean="0">
                <a:solidFill>
                  <a:srgbClr val="FF0000"/>
                </a:solidFill>
              </a:rPr>
              <a:t>Owner</a:t>
            </a:r>
            <a:r>
              <a:rPr lang="da-DK" dirty="0" smtClean="0">
                <a:solidFill>
                  <a:srgbClr val="FF0000"/>
                </a:solidFill>
              </a:rPr>
              <a:t>: Jan-Erik Storgaard</a:t>
            </a:r>
          </a:p>
          <a:p>
            <a:r>
              <a:rPr lang="da-DK" dirty="0" smtClean="0">
                <a:solidFill>
                  <a:srgbClr val="FF0000"/>
                </a:solidFill>
              </a:rPr>
              <a:t>Certification </a:t>
            </a:r>
            <a:r>
              <a:rPr lang="da-DK" dirty="0">
                <a:solidFill>
                  <a:srgbClr val="FF0000"/>
                </a:solidFill>
              </a:rPr>
              <a:t>B</a:t>
            </a:r>
            <a:r>
              <a:rPr lang="da-DK" dirty="0" smtClean="0">
                <a:solidFill>
                  <a:srgbClr val="FF0000"/>
                </a:solidFill>
              </a:rPr>
              <a:t>ody: UL International Demko A/S</a:t>
            </a:r>
          </a:p>
          <a:p>
            <a:r>
              <a:rPr lang="da-DK" dirty="0" smtClean="0">
                <a:solidFill>
                  <a:srgbClr val="FF0000"/>
                </a:solidFill>
              </a:rPr>
              <a:t>DCS </a:t>
            </a:r>
            <a:r>
              <a:rPr lang="da-DK" dirty="0" err="1" smtClean="0">
                <a:solidFill>
                  <a:srgbClr val="FF0000"/>
                </a:solidFill>
              </a:rPr>
              <a:t>Scheme</a:t>
            </a:r>
            <a:r>
              <a:rPr lang="da-DK" dirty="0" smtClean="0">
                <a:solidFill>
                  <a:srgbClr val="FF0000"/>
                </a:solidFill>
              </a:rPr>
              <a:t> </a:t>
            </a:r>
            <a:r>
              <a:rPr lang="da-DK" dirty="0" err="1" smtClean="0">
                <a:solidFill>
                  <a:srgbClr val="FF0000"/>
                </a:solidFill>
              </a:rPr>
              <a:t>document</a:t>
            </a:r>
            <a:r>
              <a:rPr lang="da-DK" dirty="0" smtClean="0">
                <a:solidFill>
                  <a:srgbClr val="FF0000"/>
                </a:solidFill>
              </a:rPr>
              <a:t>: </a:t>
            </a:r>
          </a:p>
          <a:p>
            <a:r>
              <a:rPr lang="da-DK" dirty="0">
                <a:solidFill>
                  <a:srgbClr val="FF0000"/>
                </a:solidFill>
              </a:rPr>
              <a:t>	</a:t>
            </a:r>
            <a:r>
              <a:rPr lang="da-DK" dirty="0" smtClean="0">
                <a:solidFill>
                  <a:srgbClr val="FF0000"/>
                </a:solidFill>
              </a:rPr>
              <a:t>GS Mark: 00-GC-P0866</a:t>
            </a:r>
          </a:p>
        </p:txBody>
      </p:sp>
    </p:spTree>
    <p:extLst>
      <p:ext uri="{BB962C8B-B14F-4D97-AF65-F5344CB8AC3E}">
        <p14:creationId xmlns:p14="http://schemas.microsoft.com/office/powerpoint/2010/main" val="1418182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smtClean="0"/>
              <a:t>GS – </a:t>
            </a:r>
            <a:r>
              <a:rPr lang="da-DK" sz="2000" dirty="0" err="1" smtClean="0"/>
              <a:t>Description</a:t>
            </a:r>
            <a:r>
              <a:rPr lang="da-DK" sz="2000" dirty="0" smtClean="0"/>
              <a:t> overall </a:t>
            </a:r>
            <a:r>
              <a:rPr lang="da-DK" sz="2000" dirty="0" err="1" smtClean="0"/>
              <a:t>structure</a:t>
            </a:r>
            <a:r>
              <a:rPr lang="da-DK" sz="2000" dirty="0" smtClean="0"/>
              <a:t> and </a:t>
            </a:r>
            <a:r>
              <a:rPr lang="da-DK" sz="2000" dirty="0" err="1" smtClean="0"/>
              <a:t>Stakeholders</a:t>
            </a:r>
            <a:r>
              <a:rPr lang="da-DK" dirty="0" smtClean="0"/>
              <a:t/>
            </a:r>
            <a:br>
              <a:rPr lang="da-DK" dirty="0" smtClean="0"/>
            </a:br>
            <a:endParaRPr lang="da-DK" sz="2400" dirty="0"/>
          </a:p>
        </p:txBody>
      </p:sp>
      <p:sp>
        <p:nvSpPr>
          <p:cNvPr id="8" name="TextBox 7"/>
          <p:cNvSpPr txBox="1"/>
          <p:nvPr/>
        </p:nvSpPr>
        <p:spPr>
          <a:xfrm>
            <a:off x="914400" y="5726502"/>
            <a:ext cx="7543800" cy="253916"/>
          </a:xfrm>
          <a:prstGeom prst="rect">
            <a:avLst/>
          </a:prstGeom>
          <a:noFill/>
        </p:spPr>
        <p:txBody>
          <a:bodyPr wrap="square" rtlCol="0">
            <a:spAutoFit/>
          </a:bodyPr>
          <a:lstStyle/>
          <a:p>
            <a:r>
              <a:rPr lang="en-US" sz="1050" dirty="0">
                <a:solidFill>
                  <a:srgbClr val="FF0000"/>
                </a:solidFill>
                <a:latin typeface="Arial" pitchFamily="34" charset="0"/>
                <a:cs typeface="Arial" pitchFamily="34" charset="0"/>
              </a:rPr>
              <a:t>http://www.zls-muenchen.de/</a:t>
            </a:r>
            <a:endParaRPr lang="en-US" sz="1050" dirty="0" smtClean="0">
              <a:solidFill>
                <a:srgbClr val="FF0000"/>
              </a:solidFill>
              <a:latin typeface="Arial" pitchFamily="34" charset="0"/>
              <a:cs typeface="Arial" pitchFamily="34" charset="0"/>
            </a:endParaRPr>
          </a:p>
        </p:txBody>
      </p:sp>
      <p:sp>
        <p:nvSpPr>
          <p:cNvPr id="2" name="Content Placeholder 1"/>
          <p:cNvSpPr>
            <a:spLocks noGrp="1"/>
          </p:cNvSpPr>
          <p:nvPr>
            <p:ph idx="1"/>
          </p:nvPr>
        </p:nvSpPr>
        <p:spPr>
          <a:xfrm>
            <a:off x="228600" y="990600"/>
            <a:ext cx="8534400" cy="4373562"/>
          </a:xfrm>
        </p:spPr>
        <p:txBody>
          <a:bodyPr/>
          <a:lstStyle/>
          <a:p>
            <a:pPr algn="ctr"/>
            <a:endParaRPr lang="da-DK" dirty="0" smtClean="0"/>
          </a:p>
          <a:p>
            <a:pPr algn="ctr"/>
            <a:endParaRPr lang="da-DK" dirty="0"/>
          </a:p>
          <a:p>
            <a:pPr marL="0" indent="0" algn="ctr">
              <a:buNone/>
            </a:pPr>
            <a:endParaRPr lang="da-DK" dirty="0"/>
          </a:p>
        </p:txBody>
      </p:sp>
      <p:sp>
        <p:nvSpPr>
          <p:cNvPr id="4" name="Rounded Rectangle 3"/>
          <p:cNvSpPr/>
          <p:nvPr/>
        </p:nvSpPr>
        <p:spPr>
          <a:xfrm>
            <a:off x="4495800" y="1358899"/>
            <a:ext cx="2819400" cy="986287"/>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dirty="0" err="1" smtClean="0">
                <a:solidFill>
                  <a:schemeClr val="tx1"/>
                </a:solidFill>
                <a:latin typeface="Arial" pitchFamily="34" charset="0"/>
                <a:cs typeface="Arial" pitchFamily="34" charset="0"/>
              </a:rPr>
              <a:t>ProdSG</a:t>
            </a:r>
            <a:endParaRPr lang="da-DK" dirty="0" smtClean="0">
              <a:solidFill>
                <a:schemeClr val="tx1"/>
              </a:solidFill>
              <a:latin typeface="Arial" pitchFamily="34" charset="0"/>
              <a:cs typeface="Arial" pitchFamily="34" charset="0"/>
            </a:endParaRPr>
          </a:p>
          <a:p>
            <a:pPr algn="ctr"/>
            <a:r>
              <a:rPr lang="da-DK" sz="1000" dirty="0" smtClean="0">
                <a:solidFill>
                  <a:schemeClr val="tx1"/>
                </a:solidFill>
                <a:latin typeface="Arial" pitchFamily="34" charset="0"/>
                <a:cs typeface="Arial" pitchFamily="34" charset="0"/>
              </a:rPr>
              <a:t>Law</a:t>
            </a:r>
            <a:endParaRPr lang="en-US" sz="1000" dirty="0" smtClean="0">
              <a:solidFill>
                <a:schemeClr val="tx1"/>
              </a:solidFill>
              <a:latin typeface="Arial" pitchFamily="34" charset="0"/>
              <a:cs typeface="Arial" pitchFamily="34" charset="0"/>
            </a:endParaRPr>
          </a:p>
        </p:txBody>
      </p:sp>
      <p:sp>
        <p:nvSpPr>
          <p:cNvPr id="5" name="Rounded Rectangle 4"/>
          <p:cNvSpPr/>
          <p:nvPr/>
        </p:nvSpPr>
        <p:spPr>
          <a:xfrm>
            <a:off x="4495800" y="2882899"/>
            <a:ext cx="2819400" cy="1066800"/>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dirty="0" smtClean="0">
                <a:solidFill>
                  <a:schemeClr val="tx1"/>
                </a:solidFill>
                <a:latin typeface="Arial" pitchFamily="34" charset="0"/>
                <a:cs typeface="Arial" pitchFamily="34" charset="0"/>
              </a:rPr>
              <a:t>ZEK</a:t>
            </a:r>
          </a:p>
          <a:p>
            <a:pPr algn="ctr"/>
            <a:r>
              <a:rPr lang="da-DK" sz="1000" dirty="0" smtClean="0">
                <a:solidFill>
                  <a:schemeClr val="tx1"/>
                </a:solidFill>
                <a:latin typeface="Arial" pitchFamily="34" charset="0"/>
                <a:cs typeface="Arial" pitchFamily="34" charset="0"/>
              </a:rPr>
              <a:t>Interpretation</a:t>
            </a:r>
            <a:endParaRPr lang="en-US" sz="1000" dirty="0" err="1" smtClean="0">
              <a:solidFill>
                <a:schemeClr val="tx1"/>
              </a:solidFill>
              <a:latin typeface="Arial" pitchFamily="34" charset="0"/>
              <a:cs typeface="Arial" pitchFamily="34" charset="0"/>
            </a:endParaRPr>
          </a:p>
        </p:txBody>
      </p:sp>
      <p:sp>
        <p:nvSpPr>
          <p:cNvPr id="12" name="Rectangle 11"/>
          <p:cNvSpPr/>
          <p:nvPr/>
        </p:nvSpPr>
        <p:spPr>
          <a:xfrm>
            <a:off x="1600200" y="1358899"/>
            <a:ext cx="2438400" cy="9862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200" dirty="0" err="1"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Scheme</a:t>
            </a:r>
            <a:r>
              <a:rPr lang="de-DE" sz="12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de-DE" sz="1200" dirty="0" err="1"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Owner</a:t>
            </a:r>
            <a:r>
              <a:rPr lang="de-DE" sz="12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algn="ctr"/>
            <a:r>
              <a:rPr lang="de-DE" sz="12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German </a:t>
            </a:r>
            <a:r>
              <a:rPr lang="de-DE"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Bundesministerium </a:t>
            </a:r>
            <a:r>
              <a:rPr lang="de-DE" sz="1200"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for</a:t>
            </a:r>
            <a:r>
              <a:rPr lang="de-DE"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Arbeit und </a:t>
            </a:r>
            <a:r>
              <a:rPr lang="de-DE" sz="12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Soziales</a:t>
            </a:r>
          </a:p>
          <a:p>
            <a:pPr algn="ctr"/>
            <a:r>
              <a:rPr lang="de-DE" sz="12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Zentralstelle </a:t>
            </a:r>
            <a:r>
              <a:rPr lang="de-DE" sz="1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der Länder für Sicherheitstechnik (</a:t>
            </a:r>
            <a:r>
              <a:rPr lang="de-DE" sz="12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ZLS)</a:t>
            </a:r>
            <a:endParaRPr lang="en-US" sz="1000" dirty="0">
              <a:solidFill>
                <a:schemeClr val="tx1"/>
              </a:solidFill>
              <a:latin typeface="Arial" pitchFamily="34" charset="0"/>
              <a:cs typeface="Arial" pitchFamily="34" charset="0"/>
            </a:endParaRPr>
          </a:p>
        </p:txBody>
      </p:sp>
      <p:sp>
        <p:nvSpPr>
          <p:cNvPr id="15" name="Oval 14"/>
          <p:cNvSpPr/>
          <p:nvPr/>
        </p:nvSpPr>
        <p:spPr>
          <a:xfrm>
            <a:off x="1600200" y="2882899"/>
            <a:ext cx="2438400" cy="1066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1200" dirty="0" smtClean="0">
                <a:solidFill>
                  <a:schemeClr val="tx1"/>
                </a:solidFill>
                <a:latin typeface="Arial" pitchFamily="34" charset="0"/>
                <a:cs typeface="Arial" pitchFamily="34" charset="0"/>
              </a:rPr>
              <a:t>ZLS</a:t>
            </a:r>
          </a:p>
          <a:p>
            <a:pPr algn="ctr"/>
            <a:r>
              <a:rPr lang="da-DK" sz="1000" dirty="0" err="1" smtClean="0">
                <a:solidFill>
                  <a:schemeClr val="tx1"/>
                </a:solidFill>
                <a:latin typeface="Arial" pitchFamily="34" charset="0"/>
                <a:cs typeface="Arial" pitchFamily="34" charset="0"/>
              </a:rPr>
              <a:t>Authorize</a:t>
            </a:r>
            <a:r>
              <a:rPr lang="da-DK" sz="1000" dirty="0" smtClean="0">
                <a:solidFill>
                  <a:schemeClr val="tx1"/>
                </a:solidFill>
                <a:latin typeface="Arial" pitchFamily="34" charset="0"/>
                <a:cs typeface="Arial" pitchFamily="34" charset="0"/>
              </a:rPr>
              <a:t> GS </a:t>
            </a:r>
            <a:r>
              <a:rPr lang="da-DK" sz="1000" dirty="0" err="1" smtClean="0">
                <a:solidFill>
                  <a:schemeClr val="tx1"/>
                </a:solidFill>
                <a:latin typeface="Arial" pitchFamily="34" charset="0"/>
                <a:cs typeface="Arial" pitchFamily="34" charset="0"/>
              </a:rPr>
              <a:t>Certification</a:t>
            </a:r>
            <a:r>
              <a:rPr lang="da-DK" sz="1000" dirty="0" smtClean="0">
                <a:solidFill>
                  <a:schemeClr val="tx1"/>
                </a:solidFill>
                <a:latin typeface="Arial" pitchFamily="34" charset="0"/>
                <a:cs typeface="Arial" pitchFamily="34" charset="0"/>
              </a:rPr>
              <a:t> </a:t>
            </a:r>
            <a:r>
              <a:rPr lang="da-DK" sz="1000" dirty="0" err="1" smtClean="0">
                <a:solidFill>
                  <a:schemeClr val="tx1"/>
                </a:solidFill>
                <a:latin typeface="Arial" pitchFamily="34" charset="0"/>
                <a:cs typeface="Arial" pitchFamily="34" charset="0"/>
              </a:rPr>
              <a:t>bodies</a:t>
            </a:r>
            <a:r>
              <a:rPr lang="da-DK" sz="1000" dirty="0">
                <a:solidFill>
                  <a:schemeClr val="tx1"/>
                </a:solidFill>
                <a:latin typeface="Arial" pitchFamily="34" charset="0"/>
                <a:cs typeface="Arial" pitchFamily="34" charset="0"/>
              </a:rPr>
              <a:t> </a:t>
            </a:r>
            <a:r>
              <a:rPr lang="da-DK" sz="1000" dirty="0" smtClean="0">
                <a:solidFill>
                  <a:schemeClr val="tx1"/>
                </a:solidFill>
                <a:latin typeface="Arial" pitchFamily="34" charset="0"/>
                <a:cs typeface="Arial" pitchFamily="34" charset="0"/>
              </a:rPr>
              <a:t>and </a:t>
            </a:r>
            <a:r>
              <a:rPr lang="da-DK" sz="1000" dirty="0" err="1" smtClean="0">
                <a:solidFill>
                  <a:schemeClr val="tx1"/>
                </a:solidFill>
                <a:latin typeface="Arial" pitchFamily="34" charset="0"/>
                <a:cs typeface="Arial" pitchFamily="34" charset="0"/>
              </a:rPr>
              <a:t>coordinator</a:t>
            </a:r>
            <a:r>
              <a:rPr lang="da-DK" sz="1000" dirty="0" smtClean="0">
                <a:solidFill>
                  <a:schemeClr val="tx1"/>
                </a:solidFill>
                <a:latin typeface="Arial" pitchFamily="34" charset="0"/>
                <a:cs typeface="Arial" pitchFamily="34" charset="0"/>
              </a:rPr>
              <a:t> for Marked </a:t>
            </a:r>
            <a:r>
              <a:rPr lang="da-DK" sz="1000" dirty="0" err="1" smtClean="0">
                <a:solidFill>
                  <a:schemeClr val="tx1"/>
                </a:solidFill>
                <a:latin typeface="Arial" pitchFamily="34" charset="0"/>
                <a:cs typeface="Arial" pitchFamily="34" charset="0"/>
              </a:rPr>
              <a:t>Survillance</a:t>
            </a:r>
            <a:r>
              <a:rPr lang="da-DK" sz="1000" dirty="0" smtClean="0">
                <a:solidFill>
                  <a:schemeClr val="tx1"/>
                </a:solidFill>
                <a:latin typeface="Arial" pitchFamily="34" charset="0"/>
                <a:cs typeface="Arial" pitchFamily="34" charset="0"/>
              </a:rPr>
              <a:t> </a:t>
            </a:r>
            <a:r>
              <a:rPr lang="da-DK" sz="1000" dirty="0" err="1" smtClean="0">
                <a:solidFill>
                  <a:schemeClr val="tx1"/>
                </a:solidFill>
                <a:latin typeface="Arial" pitchFamily="34" charset="0"/>
                <a:cs typeface="Arial" pitchFamily="34" charset="0"/>
              </a:rPr>
              <a:t>activities</a:t>
            </a:r>
            <a:endParaRPr lang="en-US" sz="1000" dirty="0" err="1">
              <a:solidFill>
                <a:schemeClr val="tx1"/>
              </a:solidFill>
              <a:latin typeface="Arial" pitchFamily="34" charset="0"/>
              <a:cs typeface="Arial" pitchFamily="34" charset="0"/>
            </a:endParaRPr>
          </a:p>
        </p:txBody>
      </p:sp>
      <p:sp>
        <p:nvSpPr>
          <p:cNvPr id="17" name="Oval 16"/>
          <p:cNvSpPr/>
          <p:nvPr/>
        </p:nvSpPr>
        <p:spPr>
          <a:xfrm>
            <a:off x="1600200" y="4559299"/>
            <a:ext cx="2438400" cy="9906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1200" dirty="0" smtClean="0">
                <a:solidFill>
                  <a:schemeClr val="tx1"/>
                </a:solidFill>
                <a:latin typeface="Arial" pitchFamily="34" charset="0"/>
                <a:cs typeface="Arial" pitchFamily="34" charset="0"/>
              </a:rPr>
              <a:t>GS </a:t>
            </a:r>
            <a:r>
              <a:rPr lang="da-DK" sz="1200" dirty="0" err="1" smtClean="0">
                <a:solidFill>
                  <a:schemeClr val="tx1"/>
                </a:solidFill>
                <a:latin typeface="Arial" pitchFamily="34" charset="0"/>
                <a:cs typeface="Arial" pitchFamily="34" charset="0"/>
              </a:rPr>
              <a:t>Certification</a:t>
            </a:r>
            <a:r>
              <a:rPr lang="da-DK" sz="1200" dirty="0" smtClean="0">
                <a:solidFill>
                  <a:schemeClr val="tx1"/>
                </a:solidFill>
                <a:latin typeface="Arial" pitchFamily="34" charset="0"/>
                <a:cs typeface="Arial" pitchFamily="34" charset="0"/>
              </a:rPr>
              <a:t> </a:t>
            </a:r>
            <a:r>
              <a:rPr lang="da-DK" sz="1200" dirty="0" err="1" smtClean="0">
                <a:solidFill>
                  <a:schemeClr val="tx1"/>
                </a:solidFill>
                <a:latin typeface="Arial" pitchFamily="34" charset="0"/>
                <a:cs typeface="Arial" pitchFamily="34" charset="0"/>
              </a:rPr>
              <a:t>bodies</a:t>
            </a:r>
            <a:endParaRPr lang="da-DK" sz="1200" dirty="0" smtClean="0">
              <a:solidFill>
                <a:schemeClr val="tx1"/>
              </a:solidFill>
              <a:latin typeface="Arial" pitchFamily="34" charset="0"/>
              <a:cs typeface="Arial" pitchFamily="34" charset="0"/>
            </a:endParaRPr>
          </a:p>
          <a:p>
            <a:pPr algn="ctr"/>
            <a:endParaRPr lang="da-DK" sz="1000" dirty="0" smtClean="0">
              <a:solidFill>
                <a:schemeClr val="tx1"/>
              </a:solidFill>
              <a:latin typeface="Arial" pitchFamily="34" charset="0"/>
              <a:cs typeface="Arial" pitchFamily="34" charset="0"/>
            </a:endParaRPr>
          </a:p>
          <a:p>
            <a:pPr algn="ctr"/>
            <a:r>
              <a:rPr lang="da-DK" sz="1000" dirty="0" err="1" smtClean="0">
                <a:solidFill>
                  <a:schemeClr val="tx1"/>
                </a:solidFill>
                <a:latin typeface="Arial" pitchFamily="34" charset="0"/>
                <a:cs typeface="Arial" pitchFamily="34" charset="0"/>
              </a:rPr>
              <a:t>Carry</a:t>
            </a:r>
            <a:r>
              <a:rPr lang="da-DK" sz="1000" dirty="0" smtClean="0">
                <a:solidFill>
                  <a:schemeClr val="tx1"/>
                </a:solidFill>
                <a:latin typeface="Arial" pitchFamily="34" charset="0"/>
                <a:cs typeface="Arial" pitchFamily="34" charset="0"/>
              </a:rPr>
              <a:t> out </a:t>
            </a:r>
            <a:r>
              <a:rPr lang="da-DK" sz="1000" dirty="0" err="1" smtClean="0">
                <a:solidFill>
                  <a:schemeClr val="tx1"/>
                </a:solidFill>
                <a:latin typeface="Arial" pitchFamily="34" charset="0"/>
                <a:cs typeface="Arial" pitchFamily="34" charset="0"/>
              </a:rPr>
              <a:t>Conformity</a:t>
            </a:r>
            <a:r>
              <a:rPr lang="da-DK" sz="1000" dirty="0" smtClean="0">
                <a:solidFill>
                  <a:schemeClr val="tx1"/>
                </a:solidFill>
                <a:latin typeface="Arial" pitchFamily="34" charset="0"/>
                <a:cs typeface="Arial" pitchFamily="34" charset="0"/>
              </a:rPr>
              <a:t> </a:t>
            </a:r>
            <a:r>
              <a:rPr lang="da-DK" sz="1000" dirty="0" err="1" smtClean="0">
                <a:solidFill>
                  <a:schemeClr val="tx1"/>
                </a:solidFill>
                <a:latin typeface="Arial" pitchFamily="34" charset="0"/>
                <a:cs typeface="Arial" pitchFamily="34" charset="0"/>
              </a:rPr>
              <a:t>Assessment</a:t>
            </a:r>
            <a:r>
              <a:rPr lang="da-DK" sz="1000" dirty="0" smtClean="0">
                <a:solidFill>
                  <a:schemeClr val="tx1"/>
                </a:solidFill>
                <a:latin typeface="Arial" pitchFamily="34" charset="0"/>
                <a:cs typeface="Arial" pitchFamily="34" charset="0"/>
              </a:rPr>
              <a:t> Procedures</a:t>
            </a:r>
            <a:endParaRPr lang="en-US" sz="1000" dirty="0" err="1" smtClean="0">
              <a:solidFill>
                <a:schemeClr val="tx1"/>
              </a:solidFill>
              <a:latin typeface="Arial" pitchFamily="34" charset="0"/>
              <a:cs typeface="Arial" pitchFamily="34" charset="0"/>
            </a:endParaRPr>
          </a:p>
        </p:txBody>
      </p:sp>
      <p:sp>
        <p:nvSpPr>
          <p:cNvPr id="24" name="Rounded Rectangle 23"/>
          <p:cNvSpPr/>
          <p:nvPr/>
        </p:nvSpPr>
        <p:spPr>
          <a:xfrm>
            <a:off x="4495800" y="4483099"/>
            <a:ext cx="2819400" cy="990600"/>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dirty="0" smtClean="0">
                <a:solidFill>
                  <a:schemeClr val="tx1"/>
                </a:solidFill>
                <a:latin typeface="Arial" pitchFamily="34" charset="0"/>
                <a:cs typeface="Arial" pitchFamily="34" charset="0"/>
              </a:rPr>
              <a:t>EK</a:t>
            </a:r>
          </a:p>
          <a:p>
            <a:pPr algn="ctr"/>
            <a:r>
              <a:rPr lang="da-DK" sz="1000" dirty="0" err="1" smtClean="0">
                <a:solidFill>
                  <a:schemeClr val="tx1"/>
                </a:solidFill>
                <a:latin typeface="Arial" pitchFamily="34" charset="0"/>
                <a:cs typeface="Arial" pitchFamily="34" charset="0"/>
              </a:rPr>
              <a:t>Requirements</a:t>
            </a:r>
            <a:endParaRPr lang="en-US" sz="1000" dirty="0" err="1" smtClean="0">
              <a:solidFill>
                <a:schemeClr val="tx1"/>
              </a:solidFill>
              <a:latin typeface="Arial" pitchFamily="34" charset="0"/>
              <a:cs typeface="Arial" pitchFamily="34" charset="0"/>
            </a:endParaRPr>
          </a:p>
        </p:txBody>
      </p:sp>
      <p:cxnSp>
        <p:nvCxnSpPr>
          <p:cNvPr id="30" name="Straight Arrow Connector 29"/>
          <p:cNvCxnSpPr>
            <a:stCxn id="4" idx="2"/>
            <a:endCxn id="5" idx="0"/>
          </p:cNvCxnSpPr>
          <p:nvPr/>
        </p:nvCxnSpPr>
        <p:spPr>
          <a:xfrm>
            <a:off x="5905500" y="2345186"/>
            <a:ext cx="0" cy="5377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4" name="Straight Arrow Connector 1023"/>
          <p:cNvCxnSpPr>
            <a:stCxn id="5" idx="2"/>
            <a:endCxn id="24" idx="0"/>
          </p:cNvCxnSpPr>
          <p:nvPr/>
        </p:nvCxnSpPr>
        <p:spPr>
          <a:xfrm>
            <a:off x="5905500" y="3949699"/>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9" name="Straight Arrow Connector 1028"/>
          <p:cNvCxnSpPr>
            <a:stCxn id="12" idx="3"/>
            <a:endCxn id="4" idx="1"/>
          </p:cNvCxnSpPr>
          <p:nvPr/>
        </p:nvCxnSpPr>
        <p:spPr>
          <a:xfrm>
            <a:off x="4038600" y="1852043"/>
            <a:ext cx="4572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32" name="Straight Arrow Connector 1031"/>
          <p:cNvCxnSpPr>
            <a:stCxn id="12" idx="2"/>
            <a:endCxn id="15" idx="0"/>
          </p:cNvCxnSpPr>
          <p:nvPr/>
        </p:nvCxnSpPr>
        <p:spPr>
          <a:xfrm>
            <a:off x="2819400" y="2345186"/>
            <a:ext cx="0" cy="5377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6" name="Straight Arrow Connector 1035"/>
          <p:cNvCxnSpPr>
            <a:stCxn id="15" idx="4"/>
            <a:endCxn id="17" idx="0"/>
          </p:cNvCxnSpPr>
          <p:nvPr/>
        </p:nvCxnSpPr>
        <p:spPr>
          <a:xfrm>
            <a:off x="2819400" y="3949699"/>
            <a:ext cx="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46" name="Straight Arrow Connector 1045"/>
          <p:cNvCxnSpPr>
            <a:stCxn id="5" idx="1"/>
            <a:endCxn id="15" idx="6"/>
          </p:cNvCxnSpPr>
          <p:nvPr/>
        </p:nvCxnSpPr>
        <p:spPr>
          <a:xfrm flipH="1">
            <a:off x="4038600" y="3416299"/>
            <a:ext cx="4572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48" name="Straight Arrow Connector 1047"/>
          <p:cNvCxnSpPr>
            <a:stCxn id="24" idx="1"/>
            <a:endCxn id="15" idx="5"/>
          </p:cNvCxnSpPr>
          <p:nvPr/>
        </p:nvCxnSpPr>
        <p:spPr>
          <a:xfrm flipH="1" flipV="1">
            <a:off x="3681505" y="3793470"/>
            <a:ext cx="814295" cy="118492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50" name="Straight Arrow Connector 1049"/>
          <p:cNvCxnSpPr>
            <a:stCxn id="17" idx="7"/>
          </p:cNvCxnSpPr>
          <p:nvPr/>
        </p:nvCxnSpPr>
        <p:spPr>
          <a:xfrm flipV="1">
            <a:off x="3681505" y="3644899"/>
            <a:ext cx="814295" cy="105947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54" name="Straight Arrow Connector 1053"/>
          <p:cNvCxnSpPr>
            <a:stCxn id="17" idx="6"/>
          </p:cNvCxnSpPr>
          <p:nvPr/>
        </p:nvCxnSpPr>
        <p:spPr>
          <a:xfrm>
            <a:off x="4038600" y="5054599"/>
            <a:ext cx="4572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0567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smtClean="0"/>
              <a:t>Governing Documents</a:t>
            </a:r>
          </a:p>
        </p:txBody>
      </p:sp>
      <p:sp>
        <p:nvSpPr>
          <p:cNvPr id="161795" name="Rectangle 3"/>
          <p:cNvSpPr>
            <a:spLocks noGrp="1" noChangeArrowheads="1"/>
          </p:cNvSpPr>
          <p:nvPr>
            <p:ph idx="1"/>
          </p:nvPr>
        </p:nvSpPr>
        <p:spPr>
          <a:xfrm>
            <a:off x="457200" y="1295400"/>
            <a:ext cx="8229600" cy="5245100"/>
          </a:xfrm>
        </p:spPr>
        <p:txBody>
          <a:bodyPr/>
          <a:lstStyle/>
          <a:p>
            <a:r>
              <a:rPr lang="en-US" sz="2400" dirty="0" smtClean="0"/>
              <a:t>GS Governing Document</a:t>
            </a:r>
          </a:p>
          <a:p>
            <a:pPr lvl="1"/>
            <a:r>
              <a:rPr lang="en-US" sz="2000" dirty="0" err="1" smtClean="0"/>
              <a:t>ProdSG</a:t>
            </a:r>
            <a:r>
              <a:rPr lang="en-US" sz="2000" dirty="0" smtClean="0"/>
              <a:t> (Produktsicherheitsgesetz)</a:t>
            </a:r>
          </a:p>
          <a:p>
            <a:pPr lvl="2"/>
            <a:r>
              <a:rPr lang="en-US" sz="1600" dirty="0" smtClean="0"/>
              <a:t>German Product Safety Act (GS Law)</a:t>
            </a:r>
          </a:p>
          <a:p>
            <a:pPr lvl="1"/>
            <a:r>
              <a:rPr lang="en-US" sz="2000" dirty="0" smtClean="0"/>
              <a:t>ZEK (</a:t>
            </a:r>
            <a:r>
              <a:rPr lang="en-US" sz="2000" dirty="0" err="1" smtClean="0"/>
              <a:t>Zentralen</a:t>
            </a:r>
            <a:r>
              <a:rPr lang="en-US" sz="2000" dirty="0" smtClean="0"/>
              <a:t> </a:t>
            </a:r>
            <a:r>
              <a:rPr lang="en-US" sz="2000" dirty="0" err="1" smtClean="0"/>
              <a:t>Erfahrungsaustauschkreis</a:t>
            </a:r>
            <a:r>
              <a:rPr lang="en-US" sz="2000" dirty="0" smtClean="0"/>
              <a:t>)</a:t>
            </a:r>
          </a:p>
          <a:p>
            <a:pPr lvl="2"/>
            <a:r>
              <a:rPr lang="en-US" sz="1600" dirty="0" smtClean="0"/>
              <a:t>Practical implementation requirements of the </a:t>
            </a:r>
            <a:r>
              <a:rPr lang="en-US" sz="1600" dirty="0" err="1" smtClean="0"/>
              <a:t>ProdSG</a:t>
            </a:r>
            <a:r>
              <a:rPr lang="en-US" sz="1600" dirty="0" smtClean="0"/>
              <a:t> law with respect to the GS mark (General requirements)</a:t>
            </a:r>
            <a:endParaRPr lang="en-US" dirty="0" smtClean="0"/>
          </a:p>
          <a:p>
            <a:pPr lvl="3"/>
            <a:r>
              <a:rPr lang="en-US" dirty="0" smtClean="0"/>
              <a:t>ZEK-GB-2004-04 (requirements for the participation in the EK groups)</a:t>
            </a:r>
          </a:p>
          <a:p>
            <a:pPr lvl="3"/>
            <a:r>
              <a:rPr lang="en-US" dirty="0" smtClean="0"/>
              <a:t>ZEK-GB-2006-01 (requirements about the Certificate and Factory Inspection)</a:t>
            </a:r>
            <a:endParaRPr lang="en-US" dirty="0"/>
          </a:p>
          <a:p>
            <a:pPr lvl="3"/>
            <a:r>
              <a:rPr lang="en-US" dirty="0" smtClean="0"/>
              <a:t>ZEK-GB-2012-01 (Data Acceptance)</a:t>
            </a:r>
            <a:endParaRPr lang="en-US" dirty="0"/>
          </a:p>
          <a:p>
            <a:pPr lvl="1"/>
            <a:r>
              <a:rPr lang="en-US" sz="2000" dirty="0" smtClean="0"/>
              <a:t>EK1 and </a:t>
            </a:r>
            <a:r>
              <a:rPr lang="da-DK" sz="2000" dirty="0" smtClean="0"/>
              <a:t>EK5 </a:t>
            </a:r>
            <a:r>
              <a:rPr lang="en-US" sz="2000" dirty="0" smtClean="0"/>
              <a:t>(</a:t>
            </a:r>
            <a:r>
              <a:rPr lang="en-US" sz="2000" dirty="0" err="1" smtClean="0"/>
              <a:t>Erfahrungsaustauschkreis</a:t>
            </a:r>
            <a:r>
              <a:rPr lang="en-US" sz="2000" dirty="0" smtClean="0"/>
              <a:t>)</a:t>
            </a:r>
          </a:p>
          <a:p>
            <a:pPr lvl="2"/>
            <a:r>
              <a:rPr lang="en-US" sz="1600" dirty="0" smtClean="0"/>
              <a:t>Experience Exchange Group</a:t>
            </a:r>
          </a:p>
          <a:p>
            <a:pPr lvl="2"/>
            <a:r>
              <a:rPr lang="en-US" sz="1600" dirty="0" smtClean="0"/>
              <a:t>AG1</a:t>
            </a:r>
          </a:p>
          <a:p>
            <a:pPr marL="284163" lvl="1" indent="0">
              <a:buNone/>
            </a:pPr>
            <a:r>
              <a:rPr lang="da-DK" dirty="0" smtClean="0"/>
              <a:t>No </a:t>
            </a:r>
            <a:r>
              <a:rPr lang="da-DK" dirty="0"/>
              <a:t>Changes </a:t>
            </a:r>
            <a:r>
              <a:rPr lang="da-DK" dirty="0" err="1"/>
              <a:t>related</a:t>
            </a:r>
            <a:r>
              <a:rPr lang="da-DK" dirty="0"/>
              <a:t> to ISO 17065</a:t>
            </a:r>
            <a:endParaRPr lang="en-US" dirty="0"/>
          </a:p>
          <a:p>
            <a:pPr marL="284163" lvl="1" indent="0">
              <a:buNone/>
            </a:pPr>
            <a:endParaRPr lang="da-DK" dirty="0" smtClean="0"/>
          </a:p>
          <a:p>
            <a:pPr marL="284163" lvl="1" indent="0">
              <a:buNone/>
            </a:pPr>
            <a:r>
              <a:rPr lang="da-DK" dirty="0" smtClean="0"/>
              <a:t>ISO </a:t>
            </a:r>
            <a:r>
              <a:rPr lang="da-DK" dirty="0"/>
              <a:t>17067</a:t>
            </a:r>
            <a:r>
              <a:rPr lang="da-DK" dirty="0" smtClean="0"/>
              <a:t>: </a:t>
            </a:r>
            <a:r>
              <a:rPr lang="en-US" dirty="0" smtClean="0"/>
              <a:t>Type </a:t>
            </a:r>
            <a:r>
              <a:rPr lang="en-US" dirty="0"/>
              <a:t>5 certification </a:t>
            </a:r>
            <a:r>
              <a:rPr lang="en-US" dirty="0" smtClean="0"/>
              <a:t>scheme</a:t>
            </a:r>
            <a:endParaRPr lang="da-DK" dirty="0"/>
          </a:p>
        </p:txBody>
      </p:sp>
    </p:spTree>
    <p:extLst>
      <p:ext uri="{BB962C8B-B14F-4D97-AF65-F5344CB8AC3E}">
        <p14:creationId xmlns:p14="http://schemas.microsoft.com/office/powerpoint/2010/main" val="2471866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 Data Acceptance (significant change)</a:t>
            </a:r>
            <a:br>
              <a:rPr lang="en-US" dirty="0" smtClean="0"/>
            </a:br>
            <a:r>
              <a:rPr lang="en-US" dirty="0" smtClean="0"/>
              <a:t>ZEK-GB-2012-01</a:t>
            </a:r>
            <a:endParaRPr lang="en-US" dirty="0"/>
          </a:p>
        </p:txBody>
      </p:sp>
      <p:sp>
        <p:nvSpPr>
          <p:cNvPr id="3" name="Content Placeholder 2"/>
          <p:cNvSpPr>
            <a:spLocks noGrp="1"/>
          </p:cNvSpPr>
          <p:nvPr>
            <p:ph idx="1"/>
          </p:nvPr>
        </p:nvSpPr>
        <p:spPr>
          <a:xfrm>
            <a:off x="457200" y="1223962"/>
            <a:ext cx="8229600" cy="5245100"/>
          </a:xfrm>
        </p:spPr>
        <p:txBody>
          <a:bodyPr/>
          <a:lstStyle/>
          <a:p>
            <a:r>
              <a:rPr lang="en-US" dirty="0" smtClean="0"/>
              <a:t>Main test (electrical safety testing) must be conducted at a: </a:t>
            </a:r>
          </a:p>
          <a:p>
            <a:pPr lvl="1">
              <a:buFont typeface="Wingdings" panose="05000000000000000000" pitchFamily="2" charset="2"/>
              <a:buChar char="ü"/>
            </a:pPr>
            <a:r>
              <a:rPr lang="en-US" dirty="0" smtClean="0"/>
              <a:t>ZLS approved GS test laboratory (</a:t>
            </a:r>
            <a:r>
              <a:rPr lang="en-US" i="1" dirty="0" smtClean="0"/>
              <a:t>list </a:t>
            </a:r>
            <a:r>
              <a:rPr lang="en-US" i="1" dirty="0"/>
              <a:t>available in </a:t>
            </a:r>
            <a:r>
              <a:rPr lang="en-US" i="1" dirty="0" smtClean="0"/>
              <a:t>20-IC-G0029)</a:t>
            </a:r>
            <a:endParaRPr lang="en-US" dirty="0" smtClean="0"/>
          </a:p>
          <a:p>
            <a:pPr lvl="1">
              <a:buFont typeface="Wingdings" panose="05000000000000000000" pitchFamily="2" charset="2"/>
              <a:buChar char="ü"/>
            </a:pPr>
            <a:r>
              <a:rPr lang="en-US" dirty="0" smtClean="0"/>
              <a:t>Manufacturers test facilities under the TMP program</a:t>
            </a:r>
          </a:p>
          <a:p>
            <a:pPr lvl="1">
              <a:buFont typeface="Wingdings" panose="05000000000000000000" pitchFamily="2" charset="2"/>
              <a:buChar char="ü"/>
            </a:pPr>
            <a:r>
              <a:rPr lang="en-US" dirty="0" smtClean="0"/>
              <a:t>Under special circumstances a CB test report/certificate can be accepted, but the special circumstances has to be documented</a:t>
            </a:r>
          </a:p>
          <a:p>
            <a:pPr marL="344488" lvl="2" indent="0">
              <a:buNone/>
            </a:pPr>
            <a:r>
              <a:rPr lang="en-US" dirty="0" smtClean="0"/>
              <a:t>Note: SMT and WMT is not accepted</a:t>
            </a:r>
          </a:p>
          <a:p>
            <a:pPr>
              <a:buFont typeface="Wingdings" panose="05000000000000000000" pitchFamily="2" charset="2"/>
              <a:buChar char="ü"/>
            </a:pPr>
            <a:endParaRPr lang="en-US" dirty="0"/>
          </a:p>
          <a:p>
            <a:pPr marL="0" indent="0"/>
            <a:r>
              <a:rPr lang="en-US" dirty="0" smtClean="0"/>
              <a:t>Additional testing (</a:t>
            </a:r>
            <a:r>
              <a:rPr lang="en-US" dirty="0" err="1" smtClean="0"/>
              <a:t>e.g</a:t>
            </a:r>
            <a:r>
              <a:rPr lang="en-US" dirty="0" smtClean="0"/>
              <a:t> EK1-ITB2000, PAH, EMF, DMF)</a:t>
            </a:r>
          </a:p>
          <a:p>
            <a:pPr lvl="1">
              <a:buFont typeface="Wingdings" panose="05000000000000000000" pitchFamily="2" charset="2"/>
              <a:buChar char="ü"/>
            </a:pPr>
            <a:r>
              <a:rPr lang="en-US" dirty="0">
                <a:ea typeface="Arial Unicode MS" pitchFamily="34" charset="-128"/>
                <a:cs typeface="Arial Unicode MS" pitchFamily="34" charset="-128"/>
              </a:rPr>
              <a:t>Qualified ZLS approved UL laboratories (GSTL)</a:t>
            </a:r>
          </a:p>
          <a:p>
            <a:pPr lvl="1">
              <a:buFont typeface="Wingdings" panose="05000000000000000000" pitchFamily="2" charset="2"/>
              <a:buChar char="ü"/>
            </a:pPr>
            <a:r>
              <a:rPr lang="en-US" dirty="0">
                <a:ea typeface="Arial Unicode MS" pitchFamily="34" charset="-128"/>
                <a:cs typeface="Arial Unicode MS" pitchFamily="34" charset="-128"/>
              </a:rPr>
              <a:t>ISO 17025 accredited laboratories with the standard in their </a:t>
            </a:r>
            <a:r>
              <a:rPr lang="en-US" dirty="0" err="1" smtClean="0">
                <a:ea typeface="Arial Unicode MS" pitchFamily="34" charset="-128"/>
                <a:cs typeface="Arial Unicode MS" pitchFamily="34" charset="-128"/>
              </a:rPr>
              <a:t>accred</a:t>
            </a:r>
            <a:r>
              <a:rPr lang="en-US" dirty="0" smtClean="0">
                <a:ea typeface="Arial Unicode MS" pitchFamily="34" charset="-128"/>
                <a:cs typeface="Arial Unicode MS" pitchFamily="34" charset="-128"/>
              </a:rPr>
              <a:t>. </a:t>
            </a:r>
            <a:r>
              <a:rPr lang="en-US" dirty="0">
                <a:ea typeface="Arial Unicode MS" pitchFamily="34" charset="-128"/>
                <a:cs typeface="Arial Unicode MS" pitchFamily="34" charset="-128"/>
              </a:rPr>
              <a:t>scope</a:t>
            </a:r>
          </a:p>
          <a:p>
            <a:pPr lvl="1">
              <a:buFont typeface="Wingdings" panose="05000000000000000000" pitchFamily="2" charset="2"/>
              <a:buChar char="ü"/>
            </a:pPr>
            <a:r>
              <a:rPr lang="en-US" dirty="0">
                <a:ea typeface="Arial Unicode MS" pitchFamily="34" charset="-128"/>
                <a:cs typeface="Arial Unicode MS" pitchFamily="34" charset="-128"/>
              </a:rPr>
              <a:t>UL Demko approved </a:t>
            </a:r>
            <a:r>
              <a:rPr lang="en-US" dirty="0" smtClean="0">
                <a:ea typeface="Arial Unicode MS" pitchFamily="34" charset="-128"/>
                <a:cs typeface="Arial Unicode MS" pitchFamily="34" charset="-128"/>
              </a:rPr>
              <a:t>subcontractors (list available in 89-IC-G0400)</a:t>
            </a:r>
          </a:p>
          <a:p>
            <a:pPr lvl="1">
              <a:buFont typeface="Wingdings" panose="05000000000000000000" pitchFamily="2" charset="2"/>
              <a:buChar char="ü"/>
            </a:pPr>
            <a:r>
              <a:rPr lang="en-US" dirty="0"/>
              <a:t>Manufacturers test facilities under the TMP </a:t>
            </a:r>
            <a:r>
              <a:rPr lang="en-US" dirty="0" smtClean="0"/>
              <a:t>program</a:t>
            </a:r>
            <a:endParaRPr lang="en-US" dirty="0"/>
          </a:p>
        </p:txBody>
      </p:sp>
      <p:sp>
        <p:nvSpPr>
          <p:cNvPr id="4" name="Slide Number Placeholder 3"/>
          <p:cNvSpPr>
            <a:spLocks noGrp="1"/>
          </p:cNvSpPr>
          <p:nvPr>
            <p:ph type="sldNum" sz="quarter" idx="10"/>
          </p:nvPr>
        </p:nvSpPr>
        <p:spPr/>
        <p:txBody>
          <a:bodyPr/>
          <a:lstStyle/>
          <a:p>
            <a:pPr>
              <a:defRPr/>
            </a:pPr>
            <a:fld id="{C1B1B12A-5F2C-4F49-B395-AA653E24D9DB}" type="slidenum">
              <a:rPr lang="en-US" smtClean="0"/>
              <a:pPr>
                <a:defRPr/>
              </a:pPr>
              <a:t>5</a:t>
            </a:fld>
            <a:endParaRPr lang="en-US"/>
          </a:p>
        </p:txBody>
      </p:sp>
    </p:spTree>
    <p:extLst>
      <p:ext uri="{BB962C8B-B14F-4D97-AF65-F5344CB8AC3E}">
        <p14:creationId xmlns:p14="http://schemas.microsoft.com/office/powerpoint/2010/main" val="4075666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199" y="2532888"/>
            <a:ext cx="7315201" cy="1399032"/>
          </a:xfrm>
        </p:spPr>
        <p:txBody>
          <a:bodyPr/>
          <a:lstStyle/>
          <a:p>
            <a:r>
              <a:rPr lang="da-DK" dirty="0" err="1">
                <a:solidFill>
                  <a:srgbClr val="FF0000"/>
                </a:solidFill>
              </a:rPr>
              <a:t>Scheme</a:t>
            </a:r>
            <a:r>
              <a:rPr lang="da-DK" dirty="0">
                <a:solidFill>
                  <a:srgbClr val="FF0000"/>
                </a:solidFill>
              </a:rPr>
              <a:t>: </a:t>
            </a:r>
            <a:r>
              <a:rPr lang="da-DK" dirty="0" smtClean="0">
                <a:solidFill>
                  <a:srgbClr val="FF0000"/>
                </a:solidFill>
              </a:rPr>
              <a:t/>
            </a:r>
            <a:br>
              <a:rPr lang="da-DK" dirty="0" smtClean="0">
                <a:solidFill>
                  <a:srgbClr val="FF0000"/>
                </a:solidFill>
              </a:rPr>
            </a:br>
            <a:r>
              <a:rPr lang="da-DK" dirty="0" smtClean="0">
                <a:solidFill>
                  <a:srgbClr val="FF0000"/>
                </a:solidFill>
              </a:rPr>
              <a:t>ENEC Mark and CCA </a:t>
            </a:r>
            <a:r>
              <a:rPr lang="da-DK" dirty="0" err="1" smtClean="0">
                <a:solidFill>
                  <a:srgbClr val="FF0000"/>
                </a:solidFill>
              </a:rPr>
              <a:t>Scheme</a:t>
            </a:r>
            <a:r>
              <a:rPr lang="da-DK" dirty="0">
                <a:solidFill>
                  <a:srgbClr val="FF0000"/>
                </a:solidFill>
              </a:rPr>
              <a:t/>
            </a:r>
            <a:br>
              <a:rPr lang="da-DK" dirty="0">
                <a:solidFill>
                  <a:srgbClr val="FF0000"/>
                </a:solidFill>
              </a:rPr>
            </a:br>
            <a:endParaRPr lang="en-US" dirty="0"/>
          </a:p>
        </p:txBody>
      </p:sp>
      <p:sp>
        <p:nvSpPr>
          <p:cNvPr id="5" name="Subtitle 4"/>
          <p:cNvSpPr>
            <a:spLocks noGrp="1"/>
          </p:cNvSpPr>
          <p:nvPr>
            <p:ph type="subTitle" idx="1"/>
          </p:nvPr>
        </p:nvSpPr>
        <p:spPr/>
        <p:txBody>
          <a:bodyPr>
            <a:normAutofit lnSpcReduction="10000"/>
          </a:bodyPr>
          <a:lstStyle/>
          <a:p>
            <a:r>
              <a:rPr lang="da-DK" dirty="0" smtClean="0">
                <a:solidFill>
                  <a:srgbClr val="FF0000"/>
                </a:solidFill>
              </a:rPr>
              <a:t>Program Manager: Karina Christiansen</a:t>
            </a:r>
          </a:p>
          <a:p>
            <a:r>
              <a:rPr lang="da-DK" dirty="0" smtClean="0">
                <a:solidFill>
                  <a:srgbClr val="FF0000"/>
                </a:solidFill>
              </a:rPr>
              <a:t>Program </a:t>
            </a:r>
            <a:r>
              <a:rPr lang="da-DK" dirty="0" err="1" smtClean="0">
                <a:solidFill>
                  <a:srgbClr val="FF0000"/>
                </a:solidFill>
              </a:rPr>
              <a:t>Owner</a:t>
            </a:r>
            <a:r>
              <a:rPr lang="da-DK" dirty="0" smtClean="0">
                <a:solidFill>
                  <a:srgbClr val="FF0000"/>
                </a:solidFill>
              </a:rPr>
              <a:t>: Jan-Erik Storgaard</a:t>
            </a:r>
          </a:p>
          <a:p>
            <a:r>
              <a:rPr lang="da-DK" dirty="0" smtClean="0">
                <a:solidFill>
                  <a:srgbClr val="FF0000"/>
                </a:solidFill>
              </a:rPr>
              <a:t>Certification </a:t>
            </a:r>
            <a:r>
              <a:rPr lang="da-DK" dirty="0">
                <a:solidFill>
                  <a:srgbClr val="FF0000"/>
                </a:solidFill>
              </a:rPr>
              <a:t>B</a:t>
            </a:r>
            <a:r>
              <a:rPr lang="da-DK" dirty="0" smtClean="0">
                <a:solidFill>
                  <a:srgbClr val="FF0000"/>
                </a:solidFill>
              </a:rPr>
              <a:t>ody: UL International Demko A/S</a:t>
            </a:r>
          </a:p>
          <a:p>
            <a:r>
              <a:rPr lang="da-DK" dirty="0" smtClean="0">
                <a:solidFill>
                  <a:srgbClr val="FF0000"/>
                </a:solidFill>
              </a:rPr>
              <a:t>DCS </a:t>
            </a:r>
            <a:r>
              <a:rPr lang="da-DK" dirty="0" err="1" smtClean="0">
                <a:solidFill>
                  <a:srgbClr val="FF0000"/>
                </a:solidFill>
              </a:rPr>
              <a:t>Scheme</a:t>
            </a:r>
            <a:r>
              <a:rPr lang="da-DK" dirty="0" smtClean="0">
                <a:solidFill>
                  <a:srgbClr val="FF0000"/>
                </a:solidFill>
              </a:rPr>
              <a:t> </a:t>
            </a:r>
            <a:r>
              <a:rPr lang="da-DK" dirty="0" err="1" smtClean="0">
                <a:solidFill>
                  <a:srgbClr val="FF0000"/>
                </a:solidFill>
              </a:rPr>
              <a:t>documents</a:t>
            </a:r>
            <a:r>
              <a:rPr lang="da-DK" dirty="0" smtClean="0">
                <a:solidFill>
                  <a:srgbClr val="FF0000"/>
                </a:solidFill>
              </a:rPr>
              <a:t>: </a:t>
            </a:r>
          </a:p>
          <a:p>
            <a:r>
              <a:rPr lang="da-DK" dirty="0">
                <a:solidFill>
                  <a:srgbClr val="FF0000"/>
                </a:solidFill>
              </a:rPr>
              <a:t>	</a:t>
            </a:r>
            <a:r>
              <a:rPr lang="da-DK" dirty="0" smtClean="0">
                <a:solidFill>
                  <a:srgbClr val="FF0000"/>
                </a:solidFill>
              </a:rPr>
              <a:t>ENEC Mark: 00-GC-P0864</a:t>
            </a:r>
          </a:p>
          <a:p>
            <a:r>
              <a:rPr lang="da-DK" dirty="0" smtClean="0">
                <a:solidFill>
                  <a:srgbClr val="FF0000"/>
                </a:solidFill>
              </a:rPr>
              <a:t>	CCA </a:t>
            </a:r>
            <a:r>
              <a:rPr lang="da-DK" dirty="0" err="1" smtClean="0">
                <a:solidFill>
                  <a:srgbClr val="FF0000"/>
                </a:solidFill>
              </a:rPr>
              <a:t>Scheme</a:t>
            </a:r>
            <a:r>
              <a:rPr lang="da-DK" dirty="0" smtClean="0">
                <a:solidFill>
                  <a:srgbClr val="FF0000"/>
                </a:solidFill>
              </a:rPr>
              <a:t>: 00-GC-P0878</a:t>
            </a:r>
          </a:p>
        </p:txBody>
      </p:sp>
    </p:spTree>
    <p:extLst>
      <p:ext uri="{BB962C8B-B14F-4D97-AF65-F5344CB8AC3E}">
        <p14:creationId xmlns:p14="http://schemas.microsoft.com/office/powerpoint/2010/main" val="2110196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smtClean="0"/>
              <a:t>ENEC/CCA – </a:t>
            </a:r>
            <a:r>
              <a:rPr lang="da-DK" sz="2000" dirty="0" err="1" smtClean="0"/>
              <a:t>Description</a:t>
            </a:r>
            <a:r>
              <a:rPr lang="da-DK" sz="2000" dirty="0" smtClean="0"/>
              <a:t> overall </a:t>
            </a:r>
            <a:r>
              <a:rPr lang="da-DK" sz="2000" dirty="0" err="1" smtClean="0"/>
              <a:t>structure</a:t>
            </a:r>
            <a:r>
              <a:rPr lang="da-DK" sz="2000" dirty="0" smtClean="0"/>
              <a:t> and </a:t>
            </a:r>
            <a:r>
              <a:rPr lang="da-DK" sz="2000" dirty="0" err="1" smtClean="0"/>
              <a:t>Stakeholders</a:t>
            </a:r>
            <a:r>
              <a:rPr lang="da-DK" dirty="0" smtClean="0"/>
              <a:t/>
            </a:r>
            <a:br>
              <a:rPr lang="da-DK" dirty="0" smtClean="0"/>
            </a:br>
            <a:endParaRPr lang="da-DK" sz="2400" dirty="0"/>
          </a:p>
        </p:txBody>
      </p:sp>
      <p:sp>
        <p:nvSpPr>
          <p:cNvPr id="2" name="Content Placeholder 1"/>
          <p:cNvSpPr>
            <a:spLocks noGrp="1"/>
          </p:cNvSpPr>
          <p:nvPr>
            <p:ph idx="1"/>
          </p:nvPr>
        </p:nvSpPr>
        <p:spPr>
          <a:xfrm>
            <a:off x="228600" y="990600"/>
            <a:ext cx="8534400" cy="4373562"/>
          </a:xfrm>
        </p:spPr>
        <p:txBody>
          <a:bodyPr/>
          <a:lstStyle/>
          <a:p>
            <a:pPr algn="ctr"/>
            <a:endParaRPr lang="da-DK" dirty="0" smtClean="0"/>
          </a:p>
          <a:p>
            <a:pPr algn="ctr"/>
            <a:endParaRPr lang="da-DK" dirty="0"/>
          </a:p>
          <a:p>
            <a:pPr marL="0" indent="0" algn="ctr">
              <a:buNone/>
            </a:pPr>
            <a:endParaRPr lang="da-DK" dirty="0"/>
          </a:p>
        </p:txBody>
      </p:sp>
      <p:sp>
        <p:nvSpPr>
          <p:cNvPr id="4" name="Rounded Rectangle 3"/>
          <p:cNvSpPr/>
          <p:nvPr/>
        </p:nvSpPr>
        <p:spPr>
          <a:xfrm>
            <a:off x="4495800" y="1358899"/>
            <a:ext cx="2819400" cy="986287"/>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1000" dirty="0" err="1" smtClean="0">
                <a:solidFill>
                  <a:schemeClr val="tx1"/>
                </a:solidFill>
                <a:latin typeface="Arial" pitchFamily="34" charset="0"/>
                <a:cs typeface="Arial" pitchFamily="34" charset="0"/>
              </a:rPr>
              <a:t>Harmonized</a:t>
            </a:r>
            <a:r>
              <a:rPr lang="da-DK" sz="1000" dirty="0" smtClean="0">
                <a:solidFill>
                  <a:schemeClr val="tx1"/>
                </a:solidFill>
                <a:latin typeface="Arial" pitchFamily="34" charset="0"/>
                <a:cs typeface="Arial" pitchFamily="34" charset="0"/>
              </a:rPr>
              <a:t> </a:t>
            </a:r>
            <a:r>
              <a:rPr lang="da-DK" sz="1000" dirty="0" err="1" smtClean="0">
                <a:solidFill>
                  <a:schemeClr val="tx1"/>
                </a:solidFill>
                <a:latin typeface="Arial" pitchFamily="34" charset="0"/>
                <a:cs typeface="Arial" pitchFamily="34" charset="0"/>
              </a:rPr>
              <a:t>requirements</a:t>
            </a:r>
            <a:endParaRPr lang="da-DK" sz="1000" dirty="0" smtClean="0">
              <a:solidFill>
                <a:schemeClr val="tx1"/>
              </a:solidFill>
              <a:latin typeface="Arial" pitchFamily="34" charset="0"/>
              <a:cs typeface="Arial" pitchFamily="34" charset="0"/>
            </a:endParaRPr>
          </a:p>
          <a:p>
            <a:pPr algn="ctr"/>
            <a:r>
              <a:rPr lang="da-DK" sz="1000" dirty="0" smtClean="0">
                <a:solidFill>
                  <a:schemeClr val="tx1"/>
                </a:solidFill>
                <a:latin typeface="Arial" pitchFamily="34" charset="0"/>
                <a:cs typeface="Arial" pitchFamily="34" charset="0"/>
              </a:rPr>
              <a:t>PD, OD, AD</a:t>
            </a:r>
            <a:endParaRPr lang="en-US" sz="1000" dirty="0" smtClean="0">
              <a:solidFill>
                <a:schemeClr val="tx1"/>
              </a:solidFill>
              <a:latin typeface="Arial" pitchFamily="34" charset="0"/>
              <a:cs typeface="Arial" pitchFamily="34" charset="0"/>
            </a:endParaRPr>
          </a:p>
        </p:txBody>
      </p:sp>
      <p:sp>
        <p:nvSpPr>
          <p:cNvPr id="5" name="Rounded Rectangle 4"/>
          <p:cNvSpPr/>
          <p:nvPr/>
        </p:nvSpPr>
        <p:spPr>
          <a:xfrm>
            <a:off x="4495800" y="2882899"/>
            <a:ext cx="2819400" cy="1066800"/>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dirty="0" err="1" smtClean="0">
                <a:solidFill>
                  <a:schemeClr val="tx1"/>
                </a:solidFill>
                <a:latin typeface="Arial" pitchFamily="34" charset="0"/>
                <a:cs typeface="Arial" pitchFamily="34" charset="0"/>
              </a:rPr>
              <a:t>Specific</a:t>
            </a:r>
            <a:r>
              <a:rPr lang="da-DK" dirty="0" smtClean="0">
                <a:solidFill>
                  <a:schemeClr val="tx1"/>
                </a:solidFill>
                <a:latin typeface="Arial" pitchFamily="34" charset="0"/>
                <a:cs typeface="Arial" pitchFamily="34" charset="0"/>
              </a:rPr>
              <a:t> ENEC/CCA </a:t>
            </a:r>
            <a:r>
              <a:rPr lang="da-DK" dirty="0" err="1" smtClean="0">
                <a:solidFill>
                  <a:schemeClr val="tx1"/>
                </a:solidFill>
                <a:latin typeface="Arial" pitchFamily="34" charset="0"/>
                <a:cs typeface="Arial" pitchFamily="34" charset="0"/>
              </a:rPr>
              <a:t>Requirements</a:t>
            </a:r>
            <a:endParaRPr lang="da-DK" dirty="0" smtClean="0">
              <a:solidFill>
                <a:schemeClr val="tx1"/>
              </a:solidFill>
              <a:latin typeface="Arial" pitchFamily="34" charset="0"/>
              <a:cs typeface="Arial" pitchFamily="34" charset="0"/>
            </a:endParaRPr>
          </a:p>
          <a:p>
            <a:pPr algn="ctr"/>
            <a:r>
              <a:rPr lang="da-DK" sz="1000" dirty="0" smtClean="0">
                <a:solidFill>
                  <a:schemeClr val="tx1"/>
                </a:solidFill>
                <a:latin typeface="Arial" pitchFamily="34" charset="0"/>
                <a:cs typeface="Arial" pitchFamily="34" charset="0"/>
              </a:rPr>
              <a:t>PD, OD, AD</a:t>
            </a:r>
          </a:p>
          <a:p>
            <a:pPr algn="ctr"/>
            <a:endParaRPr lang="en-US" sz="1000" dirty="0" err="1" smtClean="0">
              <a:solidFill>
                <a:schemeClr val="tx1"/>
              </a:solidFill>
              <a:latin typeface="Arial" pitchFamily="34" charset="0"/>
              <a:cs typeface="Arial" pitchFamily="34" charset="0"/>
            </a:endParaRPr>
          </a:p>
        </p:txBody>
      </p:sp>
      <p:sp>
        <p:nvSpPr>
          <p:cNvPr id="12" name="Rectangle 11"/>
          <p:cNvSpPr/>
          <p:nvPr/>
        </p:nvSpPr>
        <p:spPr>
          <a:xfrm>
            <a:off x="1600200" y="1358899"/>
            <a:ext cx="2438400" cy="9862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1200" dirty="0" err="1" smtClean="0">
                <a:solidFill>
                  <a:schemeClr val="tx1"/>
                </a:solidFill>
              </a:rPr>
              <a:t>Scheme</a:t>
            </a:r>
            <a:r>
              <a:rPr lang="da-DK" sz="1200" dirty="0" smtClean="0">
                <a:solidFill>
                  <a:schemeClr val="tx1"/>
                </a:solidFill>
              </a:rPr>
              <a:t> </a:t>
            </a:r>
            <a:r>
              <a:rPr lang="da-DK" sz="1200" dirty="0" err="1" smtClean="0">
                <a:solidFill>
                  <a:schemeClr val="tx1"/>
                </a:solidFill>
              </a:rPr>
              <a:t>Owners</a:t>
            </a:r>
            <a:endParaRPr lang="en-US" sz="1200" dirty="0" smtClean="0">
              <a:solidFill>
                <a:schemeClr val="tx1"/>
              </a:solidFill>
            </a:endParaRPr>
          </a:p>
          <a:p>
            <a:pPr algn="ctr"/>
            <a:r>
              <a:rPr lang="en-US" sz="1200" dirty="0" smtClean="0">
                <a:solidFill>
                  <a:schemeClr val="tx1"/>
                </a:solidFill>
              </a:rPr>
              <a:t>EEPCA/ECS</a:t>
            </a:r>
            <a:r>
              <a:rPr lang="da-DK" sz="1200" dirty="0" smtClean="0">
                <a:solidFill>
                  <a:schemeClr val="tx1"/>
                </a:solidFill>
              </a:rPr>
              <a:t> </a:t>
            </a:r>
            <a:r>
              <a:rPr lang="da-DK" sz="1200" dirty="0" err="1" smtClean="0">
                <a:solidFill>
                  <a:schemeClr val="tx1"/>
                </a:solidFill>
              </a:rPr>
              <a:t>Members</a:t>
            </a:r>
            <a:endParaRPr lang="da-DK" sz="1200" dirty="0" smtClean="0">
              <a:solidFill>
                <a:schemeClr val="tx1"/>
              </a:solidFill>
            </a:endParaRPr>
          </a:p>
          <a:p>
            <a:pPr algn="ctr"/>
            <a:endParaRPr lang="da-DK" sz="1200" dirty="0" smtClean="0">
              <a:solidFill>
                <a:schemeClr val="tx1"/>
              </a:solidFill>
            </a:endParaRPr>
          </a:p>
          <a:p>
            <a:pPr algn="ctr"/>
            <a:r>
              <a:rPr lang="da-DK" sz="1200" dirty="0" err="1" smtClean="0">
                <a:solidFill>
                  <a:schemeClr val="tx1"/>
                </a:solidFill>
              </a:rPr>
              <a:t>Additionally</a:t>
            </a:r>
            <a:r>
              <a:rPr lang="da-DK" sz="1200" dirty="0" smtClean="0">
                <a:solidFill>
                  <a:schemeClr val="tx1"/>
                </a:solidFill>
              </a:rPr>
              <a:t> </a:t>
            </a:r>
            <a:r>
              <a:rPr lang="da-DK" sz="1200" dirty="0" err="1" smtClean="0">
                <a:solidFill>
                  <a:schemeClr val="tx1"/>
                </a:solidFill>
              </a:rPr>
              <a:t>Stakeholders</a:t>
            </a:r>
            <a:endParaRPr lang="en-US" sz="1200" dirty="0">
              <a:solidFill>
                <a:schemeClr val="tx1"/>
              </a:solidFill>
            </a:endParaRPr>
          </a:p>
          <a:p>
            <a:pPr algn="ctr"/>
            <a:endParaRPr lang="en-US" sz="1200" dirty="0">
              <a:solidFill>
                <a:schemeClr val="tx1"/>
              </a:solidFill>
            </a:endParaRPr>
          </a:p>
        </p:txBody>
      </p:sp>
      <p:sp>
        <p:nvSpPr>
          <p:cNvPr id="15" name="Oval 14"/>
          <p:cNvSpPr/>
          <p:nvPr/>
        </p:nvSpPr>
        <p:spPr>
          <a:xfrm>
            <a:off x="1600200" y="2882899"/>
            <a:ext cx="2438400" cy="10668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1200" dirty="0" smtClean="0">
                <a:solidFill>
                  <a:schemeClr val="tx1"/>
                </a:solidFill>
              </a:rPr>
              <a:t>ENEC/CCA </a:t>
            </a:r>
            <a:r>
              <a:rPr lang="da-DK" sz="1200" dirty="0" err="1">
                <a:solidFill>
                  <a:schemeClr val="tx1"/>
                </a:solidFill>
              </a:rPr>
              <a:t>Members</a:t>
            </a:r>
            <a:endParaRPr lang="en-US" sz="1200" dirty="0">
              <a:solidFill>
                <a:schemeClr val="tx1"/>
              </a:solidFill>
            </a:endParaRPr>
          </a:p>
          <a:p>
            <a:pPr algn="ctr"/>
            <a:r>
              <a:rPr lang="da-DK" sz="1200" dirty="0" err="1">
                <a:solidFill>
                  <a:schemeClr val="tx1"/>
                </a:solidFill>
              </a:rPr>
              <a:t>Stakeholders</a:t>
            </a:r>
            <a:endParaRPr lang="en-US" sz="1200" dirty="0" err="1">
              <a:solidFill>
                <a:schemeClr val="tx1"/>
              </a:solidFill>
            </a:endParaRPr>
          </a:p>
        </p:txBody>
      </p:sp>
      <p:sp>
        <p:nvSpPr>
          <p:cNvPr id="17" name="Oval 16"/>
          <p:cNvSpPr/>
          <p:nvPr/>
        </p:nvSpPr>
        <p:spPr>
          <a:xfrm>
            <a:off x="1600200" y="4559299"/>
            <a:ext cx="2438400" cy="9906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sz="1000" dirty="0" smtClean="0">
                <a:solidFill>
                  <a:schemeClr val="tx1"/>
                </a:solidFill>
                <a:latin typeface="Arial" pitchFamily="34" charset="0"/>
                <a:cs typeface="Arial" pitchFamily="34" charset="0"/>
              </a:rPr>
              <a:t>ENEC/CCA</a:t>
            </a:r>
          </a:p>
          <a:p>
            <a:pPr algn="ctr"/>
            <a:r>
              <a:rPr lang="da-DK" sz="1000" dirty="0" smtClean="0">
                <a:solidFill>
                  <a:schemeClr val="tx1"/>
                </a:solidFill>
                <a:latin typeface="Arial" pitchFamily="34" charset="0"/>
                <a:cs typeface="Arial" pitchFamily="34" charset="0"/>
              </a:rPr>
              <a:t> Certification Body</a:t>
            </a:r>
          </a:p>
          <a:p>
            <a:pPr algn="ctr"/>
            <a:r>
              <a:rPr lang="da-DK" sz="1000" dirty="0" err="1" smtClean="0">
                <a:solidFill>
                  <a:schemeClr val="tx1"/>
                </a:solidFill>
                <a:latin typeface="Arial" pitchFamily="34" charset="0"/>
                <a:cs typeface="Arial" pitchFamily="34" charset="0"/>
              </a:rPr>
              <a:t>Carry</a:t>
            </a:r>
            <a:r>
              <a:rPr lang="da-DK" sz="1000" dirty="0" smtClean="0">
                <a:solidFill>
                  <a:schemeClr val="tx1"/>
                </a:solidFill>
                <a:latin typeface="Arial" pitchFamily="34" charset="0"/>
                <a:cs typeface="Arial" pitchFamily="34" charset="0"/>
              </a:rPr>
              <a:t> out </a:t>
            </a:r>
            <a:r>
              <a:rPr lang="da-DK" sz="1000" dirty="0" err="1" smtClean="0">
                <a:solidFill>
                  <a:schemeClr val="tx1"/>
                </a:solidFill>
                <a:latin typeface="Arial" pitchFamily="34" charset="0"/>
                <a:cs typeface="Arial" pitchFamily="34" charset="0"/>
              </a:rPr>
              <a:t>Conformity</a:t>
            </a:r>
            <a:r>
              <a:rPr lang="da-DK" sz="1000" dirty="0" smtClean="0">
                <a:solidFill>
                  <a:schemeClr val="tx1"/>
                </a:solidFill>
                <a:latin typeface="Arial" pitchFamily="34" charset="0"/>
                <a:cs typeface="Arial" pitchFamily="34" charset="0"/>
              </a:rPr>
              <a:t> </a:t>
            </a:r>
            <a:r>
              <a:rPr lang="da-DK" sz="1000" dirty="0" err="1" smtClean="0">
                <a:solidFill>
                  <a:schemeClr val="tx1"/>
                </a:solidFill>
                <a:latin typeface="Arial" pitchFamily="34" charset="0"/>
                <a:cs typeface="Arial" pitchFamily="34" charset="0"/>
              </a:rPr>
              <a:t>Assessment</a:t>
            </a:r>
            <a:r>
              <a:rPr lang="da-DK" sz="1000" dirty="0" smtClean="0">
                <a:solidFill>
                  <a:schemeClr val="tx1"/>
                </a:solidFill>
                <a:latin typeface="Arial" pitchFamily="34" charset="0"/>
                <a:cs typeface="Arial" pitchFamily="34" charset="0"/>
              </a:rPr>
              <a:t> Procedures</a:t>
            </a:r>
            <a:endParaRPr lang="en-US" sz="1000" dirty="0" err="1" smtClean="0">
              <a:solidFill>
                <a:schemeClr val="tx1"/>
              </a:solidFill>
              <a:latin typeface="Arial" pitchFamily="34" charset="0"/>
              <a:cs typeface="Arial" pitchFamily="34" charset="0"/>
            </a:endParaRPr>
          </a:p>
        </p:txBody>
      </p:sp>
      <p:sp>
        <p:nvSpPr>
          <p:cNvPr id="24" name="Rounded Rectangle 23"/>
          <p:cNvSpPr/>
          <p:nvPr/>
        </p:nvSpPr>
        <p:spPr>
          <a:xfrm>
            <a:off x="4495800" y="4483099"/>
            <a:ext cx="2819400" cy="990600"/>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da-DK" dirty="0">
                <a:solidFill>
                  <a:schemeClr val="tx1"/>
                </a:solidFill>
                <a:latin typeface="Arial" pitchFamily="34" charset="0"/>
                <a:cs typeface="Arial" pitchFamily="34" charset="0"/>
              </a:rPr>
              <a:t>OSM Groups</a:t>
            </a:r>
          </a:p>
          <a:p>
            <a:pPr algn="ctr"/>
            <a:r>
              <a:rPr lang="da-DK" sz="1000" dirty="0">
                <a:solidFill>
                  <a:schemeClr val="tx1"/>
                </a:solidFill>
                <a:latin typeface="Arial" pitchFamily="34" charset="0"/>
                <a:cs typeface="Arial" pitchFamily="34" charset="0"/>
              </a:rPr>
              <a:t>Operation Staff Meetings</a:t>
            </a:r>
            <a:endParaRPr lang="en-US" sz="1000" dirty="0">
              <a:solidFill>
                <a:schemeClr val="tx1"/>
              </a:solidFill>
              <a:latin typeface="Arial" pitchFamily="34" charset="0"/>
              <a:cs typeface="Arial" pitchFamily="34" charset="0"/>
            </a:endParaRPr>
          </a:p>
          <a:p>
            <a:pPr algn="ctr"/>
            <a:r>
              <a:rPr lang="da-DK" sz="1000" dirty="0">
                <a:solidFill>
                  <a:schemeClr val="tx1"/>
                </a:solidFill>
                <a:latin typeface="Arial" pitchFamily="34" charset="0"/>
                <a:cs typeface="Arial" pitchFamily="34" charset="0"/>
              </a:rPr>
              <a:t>OSM decisions (Interpretation)</a:t>
            </a:r>
            <a:endParaRPr lang="en-US" sz="1000" dirty="0">
              <a:solidFill>
                <a:schemeClr val="tx1"/>
              </a:solidFill>
              <a:latin typeface="Arial" pitchFamily="34" charset="0"/>
              <a:cs typeface="Arial" pitchFamily="34" charset="0"/>
            </a:endParaRPr>
          </a:p>
          <a:p>
            <a:pPr algn="ctr"/>
            <a:endParaRPr lang="en-US" sz="1000" dirty="0" err="1" smtClean="0">
              <a:solidFill>
                <a:schemeClr val="tx1"/>
              </a:solidFill>
              <a:latin typeface="Arial" pitchFamily="34" charset="0"/>
              <a:cs typeface="Arial" pitchFamily="34" charset="0"/>
            </a:endParaRPr>
          </a:p>
        </p:txBody>
      </p:sp>
      <p:cxnSp>
        <p:nvCxnSpPr>
          <p:cNvPr id="30" name="Straight Arrow Connector 29"/>
          <p:cNvCxnSpPr>
            <a:stCxn id="4" idx="2"/>
            <a:endCxn id="5" idx="0"/>
          </p:cNvCxnSpPr>
          <p:nvPr/>
        </p:nvCxnSpPr>
        <p:spPr>
          <a:xfrm>
            <a:off x="5905500" y="2345186"/>
            <a:ext cx="0" cy="5377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4" name="Straight Arrow Connector 1023"/>
          <p:cNvCxnSpPr>
            <a:stCxn id="5" idx="2"/>
            <a:endCxn id="24" idx="0"/>
          </p:cNvCxnSpPr>
          <p:nvPr/>
        </p:nvCxnSpPr>
        <p:spPr>
          <a:xfrm>
            <a:off x="5905500" y="3949699"/>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9" name="Straight Arrow Connector 1028"/>
          <p:cNvCxnSpPr>
            <a:stCxn id="12" idx="3"/>
            <a:endCxn id="4" idx="1"/>
          </p:cNvCxnSpPr>
          <p:nvPr/>
        </p:nvCxnSpPr>
        <p:spPr>
          <a:xfrm>
            <a:off x="4038600" y="1852043"/>
            <a:ext cx="4572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32" name="Straight Arrow Connector 1031"/>
          <p:cNvCxnSpPr>
            <a:stCxn id="12" idx="2"/>
            <a:endCxn id="15" idx="0"/>
          </p:cNvCxnSpPr>
          <p:nvPr/>
        </p:nvCxnSpPr>
        <p:spPr>
          <a:xfrm>
            <a:off x="2819400" y="2345186"/>
            <a:ext cx="0" cy="5377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6" name="Straight Arrow Connector 1035"/>
          <p:cNvCxnSpPr>
            <a:stCxn id="15" idx="4"/>
            <a:endCxn id="17" idx="0"/>
          </p:cNvCxnSpPr>
          <p:nvPr/>
        </p:nvCxnSpPr>
        <p:spPr>
          <a:xfrm>
            <a:off x="2819400" y="3949699"/>
            <a:ext cx="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46" name="Straight Arrow Connector 1045"/>
          <p:cNvCxnSpPr>
            <a:stCxn id="5" idx="1"/>
            <a:endCxn id="15" idx="6"/>
          </p:cNvCxnSpPr>
          <p:nvPr/>
        </p:nvCxnSpPr>
        <p:spPr>
          <a:xfrm flipH="1">
            <a:off x="4038600" y="3416299"/>
            <a:ext cx="4572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54" name="Straight Arrow Connector 1053"/>
          <p:cNvCxnSpPr>
            <a:stCxn id="17" idx="6"/>
          </p:cNvCxnSpPr>
          <p:nvPr/>
        </p:nvCxnSpPr>
        <p:spPr>
          <a:xfrm>
            <a:off x="4038600" y="5054599"/>
            <a:ext cx="4572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3681505" y="3793470"/>
            <a:ext cx="814295" cy="118492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3681505" y="3644899"/>
            <a:ext cx="814295" cy="105947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3620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smtClean="0"/>
              <a:t>Governing Documents</a:t>
            </a:r>
          </a:p>
        </p:txBody>
      </p:sp>
      <p:sp>
        <p:nvSpPr>
          <p:cNvPr id="161795" name="Rectangle 3"/>
          <p:cNvSpPr>
            <a:spLocks noGrp="1" noChangeArrowheads="1"/>
          </p:cNvSpPr>
          <p:nvPr>
            <p:ph idx="1"/>
          </p:nvPr>
        </p:nvSpPr>
        <p:spPr>
          <a:xfrm>
            <a:off x="457200" y="1295400"/>
            <a:ext cx="8229600" cy="5245100"/>
          </a:xfrm>
        </p:spPr>
        <p:txBody>
          <a:bodyPr/>
          <a:lstStyle/>
          <a:p>
            <a:r>
              <a:rPr lang="en-US" sz="2400" dirty="0" smtClean="0"/>
              <a:t>ENEC Governing Document</a:t>
            </a:r>
          </a:p>
          <a:p>
            <a:pPr lvl="1"/>
            <a:r>
              <a:rPr lang="en-US" dirty="0" smtClean="0"/>
              <a:t>PD </a:t>
            </a:r>
            <a:r>
              <a:rPr lang="en-US" dirty="0"/>
              <a:t>ENEC 301 with Annexes (ENEC Agreement) </a:t>
            </a:r>
            <a:endParaRPr lang="en-US" dirty="0" smtClean="0"/>
          </a:p>
          <a:p>
            <a:pPr lvl="1"/>
            <a:r>
              <a:rPr lang="en-US" dirty="0" smtClean="0"/>
              <a:t>supporting </a:t>
            </a:r>
            <a:r>
              <a:rPr lang="en-US" dirty="0"/>
              <a:t>ENEC and ECS Operational (OD), Permanent Documents (PD) and Administrative Documents (AD</a:t>
            </a:r>
            <a:r>
              <a:rPr lang="en-US" dirty="0" smtClean="0"/>
              <a:t>)</a:t>
            </a:r>
          </a:p>
          <a:p>
            <a:pPr lvl="1"/>
            <a:r>
              <a:rPr lang="en-US" dirty="0"/>
              <a:t>Matters of general nature concerning ENEC Safety Scheme and those in common with other EEPCA schemes are laid down in the ECS documents.</a:t>
            </a:r>
          </a:p>
          <a:p>
            <a:pPr lvl="1"/>
            <a:r>
              <a:rPr lang="en-US" dirty="0" smtClean="0"/>
              <a:t>Access </a:t>
            </a:r>
            <a:r>
              <a:rPr lang="en-US" dirty="0"/>
              <a:t>to all PD, OD and AD </a:t>
            </a:r>
            <a:r>
              <a:rPr lang="en-US" dirty="0" smtClean="0"/>
              <a:t>documents: </a:t>
            </a:r>
            <a:r>
              <a:rPr lang="en-US" u="sng" dirty="0">
                <a:hlinkClick r:id="rId3"/>
              </a:rPr>
              <a:t>http://</a:t>
            </a:r>
            <a:r>
              <a:rPr lang="en-US" u="sng" dirty="0" smtClean="0">
                <a:hlinkClick r:id="rId3"/>
              </a:rPr>
              <a:t>www.eepca.eu/doc/</a:t>
            </a:r>
            <a:endParaRPr lang="en-US" dirty="0" smtClean="0"/>
          </a:p>
          <a:p>
            <a:pPr lvl="2"/>
            <a:r>
              <a:rPr lang="en-US" dirty="0" smtClean="0"/>
              <a:t>username</a:t>
            </a:r>
            <a:r>
              <a:rPr lang="en-US" dirty="0"/>
              <a:t>: </a:t>
            </a:r>
            <a:r>
              <a:rPr lang="en-US" dirty="0" err="1"/>
              <a:t>omerojas</a:t>
            </a:r>
            <a:r>
              <a:rPr lang="en-US" dirty="0"/>
              <a:t> and password: vmUPhi57. </a:t>
            </a:r>
            <a:endParaRPr lang="en-US" dirty="0" smtClean="0"/>
          </a:p>
          <a:p>
            <a:pPr lvl="2"/>
            <a:endParaRPr lang="da-DK" sz="1800" dirty="0" smtClean="0"/>
          </a:p>
          <a:p>
            <a:pPr lvl="1"/>
            <a:r>
              <a:rPr lang="da-DK" sz="2000" dirty="0" smtClean="0"/>
              <a:t>No </a:t>
            </a:r>
            <a:r>
              <a:rPr lang="da-DK" sz="2000" dirty="0"/>
              <a:t>Changes </a:t>
            </a:r>
            <a:r>
              <a:rPr lang="da-DK" sz="2000" dirty="0" err="1"/>
              <a:t>related</a:t>
            </a:r>
            <a:r>
              <a:rPr lang="da-DK" sz="2000" dirty="0"/>
              <a:t> to ISO </a:t>
            </a:r>
            <a:r>
              <a:rPr lang="da-DK" sz="2000" dirty="0" smtClean="0"/>
              <a:t>17065</a:t>
            </a:r>
          </a:p>
          <a:p>
            <a:pPr lvl="1"/>
            <a:r>
              <a:rPr lang="da-DK" sz="2000" dirty="0" smtClean="0"/>
              <a:t>No </a:t>
            </a:r>
            <a:r>
              <a:rPr lang="da-DK" sz="2000" dirty="0" err="1" smtClean="0"/>
              <a:t>signification</a:t>
            </a:r>
            <a:r>
              <a:rPr lang="da-DK" sz="2000" dirty="0" smtClean="0"/>
              <a:t> </a:t>
            </a:r>
            <a:r>
              <a:rPr lang="da-DK" sz="2000" dirty="0" err="1" smtClean="0"/>
              <a:t>changes</a:t>
            </a:r>
            <a:endParaRPr lang="en-US" sz="2000" dirty="0"/>
          </a:p>
          <a:p>
            <a:pPr marL="284163" lvl="1" indent="0">
              <a:buNone/>
            </a:pPr>
            <a:endParaRPr lang="da-DK" dirty="0" smtClean="0"/>
          </a:p>
          <a:p>
            <a:pPr marL="284163" lvl="1" indent="0">
              <a:buNone/>
            </a:pPr>
            <a:r>
              <a:rPr lang="da-DK" dirty="0" smtClean="0"/>
              <a:t>ISO 17067:</a:t>
            </a:r>
            <a:endParaRPr lang="en-US" dirty="0"/>
          </a:p>
          <a:p>
            <a:pPr lvl="1"/>
            <a:r>
              <a:rPr lang="en-US" dirty="0" smtClean="0"/>
              <a:t>Type </a:t>
            </a:r>
            <a:r>
              <a:rPr lang="en-US" dirty="0"/>
              <a:t>5 certification </a:t>
            </a:r>
            <a:r>
              <a:rPr lang="en-US" dirty="0" smtClean="0"/>
              <a:t>scheme</a:t>
            </a:r>
            <a:endParaRPr lang="da-DK" dirty="0" smtClean="0"/>
          </a:p>
          <a:p>
            <a:pPr lvl="2"/>
            <a:endParaRPr lang="en-US" dirty="0"/>
          </a:p>
        </p:txBody>
      </p:sp>
    </p:spTree>
    <p:extLst>
      <p:ext uri="{BB962C8B-B14F-4D97-AF65-F5344CB8AC3E}">
        <p14:creationId xmlns:p14="http://schemas.microsoft.com/office/powerpoint/2010/main" val="4073301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smtClean="0"/>
              <a:t>Governing Documents</a:t>
            </a:r>
          </a:p>
        </p:txBody>
      </p:sp>
      <p:sp>
        <p:nvSpPr>
          <p:cNvPr id="161795" name="Rectangle 3"/>
          <p:cNvSpPr>
            <a:spLocks noGrp="1" noChangeArrowheads="1"/>
          </p:cNvSpPr>
          <p:nvPr>
            <p:ph idx="1"/>
          </p:nvPr>
        </p:nvSpPr>
        <p:spPr>
          <a:xfrm>
            <a:off x="457200" y="1295400"/>
            <a:ext cx="8229600" cy="5245100"/>
          </a:xfrm>
        </p:spPr>
        <p:txBody>
          <a:bodyPr/>
          <a:lstStyle/>
          <a:p>
            <a:r>
              <a:rPr lang="en-US" sz="2400" dirty="0" smtClean="0"/>
              <a:t>CCA Governing Document</a:t>
            </a:r>
          </a:p>
          <a:p>
            <a:pPr lvl="1"/>
            <a:r>
              <a:rPr lang="en-US" dirty="0" smtClean="0"/>
              <a:t>PD CCA 210 </a:t>
            </a:r>
            <a:r>
              <a:rPr lang="en-US" dirty="0"/>
              <a:t>with Annexes </a:t>
            </a:r>
            <a:r>
              <a:rPr lang="en-US" dirty="0" smtClean="0"/>
              <a:t>(CCA </a:t>
            </a:r>
            <a:r>
              <a:rPr lang="en-US" dirty="0"/>
              <a:t>Agreement) </a:t>
            </a:r>
            <a:endParaRPr lang="en-US" dirty="0" smtClean="0"/>
          </a:p>
          <a:p>
            <a:pPr lvl="1"/>
            <a:r>
              <a:rPr lang="en-US" dirty="0" smtClean="0"/>
              <a:t>supporting CCA  </a:t>
            </a:r>
            <a:r>
              <a:rPr lang="en-US" dirty="0"/>
              <a:t>and ECS Operational (OD), Permanent Documents (PD) and Administrative Documents (AD</a:t>
            </a:r>
            <a:r>
              <a:rPr lang="en-US" dirty="0" smtClean="0"/>
              <a:t>)</a:t>
            </a:r>
          </a:p>
          <a:p>
            <a:pPr lvl="1"/>
            <a:r>
              <a:rPr lang="en-US" dirty="0"/>
              <a:t>Matters of general nature concerning </a:t>
            </a:r>
            <a:r>
              <a:rPr lang="en-US" dirty="0" smtClean="0"/>
              <a:t>CCA </a:t>
            </a:r>
            <a:r>
              <a:rPr lang="en-US" dirty="0"/>
              <a:t>Safety Scheme and those in common with other EEPCA schemes are laid down in the ECS documents.</a:t>
            </a:r>
          </a:p>
          <a:p>
            <a:pPr lvl="1"/>
            <a:r>
              <a:rPr lang="en-US" dirty="0"/>
              <a:t>Access to all PD, OD and AD documents: </a:t>
            </a:r>
            <a:r>
              <a:rPr lang="en-US" dirty="0">
                <a:hlinkClick r:id="rId3"/>
              </a:rPr>
              <a:t>http://www.eepca.eu/doc/</a:t>
            </a:r>
            <a:endParaRPr lang="en-US" dirty="0"/>
          </a:p>
          <a:p>
            <a:pPr lvl="2"/>
            <a:r>
              <a:rPr lang="en-US" sz="1800" dirty="0"/>
              <a:t>username: </a:t>
            </a:r>
            <a:r>
              <a:rPr lang="en-US" sz="1800" dirty="0" err="1"/>
              <a:t>omerojas</a:t>
            </a:r>
            <a:r>
              <a:rPr lang="en-US" sz="1800" dirty="0"/>
              <a:t> and password: vmUPhi57. </a:t>
            </a:r>
          </a:p>
          <a:p>
            <a:pPr lvl="2"/>
            <a:endParaRPr lang="en-US" sz="1800" dirty="0"/>
          </a:p>
          <a:p>
            <a:pPr lvl="1"/>
            <a:r>
              <a:rPr lang="da-DK" dirty="0"/>
              <a:t>No Changes </a:t>
            </a:r>
            <a:r>
              <a:rPr lang="da-DK" dirty="0" err="1"/>
              <a:t>related</a:t>
            </a:r>
            <a:r>
              <a:rPr lang="da-DK" dirty="0"/>
              <a:t> to ISO </a:t>
            </a:r>
            <a:r>
              <a:rPr lang="da-DK" dirty="0" smtClean="0"/>
              <a:t>17065</a:t>
            </a:r>
          </a:p>
          <a:p>
            <a:pPr lvl="1"/>
            <a:r>
              <a:rPr lang="da-DK" dirty="0" smtClean="0"/>
              <a:t>No </a:t>
            </a:r>
            <a:r>
              <a:rPr lang="da-DK" dirty="0" err="1" smtClean="0"/>
              <a:t>significant</a:t>
            </a:r>
            <a:r>
              <a:rPr lang="da-DK" dirty="0" smtClean="0"/>
              <a:t> </a:t>
            </a:r>
            <a:r>
              <a:rPr lang="da-DK" dirty="0" err="1" smtClean="0"/>
              <a:t>changes</a:t>
            </a:r>
            <a:endParaRPr lang="en-US" dirty="0"/>
          </a:p>
          <a:p>
            <a:pPr marL="284163" lvl="1" indent="0">
              <a:buNone/>
            </a:pPr>
            <a:endParaRPr lang="da-DK" dirty="0"/>
          </a:p>
          <a:p>
            <a:pPr marL="284163" lvl="1" indent="0">
              <a:buNone/>
            </a:pPr>
            <a:r>
              <a:rPr lang="da-DK" dirty="0"/>
              <a:t>ISO 17067:</a:t>
            </a:r>
            <a:endParaRPr lang="en-US" dirty="0"/>
          </a:p>
          <a:p>
            <a:pPr lvl="1"/>
            <a:r>
              <a:rPr lang="en-US" dirty="0" smtClean="0"/>
              <a:t>Type 1a </a:t>
            </a:r>
            <a:r>
              <a:rPr lang="en-US" dirty="0"/>
              <a:t>certification </a:t>
            </a:r>
            <a:r>
              <a:rPr lang="en-US" dirty="0" smtClean="0"/>
              <a:t>scheme</a:t>
            </a:r>
            <a:endParaRPr lang="da-DK" dirty="0" smtClean="0"/>
          </a:p>
          <a:p>
            <a:pPr lvl="2"/>
            <a:endParaRPr lang="en-US" dirty="0"/>
          </a:p>
        </p:txBody>
      </p:sp>
    </p:spTree>
    <p:extLst>
      <p:ext uri="{BB962C8B-B14F-4D97-AF65-F5344CB8AC3E}">
        <p14:creationId xmlns:p14="http://schemas.microsoft.com/office/powerpoint/2010/main" val="19840562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35490\AppData\Local\Temp\articulate\presenter\imgtemp\K6XbHn0l_files\slide0001_image001.png"/>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35490\AppData\Local\Temp\articulate\presenter\imgtemp\k0pMdM4w_files\slide0001_image001.png"/>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35490\AppData\Local\Temp\articulate\presenter\imgtemp\o6uMT9lx_files\slide0001_image001.png"/>
</p:tagLst>
</file>

<file path=ppt/theme/theme1.xml><?xml version="1.0" encoding="utf-8"?>
<a:theme xmlns:a="http://schemas.openxmlformats.org/drawingml/2006/main" name="UL Template 2011">
  <a:themeElements>
    <a:clrScheme name="UL 2011 Branding">
      <a:dk1>
        <a:srgbClr val="000000"/>
      </a:dk1>
      <a:lt1>
        <a:sysClr val="window" lastClr="FFFFFF"/>
      </a:lt1>
      <a:dk2>
        <a:srgbClr val="C20632"/>
      </a:dk2>
      <a:lt2>
        <a:srgbClr val="675545"/>
      </a:lt2>
      <a:accent1>
        <a:srgbClr val="AB9C8F"/>
      </a:accent1>
      <a:accent2>
        <a:srgbClr val="CBC0B7"/>
      </a:accent2>
      <a:accent3>
        <a:srgbClr val="55BAB7"/>
      </a:accent3>
      <a:accent4>
        <a:srgbClr val="8FD400"/>
      </a:accent4>
      <a:accent5>
        <a:srgbClr val="FFD451"/>
      </a:accent5>
      <a:accent6>
        <a:srgbClr val="007987"/>
      </a:accent6>
      <a:hlink>
        <a:srgbClr val="3D9B35"/>
      </a:hlink>
      <a:folHlink>
        <a:srgbClr val="EF82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Template 2011</Template>
  <TotalTime>5920</TotalTime>
  <Words>1710</Words>
  <Application>Microsoft Office PowerPoint</Application>
  <PresentationFormat>On-screen Show (4:3)</PresentationFormat>
  <Paragraphs>215</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Unicode MS</vt:lpstr>
      <vt:lpstr>Arial</vt:lpstr>
      <vt:lpstr>Calibri</vt:lpstr>
      <vt:lpstr>Geneva</vt:lpstr>
      <vt:lpstr>Helvetica</vt:lpstr>
      <vt:lpstr>Times New Roman</vt:lpstr>
      <vt:lpstr>Wingdings</vt:lpstr>
      <vt:lpstr>UL Template 2011</vt:lpstr>
      <vt:lpstr>IQA Training  GS, ENEC, UL-EU and D MARK CCA and NCS Schemes</vt:lpstr>
      <vt:lpstr>Scheme: GS MARK </vt:lpstr>
      <vt:lpstr>GS – Description overall structure and Stakeholders </vt:lpstr>
      <vt:lpstr>Governing Documents</vt:lpstr>
      <vt:lpstr>GS Data Acceptance (significant change) ZEK-GB-2012-01</vt:lpstr>
      <vt:lpstr>Scheme:  ENEC Mark and CCA Scheme </vt:lpstr>
      <vt:lpstr>ENEC/CCA – Description overall structure and Stakeholders </vt:lpstr>
      <vt:lpstr>Governing Documents</vt:lpstr>
      <vt:lpstr>Governing Documents</vt:lpstr>
      <vt:lpstr>Scheme:  D Mark and NCS Scheme </vt:lpstr>
      <vt:lpstr>D/NCS – Description overall structure and Stakeholders </vt:lpstr>
      <vt:lpstr>Governing Documents</vt:lpstr>
      <vt:lpstr>Scheme:  UL-EU Mark </vt:lpstr>
      <vt:lpstr>UL-EU Mark – Description overall structure and Stakeholders </vt:lpstr>
      <vt:lpstr>Governing Documents</vt:lpstr>
    </vt:vector>
  </TitlesOfParts>
  <Company>Underwriters Laboratories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Williams</dc:creator>
  <cp:lastModifiedBy>Christiansen, Karina</cp:lastModifiedBy>
  <cp:revision>362</cp:revision>
  <cp:lastPrinted>2015-05-27T12:10:10Z</cp:lastPrinted>
  <dcterms:created xsi:type="dcterms:W3CDTF">2011-08-04T20:55:53Z</dcterms:created>
  <dcterms:modified xsi:type="dcterms:W3CDTF">2015-05-28T13:50:39Z</dcterms:modified>
</cp:coreProperties>
</file>