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60"/>
  </p:notesMasterIdLst>
  <p:handoutMasterIdLst>
    <p:handoutMasterId r:id="rId61"/>
  </p:handoutMasterIdLst>
  <p:sldIdLst>
    <p:sldId id="343" r:id="rId2"/>
    <p:sldId id="339" r:id="rId3"/>
    <p:sldId id="277" r:id="rId4"/>
    <p:sldId id="310" r:id="rId5"/>
    <p:sldId id="319" r:id="rId6"/>
    <p:sldId id="318" r:id="rId7"/>
    <p:sldId id="292" r:id="rId8"/>
    <p:sldId id="283" r:id="rId9"/>
    <p:sldId id="281" r:id="rId10"/>
    <p:sldId id="306" r:id="rId11"/>
    <p:sldId id="282" r:id="rId12"/>
    <p:sldId id="311" r:id="rId13"/>
    <p:sldId id="293" r:id="rId14"/>
    <p:sldId id="258" r:id="rId15"/>
    <p:sldId id="341" r:id="rId16"/>
    <p:sldId id="327" r:id="rId17"/>
    <p:sldId id="329" r:id="rId18"/>
    <p:sldId id="331" r:id="rId19"/>
    <p:sldId id="312" r:id="rId20"/>
    <p:sldId id="342" r:id="rId21"/>
    <p:sldId id="261" r:id="rId22"/>
    <p:sldId id="294" r:id="rId23"/>
    <p:sldId id="295" r:id="rId24"/>
    <p:sldId id="344" r:id="rId25"/>
    <p:sldId id="330" r:id="rId26"/>
    <p:sldId id="340" r:id="rId27"/>
    <p:sldId id="345" r:id="rId28"/>
    <p:sldId id="346" r:id="rId29"/>
    <p:sldId id="296" r:id="rId30"/>
    <p:sldId id="263" r:id="rId31"/>
    <p:sldId id="264" r:id="rId32"/>
    <p:sldId id="265" r:id="rId33"/>
    <p:sldId id="266" r:id="rId34"/>
    <p:sldId id="267" r:id="rId35"/>
    <p:sldId id="301" r:id="rId36"/>
    <p:sldId id="273" r:id="rId37"/>
    <p:sldId id="274" r:id="rId38"/>
    <p:sldId id="313" r:id="rId39"/>
    <p:sldId id="272" r:id="rId40"/>
    <p:sldId id="303" r:id="rId41"/>
    <p:sldId id="348" r:id="rId42"/>
    <p:sldId id="354" r:id="rId43"/>
    <p:sldId id="355" r:id="rId44"/>
    <p:sldId id="363" r:id="rId45"/>
    <p:sldId id="364" r:id="rId46"/>
    <p:sldId id="351" r:id="rId47"/>
    <p:sldId id="356" r:id="rId48"/>
    <p:sldId id="352" r:id="rId49"/>
    <p:sldId id="353" r:id="rId50"/>
    <p:sldId id="362" r:id="rId51"/>
    <p:sldId id="357" r:id="rId52"/>
    <p:sldId id="358" r:id="rId53"/>
    <p:sldId id="366" r:id="rId54"/>
    <p:sldId id="359" r:id="rId55"/>
    <p:sldId id="361" r:id="rId56"/>
    <p:sldId id="360" r:id="rId57"/>
    <p:sldId id="365" r:id="rId58"/>
    <p:sldId id="367" r:id="rId59"/>
  </p:sldIdLst>
  <p:sldSz cx="9144000" cy="6858000" type="screen4x3"/>
  <p:notesSz cx="7086600" cy="942975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Osaka" pitchFamily="1" charset="-128"/>
        <a:cs typeface="+mn-cs"/>
      </a:defRPr>
    </a:lvl5pPr>
    <a:lvl6pPr marL="2286000" algn="l" defTabSz="914400" rtl="0" eaLnBrk="1" latinLnBrk="0" hangingPunct="1">
      <a:defRPr kern="1200">
        <a:solidFill>
          <a:schemeClr val="tx1"/>
        </a:solidFill>
        <a:latin typeface="Arial" panose="020B0604020202020204" pitchFamily="34" charset="0"/>
        <a:ea typeface="Osaka" pitchFamily="1" charset="-128"/>
        <a:cs typeface="+mn-cs"/>
      </a:defRPr>
    </a:lvl6pPr>
    <a:lvl7pPr marL="2743200" algn="l" defTabSz="914400" rtl="0" eaLnBrk="1" latinLnBrk="0" hangingPunct="1">
      <a:defRPr kern="1200">
        <a:solidFill>
          <a:schemeClr val="tx1"/>
        </a:solidFill>
        <a:latin typeface="Arial" panose="020B0604020202020204" pitchFamily="34" charset="0"/>
        <a:ea typeface="Osaka" pitchFamily="1" charset="-128"/>
        <a:cs typeface="+mn-cs"/>
      </a:defRPr>
    </a:lvl7pPr>
    <a:lvl8pPr marL="3200400" algn="l" defTabSz="914400" rtl="0" eaLnBrk="1" latinLnBrk="0" hangingPunct="1">
      <a:defRPr kern="1200">
        <a:solidFill>
          <a:schemeClr val="tx1"/>
        </a:solidFill>
        <a:latin typeface="Arial" panose="020B0604020202020204" pitchFamily="34" charset="0"/>
        <a:ea typeface="Osaka" pitchFamily="1" charset="-128"/>
        <a:cs typeface="+mn-cs"/>
      </a:defRPr>
    </a:lvl8pPr>
    <a:lvl9pPr marL="3657600" algn="l" defTabSz="914400" rtl="0" eaLnBrk="1" latinLnBrk="0" hangingPunct="1">
      <a:defRPr kern="1200">
        <a:solidFill>
          <a:schemeClr val="tx1"/>
        </a:solidFill>
        <a:latin typeface="Arial" panose="020B0604020202020204" pitchFamily="34" charset="0"/>
        <a:ea typeface="Osaka"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74C0C6"/>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0926" autoAdjust="0"/>
  </p:normalViewPr>
  <p:slideViewPr>
    <p:cSldViewPr>
      <p:cViewPr varScale="1">
        <p:scale>
          <a:sx n="93" d="100"/>
          <a:sy n="93" d="100"/>
        </p:scale>
        <p:origin x="576"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46" d="100"/>
          <a:sy n="46" d="100"/>
        </p:scale>
        <p:origin x="-2692" y="-76"/>
      </p:cViewPr>
      <p:guideLst>
        <p:guide orient="horz" pos="2970"/>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32.xml"/><Relationship Id="rId18" Type="http://schemas.openxmlformats.org/officeDocument/2006/relationships/slide" Target="slides/slide37.xml"/><Relationship Id="rId3" Type="http://schemas.openxmlformats.org/officeDocument/2006/relationships/slide" Target="slides/slide15.xml"/><Relationship Id="rId7" Type="http://schemas.openxmlformats.org/officeDocument/2006/relationships/slide" Target="slides/slide20.xml"/><Relationship Id="rId12" Type="http://schemas.openxmlformats.org/officeDocument/2006/relationships/slide" Target="slides/slide31.xml"/><Relationship Id="rId17" Type="http://schemas.openxmlformats.org/officeDocument/2006/relationships/slide" Target="slides/slide36.xml"/><Relationship Id="rId2" Type="http://schemas.openxmlformats.org/officeDocument/2006/relationships/slide" Target="slides/slide14.xml"/><Relationship Id="rId16" Type="http://schemas.openxmlformats.org/officeDocument/2006/relationships/slide" Target="slides/slide35.xml"/><Relationship Id="rId1" Type="http://schemas.openxmlformats.org/officeDocument/2006/relationships/slide" Target="slides/slide5.xml"/><Relationship Id="rId6" Type="http://schemas.openxmlformats.org/officeDocument/2006/relationships/slide" Target="slides/slide18.xml"/><Relationship Id="rId11" Type="http://schemas.openxmlformats.org/officeDocument/2006/relationships/slide" Target="slides/slide30.xml"/><Relationship Id="rId5" Type="http://schemas.openxmlformats.org/officeDocument/2006/relationships/slide" Target="slides/slide17.xml"/><Relationship Id="rId15" Type="http://schemas.openxmlformats.org/officeDocument/2006/relationships/slide" Target="slides/slide34.xml"/><Relationship Id="rId10" Type="http://schemas.openxmlformats.org/officeDocument/2006/relationships/slide" Target="slides/slide26.xml"/><Relationship Id="rId19" Type="http://schemas.openxmlformats.org/officeDocument/2006/relationships/slide" Target="slides/slide39.xml"/><Relationship Id="rId4" Type="http://schemas.openxmlformats.org/officeDocument/2006/relationships/slide" Target="slides/slide16.xml"/><Relationship Id="rId9" Type="http://schemas.openxmlformats.org/officeDocument/2006/relationships/slide" Target="slides/slide25.xml"/><Relationship Id="rId14"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819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4563" y="4479925"/>
            <a:ext cx="5197475" cy="42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3" tIns="45877" rIns="93393" bIns="45877"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67" name="Rectangle 3"/>
          <p:cNvSpPr>
            <a:spLocks noGrp="1" noRot="1" noChangeAspect="1" noChangeArrowheads="1" noTextEdit="1"/>
          </p:cNvSpPr>
          <p:nvPr>
            <p:ph type="sldImg" idx="2"/>
          </p:nvPr>
        </p:nvSpPr>
        <p:spPr bwMode="auto">
          <a:xfrm>
            <a:off x="1195388" y="714375"/>
            <a:ext cx="4695825" cy="35226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533047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24714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p:spPr>
      </p:sp>
      <p:sp>
        <p:nvSpPr>
          <p:cNvPr id="727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68859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Rot="1" noChangeAspect="1" noChangeArrowheads="1" noTextEdit="1"/>
          </p:cNvSpPr>
          <p:nvPr>
            <p:ph type="sldImg"/>
          </p:nvPr>
        </p:nvSpPr>
        <p:spPr>
          <a:ln cap="flat"/>
        </p:spPr>
      </p:sp>
      <p:sp>
        <p:nvSpPr>
          <p:cNvPr id="73731"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9940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cap="flat"/>
        </p:spPr>
      </p:sp>
      <p:sp>
        <p:nvSpPr>
          <p:cNvPr id="7475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4580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cap="flat"/>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85075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0770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cap="flat"/>
        </p:spPr>
      </p:sp>
      <p:sp>
        <p:nvSpPr>
          <p:cNvPr id="778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48599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cap="flat"/>
        </p:spPr>
      </p:sp>
      <p:sp>
        <p:nvSpPr>
          <p:cNvPr id="7885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438681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cap="flat"/>
        </p:spPr>
      </p:sp>
      <p:sp>
        <p:nvSpPr>
          <p:cNvPr id="798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903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09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cap="flat"/>
        </p:spPr>
      </p:sp>
      <p:sp>
        <p:nvSpPr>
          <p:cNvPr id="808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4621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3841291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cap="flat"/>
        </p:spPr>
      </p:sp>
      <p:sp>
        <p:nvSpPr>
          <p:cNvPr id="819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8564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Rot="1" noChangeAspect="1" noChangeArrowheads="1" noTextEdit="1"/>
          </p:cNvSpPr>
          <p:nvPr>
            <p:ph type="sldImg"/>
          </p:nvPr>
        </p:nvSpPr>
        <p:spPr>
          <a:ln cap="flat"/>
        </p:spPr>
      </p:sp>
      <p:sp>
        <p:nvSpPr>
          <p:cNvPr id="82947"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50126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cap="flat"/>
        </p:spPr>
      </p:sp>
      <p:sp>
        <p:nvSpPr>
          <p:cNvPr id="839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45566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8373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cap="flat"/>
        </p:spPr>
      </p:sp>
      <p:sp>
        <p:nvSpPr>
          <p:cNvPr id="860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91399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cap="flat"/>
        </p:spPr>
      </p:sp>
      <p:sp>
        <p:nvSpPr>
          <p:cNvPr id="870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37285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cap="flat"/>
        </p:spPr>
      </p:sp>
      <p:sp>
        <p:nvSpPr>
          <p:cNvPr id="880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7364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cap="flat"/>
        </p:spPr>
      </p:sp>
      <p:sp>
        <p:nvSpPr>
          <p:cNvPr id="890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8635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0"/>
          <p:cNvSpPr>
            <a:spLocks noGrp="1" noRot="1" noChangeAspect="1" noChangeArrowheads="1" noTextEdit="1"/>
          </p:cNvSpPr>
          <p:nvPr>
            <p:ph type="sldImg"/>
          </p:nvPr>
        </p:nvSpPr>
        <p:spPr>
          <a:ln cap="flat"/>
        </p:spPr>
      </p:sp>
      <p:sp>
        <p:nvSpPr>
          <p:cNvPr id="65539" name="Rectangle 2051"/>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44500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xfrm>
            <a:off x="1189038" y="708025"/>
            <a:ext cx="4711700" cy="3535363"/>
          </a:xfrm>
          <a:ln/>
        </p:spPr>
      </p:sp>
      <p:sp>
        <p:nvSpPr>
          <p:cNvPr id="66563" name="Rectangle 1027"/>
          <p:cNvSpPr>
            <a:spLocks noGrp="1" noChangeArrowheads="1"/>
          </p:cNvSpPr>
          <p:nvPr>
            <p:ph type="body" idx="1"/>
          </p:nvPr>
        </p:nvSpPr>
        <p:spPr>
          <a:noFill/>
        </p:spPr>
        <p:txBody>
          <a:bodyPr/>
          <a:lstStyle/>
          <a:p>
            <a:r>
              <a:rPr lang="en-US" altLang="en-US"/>
              <a:t>Explain that a system is an interrelated set of processes that transform inputs to outputs using people and resources.   Explain the role of procedures, equipment, tools and measurements in a system.  Use examples of common systems such as document control and / or qualification of personnel to illustrate your point.  </a:t>
            </a:r>
          </a:p>
          <a:p>
            <a:r>
              <a:rPr lang="en-US" altLang="en-US"/>
              <a:t>If a different auditor completed an audit with the same scope a month later different processes/activities would be assessed since the same ones may not be taking place</a:t>
            </a:r>
          </a:p>
        </p:txBody>
      </p:sp>
    </p:spTree>
    <p:extLst>
      <p:ext uri="{BB962C8B-B14F-4D97-AF65-F5344CB8AC3E}">
        <p14:creationId xmlns:p14="http://schemas.microsoft.com/office/powerpoint/2010/main" val="122799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89038" y="708025"/>
            <a:ext cx="4711700" cy="3535363"/>
          </a:xfrm>
          <a:ln/>
        </p:spPr>
      </p:sp>
      <p:sp>
        <p:nvSpPr>
          <p:cNvPr id="67587" name="Rectangle 3"/>
          <p:cNvSpPr>
            <a:spLocks noGrp="1" noChangeArrowheads="1"/>
          </p:cNvSpPr>
          <p:nvPr>
            <p:ph type="body" idx="1"/>
          </p:nvPr>
        </p:nvSpPr>
        <p:spPr>
          <a:noFill/>
        </p:spPr>
        <p:txBody>
          <a:bodyPr/>
          <a:lstStyle/>
          <a:p>
            <a:r>
              <a:rPr lang="en-US" altLang="en-US" b="1"/>
              <a:t>Accreditation  Audit</a:t>
            </a:r>
            <a:r>
              <a:rPr lang="en-US" altLang="en-US"/>
              <a:t>: an examination by  an accreditation body assessing the competence of a conformity assessment body or laboratory, based on a specific standard and a defined scope of accreditation.</a:t>
            </a:r>
          </a:p>
          <a:p>
            <a:endParaRPr lang="en-US" altLang="en-US"/>
          </a:p>
          <a:p>
            <a:pPr>
              <a:spcBef>
                <a:spcPct val="50000"/>
              </a:spcBef>
            </a:pPr>
            <a:r>
              <a:rPr lang="en-US" altLang="en-US" b="1">
                <a:solidFill>
                  <a:srgbClr val="000000"/>
                </a:solidFill>
                <a:cs typeface="Times New Roman" panose="02020603050405020304" pitchFamily="18" charset="0"/>
              </a:rPr>
              <a:t>Internal Quality Audit: </a:t>
            </a:r>
            <a:r>
              <a:rPr lang="en-US" altLang="en-US">
                <a:solidFill>
                  <a:srgbClr val="000000"/>
                </a:solidFill>
                <a:cs typeface="Times New Roman" panose="02020603050405020304" pitchFamily="18" charset="0"/>
              </a:rPr>
              <a:t> A systematic and independent examination for determining whether activities and related results comply with planned arrangements, and whether these arrangements are implemented effectively and are suitable to achieve objectives.</a:t>
            </a:r>
            <a:endParaRPr lang="en-US" altLang="en-US"/>
          </a:p>
          <a:p>
            <a:endParaRPr lang="en-US" altLang="en-US"/>
          </a:p>
        </p:txBody>
      </p:sp>
    </p:spTree>
    <p:extLst>
      <p:ext uri="{BB962C8B-B14F-4D97-AF65-F5344CB8AC3E}">
        <p14:creationId xmlns:p14="http://schemas.microsoft.com/office/powerpoint/2010/main" val="43399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89038" y="708025"/>
            <a:ext cx="4711700" cy="3535363"/>
          </a:xfrm>
          <a:ln/>
        </p:spPr>
      </p:sp>
      <p:sp>
        <p:nvSpPr>
          <p:cNvPr id="68611" name="Rectangle 3"/>
          <p:cNvSpPr>
            <a:spLocks noGrp="1" noChangeArrowheads="1"/>
          </p:cNvSpPr>
          <p:nvPr>
            <p:ph type="body" idx="1"/>
          </p:nvPr>
        </p:nvSpPr>
        <p:spPr>
          <a:noFill/>
        </p:spPr>
        <p:txBody>
          <a:bodyPr/>
          <a:lstStyle/>
          <a:p>
            <a:r>
              <a:rPr lang="en-US" altLang="en-US"/>
              <a:t>Basic process: The audit plan usually is a written document sent to the auditee prior to the audit and usually will describe the:</a:t>
            </a:r>
          </a:p>
          <a:p>
            <a:pPr lvl="1"/>
            <a:r>
              <a:rPr lang="en-US" altLang="en-US"/>
              <a:t>Scope (boundaries) of the audit</a:t>
            </a:r>
          </a:p>
          <a:p>
            <a:pPr lvl="1"/>
            <a:r>
              <a:rPr lang="en-US" altLang="en-US"/>
              <a:t>Date and times of audit</a:t>
            </a:r>
          </a:p>
          <a:p>
            <a:pPr lvl="1"/>
            <a:r>
              <a:rPr lang="en-US" altLang="en-US"/>
              <a:t>Need for an opening and closing meeting</a:t>
            </a:r>
          </a:p>
          <a:p>
            <a:pPr lvl="1"/>
            <a:r>
              <a:rPr lang="en-US" altLang="en-US"/>
              <a:t>Audit report preparation and dissemination</a:t>
            </a:r>
          </a:p>
          <a:p>
            <a:pPr lvl="1"/>
            <a:r>
              <a:rPr lang="en-US" altLang="en-US"/>
              <a:t>Timeline and process for responding to information coming out of the audit</a:t>
            </a:r>
          </a:p>
          <a:p>
            <a:pPr lvl="1"/>
            <a:endParaRPr lang="en-US" altLang="en-US"/>
          </a:p>
          <a:p>
            <a:r>
              <a:rPr lang="en-US" altLang="en-US"/>
              <a:t>A little more about the basic process related to the audit plan…</a:t>
            </a:r>
          </a:p>
          <a:p>
            <a:pPr lvl="1"/>
            <a:r>
              <a:rPr lang="en-US" altLang="en-US"/>
              <a:t>Audits are completed according to the audit plan for consistency </a:t>
            </a:r>
          </a:p>
          <a:p>
            <a:pPr lvl="1"/>
            <a:r>
              <a:rPr lang="en-US" altLang="en-US"/>
              <a:t>Audits are also performed in the context of the system operating so auditors are aware of (and want to see) the need for normal business operations and demands</a:t>
            </a:r>
          </a:p>
          <a:p>
            <a:pPr lvl="1"/>
            <a:endParaRPr lang="en-US" altLang="en-US"/>
          </a:p>
        </p:txBody>
      </p:sp>
    </p:spTree>
    <p:extLst>
      <p:ext uri="{BB962C8B-B14F-4D97-AF65-F5344CB8AC3E}">
        <p14:creationId xmlns:p14="http://schemas.microsoft.com/office/powerpoint/2010/main" val="186387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0354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Rot="1" noChangeAspect="1" noChangeArrowheads="1" noTextEdit="1"/>
          </p:cNvSpPr>
          <p:nvPr>
            <p:ph type="sldImg"/>
          </p:nvPr>
        </p:nvSpPr>
        <p:spPr>
          <a:ln cap="flat"/>
        </p:spPr>
      </p:sp>
      <p:sp>
        <p:nvSpPr>
          <p:cNvPr id="70659" name="Rectangle 2051"/>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285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Rot="1" noChangeAspect="1" noChangeArrowheads="1" noTextEdit="1"/>
          </p:cNvSpPr>
          <p:nvPr>
            <p:ph type="sldImg"/>
          </p:nvPr>
        </p:nvSpPr>
        <p:spPr>
          <a:ln cap="flat"/>
        </p:spPr>
      </p:sp>
      <p:sp>
        <p:nvSpPr>
          <p:cNvPr id="71683"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44811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acintosh%20HD:Users:g2freelance:Desktop:BG:UL:POWERPOINTS:UL%20backgroundH1.jpg"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Macintosh HD:Users:g2freelance:Desktop:BG:UL:POWERPOINTS:UL backgroundH1.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569913" y="6267450"/>
            <a:ext cx="82264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spcBef>
                <a:spcPct val="20000"/>
              </a:spcBef>
              <a:defRPr/>
            </a:pPr>
            <a:r>
              <a:rPr lang="en-US" sz="800" dirty="0">
                <a:solidFill>
                  <a:srgbClr val="B3B3B3"/>
                </a:solidFill>
              </a:rPr>
              <a:t>Copyright© 1995-2007 Underwriters Laboratories Inc. All rights reserved. No portion of this material may be reprinted </a:t>
            </a:r>
          </a:p>
          <a:p>
            <a:pPr eaLnBrk="1" hangingPunct="1">
              <a:spcBef>
                <a:spcPct val="20000"/>
              </a:spcBef>
              <a:defRPr/>
            </a:pPr>
            <a:r>
              <a:rPr lang="en-US" sz="800" dirty="0">
                <a:solidFill>
                  <a:srgbClr val="B3B3B3"/>
                </a:solidFill>
              </a:rPr>
              <a:t>in any form without the express written permission of Underwriters Laboratories Inc. or as otherwise provided in writing.</a:t>
            </a:r>
          </a:p>
        </p:txBody>
      </p:sp>
      <p:sp>
        <p:nvSpPr>
          <p:cNvPr id="167939" name="Rectangle 3"/>
          <p:cNvSpPr>
            <a:spLocks noGrp="1" noChangeArrowheads="1"/>
          </p:cNvSpPr>
          <p:nvPr>
            <p:ph type="subTitle" sz="quarter" idx="1"/>
          </p:nvPr>
        </p:nvSpPr>
        <p:spPr>
          <a:xfrm>
            <a:off x="509588" y="3783013"/>
            <a:ext cx="6400800" cy="1752600"/>
          </a:xfrm>
        </p:spPr>
        <p:txBody>
          <a:bodyPr/>
          <a:lstStyle>
            <a:lvl1pPr marL="0" indent="0">
              <a:buFontTx/>
              <a:buNone/>
              <a:defRPr>
                <a:solidFill>
                  <a:schemeClr val="bg2"/>
                </a:solidFill>
              </a:defRPr>
            </a:lvl1pPr>
          </a:lstStyle>
          <a:p>
            <a:pPr lvl="0"/>
            <a:r>
              <a:rPr lang="en-US" noProof="0"/>
              <a:t>Click to edit Master subtitle style</a:t>
            </a:r>
          </a:p>
        </p:txBody>
      </p:sp>
      <p:sp>
        <p:nvSpPr>
          <p:cNvPr id="167940" name="Rectangle 4"/>
          <p:cNvSpPr>
            <a:spLocks noGrp="1" noChangeArrowheads="1"/>
          </p:cNvSpPr>
          <p:nvPr>
            <p:ph type="ctrTitle"/>
          </p:nvPr>
        </p:nvSpPr>
        <p:spPr>
          <a:xfrm>
            <a:off x="498475" y="2225675"/>
            <a:ext cx="7772400" cy="1143000"/>
          </a:xfrm>
        </p:spPr>
        <p:txBody>
          <a:bodyPr/>
          <a:lstStyle>
            <a:lvl1pPr>
              <a:defRPr>
                <a:solidFill>
                  <a:schemeClr val="tx1"/>
                </a:solidFill>
              </a:defRPr>
            </a:lvl1pPr>
          </a:lstStyle>
          <a:p>
            <a:pPr lvl="0"/>
            <a:r>
              <a:rPr lang="en-US" noProof="0"/>
              <a:t>Click to edit Master title style</a:t>
            </a:r>
          </a:p>
        </p:txBody>
      </p:sp>
    </p:spTree>
    <p:extLst>
      <p:ext uri="{BB962C8B-B14F-4D97-AF65-F5344CB8AC3E}">
        <p14:creationId xmlns:p14="http://schemas.microsoft.com/office/powerpoint/2010/main" val="156474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fld id="{E7A50856-19B7-4374-A5D6-AACB5CCF6920}" type="slidenum">
              <a:rPr lang="en-US" altLang="en-US"/>
              <a:pPr/>
              <a:t>‹#›</a:t>
            </a:fld>
            <a:endParaRPr lang="en-US" altLang="en-US"/>
          </a:p>
        </p:txBody>
      </p:sp>
    </p:spTree>
    <p:extLst>
      <p:ext uri="{BB962C8B-B14F-4D97-AF65-F5344CB8AC3E}">
        <p14:creationId xmlns:p14="http://schemas.microsoft.com/office/powerpoint/2010/main" val="299893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258763"/>
            <a:ext cx="1981200" cy="6027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58763"/>
            <a:ext cx="5791200" cy="6027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fld id="{363C88F9-3D44-48E9-87AB-F1056E64F6DE}" type="slidenum">
              <a:rPr lang="en-US" altLang="en-US"/>
              <a:pPr/>
              <a:t>‹#›</a:t>
            </a:fld>
            <a:endParaRPr lang="en-US" altLang="en-US"/>
          </a:p>
        </p:txBody>
      </p:sp>
    </p:spTree>
    <p:extLst>
      <p:ext uri="{BB962C8B-B14F-4D97-AF65-F5344CB8AC3E}">
        <p14:creationId xmlns:p14="http://schemas.microsoft.com/office/powerpoint/2010/main" val="4275901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58763"/>
            <a:ext cx="7924800" cy="844550"/>
          </a:xfrm>
        </p:spPr>
        <p:txBody>
          <a:bodyPr/>
          <a:lstStyle/>
          <a:p>
            <a:r>
              <a:rPr lang="en-US"/>
              <a:t>Click to edit Master title style</a:t>
            </a:r>
          </a:p>
        </p:txBody>
      </p:sp>
      <p:sp>
        <p:nvSpPr>
          <p:cNvPr id="3" name="Table Placeholder 2"/>
          <p:cNvSpPr>
            <a:spLocks noGrp="1"/>
          </p:cNvSpPr>
          <p:nvPr>
            <p:ph type="tbl" idx="1"/>
          </p:nvPr>
        </p:nvSpPr>
        <p:spPr>
          <a:xfrm>
            <a:off x="533400" y="1471613"/>
            <a:ext cx="7924800" cy="4814887"/>
          </a:xfrm>
        </p:spPr>
        <p:txBody>
          <a:bodyPr/>
          <a:lstStyle/>
          <a:p>
            <a:pPr lvl="0"/>
            <a:endParaRPr lang="en-US" noProof="0" dirty="0"/>
          </a:p>
        </p:txBody>
      </p:sp>
      <p:sp>
        <p:nvSpPr>
          <p:cNvPr id="4" name="Rectangle 5"/>
          <p:cNvSpPr>
            <a:spLocks noGrp="1" noChangeArrowheads="1"/>
          </p:cNvSpPr>
          <p:nvPr>
            <p:ph type="sldNum" sz="quarter" idx="10"/>
          </p:nvPr>
        </p:nvSpPr>
        <p:spPr>
          <a:ln/>
        </p:spPr>
        <p:txBody>
          <a:bodyPr/>
          <a:lstStyle>
            <a:lvl1pPr>
              <a:defRPr/>
            </a:lvl1pPr>
          </a:lstStyle>
          <a:p>
            <a:fld id="{F47EEA75-9798-47F8-8B6F-2CFED6891771}" type="slidenum">
              <a:rPr lang="en-US" altLang="en-US"/>
              <a:pPr/>
              <a:t>‹#›</a:t>
            </a:fld>
            <a:endParaRPr lang="en-US" altLang="en-US"/>
          </a:p>
        </p:txBody>
      </p:sp>
    </p:spTree>
    <p:extLst>
      <p:ext uri="{BB962C8B-B14F-4D97-AF65-F5344CB8AC3E}">
        <p14:creationId xmlns:p14="http://schemas.microsoft.com/office/powerpoint/2010/main" val="33143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33400" y="1447800"/>
            <a:ext cx="7924800"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fld id="{FD4C5BC3-8524-43A8-9700-950565410176}" type="slidenum">
              <a:rPr lang="en-US" altLang="en-US"/>
              <a:pPr/>
              <a:t>‹#›</a:t>
            </a:fld>
            <a:endParaRPr lang="en-US" altLang="en-US"/>
          </a:p>
        </p:txBody>
      </p:sp>
    </p:spTree>
    <p:extLst>
      <p:ext uri="{BB962C8B-B14F-4D97-AF65-F5344CB8AC3E}">
        <p14:creationId xmlns:p14="http://schemas.microsoft.com/office/powerpoint/2010/main" val="201015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4916DB1E-BFEC-475F-94EF-B37D345286C4}" type="slidenum">
              <a:rPr lang="en-US" altLang="en-US"/>
              <a:pPr/>
              <a:t>‹#›</a:t>
            </a:fld>
            <a:endParaRPr lang="en-US" altLang="en-US"/>
          </a:p>
        </p:txBody>
      </p:sp>
    </p:spTree>
    <p:extLst>
      <p:ext uri="{BB962C8B-B14F-4D97-AF65-F5344CB8AC3E}">
        <p14:creationId xmlns:p14="http://schemas.microsoft.com/office/powerpoint/2010/main" val="117003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471613"/>
            <a:ext cx="3886200" cy="4814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471613"/>
            <a:ext cx="3886200" cy="4814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75F8CE3-65ED-41DD-806D-7203E0C57FEF}" type="slidenum">
              <a:rPr lang="en-US" altLang="en-US"/>
              <a:pPr/>
              <a:t>‹#›</a:t>
            </a:fld>
            <a:endParaRPr lang="en-US" altLang="en-US"/>
          </a:p>
        </p:txBody>
      </p:sp>
    </p:spTree>
    <p:extLst>
      <p:ext uri="{BB962C8B-B14F-4D97-AF65-F5344CB8AC3E}">
        <p14:creationId xmlns:p14="http://schemas.microsoft.com/office/powerpoint/2010/main" val="13240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fld id="{87945B0E-3E81-4C5B-8E70-01D1B6D960CC}" type="slidenum">
              <a:rPr lang="en-US" altLang="en-US"/>
              <a:pPr/>
              <a:t>‹#›</a:t>
            </a:fld>
            <a:endParaRPr lang="en-US" altLang="en-US"/>
          </a:p>
        </p:txBody>
      </p:sp>
    </p:spTree>
    <p:extLst>
      <p:ext uri="{BB962C8B-B14F-4D97-AF65-F5344CB8AC3E}">
        <p14:creationId xmlns:p14="http://schemas.microsoft.com/office/powerpoint/2010/main" val="226030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fld id="{ED559234-6651-4FEB-8FE6-AFC377873D78}" type="slidenum">
              <a:rPr lang="en-US" altLang="en-US"/>
              <a:pPr/>
              <a:t>‹#›</a:t>
            </a:fld>
            <a:endParaRPr lang="en-US" altLang="en-US" dirty="0"/>
          </a:p>
        </p:txBody>
      </p:sp>
    </p:spTree>
    <p:extLst>
      <p:ext uri="{BB962C8B-B14F-4D97-AF65-F5344CB8AC3E}">
        <p14:creationId xmlns:p14="http://schemas.microsoft.com/office/powerpoint/2010/main" val="174622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0D1799E9-96F6-4BAD-9247-D4E34295E21E}" type="slidenum">
              <a:rPr lang="en-US" altLang="en-US"/>
              <a:pPr/>
              <a:t>‹#›</a:t>
            </a:fld>
            <a:endParaRPr lang="en-US" altLang="en-US"/>
          </a:p>
        </p:txBody>
      </p:sp>
    </p:spTree>
    <p:extLst>
      <p:ext uri="{BB962C8B-B14F-4D97-AF65-F5344CB8AC3E}">
        <p14:creationId xmlns:p14="http://schemas.microsoft.com/office/powerpoint/2010/main" val="204593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4FFB5BBB-5662-4E98-B9E0-7B4440B6CA01}" type="slidenum">
              <a:rPr lang="en-US" altLang="en-US"/>
              <a:pPr/>
              <a:t>‹#›</a:t>
            </a:fld>
            <a:endParaRPr lang="en-US" altLang="en-US"/>
          </a:p>
        </p:txBody>
      </p:sp>
    </p:spTree>
    <p:extLst>
      <p:ext uri="{BB962C8B-B14F-4D97-AF65-F5344CB8AC3E}">
        <p14:creationId xmlns:p14="http://schemas.microsoft.com/office/powerpoint/2010/main" val="24797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5B8C7A96-BDB6-463D-BDC1-5F86E82D1945}" type="slidenum">
              <a:rPr lang="en-US" altLang="en-US"/>
              <a:pPr/>
              <a:t>‹#›</a:t>
            </a:fld>
            <a:endParaRPr lang="en-US" altLang="en-US"/>
          </a:p>
        </p:txBody>
      </p:sp>
    </p:spTree>
    <p:extLst>
      <p:ext uri="{BB962C8B-B14F-4D97-AF65-F5344CB8AC3E}">
        <p14:creationId xmlns:p14="http://schemas.microsoft.com/office/powerpoint/2010/main" val="246393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G2%20BD%20SERVER:CREATIVE:Underwriter%20Labs:CREATIVE:POWERPOINTS:source:UL%20backgroundG4.jp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2 BD SERVER:CREATIVE:Underwriter Labs:CREATIVE:POWERPOINTS:source:UL backgroundG4.jpg"/>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33400" y="258763"/>
            <a:ext cx="79248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533400" y="1471613"/>
            <a:ext cx="7924800" cy="481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66917" name="Rectangle 5"/>
          <p:cNvSpPr>
            <a:spLocks noGrp="1" noChangeArrowheads="1"/>
          </p:cNvSpPr>
          <p:nvPr>
            <p:ph type="sldNum" sz="quarter" idx="4"/>
          </p:nvPr>
        </p:nvSpPr>
        <p:spPr bwMode="auto">
          <a:xfrm>
            <a:off x="8509000" y="6375400"/>
            <a:ext cx="3937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vl1pPr>
          </a:lstStyle>
          <a:p>
            <a:fld id="{E7D958F6-125D-4C6A-973F-8195105A29E1}" type="slidenum">
              <a:rPr lang="en-US" altLang="en-US"/>
              <a:pPr/>
              <a:t>‹#›</a:t>
            </a:fld>
            <a:endParaRPr lang="en-US" altLang="en-US"/>
          </a:p>
        </p:txBody>
      </p:sp>
      <p:sp>
        <p:nvSpPr>
          <p:cNvPr id="1030" name="Rectangle 6"/>
          <p:cNvSpPr>
            <a:spLocks noChangeArrowheads="1"/>
          </p:cNvSpPr>
          <p:nvPr userDrawn="1"/>
        </p:nvSpPr>
        <p:spPr bwMode="auto">
          <a:xfrm>
            <a:off x="3810000" y="6340475"/>
            <a:ext cx="1084263" cy="5175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ctr"/>
            <a:r>
              <a:rPr lang="en-US" altLang="en-US" sz="1400" dirty="0">
                <a:latin typeface="Times New Roman" panose="02020603050405020304" pitchFamily="18" charset="0"/>
              </a:rPr>
              <a:t>Revision 3.0</a:t>
            </a:r>
          </a:p>
          <a:p>
            <a:pPr algn="ctr"/>
            <a:r>
              <a:rPr lang="en-US" altLang="en-US" sz="1400" dirty="0">
                <a:latin typeface="Times New Roman" panose="02020603050405020304" pitchFamily="18" charset="0"/>
              </a:rPr>
              <a:t>4/2/08</a:t>
            </a:r>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8580" y="6167120"/>
            <a:ext cx="1836420" cy="746760"/>
          </a:xfrm>
          <a:prstGeom prst="rect">
            <a:avLst/>
          </a:prstGeom>
        </p:spPr>
      </p:pic>
    </p:spTree>
  </p:cSld>
  <p:clrMap bg1="lt1" tx1="dk1" bg2="lt2" tx2="dk2" accent1="accent1" accent2="accent2" accent3="accent3" accent4="accent4" accent5="accent5" accent6="accent6" hlink="hlink" folHlink="folHlink"/>
  <p:sldLayoutIdLst>
    <p:sldLayoutId id="2147483846"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hf hd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pitchFamily="34" charset="0"/>
          <a:ea typeface="Osaka" pitchFamily="1" charset="-128"/>
        </a:defRPr>
      </a:lvl2pPr>
      <a:lvl3pPr algn="l" rtl="0" eaLnBrk="0" fontAlgn="base" hangingPunct="0">
        <a:spcBef>
          <a:spcPct val="0"/>
        </a:spcBef>
        <a:spcAft>
          <a:spcPct val="0"/>
        </a:spcAft>
        <a:defRPr sz="3600">
          <a:solidFill>
            <a:schemeClr val="bg1"/>
          </a:solidFill>
          <a:latin typeface="Arial" pitchFamily="34" charset="0"/>
          <a:ea typeface="Osaka" pitchFamily="1" charset="-128"/>
        </a:defRPr>
      </a:lvl3pPr>
      <a:lvl4pPr algn="l" rtl="0" eaLnBrk="0" fontAlgn="base" hangingPunct="0">
        <a:spcBef>
          <a:spcPct val="0"/>
        </a:spcBef>
        <a:spcAft>
          <a:spcPct val="0"/>
        </a:spcAft>
        <a:defRPr sz="3600">
          <a:solidFill>
            <a:schemeClr val="bg1"/>
          </a:solidFill>
          <a:latin typeface="Arial" pitchFamily="34" charset="0"/>
          <a:ea typeface="Osaka" pitchFamily="1" charset="-128"/>
        </a:defRPr>
      </a:lvl4pPr>
      <a:lvl5pPr algn="l" rtl="0" eaLnBrk="0" fontAlgn="base" hangingPunct="0">
        <a:spcBef>
          <a:spcPct val="0"/>
        </a:spcBef>
        <a:spcAft>
          <a:spcPct val="0"/>
        </a:spcAft>
        <a:defRPr sz="3600">
          <a:solidFill>
            <a:schemeClr val="bg1"/>
          </a:solidFill>
          <a:latin typeface="Arial" pitchFamily="34" charset="0"/>
          <a:ea typeface="Osaka" pitchFamily="1" charset="-128"/>
        </a:defRPr>
      </a:lvl5pPr>
      <a:lvl6pPr marL="457200" algn="l" rtl="0" fontAlgn="base">
        <a:spcBef>
          <a:spcPct val="0"/>
        </a:spcBef>
        <a:spcAft>
          <a:spcPct val="0"/>
        </a:spcAft>
        <a:defRPr sz="3600">
          <a:solidFill>
            <a:schemeClr val="bg1"/>
          </a:solidFill>
          <a:latin typeface="Arial" pitchFamily="34" charset="0"/>
          <a:ea typeface="Osaka" pitchFamily="1" charset="-128"/>
        </a:defRPr>
      </a:lvl6pPr>
      <a:lvl7pPr marL="914400" algn="l" rtl="0" fontAlgn="base">
        <a:spcBef>
          <a:spcPct val="0"/>
        </a:spcBef>
        <a:spcAft>
          <a:spcPct val="0"/>
        </a:spcAft>
        <a:defRPr sz="3600">
          <a:solidFill>
            <a:schemeClr val="bg1"/>
          </a:solidFill>
          <a:latin typeface="Arial" pitchFamily="34" charset="0"/>
          <a:ea typeface="Osaka" pitchFamily="1" charset="-128"/>
        </a:defRPr>
      </a:lvl7pPr>
      <a:lvl8pPr marL="1371600" algn="l" rtl="0" fontAlgn="base">
        <a:spcBef>
          <a:spcPct val="0"/>
        </a:spcBef>
        <a:spcAft>
          <a:spcPct val="0"/>
        </a:spcAft>
        <a:defRPr sz="3600">
          <a:solidFill>
            <a:schemeClr val="bg1"/>
          </a:solidFill>
          <a:latin typeface="Arial" pitchFamily="34" charset="0"/>
          <a:ea typeface="Osaka" pitchFamily="1" charset="-128"/>
        </a:defRPr>
      </a:lvl8pPr>
      <a:lvl9pPr marL="1828800" algn="l" rtl="0" fontAlgn="base">
        <a:spcBef>
          <a:spcPct val="0"/>
        </a:spcBef>
        <a:spcAft>
          <a:spcPct val="0"/>
        </a:spcAft>
        <a:defRPr sz="3600">
          <a:solidFill>
            <a:schemeClr val="bg1"/>
          </a:solidFill>
          <a:latin typeface="Arial" pitchFamily="34" charset="0"/>
          <a:ea typeface="Osaka"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cs.ul.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cs.ul.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ul.sharepoint.com/sites/HumanResources/Job%20Descriptions/Forms/AllItems.aspx"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corporate.ul.com/departments/snk5212/QE/FAQ.cf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981200"/>
            <a:ext cx="7772400" cy="1143000"/>
          </a:xfrm>
        </p:spPr>
        <p:txBody>
          <a:bodyPr/>
          <a:lstStyle/>
          <a:p>
            <a:pPr algn="ctr" eaLnBrk="1" hangingPunct="1"/>
            <a:r>
              <a:rPr lang="en-US" altLang="en-US" sz="6000" b="1">
                <a:solidFill>
                  <a:schemeClr val="tx2"/>
                </a:solidFill>
                <a:latin typeface="Times New Roman" panose="02020603050405020304" pitchFamily="18" charset="0"/>
              </a:rPr>
              <a:t>Audit Preparedness</a:t>
            </a:r>
          </a:p>
        </p:txBody>
      </p:sp>
      <p:sp>
        <p:nvSpPr>
          <p:cNvPr id="3075" name="Rectangle 3"/>
          <p:cNvSpPr>
            <a:spLocks noGrp="1" noChangeArrowheads="1"/>
          </p:cNvSpPr>
          <p:nvPr>
            <p:ph type="subTitle" idx="1"/>
          </p:nvPr>
        </p:nvSpPr>
        <p:spPr>
          <a:xfrm>
            <a:off x="1524000" y="3352800"/>
            <a:ext cx="5638800" cy="1752600"/>
          </a:xfrm>
        </p:spPr>
        <p:txBody>
          <a:bodyPr/>
          <a:lstStyle/>
          <a:p>
            <a:pPr algn="ctr" eaLnBrk="1" hangingPunct="1"/>
            <a:r>
              <a:rPr lang="en-US" altLang="en-US" b="1" dirty="0">
                <a:solidFill>
                  <a:schemeClr val="tx1"/>
                </a:solidFill>
              </a:rPr>
              <a:t>A Guide for Survival</a:t>
            </a:r>
          </a:p>
        </p:txBody>
      </p:sp>
      <p:sp>
        <p:nvSpPr>
          <p:cNvPr id="3076" name="Text Box 4"/>
          <p:cNvSpPr txBox="1">
            <a:spLocks noChangeArrowheads="1"/>
          </p:cNvSpPr>
          <p:nvPr/>
        </p:nvSpPr>
        <p:spPr bwMode="auto">
          <a:xfrm>
            <a:off x="8420100" y="64770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
        <p:nvSpPr>
          <p:cNvPr id="3077" name="Text Box 5"/>
          <p:cNvSpPr txBox="1">
            <a:spLocks noChangeArrowheads="1"/>
          </p:cNvSpPr>
          <p:nvPr/>
        </p:nvSpPr>
        <p:spPr bwMode="auto">
          <a:xfrm>
            <a:off x="0" y="6019800"/>
            <a:ext cx="52180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1200" dirty="0"/>
              <a:t>For questions or comments on this presentation please contact Kai Huang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2057400" y="0"/>
            <a:ext cx="5715000" cy="1371600"/>
          </a:xfrm>
        </p:spPr>
        <p:txBody>
          <a:bodyPr/>
          <a:lstStyle/>
          <a:p>
            <a:pPr eaLnBrk="1" hangingPunct="1"/>
            <a:r>
              <a:rPr lang="en-US" altLang="en-US" sz="4800" b="1">
                <a:solidFill>
                  <a:schemeClr val="tx1"/>
                </a:solidFill>
              </a:rPr>
              <a:t>Types of Audits</a:t>
            </a:r>
          </a:p>
        </p:txBody>
      </p:sp>
      <p:sp>
        <p:nvSpPr>
          <p:cNvPr id="12291" name="Rectangle 1027"/>
          <p:cNvSpPr>
            <a:spLocks noGrp="1" noChangeArrowheads="1"/>
          </p:cNvSpPr>
          <p:nvPr>
            <p:ph type="body" idx="1"/>
          </p:nvPr>
        </p:nvSpPr>
        <p:spPr>
          <a:xfrm>
            <a:off x="533400" y="1447800"/>
            <a:ext cx="7924800" cy="4814888"/>
          </a:xfrm>
        </p:spPr>
        <p:txBody>
          <a:bodyPr/>
          <a:lstStyle/>
          <a:p>
            <a:pPr eaLnBrk="1" hangingPunct="1"/>
            <a:r>
              <a:rPr lang="en-US" altLang="en-US" dirty="0"/>
              <a:t>Internal audits </a:t>
            </a:r>
          </a:p>
          <a:p>
            <a:pPr lvl="1" eaLnBrk="1" hangingPunct="1">
              <a:buFontTx/>
              <a:buChar char="•"/>
            </a:pPr>
            <a:r>
              <a:rPr lang="en-US" altLang="en-US" dirty="0"/>
              <a:t>Completed by UL employees for UL employees</a:t>
            </a:r>
          </a:p>
          <a:p>
            <a:pPr lvl="1" eaLnBrk="1" hangingPunct="1">
              <a:buFontTx/>
              <a:buChar char="•"/>
            </a:pPr>
            <a:r>
              <a:rPr lang="en-US" altLang="en-US" dirty="0"/>
              <a:t>Internal audits are not accreditation audits although they help UL prepare for them</a:t>
            </a:r>
          </a:p>
          <a:p>
            <a:pPr lvl="1" eaLnBrk="1" hangingPunct="1"/>
            <a:endParaRPr lang="en-US" altLang="en-US" dirty="0"/>
          </a:p>
          <a:p>
            <a:pPr eaLnBrk="1" hangingPunct="1"/>
            <a:r>
              <a:rPr lang="en-US" altLang="en-US" dirty="0"/>
              <a:t>External audits</a:t>
            </a:r>
          </a:p>
          <a:p>
            <a:pPr lvl="1" eaLnBrk="1" hangingPunct="1">
              <a:buFontTx/>
              <a:buChar char="•"/>
            </a:pPr>
            <a:r>
              <a:rPr lang="en-US" altLang="en-US" dirty="0"/>
              <a:t>Completed by external personnel such as accreditors (OSHA, ANAB, Verizon)</a:t>
            </a:r>
          </a:p>
          <a:p>
            <a:pPr lvl="1" eaLnBrk="1" hangingPunct="1"/>
            <a:endParaRPr lang="en-US" altLang="en-US" dirty="0"/>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35734DC6-046B-42EF-BB2E-D364896C17CF}" type="slidenum">
              <a:rPr lang="en-US" altLang="en-US"/>
              <a:pPr/>
              <a:t>10</a:t>
            </a:fld>
            <a:r>
              <a:rPr lang="en-US" altLang="en-US"/>
              <a:t> of 58</a:t>
            </a:r>
          </a:p>
        </p:txBody>
      </p:sp>
      <p:sp>
        <p:nvSpPr>
          <p:cNvPr id="1229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2294" name="Text Box 4"/>
          <p:cNvSpPr txBox="1">
            <a:spLocks noChangeArrowheads="1"/>
          </p:cNvSpPr>
          <p:nvPr/>
        </p:nvSpPr>
        <p:spPr bwMode="auto">
          <a:xfrm>
            <a:off x="4267200" y="6408738"/>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0"/>
            <a:ext cx="5410200" cy="1371600"/>
          </a:xfrm>
        </p:spPr>
        <p:txBody>
          <a:bodyPr/>
          <a:lstStyle/>
          <a:p>
            <a:pPr eaLnBrk="1" hangingPunct="1"/>
            <a:r>
              <a:rPr lang="en-US" altLang="en-US" sz="4800" b="1">
                <a:solidFill>
                  <a:schemeClr val="tx1"/>
                </a:solidFill>
              </a:rPr>
              <a:t>Types of Audits</a:t>
            </a:r>
          </a:p>
        </p:txBody>
      </p:sp>
      <p:graphicFrame>
        <p:nvGraphicFramePr>
          <p:cNvPr id="51231" name="Group 31"/>
          <p:cNvGraphicFramePr>
            <a:graphicFrameLocks noGrp="1"/>
          </p:cNvGraphicFramePr>
          <p:nvPr>
            <p:ph type="tbl" idx="1"/>
            <p:extLst>
              <p:ext uri="{D42A27DB-BD31-4B8C-83A1-F6EECF244321}">
                <p14:modId xmlns:p14="http://schemas.microsoft.com/office/powerpoint/2010/main" val="1093084261"/>
              </p:ext>
            </p:extLst>
          </p:nvPr>
        </p:nvGraphicFramePr>
        <p:xfrm>
          <a:off x="990600" y="1905000"/>
          <a:ext cx="7200900" cy="3208338"/>
        </p:xfrm>
        <a:graphic>
          <a:graphicData uri="http://schemas.openxmlformats.org/drawingml/2006/table">
            <a:tbl>
              <a:tblPr/>
              <a:tblGrid>
                <a:gridCol w="2057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tblGrid>
              <a:tr h="11606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ea typeface="Osaka" pitchFamily="1" charset="-128"/>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Osaka" pitchFamily="1" charset="-128"/>
                        </a:rPr>
                        <a:t>Internal Audit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Osaka" pitchFamily="1" charset="-128"/>
                        </a:rPr>
                        <a:t>Accreditation Audit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60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Osaka" pitchFamily="1" charset="-128"/>
                        </a:rPr>
                        <a:t>Conducted by</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Osaka" pitchFamily="1" charset="-128"/>
                        </a:rPr>
                        <a:t>UL  Internal Auditors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Osaka" pitchFamily="1" charset="-128"/>
                        </a:rPr>
                        <a:t>Accreditation Body such as OSHA, ANAB , SCC</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16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Osaka" pitchFamily="1" charset="-128"/>
                        </a:rPr>
                        <a:t>Impact of findings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Osaka" pitchFamily="1" charset="-128"/>
                        </a:rPr>
                        <a:t>creation of internal corrective action to improve system</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ea typeface="Osaka" pitchFamily="1" charset="-128"/>
                        </a:rPr>
                        <a:t>Potential loss or suspension of accreditation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827D7B73-6F68-477A-91D8-BB8F01B84E55}" type="slidenum">
              <a:rPr lang="en-US" altLang="en-US"/>
              <a:pPr/>
              <a:t>11</a:t>
            </a:fld>
            <a:r>
              <a:rPr lang="en-US" altLang="en-US"/>
              <a:t> of 58</a:t>
            </a:r>
          </a:p>
        </p:txBody>
      </p:sp>
      <p:sp>
        <p:nvSpPr>
          <p:cNvPr id="13334"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3335" name="Text Box 4"/>
          <p:cNvSpPr txBox="1">
            <a:spLocks noChangeArrowheads="1"/>
          </p:cNvSpPr>
          <p:nvPr/>
        </p:nvSpPr>
        <p:spPr bwMode="auto">
          <a:xfrm>
            <a:off x="4267200" y="6375400"/>
            <a:ext cx="6096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0" y="228600"/>
            <a:ext cx="4267200" cy="762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ctr"/>
            <a:r>
              <a:rPr lang="en-US" altLang="en-US" sz="4400" b="1">
                <a:latin typeface="Times New Roman" panose="02020603050405020304" pitchFamily="18" charset="0"/>
              </a:rPr>
              <a:t>Auditor Conduct</a:t>
            </a:r>
          </a:p>
        </p:txBody>
      </p:sp>
      <p:sp>
        <p:nvSpPr>
          <p:cNvPr id="14339" name="Rectangle 3"/>
          <p:cNvSpPr>
            <a:spLocks noChangeArrowheads="1"/>
          </p:cNvSpPr>
          <p:nvPr/>
        </p:nvSpPr>
        <p:spPr bwMode="auto">
          <a:xfrm>
            <a:off x="533400" y="2057400"/>
            <a:ext cx="8229600" cy="17668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spcBef>
                <a:spcPct val="50000"/>
              </a:spcBef>
              <a:buFontTx/>
              <a:buChar char="•"/>
            </a:pPr>
            <a:r>
              <a:rPr lang="en-US" altLang="en-US" sz="4400" b="1">
                <a:cs typeface="Times New Roman" panose="02020603050405020304" pitchFamily="18" charset="0"/>
              </a:rPr>
              <a:t> What an Auditor Looks for</a:t>
            </a:r>
          </a:p>
          <a:p>
            <a:pPr>
              <a:spcBef>
                <a:spcPct val="50000"/>
              </a:spcBef>
              <a:buFontTx/>
              <a:buChar char="•"/>
            </a:pPr>
            <a:r>
              <a:rPr lang="en-US" altLang="en-US" sz="4400" b="1">
                <a:cs typeface="Times New Roman" panose="02020603050405020304" pitchFamily="18" charset="0"/>
              </a:rPr>
              <a:t> How an Auditor Obtains Info</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0AF07D08-7620-4ABF-93F5-75DA580A6720}" type="slidenum">
              <a:rPr lang="en-US" altLang="en-US"/>
              <a:pPr/>
              <a:t>12</a:t>
            </a:fld>
            <a:r>
              <a:rPr lang="en-US" altLang="en-US"/>
              <a:t> of 58</a:t>
            </a:r>
          </a:p>
        </p:txBody>
      </p:sp>
      <p:sp>
        <p:nvSpPr>
          <p:cNvPr id="1434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4342" name="Text Box 4"/>
          <p:cNvSpPr txBox="1">
            <a:spLocks noChangeArrowheads="1"/>
          </p:cNvSpPr>
          <p:nvPr/>
        </p:nvSpPr>
        <p:spPr bwMode="auto">
          <a:xfrm>
            <a:off x="4629615" y="6380046"/>
            <a:ext cx="5461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19200" y="304800"/>
            <a:ext cx="6934200" cy="844550"/>
          </a:xfrm>
        </p:spPr>
        <p:txBody>
          <a:bodyPr/>
          <a:lstStyle/>
          <a:p>
            <a:pPr eaLnBrk="1" hangingPunct="1"/>
            <a:r>
              <a:rPr lang="en-US" altLang="en-US" sz="4800" b="1">
                <a:solidFill>
                  <a:schemeClr val="tx1"/>
                </a:solidFill>
              </a:rPr>
              <a:t>Basic Audit Process</a:t>
            </a:r>
          </a:p>
        </p:txBody>
      </p:sp>
      <p:sp>
        <p:nvSpPr>
          <p:cNvPr id="15363" name="Rectangle 3"/>
          <p:cNvSpPr>
            <a:spLocks noGrp="1" noChangeArrowheads="1"/>
          </p:cNvSpPr>
          <p:nvPr>
            <p:ph type="body" idx="1"/>
          </p:nvPr>
        </p:nvSpPr>
        <p:spPr>
          <a:xfrm>
            <a:off x="609600" y="1447800"/>
            <a:ext cx="7924800" cy="4814888"/>
          </a:xfrm>
        </p:spPr>
        <p:txBody>
          <a:bodyPr/>
          <a:lstStyle/>
          <a:p>
            <a:pPr eaLnBrk="1" hangingPunct="1"/>
            <a:r>
              <a:rPr lang="en-US" altLang="en-US" sz="2400" b="1" dirty="0"/>
              <a:t>A part of UL is selected for an assessment (audit) against stated requirements (criteria)</a:t>
            </a:r>
          </a:p>
          <a:p>
            <a:pPr lvl="1" eaLnBrk="1" hangingPunct="1">
              <a:buFontTx/>
              <a:buChar char="•"/>
            </a:pPr>
            <a:r>
              <a:rPr lang="en-US" altLang="en-US" sz="2000" b="1" dirty="0"/>
              <a:t>Stated requirements can be from ISO 17025, 17065, Policies and Procedures</a:t>
            </a:r>
          </a:p>
          <a:p>
            <a:pPr lvl="1" eaLnBrk="1" hangingPunct="1"/>
            <a:endParaRPr lang="en-US" altLang="en-US" sz="2000" b="1" dirty="0"/>
          </a:p>
          <a:p>
            <a:pPr eaLnBrk="1" hangingPunct="1"/>
            <a:r>
              <a:rPr lang="en-US" altLang="en-US" sz="2400" b="1" dirty="0"/>
              <a:t>The </a:t>
            </a:r>
            <a:r>
              <a:rPr lang="en-US" altLang="en-US" sz="2400" b="1" dirty="0" err="1"/>
              <a:t>auditee</a:t>
            </a:r>
            <a:r>
              <a:rPr lang="en-US" altLang="en-US" sz="2400" b="1" dirty="0"/>
              <a:t> will be informed of what will be audited (scope) and how the audit will be performed in a audit plan</a:t>
            </a:r>
          </a:p>
          <a:p>
            <a:pPr eaLnBrk="1" hangingPunct="1"/>
            <a:endParaRPr lang="en-US" altLang="en-US" sz="2400" b="1" dirty="0"/>
          </a:p>
          <a:p>
            <a:pPr eaLnBrk="1" hangingPunct="1"/>
            <a:r>
              <a:rPr lang="en-US" altLang="en-US" sz="2400" b="1" dirty="0"/>
              <a:t>A report will be prepared outlining the results of the audit </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DF7F2C28-CAC8-4880-BF59-9DC2809DB173}" type="slidenum">
              <a:rPr lang="en-US" altLang="en-US"/>
              <a:pPr/>
              <a:t>13</a:t>
            </a:fld>
            <a:r>
              <a:rPr lang="en-US" altLang="en-US"/>
              <a:t> of 58</a:t>
            </a:r>
          </a:p>
        </p:txBody>
      </p:sp>
      <p:sp>
        <p:nvSpPr>
          <p:cNvPr id="15365" name="Rectangle 4"/>
          <p:cNvSpPr>
            <a:spLocks noChangeArrowheads="1"/>
          </p:cNvSpPr>
          <p:nvPr/>
        </p:nvSpPr>
        <p:spPr bwMode="auto">
          <a:xfrm>
            <a:off x="5181600" y="6090444"/>
            <a:ext cx="990600" cy="228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5366" name="Text Box 4"/>
          <p:cNvSpPr txBox="1">
            <a:spLocks noChangeArrowheads="1"/>
          </p:cNvSpPr>
          <p:nvPr/>
        </p:nvSpPr>
        <p:spPr bwMode="auto">
          <a:xfrm>
            <a:off x="4976812" y="6368315"/>
            <a:ext cx="70008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
        <p:nvSpPr>
          <p:cNvPr id="3" name="Rectangle 2">
            <a:extLst>
              <a:ext uri="{FF2B5EF4-FFF2-40B4-BE49-F238E27FC236}">
                <a16:creationId xmlns:a16="http://schemas.microsoft.com/office/drawing/2014/main" id="{918353BB-598E-4AA9-BD6E-D1D4CDC75D53}"/>
              </a:ext>
            </a:extLst>
          </p:cNvPr>
          <p:cNvSpPr/>
          <p:nvPr/>
        </p:nvSpPr>
        <p:spPr bwMode="auto">
          <a:xfrm>
            <a:off x="3886200" y="6262688"/>
            <a:ext cx="990600" cy="595312"/>
          </a:xfrm>
          <a:prstGeom prst="rect">
            <a:avLst/>
          </a:prstGeom>
          <a:solidFill>
            <a:schemeClr val="bg1"/>
          </a:solidFill>
          <a:ln w="12700" cap="flat" cmpd="sng" algn="ctr">
            <a:no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33400" y="1447800"/>
            <a:ext cx="7924800" cy="48148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a:t>Observing activities</a:t>
            </a:r>
          </a:p>
          <a:p>
            <a:pPr eaLnBrk="1" hangingPunct="1"/>
            <a:r>
              <a:rPr lang="en-US" altLang="en-US"/>
              <a:t>Interviewing employees</a:t>
            </a:r>
          </a:p>
          <a:p>
            <a:pPr eaLnBrk="1" hangingPunct="1"/>
            <a:r>
              <a:rPr lang="en-US" altLang="en-US"/>
              <a:t>Reviewing records</a:t>
            </a:r>
          </a:p>
          <a:p>
            <a:pPr eaLnBrk="1" hangingPunct="1"/>
            <a:r>
              <a:rPr lang="en-US" altLang="en-US"/>
              <a:t>Looking at the documented procedures and requirements</a:t>
            </a:r>
          </a:p>
          <a:p>
            <a:pPr eaLnBrk="1" hangingPunct="1"/>
            <a:r>
              <a:rPr lang="en-US" altLang="en-US"/>
              <a:t>Taking lots of notes (about the system; </a:t>
            </a:r>
            <a:r>
              <a:rPr lang="en-US" altLang="en-US" u="sng"/>
              <a:t>not</a:t>
            </a:r>
            <a:r>
              <a:rPr lang="en-US" altLang="en-US"/>
              <a:t> about specific people)</a:t>
            </a:r>
          </a:p>
        </p:txBody>
      </p:sp>
      <p:sp>
        <p:nvSpPr>
          <p:cNvPr id="16387" name="Rectangle 4"/>
          <p:cNvSpPr>
            <a:spLocks noGrp="1" noChangeArrowheads="1"/>
          </p:cNvSpPr>
          <p:nvPr>
            <p:ph type="title"/>
          </p:nvPr>
        </p:nvSpPr>
        <p:spPr/>
        <p:txBody>
          <a:bodyPr/>
          <a:lstStyle/>
          <a:p>
            <a:pPr eaLnBrk="1" hangingPunct="1"/>
            <a:r>
              <a:rPr lang="en-US" altLang="en-US" sz="4400" b="1">
                <a:solidFill>
                  <a:schemeClr val="tx1"/>
                </a:solidFill>
              </a:rPr>
              <a:t>Audits Conducted by….</a:t>
            </a: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BEF0A9E9-8314-47A7-A036-CAEEF81F5728}" type="slidenum">
              <a:rPr lang="en-US" altLang="en-US"/>
              <a:pPr/>
              <a:t>14</a:t>
            </a:fld>
            <a:r>
              <a:rPr lang="en-US" altLang="en-US"/>
              <a:t> of 58</a:t>
            </a:r>
          </a:p>
        </p:txBody>
      </p:sp>
      <p:sp>
        <p:nvSpPr>
          <p:cNvPr id="1638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6390" name="Text Box 4"/>
          <p:cNvSpPr txBox="1">
            <a:spLocks noChangeArrowheads="1"/>
          </p:cNvSpPr>
          <p:nvPr/>
        </p:nvSpPr>
        <p:spPr bwMode="auto">
          <a:xfrm>
            <a:off x="4295775" y="64008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body" idx="1"/>
          </p:nvPr>
        </p:nvSpPr>
        <p:spPr>
          <a:xfrm>
            <a:off x="787400" y="1238250"/>
            <a:ext cx="7772400" cy="459105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Tx/>
              <a:buNone/>
            </a:pPr>
            <a:r>
              <a:rPr lang="en-US" altLang="en-US" sz="2800" b="1" dirty="0"/>
              <a:t>You can learn a lot just by looking around...</a:t>
            </a:r>
          </a:p>
          <a:p>
            <a:pPr lvl="1" eaLnBrk="1" hangingPunct="1">
              <a:spcBef>
                <a:spcPct val="40000"/>
              </a:spcBef>
              <a:buSzPct val="75000"/>
              <a:buFontTx/>
              <a:buChar char="•"/>
            </a:pPr>
            <a:r>
              <a:rPr lang="en-US" altLang="en-US" sz="2200" b="1" dirty="0"/>
              <a:t>What sort of documents are posted?  Should they be controlled?</a:t>
            </a:r>
          </a:p>
          <a:p>
            <a:pPr lvl="1" eaLnBrk="1" hangingPunct="1">
              <a:buSzPct val="75000"/>
              <a:buFontTx/>
              <a:buChar char="•"/>
            </a:pPr>
            <a:r>
              <a:rPr lang="en-US" altLang="en-US" sz="2200" b="1" dirty="0"/>
              <a:t>Are people looking at procedures, temporary instructions, drawings, visual standards, work orders, etc.....?</a:t>
            </a:r>
          </a:p>
          <a:p>
            <a:pPr lvl="1" eaLnBrk="1" hangingPunct="1">
              <a:buSzPct val="75000"/>
              <a:buFontTx/>
              <a:buChar char="•"/>
            </a:pPr>
            <a:r>
              <a:rPr lang="en-US" altLang="en-US" sz="2200" b="1" dirty="0"/>
              <a:t>Are calibration tags on equipment?</a:t>
            </a:r>
          </a:p>
          <a:p>
            <a:pPr lvl="1" eaLnBrk="1" hangingPunct="1">
              <a:buSzPct val="75000"/>
              <a:buFontTx/>
              <a:buChar char="•"/>
            </a:pPr>
            <a:r>
              <a:rPr lang="en-US" altLang="en-US" sz="2200" b="1" dirty="0"/>
              <a:t>If an alarm goes off, does anyone react?</a:t>
            </a:r>
          </a:p>
          <a:p>
            <a:pPr lvl="1" eaLnBrk="1" hangingPunct="1">
              <a:buSzPct val="75000"/>
              <a:buFontTx/>
              <a:buChar char="•"/>
            </a:pPr>
            <a:r>
              <a:rPr lang="en-US" altLang="en-US" sz="2200" b="1" dirty="0"/>
              <a:t>Are people doing things that seem wasteful?</a:t>
            </a:r>
          </a:p>
          <a:p>
            <a:pPr lvl="1" eaLnBrk="1" hangingPunct="1">
              <a:buSzPct val="75000"/>
              <a:buFontTx/>
              <a:buChar char="•"/>
            </a:pPr>
            <a:r>
              <a:rPr lang="en-US" altLang="en-US" sz="2200" b="1" dirty="0"/>
              <a:t>Is area housekeeping up to standards?</a:t>
            </a:r>
          </a:p>
          <a:p>
            <a:pPr lvl="1" eaLnBrk="1" hangingPunct="1">
              <a:buSzPct val="75000"/>
              <a:buFontTx/>
              <a:buChar char="•"/>
            </a:pPr>
            <a:r>
              <a:rPr lang="en-US" altLang="en-US" sz="2200" b="1" dirty="0"/>
              <a:t>Are the records filed neatly?</a:t>
            </a:r>
          </a:p>
        </p:txBody>
      </p:sp>
      <p:sp>
        <p:nvSpPr>
          <p:cNvPr id="17411" name="Rectangle 1027"/>
          <p:cNvSpPr>
            <a:spLocks noGrp="1" noChangeArrowheads="1"/>
          </p:cNvSpPr>
          <p:nvPr>
            <p:ph type="title"/>
          </p:nvPr>
        </p:nvSpPr>
        <p:spPr>
          <a:xfrm>
            <a:off x="1371600" y="228600"/>
            <a:ext cx="6858000" cy="844550"/>
          </a:xfrm>
        </p:spPr>
        <p:txBody>
          <a:bodyPr/>
          <a:lstStyle/>
          <a:p>
            <a:pPr eaLnBrk="1" hangingPunct="1"/>
            <a:r>
              <a:rPr lang="en-US" altLang="en-US" sz="4800" b="1">
                <a:solidFill>
                  <a:schemeClr val="tx1"/>
                </a:solidFill>
              </a:rPr>
              <a:t>Audit by Observation</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54EAB906-5F9A-4671-81CE-E66197CFAED7}" type="slidenum">
              <a:rPr lang="en-US" altLang="en-US"/>
              <a:pPr/>
              <a:t>15</a:t>
            </a:fld>
            <a:r>
              <a:rPr lang="en-US" altLang="en-US"/>
              <a:t> of 58</a:t>
            </a:r>
          </a:p>
        </p:txBody>
      </p:sp>
      <p:sp>
        <p:nvSpPr>
          <p:cNvPr id="1741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7414" name="Text Box 4"/>
          <p:cNvSpPr txBox="1">
            <a:spLocks noChangeArrowheads="1"/>
          </p:cNvSpPr>
          <p:nvPr/>
        </p:nvSpPr>
        <p:spPr bwMode="auto">
          <a:xfrm>
            <a:off x="42672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body" idx="1"/>
          </p:nvPr>
        </p:nvSpPr>
        <p:spPr>
          <a:xfrm>
            <a:off x="762000" y="137160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buFontTx/>
              <a:buNone/>
            </a:pPr>
            <a:r>
              <a:rPr lang="en-US" altLang="en-US" sz="2600" b="1"/>
              <a:t>All auditors  will always ask “Please Show-Me” </a:t>
            </a:r>
          </a:p>
          <a:p>
            <a:pPr eaLnBrk="1" hangingPunct="1">
              <a:lnSpc>
                <a:spcPct val="90000"/>
              </a:lnSpc>
            </a:pPr>
            <a:endParaRPr lang="en-US" altLang="en-US" sz="2600" b="1"/>
          </a:p>
          <a:p>
            <a:pPr lvl="1" eaLnBrk="1" hangingPunct="1">
              <a:lnSpc>
                <a:spcPct val="90000"/>
              </a:lnSpc>
              <a:buSzPct val="75000"/>
              <a:buFontTx/>
              <a:buChar char="•"/>
            </a:pPr>
            <a:r>
              <a:rPr lang="en-US" altLang="en-US" sz="2400" b="1"/>
              <a:t>"How do you know what that sample is for?"</a:t>
            </a:r>
          </a:p>
          <a:p>
            <a:pPr lvl="1" eaLnBrk="1" hangingPunct="1">
              <a:lnSpc>
                <a:spcPct val="90000"/>
              </a:lnSpc>
              <a:buSzPct val="75000"/>
              <a:buFontTx/>
              <a:buChar char="•"/>
            </a:pPr>
            <a:r>
              <a:rPr lang="en-US" altLang="en-US" sz="2400" b="1"/>
              <a:t>"How did you get this sample?"</a:t>
            </a:r>
          </a:p>
          <a:p>
            <a:pPr lvl="1" eaLnBrk="1" hangingPunct="1">
              <a:lnSpc>
                <a:spcPct val="90000"/>
              </a:lnSpc>
              <a:buSzPct val="75000"/>
              <a:buFontTx/>
              <a:buChar char="•"/>
            </a:pPr>
            <a:r>
              <a:rPr lang="en-US" altLang="en-US" sz="2400" b="1"/>
              <a:t>"What are you doing to it?"</a:t>
            </a:r>
          </a:p>
          <a:p>
            <a:pPr lvl="1" eaLnBrk="1" hangingPunct="1">
              <a:lnSpc>
                <a:spcPct val="90000"/>
              </a:lnSpc>
              <a:buSzPct val="75000"/>
              <a:buFontTx/>
              <a:buChar char="•"/>
            </a:pPr>
            <a:r>
              <a:rPr lang="en-US" altLang="en-US" sz="2400" b="1"/>
              <a:t>"Why do you do it that way?"</a:t>
            </a:r>
          </a:p>
          <a:p>
            <a:pPr lvl="1" eaLnBrk="1" hangingPunct="1">
              <a:lnSpc>
                <a:spcPct val="90000"/>
              </a:lnSpc>
              <a:buSzPct val="75000"/>
              <a:buFontTx/>
              <a:buChar char="•"/>
            </a:pPr>
            <a:r>
              <a:rPr lang="en-US" altLang="en-US" sz="2400" b="1"/>
              <a:t>"Who can approve that?"</a:t>
            </a:r>
          </a:p>
          <a:p>
            <a:pPr lvl="1" eaLnBrk="1" hangingPunct="1">
              <a:lnSpc>
                <a:spcPct val="90000"/>
              </a:lnSpc>
              <a:buSzPct val="75000"/>
              <a:buFontTx/>
              <a:buChar char="•"/>
            </a:pPr>
            <a:r>
              <a:rPr lang="en-US" altLang="en-US" sz="2400" b="1"/>
              <a:t>"Where does it go next?"</a:t>
            </a:r>
          </a:p>
          <a:p>
            <a:pPr lvl="1" eaLnBrk="1" hangingPunct="1">
              <a:lnSpc>
                <a:spcPct val="90000"/>
              </a:lnSpc>
              <a:buSzPct val="75000"/>
              <a:buFontTx/>
              <a:buChar char="•"/>
            </a:pPr>
            <a:r>
              <a:rPr lang="en-US" altLang="en-US" sz="2400" b="1"/>
              <a:t>"What happens when things go wrong?"</a:t>
            </a:r>
          </a:p>
          <a:p>
            <a:pPr lvl="1" eaLnBrk="1" hangingPunct="1">
              <a:lnSpc>
                <a:spcPct val="90000"/>
              </a:lnSpc>
              <a:buSzPct val="75000"/>
              <a:buFontTx/>
              <a:buChar char="•"/>
            </a:pPr>
            <a:r>
              <a:rPr lang="en-US" altLang="en-US" sz="2400" b="1"/>
              <a:t>"How did you learn to do that?"</a:t>
            </a:r>
          </a:p>
          <a:p>
            <a:pPr lvl="1" eaLnBrk="1" hangingPunct="1">
              <a:lnSpc>
                <a:spcPct val="90000"/>
              </a:lnSpc>
              <a:buSzPct val="75000"/>
              <a:buFontTx/>
              <a:buChar char="•"/>
            </a:pPr>
            <a:r>
              <a:rPr lang="en-US" altLang="en-US" sz="2400" b="1"/>
              <a:t>"Do you keep any records of what you</a:t>
            </a:r>
            <a:r>
              <a:rPr lang="en-US" altLang="en-US" sz="2400"/>
              <a:t> </a:t>
            </a:r>
            <a:r>
              <a:rPr lang="en-US" altLang="en-US" sz="2400" b="1"/>
              <a:t>do?"</a:t>
            </a:r>
          </a:p>
        </p:txBody>
      </p:sp>
      <p:sp>
        <p:nvSpPr>
          <p:cNvPr id="18435" name="Rectangle 1027"/>
          <p:cNvSpPr>
            <a:spLocks noGrp="1" noChangeArrowheads="1"/>
          </p:cNvSpPr>
          <p:nvPr>
            <p:ph type="title"/>
          </p:nvPr>
        </p:nvSpPr>
        <p:spPr>
          <a:xfrm>
            <a:off x="1295400" y="228600"/>
            <a:ext cx="6781800" cy="844550"/>
          </a:xfrm>
        </p:spPr>
        <p:txBody>
          <a:bodyPr/>
          <a:lstStyle/>
          <a:p>
            <a:pPr eaLnBrk="1" hangingPunct="1"/>
            <a:r>
              <a:rPr lang="en-US" altLang="en-US" sz="4400" b="1">
                <a:solidFill>
                  <a:schemeClr val="tx1"/>
                </a:solidFill>
              </a:rPr>
              <a:t>Audit by </a:t>
            </a:r>
            <a:r>
              <a:rPr lang="en-US" altLang="en-US" sz="4800" b="1">
                <a:solidFill>
                  <a:schemeClr val="tx1"/>
                </a:solidFill>
              </a:rPr>
              <a:t>Interviewing</a:t>
            </a: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7F00B202-6402-462D-99C1-2780BF19A083}" type="slidenum">
              <a:rPr lang="en-US" altLang="en-US"/>
              <a:pPr/>
              <a:t>16</a:t>
            </a:fld>
            <a:r>
              <a:rPr lang="en-US" altLang="en-US"/>
              <a:t> of 58</a:t>
            </a:r>
          </a:p>
        </p:txBody>
      </p:sp>
      <p:sp>
        <p:nvSpPr>
          <p:cNvPr id="1843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8438"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p:cNvSpPr>
            <a:spLocks noGrp="1" noChangeArrowheads="1"/>
          </p:cNvSpPr>
          <p:nvPr>
            <p:ph type="body" idx="1"/>
          </p:nvPr>
        </p:nvSpPr>
        <p:spPr>
          <a:xfrm>
            <a:off x="685800" y="140970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Tx/>
              <a:buNone/>
            </a:pPr>
            <a:r>
              <a:rPr lang="en-US" altLang="en-US" sz="3600"/>
              <a:t>"Let the record show..."</a:t>
            </a:r>
          </a:p>
          <a:p>
            <a:pPr eaLnBrk="1" hangingPunct="1"/>
            <a:r>
              <a:rPr lang="en-US" altLang="en-US" sz="2800"/>
              <a:t>The auditor uses records to see...</a:t>
            </a:r>
          </a:p>
          <a:p>
            <a:pPr lvl="1" eaLnBrk="1" hangingPunct="1">
              <a:buSzPct val="75000"/>
              <a:buFontTx/>
              <a:buChar char="•"/>
            </a:pPr>
            <a:r>
              <a:rPr lang="en-US" altLang="en-US" sz="2000"/>
              <a:t>Are the procedures followed all the time?</a:t>
            </a:r>
          </a:p>
          <a:p>
            <a:pPr lvl="1" eaLnBrk="1" hangingPunct="1">
              <a:buSzPct val="75000"/>
              <a:buFontTx/>
              <a:buChar char="•"/>
            </a:pPr>
            <a:r>
              <a:rPr lang="en-US" altLang="en-US" sz="2000"/>
              <a:t>Do trained, authorized people perform the different checks?</a:t>
            </a:r>
          </a:p>
          <a:p>
            <a:pPr lvl="1" eaLnBrk="1" hangingPunct="1">
              <a:buSzPct val="75000"/>
              <a:buFontTx/>
              <a:buChar char="•"/>
            </a:pPr>
            <a:r>
              <a:rPr lang="en-US" altLang="en-US" sz="2000"/>
              <a:t>Can the history of a project be followed through the records?</a:t>
            </a:r>
          </a:p>
          <a:p>
            <a:pPr lvl="1" eaLnBrk="1" hangingPunct="1">
              <a:buSzPct val="75000"/>
              <a:buFontTx/>
              <a:buChar char="•"/>
            </a:pPr>
            <a:r>
              <a:rPr lang="en-US" altLang="en-US" sz="2000"/>
              <a:t>Can project, process, or quality information be traced?</a:t>
            </a:r>
          </a:p>
          <a:p>
            <a:pPr lvl="1" eaLnBrk="1" hangingPunct="1">
              <a:buSzPct val="75000"/>
              <a:buFontTx/>
              <a:buChar char="•"/>
            </a:pPr>
            <a:r>
              <a:rPr lang="en-US" altLang="en-US" sz="2000"/>
              <a:t>Are the required people reviewing or approving changes?</a:t>
            </a:r>
          </a:p>
          <a:p>
            <a:pPr lvl="1" eaLnBrk="1" hangingPunct="1">
              <a:buSzPct val="75000"/>
              <a:buFontTx/>
              <a:buChar char="•"/>
            </a:pPr>
            <a:r>
              <a:rPr lang="en-US" altLang="en-US" sz="2000"/>
              <a:t>Are corrective actions responded to on-time?</a:t>
            </a:r>
          </a:p>
          <a:p>
            <a:pPr lvl="1" eaLnBrk="1" hangingPunct="1">
              <a:buSzPct val="75000"/>
              <a:buFontTx/>
              <a:buChar char="•"/>
            </a:pPr>
            <a:r>
              <a:rPr lang="en-US" altLang="en-US" sz="2000"/>
              <a:t>Was corrective action implementation effective?</a:t>
            </a:r>
          </a:p>
          <a:p>
            <a:pPr lvl="1" eaLnBrk="1" hangingPunct="1">
              <a:buSzPct val="75000"/>
              <a:buFontTx/>
              <a:buChar char="•"/>
            </a:pPr>
            <a:r>
              <a:rPr lang="en-US" altLang="en-US" sz="2000"/>
              <a:t>Is there an indication that the quality system is effective?</a:t>
            </a:r>
          </a:p>
        </p:txBody>
      </p:sp>
      <p:sp>
        <p:nvSpPr>
          <p:cNvPr id="19459" name="Rectangle 2051"/>
          <p:cNvSpPr>
            <a:spLocks noGrp="1" noChangeArrowheads="1"/>
          </p:cNvSpPr>
          <p:nvPr>
            <p:ph type="title"/>
          </p:nvPr>
        </p:nvSpPr>
        <p:spPr>
          <a:xfrm>
            <a:off x="1371600" y="304800"/>
            <a:ext cx="7162800" cy="844550"/>
          </a:xfrm>
        </p:spPr>
        <p:txBody>
          <a:bodyPr/>
          <a:lstStyle/>
          <a:p>
            <a:pPr eaLnBrk="1" hangingPunct="1"/>
            <a:r>
              <a:rPr lang="en-US" altLang="en-US" sz="4400" b="1">
                <a:solidFill>
                  <a:schemeClr val="tx1"/>
                </a:solidFill>
              </a:rPr>
              <a:t>Audit by Record Review</a:t>
            </a: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8FBE4BF6-5E18-4D92-A752-DB4B76867431}" type="slidenum">
              <a:rPr lang="en-US" altLang="en-US"/>
              <a:pPr/>
              <a:t>17</a:t>
            </a:fld>
            <a:r>
              <a:rPr lang="en-US" altLang="en-US"/>
              <a:t> of 58</a:t>
            </a:r>
          </a:p>
        </p:txBody>
      </p:sp>
      <p:sp>
        <p:nvSpPr>
          <p:cNvPr id="1946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9462" name="Text Box 4"/>
          <p:cNvSpPr txBox="1">
            <a:spLocks noChangeArrowheads="1"/>
          </p:cNvSpPr>
          <p:nvPr/>
        </p:nvSpPr>
        <p:spPr bwMode="auto">
          <a:xfrm>
            <a:off x="4343400" y="6336671"/>
            <a:ext cx="685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Grp="1" noChangeArrowheads="1"/>
          </p:cNvSpPr>
          <p:nvPr>
            <p:ph type="body" idx="1"/>
          </p:nvPr>
        </p:nvSpPr>
        <p:spPr>
          <a:xfrm>
            <a:off x="685800" y="146685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Tx/>
              <a:buNone/>
            </a:pPr>
            <a:r>
              <a:rPr lang="en-US" altLang="en-US" sz="2400" b="1" dirty="0"/>
              <a:t>Auditors review procedures to verify that processes are being followed... </a:t>
            </a:r>
          </a:p>
          <a:p>
            <a:pPr eaLnBrk="1" hangingPunct="1">
              <a:buFontTx/>
              <a:buNone/>
            </a:pPr>
            <a:endParaRPr lang="en-US" altLang="en-US" sz="2000" dirty="0"/>
          </a:p>
          <a:p>
            <a:pPr eaLnBrk="1" hangingPunct="1"/>
            <a:r>
              <a:rPr lang="en-US" altLang="en-US" sz="2000" dirty="0"/>
              <a:t>Requirements:</a:t>
            </a:r>
          </a:p>
          <a:p>
            <a:pPr lvl="1" eaLnBrk="1" hangingPunct="1">
              <a:buSzPct val="75000"/>
              <a:buFontTx/>
              <a:buChar char="•"/>
            </a:pPr>
            <a:r>
              <a:rPr lang="en-US" altLang="en-US" sz="1800" dirty="0"/>
              <a:t>Various written procedures and documented requirements</a:t>
            </a:r>
          </a:p>
          <a:p>
            <a:pPr lvl="1" eaLnBrk="1" hangingPunct="1">
              <a:buSzPct val="75000"/>
              <a:buFontTx/>
              <a:buChar char="•"/>
            </a:pPr>
            <a:r>
              <a:rPr lang="en-US" altLang="en-US" sz="1800" dirty="0"/>
              <a:t>Assigned responsibilities</a:t>
            </a:r>
          </a:p>
          <a:p>
            <a:pPr lvl="1" eaLnBrk="1" hangingPunct="1">
              <a:buSzPct val="75000"/>
              <a:buFontTx/>
              <a:buChar char="•"/>
            </a:pPr>
            <a:r>
              <a:rPr lang="en-US" altLang="en-US" sz="1800" dirty="0"/>
              <a:t>Trained personnel</a:t>
            </a:r>
          </a:p>
          <a:p>
            <a:pPr lvl="1" eaLnBrk="1" hangingPunct="1">
              <a:buSzPct val="75000"/>
              <a:buFontTx/>
              <a:buChar char="•"/>
            </a:pPr>
            <a:endParaRPr lang="en-US" altLang="en-US" sz="1800" dirty="0"/>
          </a:p>
          <a:p>
            <a:pPr eaLnBrk="1" hangingPunct="1"/>
            <a:endParaRPr lang="en-US" altLang="en-US" sz="2400" b="1" dirty="0"/>
          </a:p>
        </p:txBody>
      </p:sp>
      <p:sp>
        <p:nvSpPr>
          <p:cNvPr id="20483" name="Rectangle 2051"/>
          <p:cNvSpPr>
            <a:spLocks noGrp="1" noChangeArrowheads="1"/>
          </p:cNvSpPr>
          <p:nvPr>
            <p:ph type="title"/>
          </p:nvPr>
        </p:nvSpPr>
        <p:spPr>
          <a:xfrm>
            <a:off x="838200" y="228600"/>
            <a:ext cx="7924800" cy="844550"/>
          </a:xfrm>
        </p:spPr>
        <p:txBody>
          <a:bodyPr/>
          <a:lstStyle/>
          <a:p>
            <a:pPr eaLnBrk="1" hangingPunct="1"/>
            <a:r>
              <a:rPr lang="en-US" altLang="en-US" sz="4400" b="1">
                <a:solidFill>
                  <a:schemeClr val="tx1"/>
                </a:solidFill>
              </a:rPr>
              <a:t>Audit by procedure review</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64D73E7D-BD2D-48DD-8F38-C17F8E046C4D}" type="slidenum">
              <a:rPr lang="en-US" altLang="en-US"/>
              <a:pPr/>
              <a:t>18</a:t>
            </a:fld>
            <a:r>
              <a:rPr lang="en-US" altLang="en-US"/>
              <a:t> of 58</a:t>
            </a:r>
          </a:p>
        </p:txBody>
      </p:sp>
      <p:sp>
        <p:nvSpPr>
          <p:cNvPr id="2048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0486" name="Text Box 4"/>
          <p:cNvSpPr txBox="1">
            <a:spLocks noChangeArrowheads="1"/>
          </p:cNvSpPr>
          <p:nvPr/>
        </p:nvSpPr>
        <p:spPr bwMode="auto">
          <a:xfrm>
            <a:off x="4267200" y="6378575"/>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026"/>
          <p:cNvSpPr txBox="1">
            <a:spLocks noChangeArrowheads="1"/>
          </p:cNvSpPr>
          <p:nvPr/>
        </p:nvSpPr>
        <p:spPr bwMode="auto">
          <a:xfrm>
            <a:off x="1219200" y="1371600"/>
            <a:ext cx="7543800" cy="32607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endParaRPr lang="en-US" altLang="en-US" sz="4400" b="1">
              <a:latin typeface="Times New Roman" panose="02020603050405020304" pitchFamily="18" charset="0"/>
            </a:endParaRPr>
          </a:p>
          <a:p>
            <a:pPr>
              <a:buFontTx/>
              <a:buChar char="•"/>
            </a:pPr>
            <a:r>
              <a:rPr lang="en-US" altLang="en-US" sz="4000" b="1">
                <a:cs typeface="Times New Roman" panose="02020603050405020304" pitchFamily="18" charset="0"/>
              </a:rPr>
              <a:t>  Auditee Conduct</a:t>
            </a:r>
          </a:p>
          <a:p>
            <a:pPr>
              <a:buFontTx/>
              <a:buChar char="•"/>
            </a:pPr>
            <a:r>
              <a:rPr lang="en-US" altLang="en-US" sz="4000" b="1">
                <a:cs typeface="Times New Roman" panose="02020603050405020304" pitchFamily="18" charset="0"/>
              </a:rPr>
              <a:t>  What do you Need to do</a:t>
            </a:r>
          </a:p>
          <a:p>
            <a:pPr>
              <a:buFontTx/>
              <a:buChar char="•"/>
            </a:pPr>
            <a:r>
              <a:rPr lang="en-US" altLang="en-US" sz="4000" b="1">
                <a:cs typeface="Times New Roman" panose="02020603050405020304" pitchFamily="18" charset="0"/>
              </a:rPr>
              <a:t>  How to Respond to Auditors</a:t>
            </a:r>
          </a:p>
          <a:p>
            <a:endParaRPr lang="en-US" altLang="en-US" sz="4400" b="1">
              <a:latin typeface="Times New Roman" panose="02020603050405020304" pitchFamily="18" charset="0"/>
            </a:endParaRPr>
          </a:p>
        </p:txBody>
      </p:sp>
      <p:sp>
        <p:nvSpPr>
          <p:cNvPr id="21507" name="Text Box 1028"/>
          <p:cNvSpPr txBox="1">
            <a:spLocks noChangeArrowheads="1"/>
          </p:cNvSpPr>
          <p:nvPr/>
        </p:nvSpPr>
        <p:spPr bwMode="auto">
          <a:xfrm>
            <a:off x="2286000" y="381000"/>
            <a:ext cx="5486400" cy="9144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ctr">
              <a:spcBef>
                <a:spcPct val="50000"/>
              </a:spcBef>
            </a:pPr>
            <a:r>
              <a:rPr lang="en-US" altLang="en-US" sz="5400" b="1">
                <a:latin typeface="Times New Roman" panose="02020603050405020304" pitchFamily="18" charset="0"/>
              </a:rPr>
              <a:t>Auditee Conduct</a:t>
            </a: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89D69343-371C-4555-A787-CCFE77E59196}" type="slidenum">
              <a:rPr lang="en-US" altLang="en-US"/>
              <a:pPr/>
              <a:t>19</a:t>
            </a:fld>
            <a:r>
              <a:rPr lang="en-US" altLang="en-US"/>
              <a:t> of 58</a:t>
            </a:r>
          </a:p>
        </p:txBody>
      </p:sp>
      <p:sp>
        <p:nvSpPr>
          <p:cNvPr id="2150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1510"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eaLnBrk="1" hangingPunct="1">
              <a:defRPr/>
            </a:pPr>
            <a:r>
              <a:rPr lang="en-US" sz="5400" b="1" dirty="0">
                <a:solidFill>
                  <a:schemeClr val="tx1"/>
                </a:solidFill>
              </a:rPr>
              <a:t>Agenda</a:t>
            </a:r>
            <a:endParaRPr lang="en-US" sz="5400" b="1" dirty="0">
              <a:solidFill>
                <a:schemeClr val="tx1"/>
              </a:solidFill>
              <a:effectLst>
                <a:outerShdw blurRad="38100" dist="38100" dir="2700000" algn="tl">
                  <a:srgbClr val="C0C0C0"/>
                </a:outerShdw>
              </a:effectLst>
            </a:endParaRPr>
          </a:p>
        </p:txBody>
      </p:sp>
      <p:sp>
        <p:nvSpPr>
          <p:cNvPr id="4099" name="Rectangle 3"/>
          <p:cNvSpPr>
            <a:spLocks noGrp="1" noChangeArrowheads="1"/>
          </p:cNvSpPr>
          <p:nvPr>
            <p:ph type="body" idx="4294967295"/>
          </p:nvPr>
        </p:nvSpPr>
        <p:spPr>
          <a:xfrm>
            <a:off x="0" y="1524000"/>
            <a:ext cx="8610600" cy="4648200"/>
          </a:xfrm>
        </p:spPr>
        <p:txBody>
          <a:bodyPr/>
          <a:lstStyle/>
          <a:p>
            <a:pPr lvl="1" eaLnBrk="1" hangingPunct="1"/>
            <a:r>
              <a:rPr lang="en-US" altLang="en-US" sz="3200" b="1" dirty="0"/>
              <a:t>Purpose</a:t>
            </a:r>
          </a:p>
          <a:p>
            <a:pPr lvl="1" eaLnBrk="1" hangingPunct="1"/>
            <a:r>
              <a:rPr lang="en-US" altLang="en-US" sz="3200" b="1" dirty="0"/>
              <a:t>Introduction</a:t>
            </a:r>
          </a:p>
          <a:p>
            <a:pPr lvl="1" eaLnBrk="1" hangingPunct="1"/>
            <a:r>
              <a:rPr lang="en-US" altLang="en-US" sz="3200" b="1" dirty="0"/>
              <a:t>Auditor Conduct</a:t>
            </a:r>
          </a:p>
          <a:p>
            <a:pPr lvl="1" eaLnBrk="1" hangingPunct="1"/>
            <a:r>
              <a:rPr lang="en-US" altLang="en-US" sz="3200" b="1" dirty="0" err="1"/>
              <a:t>Auditee</a:t>
            </a:r>
            <a:r>
              <a:rPr lang="en-US" altLang="en-US" sz="3200" b="1" dirty="0"/>
              <a:t> Conduct</a:t>
            </a:r>
          </a:p>
          <a:p>
            <a:pPr lvl="1" eaLnBrk="1" hangingPunct="1"/>
            <a:r>
              <a:rPr lang="en-US" altLang="en-US" sz="3200" b="1" dirty="0"/>
              <a:t>What Happens After an Audit</a:t>
            </a:r>
          </a:p>
          <a:p>
            <a:pPr lvl="1" eaLnBrk="1" hangingPunct="1"/>
            <a:r>
              <a:rPr lang="en-US" altLang="en-US" sz="3200" b="1" dirty="0"/>
              <a:t>The Role of the Audit Escort</a:t>
            </a:r>
          </a:p>
          <a:p>
            <a:pPr eaLnBrk="1" hangingPunct="1"/>
            <a:endParaRPr lang="en-US" altLang="en-US" b="1" dirty="0"/>
          </a:p>
          <a:p>
            <a:pPr eaLnBrk="1" hangingPunct="1">
              <a:buFontTx/>
              <a:buNone/>
            </a:pPr>
            <a:endParaRPr lang="en-US" altLang="en-US" sz="4400" dirty="0"/>
          </a:p>
        </p:txBody>
      </p:sp>
      <p:sp>
        <p:nvSpPr>
          <p:cNvPr id="4" name="Slide Number Placeholder 3"/>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9E752349-6724-4704-8EA2-A8B6F2BF1183}" type="slidenum">
              <a:rPr lang="en-US" altLang="en-US"/>
              <a:pPr/>
              <a:t>2</a:t>
            </a:fld>
            <a:r>
              <a:rPr lang="en-US" altLang="en-US"/>
              <a:t> of 58</a:t>
            </a:r>
          </a:p>
        </p:txBody>
      </p:sp>
      <p:sp>
        <p:nvSpPr>
          <p:cNvPr id="4101" name="Rectangle 2"/>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102" name="Text Box 4"/>
          <p:cNvSpPr txBox="1">
            <a:spLocks noChangeArrowheads="1"/>
          </p:cNvSpPr>
          <p:nvPr/>
        </p:nvSpPr>
        <p:spPr bwMode="auto">
          <a:xfrm>
            <a:off x="4267200" y="64008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body" idx="1"/>
          </p:nvPr>
        </p:nvSpPr>
        <p:spPr>
          <a:xfrm>
            <a:off x="990600" y="1524000"/>
            <a:ext cx="7153275" cy="42624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800" dirty="0"/>
              <a:t>Get rid of unnecessary - uncontrolled posted documents!</a:t>
            </a:r>
          </a:p>
          <a:p>
            <a:pPr lvl="1" eaLnBrk="1" hangingPunct="1">
              <a:lnSpc>
                <a:spcPct val="90000"/>
              </a:lnSpc>
              <a:buFontTx/>
              <a:buChar char="•"/>
            </a:pPr>
            <a:r>
              <a:rPr lang="en-US" altLang="en-US" sz="2400" dirty="0"/>
              <a:t>Beware of informal posted reminders</a:t>
            </a:r>
          </a:p>
          <a:p>
            <a:pPr lvl="1" eaLnBrk="1" hangingPunct="1">
              <a:lnSpc>
                <a:spcPct val="90000"/>
              </a:lnSpc>
              <a:buFontTx/>
              <a:buChar char="•"/>
            </a:pPr>
            <a:r>
              <a:rPr lang="en-US" altLang="en-US" sz="2400" dirty="0"/>
              <a:t>Be sure charts and graphs are up-to-date and correct</a:t>
            </a:r>
          </a:p>
          <a:p>
            <a:pPr eaLnBrk="1" hangingPunct="1">
              <a:lnSpc>
                <a:spcPct val="90000"/>
              </a:lnSpc>
            </a:pPr>
            <a:r>
              <a:rPr lang="en-US" altLang="en-US" sz="2800" dirty="0"/>
              <a:t>Check things out!</a:t>
            </a:r>
          </a:p>
          <a:p>
            <a:pPr lvl="1" eaLnBrk="1" hangingPunct="1">
              <a:lnSpc>
                <a:spcPct val="90000"/>
              </a:lnSpc>
              <a:buFontTx/>
              <a:buChar char="•"/>
            </a:pPr>
            <a:r>
              <a:rPr lang="en-US" altLang="en-US" sz="2400" dirty="0"/>
              <a:t>Review the documentation when the project is assigned to you</a:t>
            </a:r>
          </a:p>
          <a:p>
            <a:pPr lvl="1" eaLnBrk="1" hangingPunct="1">
              <a:lnSpc>
                <a:spcPct val="90000"/>
              </a:lnSpc>
              <a:buFontTx/>
              <a:buChar char="•"/>
            </a:pPr>
            <a:r>
              <a:rPr lang="en-US" altLang="en-US" sz="2400" dirty="0"/>
              <a:t>React to changing conditions such standard revision or client requests</a:t>
            </a:r>
          </a:p>
          <a:p>
            <a:pPr lvl="1" eaLnBrk="1" hangingPunct="1">
              <a:lnSpc>
                <a:spcPct val="90000"/>
              </a:lnSpc>
              <a:buFontTx/>
              <a:buChar char="•"/>
            </a:pPr>
            <a:r>
              <a:rPr lang="en-US" altLang="en-US" sz="2400" dirty="0"/>
              <a:t>Look for calibration stickers</a:t>
            </a:r>
          </a:p>
        </p:txBody>
      </p:sp>
      <p:sp>
        <p:nvSpPr>
          <p:cNvPr id="22531" name="Rectangle 1027"/>
          <p:cNvSpPr>
            <a:spLocks noGrp="1" noChangeArrowheads="1"/>
          </p:cNvSpPr>
          <p:nvPr>
            <p:ph type="title"/>
          </p:nvPr>
        </p:nvSpPr>
        <p:spPr>
          <a:xfrm>
            <a:off x="1828800" y="228600"/>
            <a:ext cx="6477000" cy="838200"/>
          </a:xfrm>
        </p:spPr>
        <p:txBody>
          <a:bodyPr/>
          <a:lstStyle/>
          <a:p>
            <a:pPr eaLnBrk="1" hangingPunct="1"/>
            <a:br>
              <a:rPr lang="en-US" altLang="en-US"/>
            </a:br>
            <a:r>
              <a:rPr lang="en-US" altLang="en-US" sz="4400" b="1">
                <a:solidFill>
                  <a:schemeClr val="tx1"/>
                </a:solidFill>
              </a:rPr>
              <a:t>Always be Prepared</a:t>
            </a:r>
            <a:r>
              <a:rPr lang="en-US" altLang="en-US">
                <a:solidFill>
                  <a:schemeClr val="tx1"/>
                </a:solidFill>
              </a:rPr>
              <a:t> </a:t>
            </a:r>
            <a:br>
              <a:rPr lang="en-US" altLang="en-US">
                <a:solidFill>
                  <a:schemeClr val="tx1"/>
                </a:solidFill>
              </a:rPr>
            </a:br>
            <a:endParaRPr lang="en-US" altLang="en-US">
              <a:solidFill>
                <a:schemeClr val="tx1"/>
              </a:solidFill>
            </a:endParaRP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FAE2F4AC-82A9-4459-AAF9-C9350A0AADB7}" type="slidenum">
              <a:rPr lang="en-US" altLang="en-US"/>
              <a:pPr/>
              <a:t>20</a:t>
            </a:fld>
            <a:r>
              <a:rPr lang="en-US" altLang="en-US"/>
              <a:t> of 58</a:t>
            </a:r>
          </a:p>
        </p:txBody>
      </p:sp>
      <p:sp>
        <p:nvSpPr>
          <p:cNvPr id="2253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2534"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762000" y="1447800"/>
            <a:ext cx="7153275" cy="42624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sz="2800"/>
              <a:t>Make it EASY to do the right thing.</a:t>
            </a:r>
            <a:endParaRPr lang="en-US" altLang="en-US" sz="2400"/>
          </a:p>
          <a:p>
            <a:pPr lvl="1" eaLnBrk="1" hangingPunct="1">
              <a:buFontTx/>
              <a:buChar char="•"/>
            </a:pPr>
            <a:r>
              <a:rPr lang="en-US" altLang="en-US" sz="2400"/>
              <a:t>Auditors look for potential shortcuts!  Tools and standards should be convenient to the operator.  If time pressure is obvious, there are probably gaps in the records.</a:t>
            </a:r>
          </a:p>
          <a:p>
            <a:pPr eaLnBrk="1" hangingPunct="1"/>
            <a:r>
              <a:rPr lang="en-US" altLang="en-US" sz="2800"/>
              <a:t>Neatness counts!</a:t>
            </a:r>
            <a:endParaRPr lang="en-US" altLang="en-US" sz="2400"/>
          </a:p>
          <a:p>
            <a:pPr lvl="1" eaLnBrk="1" hangingPunct="1">
              <a:buFontTx/>
              <a:buChar char="•"/>
            </a:pPr>
            <a:r>
              <a:rPr lang="en-US" altLang="en-US" sz="2400"/>
              <a:t>Sloppy work areas and files could indicate problems with conforming to requirements.</a:t>
            </a:r>
          </a:p>
        </p:txBody>
      </p:sp>
      <p:sp>
        <p:nvSpPr>
          <p:cNvPr id="23555" name="Rectangle 4"/>
          <p:cNvSpPr>
            <a:spLocks noGrp="1" noChangeArrowheads="1"/>
          </p:cNvSpPr>
          <p:nvPr>
            <p:ph type="title"/>
          </p:nvPr>
        </p:nvSpPr>
        <p:spPr>
          <a:xfrm>
            <a:off x="990600" y="304800"/>
            <a:ext cx="7924800" cy="844550"/>
          </a:xfrm>
        </p:spPr>
        <p:txBody>
          <a:bodyPr/>
          <a:lstStyle/>
          <a:p>
            <a:pPr algn="ctr" eaLnBrk="1" hangingPunct="1"/>
            <a:r>
              <a:rPr lang="en-US" altLang="en-US" sz="4400" b="1">
                <a:solidFill>
                  <a:schemeClr val="tx1"/>
                </a:solidFill>
              </a:rPr>
              <a:t>Always  be Prepared</a:t>
            </a:r>
          </a:p>
        </p:txBody>
      </p:sp>
      <p:sp>
        <p:nvSpPr>
          <p:cNvPr id="2" name="Slide Number Placeholder 1"/>
          <p:cNvSpPr>
            <a:spLocks noGrp="1"/>
          </p:cNvSpPr>
          <p:nvPr>
            <p:ph type="sldNum" sz="quarter" idx="10"/>
          </p:nvPr>
        </p:nvSpPr>
        <p:spPr>
          <a:xfrm>
            <a:off x="7848600" y="6375400"/>
            <a:ext cx="10541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4BF4A3D4-F0AE-4019-9BB1-2EECF84BB2E4}" type="slidenum">
              <a:rPr lang="en-US" altLang="en-US"/>
              <a:pPr/>
              <a:t>21</a:t>
            </a:fld>
            <a:r>
              <a:rPr lang="en-US" altLang="en-US"/>
              <a:t> of 58</a:t>
            </a:r>
          </a:p>
        </p:txBody>
      </p:sp>
      <p:sp>
        <p:nvSpPr>
          <p:cNvPr id="2355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3558"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en-US" altLang="en-US" sz="4000" b="1">
                <a:solidFill>
                  <a:schemeClr val="tx1"/>
                </a:solidFill>
              </a:rPr>
              <a:t>Pre-Audit Planning</a:t>
            </a:r>
          </a:p>
        </p:txBody>
      </p:sp>
      <p:sp>
        <p:nvSpPr>
          <p:cNvPr id="24579" name="Rectangle 3"/>
          <p:cNvSpPr>
            <a:spLocks noGrp="1" noChangeArrowheads="1"/>
          </p:cNvSpPr>
          <p:nvPr>
            <p:ph type="body" idx="1"/>
          </p:nvPr>
        </p:nvSpPr>
        <p:spPr>
          <a:xfrm>
            <a:off x="579438" y="1560513"/>
            <a:ext cx="7924800" cy="4814887"/>
          </a:xfrm>
        </p:spPr>
        <p:txBody>
          <a:bodyPr/>
          <a:lstStyle/>
          <a:p>
            <a:pPr lvl="1" eaLnBrk="1" hangingPunct="1">
              <a:buFontTx/>
              <a:buChar char="•"/>
            </a:pPr>
            <a:r>
              <a:rPr lang="en-US" altLang="en-US" sz="2000" dirty="0"/>
              <a:t>Make sure any questions you have about the audit plan and scope are clarified</a:t>
            </a:r>
          </a:p>
          <a:p>
            <a:pPr lvl="1" eaLnBrk="1" hangingPunct="1">
              <a:buFontTx/>
              <a:buChar char="•"/>
            </a:pPr>
            <a:r>
              <a:rPr lang="en-US" altLang="en-US" sz="2000" dirty="0"/>
              <a:t>Know the role of people on the site</a:t>
            </a:r>
          </a:p>
          <a:p>
            <a:pPr lvl="1" eaLnBrk="1" hangingPunct="1">
              <a:buFontTx/>
              <a:buChar char="•"/>
            </a:pPr>
            <a:r>
              <a:rPr lang="en-US" altLang="en-US" sz="2000" dirty="0"/>
              <a:t>Be available and have accessibility (during the audit) to people who are important in the system being audited</a:t>
            </a:r>
          </a:p>
          <a:p>
            <a:pPr lvl="1" eaLnBrk="1" hangingPunct="1">
              <a:buFontTx/>
              <a:buChar char="•"/>
            </a:pPr>
            <a:r>
              <a:rPr lang="en-US" altLang="en-US" sz="2000" dirty="0"/>
              <a:t>Be prepared to answer questions </a:t>
            </a:r>
          </a:p>
          <a:p>
            <a:pPr lvl="2" eaLnBrk="1" hangingPunct="1"/>
            <a:r>
              <a:rPr lang="en-US" altLang="en-US" sz="2000" dirty="0"/>
              <a:t>Internal - tell it like it is</a:t>
            </a:r>
          </a:p>
          <a:p>
            <a:pPr lvl="2" eaLnBrk="1" hangingPunct="1"/>
            <a:r>
              <a:rPr lang="en-US" altLang="en-US" sz="2000" dirty="0">
                <a:solidFill>
                  <a:srgbClr val="FF0000"/>
                </a:solidFill>
              </a:rPr>
              <a:t>External</a:t>
            </a:r>
            <a:r>
              <a:rPr lang="en-US" altLang="en-US" sz="2000" dirty="0"/>
              <a:t> – just answer specific question, </a:t>
            </a:r>
            <a:r>
              <a:rPr lang="en-US" altLang="en-US" sz="2000" b="1" dirty="0">
                <a:solidFill>
                  <a:srgbClr val="FF0000"/>
                </a:solidFill>
              </a:rPr>
              <a:t>NEVER violate the  UL Standard Of Business Conduct</a:t>
            </a:r>
            <a:endParaRPr lang="en-US" altLang="en-US" dirty="0"/>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AB2A299C-20BF-410E-9DAA-2B1970C7E595}" type="slidenum">
              <a:rPr lang="en-US" altLang="en-US"/>
              <a:pPr/>
              <a:t>22</a:t>
            </a:fld>
            <a:r>
              <a:rPr lang="en-US" altLang="en-US"/>
              <a:t> of 58</a:t>
            </a:r>
          </a:p>
        </p:txBody>
      </p:sp>
      <p:sp>
        <p:nvSpPr>
          <p:cNvPr id="2458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4582"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8458200" cy="844550"/>
          </a:xfrm>
        </p:spPr>
        <p:txBody>
          <a:bodyPr/>
          <a:lstStyle/>
          <a:p>
            <a:pPr algn="ctr" eaLnBrk="1" hangingPunct="1"/>
            <a:r>
              <a:rPr lang="en-US" altLang="en-US" sz="4000" b="1">
                <a:solidFill>
                  <a:schemeClr val="tx1"/>
                </a:solidFill>
              </a:rPr>
              <a:t>Pre-Audit Planning</a:t>
            </a:r>
          </a:p>
        </p:txBody>
      </p:sp>
      <p:sp>
        <p:nvSpPr>
          <p:cNvPr id="70659" name="Rectangle 3"/>
          <p:cNvSpPr>
            <a:spLocks noGrp="1" noChangeArrowheads="1"/>
          </p:cNvSpPr>
          <p:nvPr>
            <p:ph type="body" idx="1"/>
          </p:nvPr>
        </p:nvSpPr>
        <p:spPr>
          <a:xfrm>
            <a:off x="0" y="1219200"/>
            <a:ext cx="9144000" cy="4814888"/>
          </a:xfrm>
        </p:spPr>
        <p:txBody>
          <a:bodyPr/>
          <a:lstStyle/>
          <a:p>
            <a:pPr lvl="1" eaLnBrk="1" hangingPunct="1">
              <a:lnSpc>
                <a:spcPct val="90000"/>
              </a:lnSpc>
              <a:buFontTx/>
              <a:buChar char="•"/>
              <a:defRPr/>
            </a:pPr>
            <a:r>
              <a:rPr lang="en-US" sz="2600" dirty="0"/>
              <a:t>Be prepared to locate required documents. </a:t>
            </a:r>
            <a:r>
              <a:rPr lang="en-US" sz="2600" b="1" dirty="0">
                <a:solidFill>
                  <a:srgbClr val="FF0000"/>
                </a:solidFill>
              </a:rPr>
              <a:t>Only use CONTROLLED documents from a CONTROLLED  source! </a:t>
            </a:r>
            <a:r>
              <a:rPr lang="en-US" sz="2600" b="1" dirty="0">
                <a:solidFill>
                  <a:srgbClr val="FF0000"/>
                </a:solidFill>
                <a:hlinkClick r:id="rId2"/>
              </a:rPr>
              <a:t>http://DCS.ul.com</a:t>
            </a:r>
            <a:endParaRPr lang="en-US" sz="2600" b="1" dirty="0">
              <a:solidFill>
                <a:srgbClr val="FF0000"/>
              </a:solidFill>
            </a:endParaRPr>
          </a:p>
          <a:p>
            <a:pPr lvl="2" eaLnBrk="1" hangingPunct="1">
              <a:lnSpc>
                <a:spcPct val="90000"/>
              </a:lnSpc>
              <a:spcBef>
                <a:spcPct val="0"/>
              </a:spcBef>
              <a:defRPr/>
            </a:pPr>
            <a:r>
              <a:rPr lang="en-US" sz="1600" dirty="0">
                <a:solidFill>
                  <a:srgbClr val="000000"/>
                </a:solidFill>
              </a:rPr>
              <a:t>Examples</a:t>
            </a:r>
            <a:r>
              <a:rPr lang="en-US" dirty="0">
                <a:solidFill>
                  <a:srgbClr val="000000"/>
                </a:solidFill>
              </a:rPr>
              <a:t>:</a:t>
            </a:r>
          </a:p>
          <a:p>
            <a:pPr lvl="3" eaLnBrk="1" hangingPunct="1">
              <a:lnSpc>
                <a:spcPct val="90000"/>
              </a:lnSpc>
              <a:spcBef>
                <a:spcPct val="0"/>
              </a:spcBef>
              <a:buFont typeface="Helv"/>
              <a:buChar char="•"/>
              <a:defRPr/>
            </a:pPr>
            <a:endParaRPr lang="en-US" sz="1200" b="1" dirty="0"/>
          </a:p>
          <a:p>
            <a:pPr lvl="3" eaLnBrk="1" hangingPunct="1">
              <a:lnSpc>
                <a:spcPct val="90000"/>
              </a:lnSpc>
              <a:spcBef>
                <a:spcPct val="0"/>
              </a:spcBef>
              <a:buFont typeface="Helv"/>
              <a:buChar char="•"/>
              <a:defRPr/>
            </a:pPr>
            <a:r>
              <a:rPr lang="en-US" sz="1400" b="1" dirty="0"/>
              <a:t>UL Global Quality Manual (includes Global Policy and Mission) – 00-QA-P0001</a:t>
            </a:r>
          </a:p>
          <a:p>
            <a:pPr marL="1371600" lvl="3" indent="0" eaLnBrk="1" hangingPunct="1">
              <a:lnSpc>
                <a:spcPct val="90000"/>
              </a:lnSpc>
              <a:spcBef>
                <a:spcPct val="0"/>
              </a:spcBef>
              <a:buFontTx/>
              <a:buNone/>
              <a:defRPr/>
            </a:pPr>
            <a:endParaRPr lang="en-US" sz="1400" dirty="0"/>
          </a:p>
          <a:p>
            <a:pPr lvl="3" eaLnBrk="1" hangingPunct="1">
              <a:lnSpc>
                <a:spcPct val="90000"/>
              </a:lnSpc>
              <a:spcBef>
                <a:spcPct val="0"/>
              </a:spcBef>
              <a:buFontTx/>
              <a:buChar char="•"/>
              <a:defRPr/>
            </a:pPr>
            <a:r>
              <a:rPr lang="en-US" sz="1400" dirty="0"/>
              <a:t>UL Mark Certification Program -00-CB-P0860, 00-GC-P0857</a:t>
            </a:r>
          </a:p>
          <a:p>
            <a:pPr lvl="3" eaLnBrk="1" hangingPunct="1">
              <a:lnSpc>
                <a:spcPct val="90000"/>
              </a:lnSpc>
              <a:spcBef>
                <a:spcPct val="0"/>
              </a:spcBef>
              <a:buFontTx/>
              <a:buChar char="•"/>
              <a:defRPr/>
            </a:pPr>
            <a:endParaRPr lang="en-US" sz="1400" dirty="0"/>
          </a:p>
          <a:p>
            <a:pPr lvl="3" eaLnBrk="1" hangingPunct="1">
              <a:lnSpc>
                <a:spcPct val="90000"/>
              </a:lnSpc>
              <a:spcBef>
                <a:spcPct val="0"/>
              </a:spcBef>
              <a:buFont typeface="Helv"/>
              <a:buChar char="•"/>
              <a:defRPr/>
            </a:pPr>
            <a:r>
              <a:rPr lang="en-US" sz="1400" dirty="0"/>
              <a:t>Data Recording &amp; Reporting Procedure – 00-LO-S0829 ( internal), 00-OP-C0025 (DAP)</a:t>
            </a:r>
            <a:endParaRPr lang="en-US" sz="1200" dirty="0"/>
          </a:p>
          <a:p>
            <a:pPr lvl="3" eaLnBrk="1" hangingPunct="1">
              <a:lnSpc>
                <a:spcPct val="90000"/>
              </a:lnSpc>
              <a:spcBef>
                <a:spcPct val="0"/>
              </a:spcBef>
              <a:buFont typeface="Helv"/>
              <a:buChar char="•"/>
              <a:defRPr/>
            </a:pPr>
            <a:endParaRPr lang="en-US" sz="1400" dirty="0"/>
          </a:p>
          <a:p>
            <a:pPr lvl="3" eaLnBrk="1" hangingPunct="1">
              <a:lnSpc>
                <a:spcPct val="90000"/>
              </a:lnSpc>
              <a:spcBef>
                <a:spcPct val="0"/>
              </a:spcBef>
              <a:buFont typeface="Helv"/>
              <a:buChar char="•"/>
              <a:defRPr/>
            </a:pPr>
            <a:r>
              <a:rPr lang="en-US" sz="1400" dirty="0"/>
              <a:t>Project Handling – 00-OP-S0860</a:t>
            </a:r>
          </a:p>
          <a:p>
            <a:pPr marL="1371600" lvl="3" indent="0" eaLnBrk="1" hangingPunct="1">
              <a:lnSpc>
                <a:spcPct val="90000"/>
              </a:lnSpc>
              <a:spcBef>
                <a:spcPct val="0"/>
              </a:spcBef>
              <a:buFontTx/>
              <a:buNone/>
              <a:defRPr/>
            </a:pPr>
            <a:endParaRPr lang="en-US" sz="1400" dirty="0"/>
          </a:p>
          <a:p>
            <a:pPr lvl="3" eaLnBrk="1" hangingPunct="1">
              <a:lnSpc>
                <a:spcPct val="90000"/>
              </a:lnSpc>
              <a:spcBef>
                <a:spcPct val="0"/>
              </a:spcBef>
              <a:buFont typeface="Helv"/>
              <a:buChar char="•"/>
              <a:defRPr/>
            </a:pPr>
            <a:r>
              <a:rPr lang="en-US" sz="1400" dirty="0"/>
              <a:t>Global Testing – 00-LC-P0851</a:t>
            </a:r>
            <a:endParaRPr lang="en-US" dirty="0"/>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4B78F1DF-3A29-47F4-85F7-5DC728773690}" type="slidenum">
              <a:rPr lang="en-US" altLang="en-US"/>
              <a:pPr/>
              <a:t>23</a:t>
            </a:fld>
            <a:r>
              <a:rPr lang="en-US" altLang="en-US"/>
              <a:t> of 58</a:t>
            </a:r>
          </a:p>
        </p:txBody>
      </p:sp>
      <p:sp>
        <p:nvSpPr>
          <p:cNvPr id="2560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5606"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8458200" cy="844550"/>
          </a:xfrm>
        </p:spPr>
        <p:txBody>
          <a:bodyPr/>
          <a:lstStyle/>
          <a:p>
            <a:pPr algn="ctr" eaLnBrk="1" hangingPunct="1"/>
            <a:r>
              <a:rPr lang="en-US" altLang="en-US" sz="4000" b="1">
                <a:solidFill>
                  <a:schemeClr val="tx1"/>
                </a:solidFill>
              </a:rPr>
              <a:t>Pre-Audit Planning</a:t>
            </a:r>
          </a:p>
        </p:txBody>
      </p:sp>
      <p:sp>
        <p:nvSpPr>
          <p:cNvPr id="26627" name="Rectangle 3"/>
          <p:cNvSpPr>
            <a:spLocks noGrp="1" noChangeArrowheads="1"/>
          </p:cNvSpPr>
          <p:nvPr>
            <p:ph type="body" idx="1"/>
          </p:nvPr>
        </p:nvSpPr>
        <p:spPr>
          <a:xfrm>
            <a:off x="152400" y="1219200"/>
            <a:ext cx="8763000" cy="4814888"/>
          </a:xfrm>
        </p:spPr>
        <p:txBody>
          <a:bodyPr/>
          <a:lstStyle/>
          <a:p>
            <a:pPr lvl="1" eaLnBrk="1" hangingPunct="1">
              <a:buFontTx/>
              <a:buChar char="•"/>
            </a:pPr>
            <a:r>
              <a:rPr lang="en-US" altLang="en-US" dirty="0"/>
              <a:t>Be prepared to show records </a:t>
            </a:r>
            <a:r>
              <a:rPr lang="en-US" altLang="en-US" sz="1600" dirty="0"/>
              <a:t>(evidence of requirements being met) </a:t>
            </a:r>
            <a:r>
              <a:rPr lang="en-US" altLang="en-US" sz="2400" b="1" dirty="0">
                <a:solidFill>
                  <a:srgbClr val="FF0000"/>
                </a:solidFill>
              </a:rPr>
              <a:t>USE </a:t>
            </a:r>
            <a:r>
              <a:rPr lang="en-US" altLang="en-US" sz="2400" b="1" u="sng" dirty="0">
                <a:solidFill>
                  <a:srgbClr val="FF0000"/>
                </a:solidFill>
              </a:rPr>
              <a:t>ONLY</a:t>
            </a:r>
            <a:r>
              <a:rPr lang="en-US" altLang="en-US" sz="2400" b="1" dirty="0">
                <a:solidFill>
                  <a:srgbClr val="FF0000"/>
                </a:solidFill>
              </a:rPr>
              <a:t> RECORDS from a </a:t>
            </a:r>
            <a:r>
              <a:rPr lang="en-US" altLang="en-US" sz="2400" b="1" u="sng" dirty="0">
                <a:solidFill>
                  <a:srgbClr val="FF0000"/>
                </a:solidFill>
              </a:rPr>
              <a:t>CONTROLLED </a:t>
            </a:r>
            <a:r>
              <a:rPr lang="en-US" altLang="en-US" sz="2400" b="1" dirty="0">
                <a:solidFill>
                  <a:srgbClr val="FF0000"/>
                </a:solidFill>
              </a:rPr>
              <a:t>STORAGE LOCATION…NOT WORKING COPIES OR PRIVATE COPIES</a:t>
            </a:r>
          </a:p>
          <a:p>
            <a:pPr lvl="2" eaLnBrk="1" hangingPunct="1"/>
            <a:r>
              <a:rPr lang="en-US" altLang="en-US" sz="2800" dirty="0"/>
              <a:t>Examples</a:t>
            </a:r>
          </a:p>
          <a:p>
            <a:pPr lvl="3" eaLnBrk="1" hangingPunct="1">
              <a:spcBef>
                <a:spcPct val="0"/>
              </a:spcBef>
              <a:buFont typeface="Helv"/>
              <a:buChar char="•"/>
            </a:pPr>
            <a:r>
              <a:rPr lang="en-US" altLang="en-US" sz="1800" dirty="0">
                <a:solidFill>
                  <a:srgbClr val="000000"/>
                </a:solidFill>
                <a:latin typeface="Helv"/>
              </a:rPr>
              <a:t>ECM</a:t>
            </a:r>
          </a:p>
          <a:p>
            <a:pPr lvl="3" eaLnBrk="1" hangingPunct="1">
              <a:spcBef>
                <a:spcPct val="0"/>
              </a:spcBef>
              <a:buFont typeface="Helv"/>
              <a:buChar char="•"/>
            </a:pPr>
            <a:r>
              <a:rPr lang="en-US" altLang="en-US" sz="1800" dirty="0">
                <a:solidFill>
                  <a:srgbClr val="000000"/>
                </a:solidFill>
                <a:latin typeface="Helv"/>
              </a:rPr>
              <a:t>Technical Competency Database (TCD)</a:t>
            </a:r>
          </a:p>
          <a:p>
            <a:pPr lvl="3" eaLnBrk="1" hangingPunct="1">
              <a:spcBef>
                <a:spcPct val="0"/>
              </a:spcBef>
              <a:buFont typeface="Helv"/>
              <a:buChar char="•"/>
            </a:pPr>
            <a:endParaRPr lang="en-US" altLang="en-US" sz="1400" dirty="0">
              <a:solidFill>
                <a:srgbClr val="0000FF"/>
              </a:solidFill>
              <a:latin typeface="Helv"/>
            </a:endParaRPr>
          </a:p>
          <a:p>
            <a:pPr lvl="1" eaLnBrk="1" hangingPunct="1">
              <a:buFontTx/>
              <a:buChar char="•"/>
            </a:pPr>
            <a:endParaRPr lang="en-US" altLang="en-US" sz="1600" dirty="0"/>
          </a:p>
          <a:p>
            <a:pPr lvl="1" eaLnBrk="1" hangingPunct="1">
              <a:buFontTx/>
              <a:buChar char="•"/>
            </a:pPr>
            <a:r>
              <a:rPr lang="en-US" altLang="en-US" dirty="0"/>
              <a:t>Know the processes of the system being audited and its applicable requirements </a:t>
            </a:r>
          </a:p>
          <a:p>
            <a:pPr lvl="2" eaLnBrk="1" hangingPunct="1"/>
            <a:r>
              <a:rPr lang="en-US" altLang="en-US" dirty="0"/>
              <a:t>What comes in, what is done and what goes out </a:t>
            </a:r>
          </a:p>
          <a:p>
            <a:pPr eaLnBrk="1" hangingPunct="1">
              <a:buFontTx/>
              <a:buNone/>
            </a:pPr>
            <a:endParaRPr lang="en-US" altLang="en-US" dirty="0"/>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EFEEB45-10DF-4A51-8930-B50CD55290BE}" type="slidenum">
              <a:rPr lang="en-US" altLang="en-US"/>
              <a:pPr/>
              <a:t>24</a:t>
            </a:fld>
            <a:r>
              <a:rPr lang="en-US" altLang="en-US"/>
              <a:t> of 58</a:t>
            </a:r>
          </a:p>
        </p:txBody>
      </p:sp>
      <p:sp>
        <p:nvSpPr>
          <p:cNvPr id="2662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6630"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762000" y="129540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000" dirty="0"/>
              <a:t>If you get to select the records...</a:t>
            </a:r>
          </a:p>
          <a:p>
            <a:pPr lvl="1" eaLnBrk="1" hangingPunct="1">
              <a:lnSpc>
                <a:spcPct val="90000"/>
              </a:lnSpc>
              <a:buSzPct val="75000"/>
              <a:buFontTx/>
              <a:buChar char="•"/>
            </a:pPr>
            <a:r>
              <a:rPr lang="en-US" altLang="en-US" sz="2000" dirty="0"/>
              <a:t>Have good examples ready to show the auditor how the records look.</a:t>
            </a:r>
          </a:p>
          <a:p>
            <a:pPr lvl="1" eaLnBrk="1" hangingPunct="1">
              <a:lnSpc>
                <a:spcPct val="90000"/>
              </a:lnSpc>
              <a:buClr>
                <a:schemeClr val="tx1"/>
              </a:buClr>
              <a:buSzPct val="75000"/>
              <a:buFontTx/>
              <a:buChar char="•"/>
            </a:pPr>
            <a:r>
              <a:rPr lang="en-US" altLang="en-US" sz="2000" b="1" dirty="0">
                <a:solidFill>
                  <a:srgbClr val="FF0000"/>
                </a:solidFill>
              </a:rPr>
              <a:t>NEVER violate the  UL Standard Of Business Conduct </a:t>
            </a:r>
          </a:p>
          <a:p>
            <a:pPr lvl="1" eaLnBrk="1" hangingPunct="1">
              <a:lnSpc>
                <a:spcPct val="90000"/>
              </a:lnSpc>
              <a:buClr>
                <a:schemeClr val="tx1"/>
              </a:buClr>
              <a:buSzPct val="75000"/>
              <a:buFontTx/>
              <a:buChar char="•"/>
            </a:pPr>
            <a:r>
              <a:rPr lang="en-US" altLang="en-US" sz="2000" dirty="0"/>
              <a:t>Select routine examples.</a:t>
            </a:r>
          </a:p>
          <a:p>
            <a:pPr lvl="1" eaLnBrk="1" hangingPunct="1">
              <a:lnSpc>
                <a:spcPct val="90000"/>
              </a:lnSpc>
              <a:buSzPct val="75000"/>
              <a:buFontTx/>
              <a:buChar char="•"/>
            </a:pPr>
            <a:endParaRPr lang="en-US" altLang="en-US" sz="2000" b="1" dirty="0">
              <a:solidFill>
                <a:srgbClr val="FF0000"/>
              </a:solidFill>
            </a:endParaRPr>
          </a:p>
          <a:p>
            <a:pPr eaLnBrk="1" hangingPunct="1">
              <a:lnSpc>
                <a:spcPct val="90000"/>
              </a:lnSpc>
            </a:pPr>
            <a:r>
              <a:rPr lang="en-US" altLang="en-US" sz="2000" dirty="0"/>
              <a:t>A good auditor will ask for specific records.</a:t>
            </a:r>
          </a:p>
          <a:p>
            <a:pPr lvl="1" eaLnBrk="1" hangingPunct="1">
              <a:lnSpc>
                <a:spcPct val="90000"/>
              </a:lnSpc>
              <a:buSzPct val="75000"/>
              <a:buFontTx/>
              <a:buChar char="•"/>
            </a:pPr>
            <a:r>
              <a:rPr lang="en-US" altLang="en-US" sz="2000" dirty="0"/>
              <a:t>Get the records asked for as quickly as possible.</a:t>
            </a:r>
          </a:p>
          <a:p>
            <a:pPr lvl="1" eaLnBrk="1" hangingPunct="1">
              <a:lnSpc>
                <a:spcPct val="90000"/>
              </a:lnSpc>
              <a:buSzPct val="75000"/>
              <a:buFontTx/>
              <a:buChar char="•"/>
            </a:pPr>
            <a:r>
              <a:rPr lang="en-US" altLang="en-US" sz="2000" dirty="0"/>
              <a:t>Don't try to substitute records.  A missing record is worse than an incomplete one.</a:t>
            </a:r>
          </a:p>
          <a:p>
            <a:pPr lvl="1" eaLnBrk="1" hangingPunct="1">
              <a:lnSpc>
                <a:spcPct val="90000"/>
              </a:lnSpc>
              <a:buSzPct val="75000"/>
              <a:buFontTx/>
              <a:buChar char="•"/>
            </a:pPr>
            <a:r>
              <a:rPr lang="en-US" altLang="en-US" sz="2000" dirty="0"/>
              <a:t>Don't be surprised if the auditor asks to flip through the files.</a:t>
            </a:r>
          </a:p>
        </p:txBody>
      </p:sp>
      <p:sp>
        <p:nvSpPr>
          <p:cNvPr id="27651" name="Rectangle 3"/>
          <p:cNvSpPr>
            <a:spLocks noGrp="1" noChangeArrowheads="1"/>
          </p:cNvSpPr>
          <p:nvPr>
            <p:ph type="title"/>
          </p:nvPr>
        </p:nvSpPr>
        <p:spPr>
          <a:xfrm>
            <a:off x="1219200" y="228600"/>
            <a:ext cx="6934200" cy="844550"/>
          </a:xfrm>
        </p:spPr>
        <p:txBody>
          <a:bodyPr/>
          <a:lstStyle/>
          <a:p>
            <a:pPr eaLnBrk="1" hangingPunct="1"/>
            <a:r>
              <a:rPr lang="en-US" altLang="en-US" sz="4800" b="1">
                <a:solidFill>
                  <a:schemeClr val="tx1"/>
                </a:solidFill>
              </a:rPr>
              <a:t>Producing Records</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9431168-86B4-4E50-8C15-D7F74311BCD1}" type="slidenum">
              <a:rPr lang="en-US" altLang="en-US"/>
              <a:pPr/>
              <a:t>25</a:t>
            </a:fld>
            <a:r>
              <a:rPr lang="en-US" altLang="en-US"/>
              <a:t> of 58</a:t>
            </a:r>
          </a:p>
        </p:txBody>
      </p:sp>
      <p:sp>
        <p:nvSpPr>
          <p:cNvPr id="2765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7654"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228600" y="1219200"/>
            <a:ext cx="86868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buFontTx/>
              <a:buNone/>
            </a:pPr>
            <a:r>
              <a:rPr lang="en-US" altLang="en-US" dirty="0"/>
              <a:t>You are expected to :</a:t>
            </a:r>
          </a:p>
          <a:p>
            <a:pPr lvl="1" eaLnBrk="1" hangingPunct="1">
              <a:lnSpc>
                <a:spcPct val="90000"/>
              </a:lnSpc>
              <a:buSzPct val="75000"/>
              <a:buFontTx/>
              <a:buChar char="•"/>
            </a:pPr>
            <a:r>
              <a:rPr lang="en-US" altLang="en-US" sz="2400" dirty="0"/>
              <a:t>Find the controlled procedures and information needed to perform your job.</a:t>
            </a:r>
          </a:p>
          <a:p>
            <a:pPr lvl="3" eaLnBrk="1" hangingPunct="1">
              <a:lnSpc>
                <a:spcPct val="90000"/>
              </a:lnSpc>
              <a:spcBef>
                <a:spcPct val="0"/>
              </a:spcBef>
              <a:buSzPct val="75000"/>
              <a:buFontTx/>
              <a:buChar char="•"/>
            </a:pPr>
            <a:r>
              <a:rPr lang="en-US" altLang="en-US" sz="1800" dirty="0"/>
              <a:t>Know where to find UL's released process and policy documents.</a:t>
            </a:r>
            <a:r>
              <a:rPr lang="en-US" altLang="en-US" sz="1800" dirty="0">
                <a:solidFill>
                  <a:srgbClr val="000000"/>
                </a:solidFill>
              </a:rPr>
              <a:t> </a:t>
            </a:r>
          </a:p>
          <a:p>
            <a:pPr lvl="4" eaLnBrk="1" hangingPunct="1">
              <a:lnSpc>
                <a:spcPct val="90000"/>
              </a:lnSpc>
              <a:spcBef>
                <a:spcPct val="0"/>
              </a:spcBef>
              <a:buSzPct val="75000"/>
              <a:buFont typeface="Helv"/>
              <a:buChar char="•"/>
            </a:pPr>
            <a:r>
              <a:rPr lang="en-US" altLang="en-US" sz="1800" dirty="0">
                <a:solidFill>
                  <a:srgbClr val="000000"/>
                </a:solidFill>
              </a:rPr>
              <a:t>URL to Published Documents </a:t>
            </a:r>
            <a:r>
              <a:rPr lang="en-US" altLang="en-US" sz="1800" dirty="0">
                <a:solidFill>
                  <a:srgbClr val="000000"/>
                </a:solidFill>
                <a:hlinkClick r:id="rId3"/>
              </a:rPr>
              <a:t>http://dcs.ul.com</a:t>
            </a:r>
            <a:endParaRPr lang="en-US" altLang="en-US" sz="1800" dirty="0">
              <a:solidFill>
                <a:srgbClr val="000000"/>
              </a:solidFill>
            </a:endParaRPr>
          </a:p>
          <a:p>
            <a:pPr lvl="4" eaLnBrk="1" hangingPunct="1">
              <a:lnSpc>
                <a:spcPct val="90000"/>
              </a:lnSpc>
              <a:spcBef>
                <a:spcPct val="0"/>
              </a:spcBef>
              <a:buSzPct val="75000"/>
              <a:buFont typeface="Helv"/>
              <a:buChar char="•"/>
            </a:pPr>
            <a:endParaRPr lang="en-US" altLang="en-US" sz="1400" dirty="0">
              <a:solidFill>
                <a:srgbClr val="0000FF"/>
              </a:solidFill>
            </a:endParaRPr>
          </a:p>
          <a:p>
            <a:pPr lvl="4" eaLnBrk="1" hangingPunct="1">
              <a:lnSpc>
                <a:spcPct val="90000"/>
              </a:lnSpc>
              <a:spcBef>
                <a:spcPct val="0"/>
              </a:spcBef>
              <a:buSzPct val="75000"/>
              <a:buFont typeface="Helv"/>
              <a:buChar char="•"/>
            </a:pPr>
            <a:endParaRPr lang="en-US" altLang="en-US" sz="1800" dirty="0">
              <a:solidFill>
                <a:srgbClr val="0000FF"/>
              </a:solidFill>
            </a:endParaRPr>
          </a:p>
          <a:p>
            <a:pPr lvl="1" eaLnBrk="1" hangingPunct="1">
              <a:lnSpc>
                <a:spcPct val="90000"/>
              </a:lnSpc>
              <a:spcBef>
                <a:spcPct val="0"/>
              </a:spcBef>
              <a:buSzPct val="75000"/>
              <a:buFontTx/>
              <a:buChar char="•"/>
            </a:pPr>
            <a:r>
              <a:rPr lang="en-US" altLang="en-US" sz="2400" dirty="0"/>
              <a:t>Be prepared to discuss your job.  </a:t>
            </a:r>
          </a:p>
          <a:p>
            <a:pPr lvl="2" eaLnBrk="1" hangingPunct="1">
              <a:lnSpc>
                <a:spcPct val="90000"/>
              </a:lnSpc>
              <a:spcBef>
                <a:spcPct val="0"/>
              </a:spcBef>
              <a:buSzPct val="75000"/>
            </a:pPr>
            <a:r>
              <a:rPr lang="en-US" altLang="en-US" sz="2000" dirty="0"/>
              <a:t>Job descriptions are maintained in HR web page. </a:t>
            </a:r>
            <a:r>
              <a:rPr lang="en-US" sz="2000" dirty="0" err="1">
                <a:hlinkClick r:id="rId4"/>
              </a:rPr>
              <a:t>myHR</a:t>
            </a:r>
            <a:r>
              <a:rPr lang="en-US" sz="2000" dirty="0">
                <a:hlinkClick r:id="rId4"/>
              </a:rPr>
              <a:t> - Job Descriptions - All Documents (sharepoint.com)</a:t>
            </a:r>
            <a:endParaRPr lang="en-US" sz="2000" dirty="0"/>
          </a:p>
          <a:p>
            <a:pPr lvl="2" eaLnBrk="1" hangingPunct="1">
              <a:lnSpc>
                <a:spcPct val="90000"/>
              </a:lnSpc>
              <a:spcBef>
                <a:spcPct val="0"/>
              </a:spcBef>
              <a:buSzPct val="75000"/>
            </a:pPr>
            <a:endParaRPr lang="en-US" altLang="en-US" sz="1800" dirty="0"/>
          </a:p>
          <a:p>
            <a:pPr lvl="2" eaLnBrk="1" hangingPunct="1">
              <a:lnSpc>
                <a:spcPct val="90000"/>
              </a:lnSpc>
              <a:spcBef>
                <a:spcPct val="0"/>
              </a:spcBef>
              <a:buSzPct val="75000"/>
              <a:buFont typeface="Helv"/>
              <a:buChar char="•"/>
            </a:pPr>
            <a:r>
              <a:rPr lang="en-US" altLang="en-US" sz="1800" dirty="0"/>
              <a:t>Know where your training records are located</a:t>
            </a:r>
            <a:r>
              <a:rPr lang="en-US" altLang="en-US" sz="1800" dirty="0">
                <a:solidFill>
                  <a:schemeClr val="tx2"/>
                </a:solidFill>
              </a:rPr>
              <a:t>. </a:t>
            </a:r>
            <a:r>
              <a:rPr lang="en-US" altLang="en-US" sz="1800" dirty="0">
                <a:solidFill>
                  <a:srgbClr val="FF0000"/>
                </a:solidFill>
              </a:rPr>
              <a:t> </a:t>
            </a:r>
            <a:r>
              <a:rPr lang="en-US" altLang="en-US" sz="1800" dirty="0">
                <a:solidFill>
                  <a:srgbClr val="000000"/>
                </a:solidFill>
              </a:rPr>
              <a:t>See your manager for more information</a:t>
            </a:r>
            <a:r>
              <a:rPr lang="en-US" altLang="en-US" sz="1600" dirty="0">
                <a:solidFill>
                  <a:srgbClr val="000000"/>
                </a:solidFill>
              </a:rPr>
              <a:t>.</a:t>
            </a:r>
          </a:p>
          <a:p>
            <a:pPr lvl="2" eaLnBrk="1" hangingPunct="1">
              <a:lnSpc>
                <a:spcPct val="90000"/>
              </a:lnSpc>
              <a:spcBef>
                <a:spcPct val="0"/>
              </a:spcBef>
              <a:buSzPct val="75000"/>
              <a:buFont typeface="Helv"/>
              <a:buChar char="•"/>
            </a:pPr>
            <a:endParaRPr lang="en-US" altLang="en-US" sz="1600" dirty="0">
              <a:solidFill>
                <a:srgbClr val="000000"/>
              </a:solidFill>
            </a:endParaRPr>
          </a:p>
          <a:p>
            <a:pPr lvl="2" eaLnBrk="1" hangingPunct="1">
              <a:lnSpc>
                <a:spcPct val="90000"/>
              </a:lnSpc>
              <a:spcBef>
                <a:spcPct val="0"/>
              </a:spcBef>
              <a:buSzPct val="75000"/>
              <a:buFont typeface="Helv"/>
              <a:buChar char="•"/>
            </a:pPr>
            <a:endParaRPr lang="en-US" altLang="en-US" sz="1600" dirty="0">
              <a:solidFill>
                <a:srgbClr val="0000FF"/>
              </a:solidFill>
            </a:endParaRPr>
          </a:p>
          <a:p>
            <a:pPr lvl="2" eaLnBrk="1" hangingPunct="1">
              <a:lnSpc>
                <a:spcPct val="90000"/>
              </a:lnSpc>
              <a:spcBef>
                <a:spcPct val="0"/>
              </a:spcBef>
              <a:buSzPct val="75000"/>
              <a:buFont typeface="Helv"/>
              <a:buChar char="•"/>
            </a:pPr>
            <a:endParaRPr lang="en-US" altLang="en-US" sz="1600" dirty="0">
              <a:solidFill>
                <a:srgbClr val="0000FF"/>
              </a:solidFill>
              <a:latin typeface="Helv"/>
            </a:endParaRPr>
          </a:p>
          <a:p>
            <a:pPr eaLnBrk="1" hangingPunct="1">
              <a:lnSpc>
                <a:spcPct val="90000"/>
              </a:lnSpc>
              <a:spcBef>
                <a:spcPct val="0"/>
              </a:spcBef>
              <a:buSzPct val="75000"/>
            </a:pPr>
            <a:endParaRPr lang="en-US" altLang="en-US" sz="1600" dirty="0"/>
          </a:p>
        </p:txBody>
      </p:sp>
      <p:sp>
        <p:nvSpPr>
          <p:cNvPr id="28675" name="Rectangle 3"/>
          <p:cNvSpPr>
            <a:spLocks noGrp="1" noChangeArrowheads="1"/>
          </p:cNvSpPr>
          <p:nvPr>
            <p:ph type="title"/>
          </p:nvPr>
        </p:nvSpPr>
        <p:spPr>
          <a:xfrm>
            <a:off x="1981200" y="381000"/>
            <a:ext cx="6934200" cy="844550"/>
          </a:xfrm>
        </p:spPr>
        <p:txBody>
          <a:bodyPr/>
          <a:lstStyle/>
          <a:p>
            <a:pPr eaLnBrk="1" hangingPunct="1"/>
            <a:r>
              <a:rPr lang="en-US" altLang="en-US" sz="4800" b="1">
                <a:solidFill>
                  <a:schemeClr val="tx1"/>
                </a:solidFill>
              </a:rPr>
              <a:t>Procedure Review</a:t>
            </a: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A6EE0241-95EF-473A-8A44-BC455137ADA5}" type="slidenum">
              <a:rPr lang="en-US" altLang="en-US"/>
              <a:pPr/>
              <a:t>26</a:t>
            </a:fld>
            <a:r>
              <a:rPr lang="en-US" altLang="en-US"/>
              <a:t> of 58</a:t>
            </a:r>
          </a:p>
        </p:txBody>
      </p:sp>
      <p:sp>
        <p:nvSpPr>
          <p:cNvPr id="2867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8678" name="Text Box 4"/>
          <p:cNvSpPr txBox="1">
            <a:spLocks noChangeArrowheads="1"/>
          </p:cNvSpPr>
          <p:nvPr/>
        </p:nvSpPr>
        <p:spPr bwMode="auto">
          <a:xfrm>
            <a:off x="4267200" y="6408854"/>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91739" y="1225550"/>
            <a:ext cx="8686800" cy="4724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2" eaLnBrk="1" hangingPunct="1">
              <a:spcBef>
                <a:spcPct val="0"/>
              </a:spcBef>
              <a:buSzPct val="75000"/>
              <a:buFont typeface="Helv"/>
              <a:buChar char="•"/>
            </a:pPr>
            <a:endParaRPr lang="en-US" altLang="en-US" sz="2000" dirty="0">
              <a:solidFill>
                <a:srgbClr val="0000FF"/>
              </a:solidFill>
              <a:latin typeface="Helv"/>
            </a:endParaRPr>
          </a:p>
          <a:p>
            <a:pPr eaLnBrk="1" hangingPunct="1">
              <a:spcBef>
                <a:spcPct val="0"/>
              </a:spcBef>
              <a:buSzPct val="75000"/>
            </a:pPr>
            <a:r>
              <a:rPr lang="en-US" altLang="en-US" sz="2400" dirty="0"/>
              <a:t>Be prepared to discuss your job. </a:t>
            </a:r>
            <a:endParaRPr lang="en-US" altLang="en-US" sz="2400" dirty="0">
              <a:solidFill>
                <a:srgbClr val="0000FF"/>
              </a:solidFill>
            </a:endParaRPr>
          </a:p>
          <a:p>
            <a:pPr lvl="1" eaLnBrk="1" hangingPunct="1">
              <a:buSzPct val="75000"/>
              <a:buFontTx/>
              <a:buChar char="•"/>
            </a:pPr>
            <a:r>
              <a:rPr lang="en-US" altLang="en-US" sz="2400" dirty="0"/>
              <a:t>Understand how your activities link to others inside and outside your area. </a:t>
            </a:r>
            <a:r>
              <a:rPr lang="en-US" altLang="en-US" sz="2400" dirty="0">
                <a:latin typeface="Times New Roman" panose="02020603050405020304" pitchFamily="18" charset="0"/>
              </a:rPr>
              <a:t>“…</a:t>
            </a:r>
            <a:r>
              <a:rPr lang="en-US" altLang="en-US" sz="2400" dirty="0"/>
              <a:t>where did this come from, and where will it go next</a:t>
            </a:r>
            <a:r>
              <a:rPr lang="en-US" altLang="en-US" sz="2400" dirty="0">
                <a:latin typeface="Times New Roman" panose="02020603050405020304" pitchFamily="18" charset="0"/>
              </a:rPr>
              <a:t>…</a:t>
            </a:r>
            <a:r>
              <a:rPr lang="en-US" altLang="en-US" sz="2400" dirty="0"/>
              <a:t>?</a:t>
            </a:r>
            <a:r>
              <a:rPr lang="en-US" altLang="en-US" sz="2400" dirty="0">
                <a:latin typeface="Times New Roman" panose="02020603050405020304" pitchFamily="18" charset="0"/>
              </a:rPr>
              <a:t>”</a:t>
            </a:r>
            <a:r>
              <a:rPr lang="en-US" altLang="en-US" sz="2400" dirty="0"/>
              <a:t> </a:t>
            </a:r>
          </a:p>
          <a:p>
            <a:pPr lvl="2" eaLnBrk="1" hangingPunct="1">
              <a:buSzPct val="75000"/>
            </a:pPr>
            <a:r>
              <a:rPr lang="en-US" altLang="en-US" b="1" dirty="0">
                <a:solidFill>
                  <a:srgbClr val="000000"/>
                </a:solidFill>
              </a:rPr>
              <a:t>The official organization chart for UL is via Oracle.</a:t>
            </a:r>
          </a:p>
          <a:p>
            <a:pPr lvl="2" eaLnBrk="1" hangingPunct="1">
              <a:buSzPct val="75000"/>
            </a:pPr>
            <a:r>
              <a:rPr lang="en-US" altLang="en-US" dirty="0">
                <a:solidFill>
                  <a:srgbClr val="000000"/>
                </a:solidFill>
              </a:rPr>
              <a:t> </a:t>
            </a:r>
            <a:r>
              <a:rPr lang="en-US" altLang="en-US" dirty="0"/>
              <a:t>Some organizations have local org charts to show the functional relationships and titles. </a:t>
            </a:r>
          </a:p>
          <a:p>
            <a:pPr lvl="2" eaLnBrk="1" hangingPunct="1">
              <a:spcBef>
                <a:spcPct val="0"/>
              </a:spcBef>
              <a:buSzPct val="75000"/>
              <a:buFont typeface="Helv"/>
              <a:buChar char="•"/>
            </a:pPr>
            <a:r>
              <a:rPr lang="en-US" altLang="en-US" dirty="0">
                <a:solidFill>
                  <a:srgbClr val="000000"/>
                </a:solidFill>
              </a:rPr>
              <a:t>For all UL employees, the employee directory is used to define reporting structures</a:t>
            </a:r>
            <a:endParaRPr lang="en-US" altLang="en-US" dirty="0">
              <a:solidFill>
                <a:srgbClr val="0000FF"/>
              </a:solidFill>
            </a:endParaRPr>
          </a:p>
          <a:p>
            <a:pPr lvl="2" eaLnBrk="1" hangingPunct="1">
              <a:spcBef>
                <a:spcPct val="0"/>
              </a:spcBef>
              <a:buSzPct val="75000"/>
              <a:buFont typeface="Helv"/>
              <a:buChar char="•"/>
            </a:pPr>
            <a:endParaRPr lang="en-US" altLang="en-US" sz="2000" dirty="0">
              <a:solidFill>
                <a:srgbClr val="0000FF"/>
              </a:solidFill>
            </a:endParaRPr>
          </a:p>
          <a:p>
            <a:pPr lvl="1" eaLnBrk="1" hangingPunct="1">
              <a:buSzPct val="75000"/>
              <a:buFontTx/>
              <a:buChar char="•"/>
            </a:pPr>
            <a:endParaRPr lang="en-US" altLang="en-US" sz="2400" dirty="0"/>
          </a:p>
        </p:txBody>
      </p:sp>
      <p:sp>
        <p:nvSpPr>
          <p:cNvPr id="29699" name="Rectangle 3"/>
          <p:cNvSpPr>
            <a:spLocks noGrp="1" noChangeArrowheads="1"/>
          </p:cNvSpPr>
          <p:nvPr>
            <p:ph type="title"/>
          </p:nvPr>
        </p:nvSpPr>
        <p:spPr>
          <a:xfrm>
            <a:off x="1981200" y="381000"/>
            <a:ext cx="6934200" cy="844550"/>
          </a:xfrm>
        </p:spPr>
        <p:txBody>
          <a:bodyPr/>
          <a:lstStyle/>
          <a:p>
            <a:pPr eaLnBrk="1" hangingPunct="1"/>
            <a:r>
              <a:rPr lang="en-US" altLang="en-US" sz="4800" b="1">
                <a:solidFill>
                  <a:schemeClr val="tx1"/>
                </a:solidFill>
              </a:rPr>
              <a:t>Procedure Review</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ED80943-6E0C-4638-B187-44F757BF3AA9}" type="slidenum">
              <a:rPr lang="en-US" altLang="en-US"/>
              <a:pPr/>
              <a:t>27</a:t>
            </a:fld>
            <a:r>
              <a:rPr lang="en-US" altLang="en-US"/>
              <a:t> of 58</a:t>
            </a:r>
          </a:p>
        </p:txBody>
      </p:sp>
      <p:sp>
        <p:nvSpPr>
          <p:cNvPr id="2970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29702" name="Text Box 4"/>
          <p:cNvSpPr txBox="1">
            <a:spLocks noChangeArrowheads="1"/>
          </p:cNvSpPr>
          <p:nvPr/>
        </p:nvSpPr>
        <p:spPr bwMode="auto">
          <a:xfrm>
            <a:off x="42672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228600" y="1219200"/>
            <a:ext cx="86868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2" eaLnBrk="1" hangingPunct="1">
              <a:lnSpc>
                <a:spcPct val="90000"/>
              </a:lnSpc>
              <a:spcBef>
                <a:spcPct val="0"/>
              </a:spcBef>
              <a:buSzPct val="75000"/>
              <a:buFont typeface="Helv"/>
              <a:buChar char="•"/>
            </a:pPr>
            <a:endParaRPr lang="en-US" altLang="en-US" sz="2000" dirty="0">
              <a:solidFill>
                <a:srgbClr val="0000FF"/>
              </a:solidFill>
              <a:latin typeface="Helv"/>
            </a:endParaRPr>
          </a:p>
          <a:p>
            <a:pPr eaLnBrk="1" hangingPunct="1">
              <a:lnSpc>
                <a:spcPct val="90000"/>
              </a:lnSpc>
              <a:spcBef>
                <a:spcPct val="0"/>
              </a:spcBef>
              <a:buSzPct val="75000"/>
            </a:pPr>
            <a:r>
              <a:rPr lang="en-US" altLang="en-US" sz="2800" dirty="0"/>
              <a:t>Be prepared to discuss your job. </a:t>
            </a:r>
            <a:endParaRPr lang="en-US" altLang="en-US" sz="2000" dirty="0">
              <a:solidFill>
                <a:srgbClr val="0000FF"/>
              </a:solidFill>
            </a:endParaRPr>
          </a:p>
          <a:p>
            <a:pPr lvl="1" eaLnBrk="1" hangingPunct="1">
              <a:lnSpc>
                <a:spcPct val="90000"/>
              </a:lnSpc>
              <a:buSzPct val="75000"/>
              <a:buFontTx/>
              <a:buChar char="•"/>
            </a:pPr>
            <a:r>
              <a:rPr lang="en-US" altLang="en-US" sz="2400" dirty="0"/>
              <a:t>Understand how your activities link to others inside and outside your area. </a:t>
            </a:r>
            <a:r>
              <a:rPr lang="en-US" altLang="en-US" sz="2400" dirty="0">
                <a:latin typeface="Times New Roman" panose="02020603050405020304" pitchFamily="18" charset="0"/>
              </a:rPr>
              <a:t>“…</a:t>
            </a:r>
            <a:r>
              <a:rPr lang="en-US" altLang="en-US" sz="2400" dirty="0"/>
              <a:t>where did this come from, and where will it go next</a:t>
            </a:r>
            <a:r>
              <a:rPr lang="en-US" altLang="en-US" sz="2400" dirty="0">
                <a:latin typeface="Times New Roman" panose="02020603050405020304" pitchFamily="18" charset="0"/>
              </a:rPr>
              <a:t>…</a:t>
            </a:r>
            <a:r>
              <a:rPr lang="en-US" altLang="en-US" sz="2400" dirty="0"/>
              <a:t>?</a:t>
            </a:r>
            <a:r>
              <a:rPr lang="en-US" altLang="en-US" sz="2400" dirty="0">
                <a:latin typeface="Times New Roman" panose="02020603050405020304" pitchFamily="18" charset="0"/>
              </a:rPr>
              <a:t>”</a:t>
            </a:r>
            <a:r>
              <a:rPr lang="en-US" altLang="en-US" sz="2400" dirty="0"/>
              <a:t> </a:t>
            </a:r>
          </a:p>
          <a:p>
            <a:pPr lvl="1" eaLnBrk="1" hangingPunct="1">
              <a:lnSpc>
                <a:spcPct val="90000"/>
              </a:lnSpc>
              <a:buSzPct val="75000"/>
              <a:buFontTx/>
              <a:buChar char="•"/>
            </a:pPr>
            <a:r>
              <a:rPr lang="en-US" altLang="en-US" sz="2400" dirty="0"/>
              <a:t>Know how to find out what you have been trained and qualified to do.</a:t>
            </a:r>
          </a:p>
          <a:p>
            <a:pPr lvl="1" eaLnBrk="1" hangingPunct="1">
              <a:lnSpc>
                <a:spcPct val="90000"/>
              </a:lnSpc>
              <a:buSzPct val="75000"/>
              <a:buFontTx/>
              <a:buChar char="•"/>
            </a:pPr>
            <a:r>
              <a:rPr lang="en-US" altLang="en-US" sz="2400" dirty="0"/>
              <a:t>Training records are stored in various system</a:t>
            </a:r>
          </a:p>
          <a:p>
            <a:pPr lvl="2" eaLnBrk="1" hangingPunct="1">
              <a:lnSpc>
                <a:spcPct val="90000"/>
              </a:lnSpc>
              <a:spcBef>
                <a:spcPct val="0"/>
              </a:spcBef>
              <a:buSzPct val="75000"/>
              <a:buFont typeface="Helv"/>
              <a:buChar char="•"/>
            </a:pPr>
            <a:endParaRPr lang="en-US" altLang="en-US" sz="1800" dirty="0">
              <a:solidFill>
                <a:srgbClr val="000000"/>
              </a:solidFill>
            </a:endParaRPr>
          </a:p>
          <a:p>
            <a:pPr lvl="2" eaLnBrk="1" hangingPunct="1">
              <a:lnSpc>
                <a:spcPct val="90000"/>
              </a:lnSpc>
              <a:spcBef>
                <a:spcPct val="0"/>
              </a:spcBef>
              <a:buSzPct val="75000"/>
              <a:buFont typeface="Helv"/>
              <a:buChar char="•"/>
            </a:pPr>
            <a:r>
              <a:rPr lang="en-US" altLang="en-US" sz="1800" dirty="0">
                <a:solidFill>
                  <a:srgbClr val="000000"/>
                </a:solidFill>
              </a:rPr>
              <a:t>UL has some training content and training records in </a:t>
            </a:r>
            <a:r>
              <a:rPr lang="en-US" altLang="en-US" sz="1800" dirty="0" err="1">
                <a:solidFill>
                  <a:srgbClr val="000000"/>
                </a:solidFill>
              </a:rPr>
              <a:t>eLMS</a:t>
            </a:r>
            <a:r>
              <a:rPr lang="en-US" altLang="en-US" sz="1800" dirty="0">
                <a:solidFill>
                  <a:srgbClr val="000000"/>
                </a:solidFill>
              </a:rPr>
              <a:t>.</a:t>
            </a:r>
          </a:p>
          <a:p>
            <a:pPr lvl="2" eaLnBrk="1" hangingPunct="1">
              <a:lnSpc>
                <a:spcPct val="90000"/>
              </a:lnSpc>
              <a:spcBef>
                <a:spcPct val="0"/>
              </a:spcBef>
              <a:buSzPct val="75000"/>
              <a:buFont typeface="Helv"/>
              <a:buChar char="•"/>
            </a:pPr>
            <a:endParaRPr lang="en-US" altLang="en-US" sz="1800" dirty="0">
              <a:solidFill>
                <a:srgbClr val="000000"/>
              </a:solidFill>
            </a:endParaRPr>
          </a:p>
          <a:p>
            <a:pPr lvl="2" eaLnBrk="1" hangingPunct="1">
              <a:lnSpc>
                <a:spcPct val="90000"/>
              </a:lnSpc>
              <a:spcBef>
                <a:spcPct val="0"/>
              </a:spcBef>
              <a:buSzPct val="75000"/>
              <a:buFont typeface="Helv"/>
              <a:buChar char="•"/>
            </a:pPr>
            <a:r>
              <a:rPr lang="en-US" altLang="en-US" sz="1800" dirty="0">
                <a:solidFill>
                  <a:srgbClr val="000000"/>
                </a:solidFill>
              </a:rPr>
              <a:t>UL has other training and qualification records in some SharePoint sites. </a:t>
            </a:r>
            <a:endParaRPr lang="en-US" altLang="en-US" sz="1400" dirty="0"/>
          </a:p>
          <a:p>
            <a:pPr lvl="2" eaLnBrk="1" hangingPunct="1">
              <a:lnSpc>
                <a:spcPct val="90000"/>
              </a:lnSpc>
              <a:spcBef>
                <a:spcPct val="0"/>
              </a:spcBef>
              <a:buSzPct val="75000"/>
              <a:buFont typeface="Helv"/>
              <a:buChar char="•"/>
            </a:pPr>
            <a:endParaRPr lang="en-US" altLang="en-US" sz="1600" dirty="0"/>
          </a:p>
          <a:p>
            <a:pPr lvl="2" eaLnBrk="1" hangingPunct="1">
              <a:lnSpc>
                <a:spcPct val="90000"/>
              </a:lnSpc>
              <a:spcBef>
                <a:spcPct val="0"/>
              </a:spcBef>
              <a:buSzPct val="75000"/>
              <a:buFont typeface="Helv"/>
              <a:buChar char="•"/>
            </a:pPr>
            <a:r>
              <a:rPr lang="en-US" altLang="en-US" sz="1800" dirty="0"/>
              <a:t>Verify that you are listed as competent for the CCNs you work with in</a:t>
            </a:r>
            <a:r>
              <a:rPr lang="en-US" altLang="en-US" sz="1800" dirty="0">
                <a:solidFill>
                  <a:srgbClr val="000000"/>
                </a:solidFill>
              </a:rPr>
              <a:t> Technical Competency Database or competent for the tests you work with in the Training/Competency Records.  </a:t>
            </a:r>
            <a:endParaRPr lang="en-US" altLang="en-US" sz="1400" dirty="0">
              <a:solidFill>
                <a:srgbClr val="0000FF"/>
              </a:solidFill>
            </a:endParaRPr>
          </a:p>
        </p:txBody>
      </p:sp>
      <p:sp>
        <p:nvSpPr>
          <p:cNvPr id="30723" name="Rectangle 3"/>
          <p:cNvSpPr>
            <a:spLocks noGrp="1" noChangeArrowheads="1"/>
          </p:cNvSpPr>
          <p:nvPr>
            <p:ph type="title"/>
          </p:nvPr>
        </p:nvSpPr>
        <p:spPr>
          <a:xfrm>
            <a:off x="1981200" y="381000"/>
            <a:ext cx="6934200" cy="844550"/>
          </a:xfrm>
        </p:spPr>
        <p:txBody>
          <a:bodyPr/>
          <a:lstStyle/>
          <a:p>
            <a:pPr eaLnBrk="1" hangingPunct="1"/>
            <a:r>
              <a:rPr lang="en-US" altLang="en-US" sz="4800" b="1">
                <a:solidFill>
                  <a:schemeClr val="tx1"/>
                </a:solidFill>
              </a:rPr>
              <a:t>Procedure Review</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B848B0F2-9220-4CC6-BEC8-17F64C738B30}" type="slidenum">
              <a:rPr lang="en-US" altLang="en-US"/>
              <a:pPr/>
              <a:t>28</a:t>
            </a:fld>
            <a:r>
              <a:rPr lang="en-US" altLang="en-US"/>
              <a:t> of 58</a:t>
            </a:r>
          </a:p>
        </p:txBody>
      </p:sp>
      <p:sp>
        <p:nvSpPr>
          <p:cNvPr id="3072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0726" name="Text Box 4"/>
          <p:cNvSpPr txBox="1">
            <a:spLocks noChangeArrowheads="1"/>
          </p:cNvSpPr>
          <p:nvPr/>
        </p:nvSpPr>
        <p:spPr bwMode="auto">
          <a:xfrm>
            <a:off x="4267200" y="6354763"/>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58763"/>
            <a:ext cx="8382000" cy="844550"/>
          </a:xfrm>
        </p:spPr>
        <p:txBody>
          <a:bodyPr/>
          <a:lstStyle/>
          <a:p>
            <a:pPr algn="ctr" eaLnBrk="1" hangingPunct="1"/>
            <a:r>
              <a:rPr lang="en-US" altLang="en-US" sz="4000" b="1">
                <a:solidFill>
                  <a:schemeClr val="tx1"/>
                </a:solidFill>
              </a:rPr>
              <a:t>During the audit …..</a:t>
            </a:r>
            <a:r>
              <a:rPr lang="en-US" altLang="en-US" sz="4000"/>
              <a:t> </a:t>
            </a:r>
          </a:p>
        </p:txBody>
      </p:sp>
      <p:sp>
        <p:nvSpPr>
          <p:cNvPr id="31747" name="Rectangle 3"/>
          <p:cNvSpPr>
            <a:spLocks noGrp="1" noChangeArrowheads="1"/>
          </p:cNvSpPr>
          <p:nvPr>
            <p:ph type="body" idx="1"/>
          </p:nvPr>
        </p:nvSpPr>
        <p:spPr>
          <a:xfrm>
            <a:off x="381000" y="1371600"/>
            <a:ext cx="7924800" cy="4814888"/>
          </a:xfrm>
        </p:spPr>
        <p:txBody>
          <a:bodyPr/>
          <a:lstStyle/>
          <a:p>
            <a:pPr eaLnBrk="1" hangingPunct="1">
              <a:buFontTx/>
              <a:buNone/>
            </a:pPr>
            <a:r>
              <a:rPr lang="en-US" altLang="en-US" sz="2800" dirty="0"/>
              <a:t>In general:</a:t>
            </a:r>
          </a:p>
          <a:p>
            <a:pPr lvl="1" eaLnBrk="1" hangingPunct="1">
              <a:buFontTx/>
              <a:buChar char="•"/>
            </a:pPr>
            <a:r>
              <a:rPr lang="en-US" altLang="en-US" sz="2400" dirty="0"/>
              <a:t>Be prepared to show how you and others do your job each day – which will show…</a:t>
            </a:r>
          </a:p>
          <a:p>
            <a:pPr lvl="2" eaLnBrk="1" hangingPunct="1"/>
            <a:r>
              <a:rPr lang="en-US" altLang="en-US" sz="2000" dirty="0"/>
              <a:t>How requirements are carried out and how they impact your work</a:t>
            </a:r>
          </a:p>
          <a:p>
            <a:pPr lvl="2" eaLnBrk="1" hangingPunct="1"/>
            <a:r>
              <a:rPr lang="en-US" altLang="en-US" sz="2000" dirty="0"/>
              <a:t>How the UL Quality Policy is understood and carried out</a:t>
            </a:r>
          </a:p>
          <a:p>
            <a:pPr lvl="1" eaLnBrk="1" hangingPunct="1">
              <a:buFontTx/>
              <a:buChar char="•"/>
            </a:pPr>
            <a:r>
              <a:rPr lang="en-US" altLang="en-US" sz="2400" dirty="0"/>
              <a:t>Ask questions if you are unsure</a:t>
            </a:r>
          </a:p>
          <a:p>
            <a:pPr lvl="1" eaLnBrk="1" hangingPunct="1">
              <a:buFontTx/>
              <a:buChar char="•"/>
            </a:pPr>
            <a:r>
              <a:rPr lang="en-US" altLang="en-US" sz="2400" dirty="0"/>
              <a:t>Take notes so you know what was evaluated and the opportunities for improvement that can be captured </a:t>
            </a:r>
          </a:p>
          <a:p>
            <a:pPr lvl="1" eaLnBrk="1" hangingPunct="1">
              <a:buFontTx/>
              <a:buChar char="•"/>
            </a:pPr>
            <a:r>
              <a:rPr lang="en-US" altLang="en-US" sz="2400" b="1" dirty="0">
                <a:solidFill>
                  <a:srgbClr val="FF0000"/>
                </a:solidFill>
              </a:rPr>
              <a:t>DO NOT try to provide information about activities you do not perform or manage.</a:t>
            </a:r>
          </a:p>
          <a:p>
            <a:pPr lvl="1" eaLnBrk="1" hangingPunct="1">
              <a:buFontTx/>
              <a:buChar char="•"/>
            </a:pPr>
            <a:endParaRPr lang="en-US" altLang="en-US" sz="2400" dirty="0"/>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E461E8CB-76EF-43AB-9FEA-0381510B690B}" type="slidenum">
              <a:rPr lang="en-US" altLang="en-US"/>
              <a:pPr/>
              <a:t>29</a:t>
            </a:fld>
            <a:r>
              <a:rPr lang="en-US" altLang="en-US"/>
              <a:t> of 58</a:t>
            </a:r>
          </a:p>
        </p:txBody>
      </p:sp>
      <p:sp>
        <p:nvSpPr>
          <p:cNvPr id="3174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1750" name="Text Box 4"/>
          <p:cNvSpPr txBox="1">
            <a:spLocks noChangeArrowheads="1"/>
          </p:cNvSpPr>
          <p:nvPr/>
        </p:nvSpPr>
        <p:spPr bwMode="auto">
          <a:xfrm>
            <a:off x="42672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7696200" cy="1371600"/>
          </a:xfrm>
        </p:spPr>
        <p:txBody>
          <a:bodyPr/>
          <a:lstStyle/>
          <a:p>
            <a:pPr algn="ctr" eaLnBrk="1" hangingPunct="1">
              <a:defRPr/>
            </a:pPr>
            <a:r>
              <a:rPr lang="en-US" sz="5400" b="1" dirty="0">
                <a:solidFill>
                  <a:schemeClr val="tx1"/>
                </a:solidFill>
              </a:rPr>
              <a:t>Purpose</a:t>
            </a:r>
            <a:endParaRPr lang="en-US" sz="5400" b="1" dirty="0">
              <a:solidFill>
                <a:schemeClr val="tx1"/>
              </a:solidFill>
              <a:effectLst>
                <a:outerShdw blurRad="38100" dist="38100" dir="2700000" algn="tl">
                  <a:srgbClr val="C0C0C0"/>
                </a:outerShdw>
              </a:effectLst>
            </a:endParaRPr>
          </a:p>
        </p:txBody>
      </p:sp>
      <p:sp>
        <p:nvSpPr>
          <p:cNvPr id="5123" name="Rectangle 3"/>
          <p:cNvSpPr>
            <a:spLocks noGrp="1" noChangeArrowheads="1"/>
          </p:cNvSpPr>
          <p:nvPr>
            <p:ph type="body" idx="1"/>
          </p:nvPr>
        </p:nvSpPr>
        <p:spPr>
          <a:xfrm>
            <a:off x="533400" y="2286000"/>
            <a:ext cx="8610600" cy="2743200"/>
          </a:xfrm>
        </p:spPr>
        <p:txBody>
          <a:bodyPr/>
          <a:lstStyle/>
          <a:p>
            <a:pPr algn="ctr" eaLnBrk="1" hangingPunct="1">
              <a:buFontTx/>
              <a:buNone/>
            </a:pPr>
            <a:r>
              <a:rPr lang="en-US" altLang="en-US" sz="6000" b="1"/>
              <a:t>Preparation for audits</a:t>
            </a:r>
            <a:endParaRPr lang="en-US" altLang="en-US" sz="6000"/>
          </a:p>
        </p:txBody>
      </p:sp>
      <p:sp>
        <p:nvSpPr>
          <p:cNvPr id="2" name="Slide Number Placeholder 1"/>
          <p:cNvSpPr>
            <a:spLocks noGrp="1"/>
          </p:cNvSpPr>
          <p:nvPr>
            <p:ph type="sldNum" sz="quarter" idx="10"/>
          </p:nvPr>
        </p:nvSpPr>
        <p:spPr>
          <a:xfrm>
            <a:off x="8153400" y="6375400"/>
            <a:ext cx="7493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F3099589-08EE-4EBA-8020-DB87049ABE64}" type="slidenum">
              <a:rPr lang="en-US" altLang="en-US"/>
              <a:pPr/>
              <a:t>3</a:t>
            </a:fld>
            <a:r>
              <a:rPr lang="en-US" altLang="en-US"/>
              <a:t> of 58</a:t>
            </a:r>
          </a:p>
        </p:txBody>
      </p:sp>
      <p:sp>
        <p:nvSpPr>
          <p:cNvPr id="5125" name="Rectangle 4"/>
          <p:cNvSpPr>
            <a:spLocks noChangeArrowheads="1"/>
          </p:cNvSpPr>
          <p:nvPr/>
        </p:nvSpPr>
        <p:spPr bwMode="auto">
          <a:xfrm>
            <a:off x="3859213"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126" name="Text Box 4"/>
          <p:cNvSpPr txBox="1">
            <a:spLocks noChangeArrowheads="1"/>
          </p:cNvSpPr>
          <p:nvPr/>
        </p:nvSpPr>
        <p:spPr bwMode="auto">
          <a:xfrm>
            <a:off x="4079875" y="648335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7"/>
          <p:cNvSpPr>
            <a:spLocks noGrp="1" noChangeArrowheads="1"/>
          </p:cNvSpPr>
          <p:nvPr>
            <p:ph type="body" idx="1"/>
          </p:nvPr>
        </p:nvSpPr>
        <p:spPr>
          <a:xfrm>
            <a:off x="914400" y="1447800"/>
            <a:ext cx="7153275" cy="42624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800" dirty="0"/>
              <a:t>Set the stage, so you will feel relaxed and in control.</a:t>
            </a:r>
          </a:p>
          <a:p>
            <a:pPr lvl="1" eaLnBrk="1" hangingPunct="1">
              <a:lnSpc>
                <a:spcPct val="90000"/>
              </a:lnSpc>
              <a:buSzPct val="75000"/>
              <a:buFontTx/>
              <a:buChar char="•"/>
            </a:pPr>
            <a:r>
              <a:rPr lang="en-US" altLang="en-US" sz="2400" dirty="0"/>
              <a:t>Be relaxed, take a deep breath,  SMILE!</a:t>
            </a:r>
          </a:p>
          <a:p>
            <a:pPr lvl="1" eaLnBrk="1" hangingPunct="1">
              <a:lnSpc>
                <a:spcPct val="90000"/>
              </a:lnSpc>
              <a:buSzPct val="75000"/>
              <a:buFontTx/>
              <a:buChar char="•"/>
            </a:pPr>
            <a:r>
              <a:rPr lang="en-US" altLang="en-US" sz="2400" dirty="0"/>
              <a:t>Say hello.  Give your name, if no one has introduced you.</a:t>
            </a:r>
          </a:p>
          <a:p>
            <a:pPr lvl="1" eaLnBrk="1" hangingPunct="1">
              <a:lnSpc>
                <a:spcPct val="90000"/>
              </a:lnSpc>
              <a:buSzPct val="75000"/>
              <a:buFontTx/>
              <a:buChar char="•"/>
            </a:pPr>
            <a:r>
              <a:rPr lang="en-US" altLang="en-US" sz="2400" dirty="0"/>
              <a:t>Consider location.  Make sure YOU can hear the questions.</a:t>
            </a:r>
          </a:p>
          <a:p>
            <a:pPr lvl="1" eaLnBrk="1" hangingPunct="1">
              <a:lnSpc>
                <a:spcPct val="90000"/>
              </a:lnSpc>
              <a:buSzPct val="75000"/>
              <a:buFontTx/>
              <a:buChar char="•"/>
            </a:pPr>
            <a:r>
              <a:rPr lang="en-US" altLang="en-US" sz="2400" dirty="0"/>
              <a:t>Look the auditor in the eye if on-site.</a:t>
            </a:r>
          </a:p>
          <a:p>
            <a:pPr eaLnBrk="1" hangingPunct="1">
              <a:lnSpc>
                <a:spcPct val="90000"/>
              </a:lnSpc>
            </a:pPr>
            <a:r>
              <a:rPr lang="en-US" altLang="en-US" sz="2800" dirty="0"/>
              <a:t>Remind yourself that you are the expert in your job – share your expertise.</a:t>
            </a:r>
          </a:p>
          <a:p>
            <a:pPr eaLnBrk="1" hangingPunct="1">
              <a:lnSpc>
                <a:spcPct val="90000"/>
              </a:lnSpc>
              <a:buFontTx/>
              <a:buNone/>
            </a:pPr>
            <a:r>
              <a:rPr lang="en-US" altLang="en-US" sz="2800" dirty="0"/>
              <a:t>. </a:t>
            </a:r>
          </a:p>
        </p:txBody>
      </p:sp>
      <p:sp>
        <p:nvSpPr>
          <p:cNvPr id="32771" name="Rectangle 1028"/>
          <p:cNvSpPr>
            <a:spLocks noGrp="1" noChangeArrowheads="1"/>
          </p:cNvSpPr>
          <p:nvPr>
            <p:ph type="title"/>
          </p:nvPr>
        </p:nvSpPr>
        <p:spPr/>
        <p:txBody>
          <a:bodyPr/>
          <a:lstStyle/>
          <a:p>
            <a:pPr algn="ctr" eaLnBrk="1" hangingPunct="1"/>
            <a:r>
              <a:rPr lang="en-US" altLang="en-US" b="1">
                <a:solidFill>
                  <a:schemeClr val="tx1"/>
                </a:solidFill>
              </a:rPr>
              <a:t>When you are being interviewed</a:t>
            </a: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6C811492-AC73-4A78-87F4-89BE36284AC4}" type="slidenum">
              <a:rPr lang="en-US" altLang="en-US"/>
              <a:pPr/>
              <a:t>30</a:t>
            </a:fld>
            <a:r>
              <a:rPr lang="en-US" altLang="en-US"/>
              <a:t> of 58</a:t>
            </a:r>
          </a:p>
        </p:txBody>
      </p:sp>
      <p:sp>
        <p:nvSpPr>
          <p:cNvPr id="3277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2774"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685800" y="144780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a:t>Avoid confusion -</a:t>
            </a:r>
            <a:r>
              <a:rPr lang="en-US" altLang="en-US" sz="2800"/>
              <a:t>  </a:t>
            </a:r>
            <a:r>
              <a:rPr lang="en-US" altLang="en-US"/>
              <a:t>If you are uncertain...</a:t>
            </a:r>
            <a:endParaRPr lang="en-US" altLang="en-US" sz="3600"/>
          </a:p>
          <a:p>
            <a:pPr lvl="1" eaLnBrk="1" hangingPunct="1">
              <a:lnSpc>
                <a:spcPct val="90000"/>
              </a:lnSpc>
              <a:buSzPct val="75000"/>
              <a:buFontTx/>
              <a:buChar char="•"/>
            </a:pPr>
            <a:r>
              <a:rPr lang="en-US" altLang="en-US" sz="2400"/>
              <a:t>Paraphrase the question.  "You want me to tell you how we handle samples?"</a:t>
            </a:r>
          </a:p>
          <a:p>
            <a:pPr lvl="1" eaLnBrk="1" hangingPunct="1">
              <a:lnSpc>
                <a:spcPct val="90000"/>
              </a:lnSpc>
              <a:buSzPct val="75000"/>
              <a:buFontTx/>
              <a:buChar char="•"/>
            </a:pPr>
            <a:r>
              <a:rPr lang="en-US" altLang="en-US" sz="2400"/>
              <a:t>Ask clarifying questions.  "Do you want me to explain how we handle samples in the RTP Lab only or for all of Operations?"</a:t>
            </a:r>
          </a:p>
          <a:p>
            <a:pPr lvl="1" eaLnBrk="1" hangingPunct="1">
              <a:lnSpc>
                <a:spcPct val="90000"/>
              </a:lnSpc>
              <a:buSzPct val="75000"/>
              <a:buFontTx/>
              <a:buChar char="•"/>
            </a:pPr>
            <a:r>
              <a:rPr lang="en-US" altLang="en-US" sz="2400"/>
              <a:t>If you don't get it, say so!  "I'm not familiar with that term, can you explain?"</a:t>
            </a:r>
          </a:p>
          <a:p>
            <a:pPr lvl="1" eaLnBrk="1" hangingPunct="1">
              <a:lnSpc>
                <a:spcPct val="90000"/>
              </a:lnSpc>
              <a:buSzPct val="75000"/>
              <a:buFontTx/>
              <a:buChar char="•"/>
            </a:pPr>
            <a:r>
              <a:rPr lang="en-US" altLang="en-US" sz="2400"/>
              <a:t>Ask the auditor to repeat the question if you are confused by it.  "I'm sorry, I didn't follow the question.  Could you repeat it?"</a:t>
            </a:r>
            <a:r>
              <a:rPr lang="en-US" altLang="en-US" sz="2000"/>
              <a:t> </a:t>
            </a:r>
          </a:p>
        </p:txBody>
      </p:sp>
      <p:sp>
        <p:nvSpPr>
          <p:cNvPr id="33795" name="Rectangle 4"/>
          <p:cNvSpPr>
            <a:spLocks noGrp="1" noChangeArrowheads="1"/>
          </p:cNvSpPr>
          <p:nvPr>
            <p:ph type="title"/>
          </p:nvPr>
        </p:nvSpPr>
        <p:spPr>
          <a:xfrm>
            <a:off x="1676400" y="381000"/>
            <a:ext cx="7010400" cy="844550"/>
          </a:xfrm>
        </p:spPr>
        <p:txBody>
          <a:bodyPr/>
          <a:lstStyle/>
          <a:p>
            <a:pPr eaLnBrk="1" hangingPunct="1"/>
            <a:br>
              <a:rPr lang="en-US" altLang="en-US" sz="4400" b="1">
                <a:solidFill>
                  <a:schemeClr val="tx1"/>
                </a:solidFill>
              </a:rPr>
            </a:br>
            <a:r>
              <a:rPr lang="en-US" altLang="en-US" sz="4400" b="1">
                <a:solidFill>
                  <a:schemeClr val="tx1"/>
                </a:solidFill>
              </a:rPr>
              <a:t>Listening Effectively</a:t>
            </a:r>
            <a:br>
              <a:rPr lang="en-US" altLang="en-US" sz="4400" b="1">
                <a:solidFill>
                  <a:schemeClr val="tx1"/>
                </a:solidFill>
              </a:rPr>
            </a:br>
            <a:endParaRPr lang="en-US" altLang="en-US" sz="4400" b="1">
              <a:solidFill>
                <a:schemeClr val="tx1"/>
              </a:solidFill>
            </a:endParaRP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0F62A470-F5FF-41DB-9CDC-1C48E9834B9A}" type="slidenum">
              <a:rPr lang="en-US" altLang="en-US"/>
              <a:pPr/>
              <a:t>31</a:t>
            </a:fld>
            <a:r>
              <a:rPr lang="en-US" altLang="en-US"/>
              <a:t> of 58</a:t>
            </a:r>
          </a:p>
        </p:txBody>
      </p:sp>
      <p:sp>
        <p:nvSpPr>
          <p:cNvPr id="3379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3798" name="Text Box 4"/>
          <p:cNvSpPr txBox="1">
            <a:spLocks noChangeArrowheads="1"/>
          </p:cNvSpPr>
          <p:nvPr/>
        </p:nvSpPr>
        <p:spPr bwMode="auto">
          <a:xfrm>
            <a:off x="4316413" y="6375400"/>
            <a:ext cx="5476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228600" y="1524000"/>
            <a:ext cx="8610600" cy="29479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000" b="1" dirty="0"/>
              <a:t>Answer only the question you are asked</a:t>
            </a:r>
          </a:p>
          <a:p>
            <a:pPr eaLnBrk="1" hangingPunct="1">
              <a:lnSpc>
                <a:spcPct val="90000"/>
              </a:lnSpc>
            </a:pPr>
            <a:endParaRPr lang="en-US" altLang="en-US" sz="2000" b="1" dirty="0"/>
          </a:p>
          <a:p>
            <a:pPr eaLnBrk="1" hangingPunct="1">
              <a:lnSpc>
                <a:spcPct val="90000"/>
              </a:lnSpc>
            </a:pPr>
            <a:r>
              <a:rPr lang="en-US" altLang="en-US" sz="2000" b="1" dirty="0"/>
              <a:t>Simple, focused answers will simplify and speed the process</a:t>
            </a:r>
          </a:p>
          <a:p>
            <a:pPr eaLnBrk="1" hangingPunct="1">
              <a:lnSpc>
                <a:spcPct val="90000"/>
              </a:lnSpc>
            </a:pPr>
            <a:endParaRPr lang="en-US" altLang="en-US" sz="2000" b="1" dirty="0"/>
          </a:p>
          <a:p>
            <a:pPr eaLnBrk="1" hangingPunct="1">
              <a:lnSpc>
                <a:spcPct val="90000"/>
              </a:lnSpc>
            </a:pPr>
            <a:r>
              <a:rPr lang="en-US" altLang="en-US" sz="2000" b="1" dirty="0"/>
              <a:t>Keep answers short and relevant.</a:t>
            </a:r>
          </a:p>
          <a:p>
            <a:pPr eaLnBrk="1" hangingPunct="1">
              <a:lnSpc>
                <a:spcPct val="90000"/>
              </a:lnSpc>
            </a:pPr>
            <a:endParaRPr lang="en-US" altLang="en-US" sz="2000" b="1" dirty="0"/>
          </a:p>
          <a:p>
            <a:pPr eaLnBrk="1" hangingPunct="1">
              <a:lnSpc>
                <a:spcPct val="90000"/>
              </a:lnSpc>
            </a:pPr>
            <a:r>
              <a:rPr lang="en-US" altLang="en-US" sz="2000" b="1" dirty="0"/>
              <a:t>OPEN BOOK!  Use your controlled procedures and documents.  </a:t>
            </a:r>
          </a:p>
          <a:p>
            <a:pPr eaLnBrk="1" hangingPunct="1">
              <a:lnSpc>
                <a:spcPct val="90000"/>
              </a:lnSpc>
            </a:pPr>
            <a:endParaRPr lang="en-US" altLang="en-US" sz="2000" b="1" dirty="0"/>
          </a:p>
          <a:p>
            <a:pPr eaLnBrk="1" hangingPunct="1">
              <a:lnSpc>
                <a:spcPct val="90000"/>
              </a:lnSpc>
            </a:pPr>
            <a:r>
              <a:rPr lang="en-US" altLang="en-US" sz="2000" b="1" dirty="0"/>
              <a:t>Tell the truth!</a:t>
            </a:r>
          </a:p>
          <a:p>
            <a:pPr eaLnBrk="1" hangingPunct="1">
              <a:lnSpc>
                <a:spcPct val="90000"/>
              </a:lnSpc>
            </a:pPr>
            <a:endParaRPr lang="en-US" altLang="en-US" sz="2000" b="1" dirty="0"/>
          </a:p>
          <a:p>
            <a:pPr eaLnBrk="1" hangingPunct="1">
              <a:lnSpc>
                <a:spcPct val="90000"/>
              </a:lnSpc>
            </a:pPr>
            <a:r>
              <a:rPr lang="en-US" altLang="en-US" sz="2000" b="1" dirty="0"/>
              <a:t>If you don’t know the answer or are unsure,  it’s OK to redirect  to another  person……..</a:t>
            </a:r>
          </a:p>
        </p:txBody>
      </p:sp>
      <p:sp>
        <p:nvSpPr>
          <p:cNvPr id="34819" name="Rectangle 4"/>
          <p:cNvSpPr>
            <a:spLocks noGrp="1" noChangeArrowheads="1"/>
          </p:cNvSpPr>
          <p:nvPr>
            <p:ph type="title"/>
          </p:nvPr>
        </p:nvSpPr>
        <p:spPr>
          <a:xfrm>
            <a:off x="419100" y="1226769"/>
            <a:ext cx="7696200" cy="1371600"/>
          </a:xfrm>
        </p:spPr>
        <p:txBody>
          <a:bodyPr/>
          <a:lstStyle/>
          <a:p>
            <a:pPr eaLnBrk="1" hangingPunct="1"/>
            <a:br>
              <a:rPr lang="en-US" altLang="en-US" sz="2800" dirty="0">
                <a:solidFill>
                  <a:srgbClr val="FF0000"/>
                </a:solidFill>
              </a:rPr>
            </a:br>
            <a:endParaRPr lang="en-US" altLang="en-US" sz="2400" dirty="0">
              <a:solidFill>
                <a:srgbClr val="FF0000"/>
              </a:solidFill>
            </a:endParaRPr>
          </a:p>
        </p:txBody>
      </p:sp>
      <p:sp>
        <p:nvSpPr>
          <p:cNvPr id="34820" name="Text Box 5"/>
          <p:cNvSpPr txBox="1">
            <a:spLocks noChangeArrowheads="1"/>
          </p:cNvSpPr>
          <p:nvPr/>
        </p:nvSpPr>
        <p:spPr bwMode="auto">
          <a:xfrm>
            <a:off x="1295400" y="228600"/>
            <a:ext cx="708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spcBef>
                <a:spcPct val="50000"/>
              </a:spcBef>
            </a:pPr>
            <a:r>
              <a:rPr lang="en-US" altLang="en-US" sz="4400" b="1"/>
              <a:t>Responding to Questions</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AD5A1BD6-79A8-4CFC-96EA-5E58055C41A0}" type="slidenum">
              <a:rPr lang="en-US" altLang="en-US"/>
              <a:pPr/>
              <a:t>32</a:t>
            </a:fld>
            <a:r>
              <a:rPr lang="en-US" altLang="en-US"/>
              <a:t> of 58</a:t>
            </a:r>
          </a:p>
        </p:txBody>
      </p:sp>
      <p:sp>
        <p:nvSpPr>
          <p:cNvPr id="34822" name="Rectangle 5"/>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4823"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685800" y="158115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sz="2800" dirty="0"/>
              <a:t>How to 'pass' gracefully.</a:t>
            </a:r>
          </a:p>
          <a:p>
            <a:pPr lvl="1" eaLnBrk="1" hangingPunct="1">
              <a:buSzPct val="75000"/>
              <a:buFontTx/>
              <a:buChar char="•"/>
            </a:pPr>
            <a:r>
              <a:rPr lang="en-US" altLang="en-US" sz="2400" dirty="0"/>
              <a:t>If you don’t perform a task, don’t know the answer or are unsure , refer the auditor to the correct person/area , your supervisor or manager.  </a:t>
            </a:r>
            <a:r>
              <a:rPr lang="en-US" altLang="en-US" sz="2400" b="1" dirty="0">
                <a:solidFill>
                  <a:srgbClr val="FF0000"/>
                </a:solidFill>
              </a:rPr>
              <a:t>Don’t try to answer for someone else. </a:t>
            </a:r>
          </a:p>
          <a:p>
            <a:pPr lvl="1" eaLnBrk="1" hangingPunct="1">
              <a:buSzPct val="75000"/>
              <a:buFontTx/>
              <a:buChar char="•"/>
            </a:pPr>
            <a:r>
              <a:rPr lang="en-US" altLang="en-US" sz="2400" dirty="0"/>
              <a:t>Explain what activities you are responsible for.  </a:t>
            </a:r>
          </a:p>
          <a:p>
            <a:pPr lvl="1" eaLnBrk="1" hangingPunct="1">
              <a:buSzPct val="75000"/>
              <a:buFontTx/>
              <a:buChar char="•"/>
            </a:pPr>
            <a:r>
              <a:rPr lang="en-US" altLang="en-US" sz="2400" dirty="0"/>
              <a:t>Be honest when you don't know.  "This area isn’t responsible for doing that. I don’t know who does it.“   </a:t>
            </a:r>
          </a:p>
          <a:p>
            <a:pPr eaLnBrk="1" hangingPunct="1"/>
            <a:r>
              <a:rPr lang="en-US" altLang="en-US" sz="2800" dirty="0"/>
              <a:t>DON'T AD-LIB ANSWERS!</a:t>
            </a:r>
          </a:p>
        </p:txBody>
      </p:sp>
      <p:sp>
        <p:nvSpPr>
          <p:cNvPr id="35843" name="Rectangle 4"/>
          <p:cNvSpPr>
            <a:spLocks noGrp="1" noChangeArrowheads="1"/>
          </p:cNvSpPr>
          <p:nvPr>
            <p:ph type="title"/>
          </p:nvPr>
        </p:nvSpPr>
        <p:spPr/>
        <p:txBody>
          <a:bodyPr/>
          <a:lstStyle/>
          <a:p>
            <a:pPr algn="ctr" eaLnBrk="1" hangingPunct="1"/>
            <a:r>
              <a:rPr lang="en-US" altLang="en-US" sz="4800" b="1">
                <a:solidFill>
                  <a:schemeClr val="tx1"/>
                </a:solidFill>
              </a:rPr>
              <a:t>Redirecting the Auditor</a:t>
            </a:r>
          </a:p>
        </p:txBody>
      </p:sp>
      <p:sp>
        <p:nvSpPr>
          <p:cNvPr id="2" name="Slide Number Placeholder 1"/>
          <p:cNvSpPr>
            <a:spLocks noGrp="1"/>
          </p:cNvSpPr>
          <p:nvPr>
            <p:ph type="sldNum" sz="quarter" idx="10"/>
          </p:nvPr>
        </p:nvSpPr>
        <p:spPr>
          <a:xfrm>
            <a:off x="7772400" y="6375400"/>
            <a:ext cx="11303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B5B17AB-F406-4844-A6D7-2CC9D916E4CE}" type="slidenum">
              <a:rPr lang="en-US" altLang="en-US"/>
              <a:pPr/>
              <a:t>33</a:t>
            </a:fld>
            <a:r>
              <a:rPr lang="en-US" altLang="en-US"/>
              <a:t> of 58</a:t>
            </a:r>
          </a:p>
        </p:txBody>
      </p:sp>
      <p:sp>
        <p:nvSpPr>
          <p:cNvPr id="3584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5846"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685800" y="140970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800" dirty="0"/>
              <a:t>Be sure you understand the question.  Ask for clarification.</a:t>
            </a:r>
          </a:p>
          <a:p>
            <a:pPr lvl="1" eaLnBrk="1" hangingPunct="1">
              <a:lnSpc>
                <a:spcPct val="90000"/>
              </a:lnSpc>
              <a:buFontTx/>
              <a:buChar char="•"/>
            </a:pPr>
            <a:r>
              <a:rPr lang="en-US" altLang="en-US" sz="2400" dirty="0"/>
              <a:t>"I'm not sure I understand what you mean."</a:t>
            </a:r>
            <a:endParaRPr lang="en-US" altLang="en-US" dirty="0"/>
          </a:p>
          <a:p>
            <a:pPr eaLnBrk="1" hangingPunct="1">
              <a:lnSpc>
                <a:spcPct val="90000"/>
              </a:lnSpc>
            </a:pPr>
            <a:r>
              <a:rPr lang="en-US" altLang="en-US" sz="2800" dirty="0"/>
              <a:t>Redirect the auditor to the correct person/area, your supervisor or manager.</a:t>
            </a:r>
            <a:endParaRPr lang="en-US" altLang="en-US" dirty="0"/>
          </a:p>
          <a:p>
            <a:pPr lvl="1" eaLnBrk="1" hangingPunct="1">
              <a:lnSpc>
                <a:spcPct val="90000"/>
              </a:lnSpc>
              <a:buFontTx/>
              <a:buChar char="•"/>
            </a:pPr>
            <a:r>
              <a:rPr lang="en-US" altLang="en-US" sz="2400" dirty="0"/>
              <a:t>“ That item is not part of my responsibility, need to contact my  manager”</a:t>
            </a:r>
          </a:p>
          <a:p>
            <a:pPr eaLnBrk="1" hangingPunct="1">
              <a:lnSpc>
                <a:spcPct val="90000"/>
              </a:lnSpc>
            </a:pPr>
            <a:r>
              <a:rPr lang="en-US" altLang="en-US" sz="2800" dirty="0"/>
              <a:t>Avoid only saying "I don't know."  Include responsibilities.</a:t>
            </a:r>
          </a:p>
          <a:p>
            <a:pPr lvl="1" eaLnBrk="1" hangingPunct="1">
              <a:lnSpc>
                <a:spcPct val="90000"/>
              </a:lnSpc>
              <a:buFontTx/>
              <a:buChar char="•"/>
            </a:pPr>
            <a:r>
              <a:rPr lang="en-US" altLang="en-US" sz="2400" dirty="0"/>
              <a:t>"I don't know who processes the documents after I complete them.  I am responsible for submitting them through the document control database, let’s contact my supervisor.” </a:t>
            </a:r>
          </a:p>
        </p:txBody>
      </p:sp>
      <p:sp>
        <p:nvSpPr>
          <p:cNvPr id="36867" name="Rectangle 4"/>
          <p:cNvSpPr>
            <a:spLocks noGrp="1" noChangeArrowheads="1"/>
          </p:cNvSpPr>
          <p:nvPr>
            <p:ph type="title"/>
          </p:nvPr>
        </p:nvSpPr>
        <p:spPr>
          <a:xfrm>
            <a:off x="533400" y="258763"/>
            <a:ext cx="8382000" cy="844550"/>
          </a:xfrm>
        </p:spPr>
        <p:txBody>
          <a:bodyPr/>
          <a:lstStyle/>
          <a:p>
            <a:pPr algn="ctr" eaLnBrk="1" hangingPunct="1"/>
            <a:r>
              <a:rPr lang="en-US" altLang="en-US" sz="3200" b="1">
                <a:solidFill>
                  <a:schemeClr val="tx1"/>
                </a:solidFill>
              </a:rPr>
              <a:t>Negative responses – before you say no…</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830FC2C2-6714-41A1-B49C-72A5FF140BE4}" type="slidenum">
              <a:rPr lang="en-US" altLang="en-US"/>
              <a:pPr/>
              <a:t>34</a:t>
            </a:fld>
            <a:r>
              <a:rPr lang="en-US" altLang="en-US"/>
              <a:t> of 58</a:t>
            </a:r>
          </a:p>
        </p:txBody>
      </p:sp>
      <p:sp>
        <p:nvSpPr>
          <p:cNvPr id="3686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6870"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685800" y="100965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eaLnBrk="1" hangingPunct="1">
              <a:buFontTx/>
              <a:buNone/>
            </a:pPr>
            <a:r>
              <a:rPr lang="en-US" altLang="en-US"/>
              <a:t>	</a:t>
            </a:r>
          </a:p>
        </p:txBody>
      </p:sp>
      <p:pic>
        <p:nvPicPr>
          <p:cNvPr id="37891" name="Picture 274" descr="C:\Documents and Settings\02890\Desktop\D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57400"/>
            <a:ext cx="60960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275"/>
          <p:cNvSpPr>
            <a:spLocks noGrp="1" noChangeArrowheads="1"/>
          </p:cNvSpPr>
          <p:nvPr>
            <p:ph type="title"/>
          </p:nvPr>
        </p:nvSpPr>
        <p:spPr>
          <a:xfrm>
            <a:off x="990600" y="228600"/>
            <a:ext cx="7924800" cy="844550"/>
          </a:xfrm>
        </p:spPr>
        <p:txBody>
          <a:bodyPr/>
          <a:lstStyle/>
          <a:p>
            <a:pPr algn="ctr" eaLnBrk="1" hangingPunct="1"/>
            <a:r>
              <a:rPr lang="en-US" altLang="en-US" sz="4800" b="1">
                <a:solidFill>
                  <a:schemeClr val="tx1"/>
                </a:solidFill>
              </a:rPr>
              <a:t>General Audit Behavior</a:t>
            </a:r>
          </a:p>
        </p:txBody>
      </p:sp>
      <p:sp>
        <p:nvSpPr>
          <p:cNvPr id="2" name="Slide Number Placeholder 1"/>
          <p:cNvSpPr>
            <a:spLocks noGrp="1"/>
          </p:cNvSpPr>
          <p:nvPr>
            <p:ph type="sldNum" sz="quarter" idx="10"/>
          </p:nvPr>
        </p:nvSpPr>
        <p:spPr>
          <a:xfrm>
            <a:off x="7848600" y="6375400"/>
            <a:ext cx="10541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06B8F407-E1D8-4D1E-AD01-FE03815A0A60}" type="slidenum">
              <a:rPr lang="en-US" altLang="en-US"/>
              <a:pPr/>
              <a:t>35</a:t>
            </a:fld>
            <a:r>
              <a:rPr lang="en-US" altLang="en-US"/>
              <a:t> of 58</a:t>
            </a:r>
          </a:p>
        </p:txBody>
      </p:sp>
      <p:sp>
        <p:nvSpPr>
          <p:cNvPr id="37894" name="Rectangle 5"/>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7895" name="Text Box 4"/>
          <p:cNvSpPr txBox="1">
            <a:spLocks noChangeArrowheads="1"/>
          </p:cNvSpPr>
          <p:nvPr/>
        </p:nvSpPr>
        <p:spPr bwMode="auto">
          <a:xfrm>
            <a:off x="4187825" y="62992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533400" y="1447800"/>
            <a:ext cx="7924800" cy="481488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dirty="0"/>
              <a:t>Make sure you understand the problem.  </a:t>
            </a:r>
          </a:p>
          <a:p>
            <a:pPr eaLnBrk="1" hangingPunct="1"/>
            <a:r>
              <a:rPr lang="en-US" altLang="en-US" dirty="0"/>
              <a:t>Provide details so the written finding will be clear. </a:t>
            </a:r>
            <a:endParaRPr lang="en-US" altLang="en-US" dirty="0">
              <a:solidFill>
                <a:schemeClr val="hlink"/>
              </a:solidFill>
            </a:endParaRPr>
          </a:p>
          <a:p>
            <a:pPr eaLnBrk="1" hangingPunct="1">
              <a:buSzPct val="75000"/>
            </a:pPr>
            <a:r>
              <a:rPr lang="en-US" altLang="en-US" dirty="0"/>
              <a:t>Take notes on possible solutions.</a:t>
            </a:r>
          </a:p>
          <a:p>
            <a:pPr eaLnBrk="1" hangingPunct="1">
              <a:buSzPct val="75000"/>
            </a:pPr>
            <a:r>
              <a:rPr lang="en-US" altLang="en-US" dirty="0"/>
              <a:t>Don't make excuses!  It implies you knew there was a problem but didn't fix it.</a:t>
            </a:r>
          </a:p>
          <a:p>
            <a:pPr lvl="1" eaLnBrk="1" hangingPunct="1">
              <a:buSzPct val="75000"/>
            </a:pPr>
            <a:r>
              <a:rPr lang="en-US" altLang="en-US" sz="2400" dirty="0"/>
              <a:t>If unclear as to why it's a problem, ask for the requirement that they are writing it against. A good finding will </a:t>
            </a:r>
            <a:r>
              <a:rPr lang="en-US" altLang="en-US" sz="2400" b="1" u="sng" dirty="0"/>
              <a:t>always</a:t>
            </a:r>
            <a:r>
              <a:rPr lang="en-US" altLang="en-US" sz="2400" dirty="0"/>
              <a:t> relate to a clear requirement. </a:t>
            </a:r>
          </a:p>
        </p:txBody>
      </p:sp>
      <p:sp>
        <p:nvSpPr>
          <p:cNvPr id="38915" name="Rectangle 4"/>
          <p:cNvSpPr>
            <a:spLocks noGrp="1" noChangeArrowheads="1"/>
          </p:cNvSpPr>
          <p:nvPr>
            <p:ph type="title"/>
          </p:nvPr>
        </p:nvSpPr>
        <p:spPr>
          <a:xfrm>
            <a:off x="228600" y="258763"/>
            <a:ext cx="8915400" cy="844550"/>
          </a:xfrm>
        </p:spPr>
        <p:txBody>
          <a:bodyPr/>
          <a:lstStyle/>
          <a:p>
            <a:pPr eaLnBrk="1" hangingPunct="1"/>
            <a:r>
              <a:rPr lang="en-US" altLang="en-US" b="1">
                <a:solidFill>
                  <a:schemeClr val="tx1"/>
                </a:solidFill>
              </a:rPr>
              <a:t>What to do if the Auditor has a finding?</a:t>
            </a: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F6E2E8FE-50BC-4F47-BC75-CF6C6BC01EB5}" type="slidenum">
              <a:rPr lang="en-US" altLang="en-US"/>
              <a:pPr/>
              <a:t>36</a:t>
            </a:fld>
            <a:r>
              <a:rPr lang="en-US" altLang="en-US"/>
              <a:t> of 58</a:t>
            </a:r>
          </a:p>
        </p:txBody>
      </p:sp>
      <p:sp>
        <p:nvSpPr>
          <p:cNvPr id="3891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8918" name="Text Box 4"/>
          <p:cNvSpPr txBox="1">
            <a:spLocks noChangeArrowheads="1"/>
          </p:cNvSpPr>
          <p:nvPr/>
        </p:nvSpPr>
        <p:spPr bwMode="auto">
          <a:xfrm>
            <a:off x="4257675" y="6473825"/>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381000" y="1295400"/>
            <a:ext cx="84582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dirty="0"/>
              <a:t>If you disagree with a finding, state your opinion calmly and provide the reasoning</a:t>
            </a:r>
          </a:p>
          <a:p>
            <a:pPr eaLnBrk="1" hangingPunct="1"/>
            <a:r>
              <a:rPr lang="en-US" altLang="en-US" dirty="0"/>
              <a:t>Don't argue with the auditor!</a:t>
            </a:r>
          </a:p>
          <a:p>
            <a:pPr eaLnBrk="1" hangingPunct="1"/>
            <a:r>
              <a:rPr lang="en-US" altLang="en-US" dirty="0"/>
              <a:t>If you still disagree, ask about the process for disputing a finding – in most cases Accreditation Services or the Quality Representative will support this discussion.</a:t>
            </a:r>
          </a:p>
          <a:p>
            <a:pPr eaLnBrk="1" hangingPunct="1"/>
            <a:r>
              <a:rPr lang="en-US" altLang="en-US" dirty="0"/>
              <a:t>You may contact the staff in Accreditation Services for further help.</a:t>
            </a:r>
          </a:p>
        </p:txBody>
      </p:sp>
      <p:sp>
        <p:nvSpPr>
          <p:cNvPr id="39939" name="Rectangle 4"/>
          <p:cNvSpPr>
            <a:spLocks noGrp="1" noChangeArrowheads="1"/>
          </p:cNvSpPr>
          <p:nvPr>
            <p:ph type="title"/>
          </p:nvPr>
        </p:nvSpPr>
        <p:spPr>
          <a:xfrm>
            <a:off x="1981200" y="304800"/>
            <a:ext cx="6477000" cy="844550"/>
          </a:xfrm>
        </p:spPr>
        <p:txBody>
          <a:bodyPr/>
          <a:lstStyle/>
          <a:p>
            <a:pPr eaLnBrk="1" hangingPunct="1"/>
            <a:r>
              <a:rPr lang="en-US" altLang="en-US" sz="4400" b="1">
                <a:solidFill>
                  <a:schemeClr val="tx1"/>
                </a:solidFill>
              </a:rPr>
              <a:t>Disputing findings</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A354A36-FD88-4ED3-9375-AF00A85ED1B7}" type="slidenum">
              <a:rPr lang="en-US" altLang="en-US"/>
              <a:pPr/>
              <a:t>37</a:t>
            </a:fld>
            <a:r>
              <a:rPr lang="en-US" altLang="en-US"/>
              <a:t> of 58</a:t>
            </a:r>
          </a:p>
        </p:txBody>
      </p:sp>
      <p:sp>
        <p:nvSpPr>
          <p:cNvPr id="3994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39942"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286000" y="228600"/>
            <a:ext cx="4679950" cy="9144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ctr"/>
            <a:r>
              <a:rPr lang="en-US" altLang="en-US" sz="5400" b="1">
                <a:latin typeface="Times New Roman" panose="02020603050405020304" pitchFamily="18" charset="0"/>
              </a:rPr>
              <a:t>After the Audit</a:t>
            </a:r>
          </a:p>
        </p:txBody>
      </p:sp>
      <p:sp>
        <p:nvSpPr>
          <p:cNvPr id="40963" name="Rectangle 3"/>
          <p:cNvSpPr>
            <a:spLocks noChangeArrowheads="1"/>
          </p:cNvSpPr>
          <p:nvPr/>
        </p:nvSpPr>
        <p:spPr bwMode="auto">
          <a:xfrm>
            <a:off x="289136" y="1243361"/>
            <a:ext cx="8565728" cy="366254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spcBef>
                <a:spcPct val="50000"/>
              </a:spcBef>
              <a:buFontTx/>
              <a:buChar char="•"/>
            </a:pPr>
            <a:r>
              <a:rPr lang="en-US" altLang="en-US" sz="4000" dirty="0">
                <a:cs typeface="Times New Roman" panose="02020603050405020304" pitchFamily="18" charset="0"/>
              </a:rPr>
              <a:t>  </a:t>
            </a:r>
            <a:r>
              <a:rPr lang="en-US" altLang="en-US" sz="4000" b="1" dirty="0">
                <a:cs typeface="Times New Roman" panose="02020603050405020304" pitchFamily="18" charset="0"/>
              </a:rPr>
              <a:t>If there are</a:t>
            </a:r>
            <a:r>
              <a:rPr lang="en-US" altLang="en-US" sz="4000" dirty="0">
                <a:cs typeface="Times New Roman" panose="02020603050405020304" pitchFamily="18" charset="0"/>
              </a:rPr>
              <a:t> </a:t>
            </a:r>
            <a:r>
              <a:rPr lang="en-US" altLang="en-US" sz="4000" b="1" dirty="0">
                <a:cs typeface="Times New Roman" panose="02020603050405020304" pitchFamily="18" charset="0"/>
              </a:rPr>
              <a:t>CARs</a:t>
            </a:r>
          </a:p>
          <a:p>
            <a:pPr lvl="1">
              <a:spcBef>
                <a:spcPct val="50000"/>
              </a:spcBef>
              <a:buFontTx/>
              <a:buChar char="•"/>
            </a:pPr>
            <a:r>
              <a:rPr lang="en-US" altLang="en-US" sz="3200" b="1" dirty="0">
                <a:cs typeface="Times New Roman" panose="02020603050405020304" pitchFamily="18" charset="0"/>
              </a:rPr>
              <a:t>Accreditation Services and/or the  Quality Team will manage the Corrective Action Process including</a:t>
            </a:r>
          </a:p>
          <a:p>
            <a:pPr lvl="1">
              <a:spcBef>
                <a:spcPct val="50000"/>
              </a:spcBef>
              <a:buFontTx/>
              <a:buChar char="•"/>
            </a:pPr>
            <a:r>
              <a:rPr lang="en-US" altLang="en-US" sz="3200" b="1" dirty="0">
                <a:cs typeface="Times New Roman" panose="02020603050405020304" pitchFamily="18" charset="0"/>
              </a:rPr>
              <a:t>  CAR owner assignment and support for an effective resolution response</a:t>
            </a: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82BD49F-7EFB-4289-B073-B1362A44EE1A}" type="slidenum">
              <a:rPr lang="en-US" altLang="en-US"/>
              <a:pPr/>
              <a:t>38</a:t>
            </a:fld>
            <a:r>
              <a:rPr lang="en-US" altLang="en-US"/>
              <a:t> of 58</a:t>
            </a:r>
          </a:p>
        </p:txBody>
      </p:sp>
      <p:sp>
        <p:nvSpPr>
          <p:cNvPr id="4096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0966" name="Text Box 4"/>
          <p:cNvSpPr txBox="1">
            <a:spLocks noChangeArrowheads="1"/>
          </p:cNvSpPr>
          <p:nvPr/>
        </p:nvSpPr>
        <p:spPr bwMode="auto">
          <a:xfrm>
            <a:off x="3886200" y="63246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584200" y="1466850"/>
            <a:ext cx="7772400" cy="41148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Tx/>
              <a:buNone/>
            </a:pPr>
            <a:r>
              <a:rPr lang="en-US" altLang="en-US" sz="2800" dirty="0"/>
              <a:t>Typical audit findings result from:</a:t>
            </a:r>
          </a:p>
          <a:p>
            <a:pPr eaLnBrk="1" hangingPunct="1"/>
            <a:r>
              <a:rPr lang="en-US" altLang="en-US" sz="2800" dirty="0"/>
              <a:t>A requirement has not been addressed by the system. (No procedure or practice)</a:t>
            </a:r>
          </a:p>
          <a:p>
            <a:pPr eaLnBrk="1" hangingPunct="1"/>
            <a:r>
              <a:rPr lang="en-US" altLang="en-US" sz="2800" dirty="0"/>
              <a:t>A practice has not been documented in a procedure.</a:t>
            </a:r>
          </a:p>
          <a:p>
            <a:pPr eaLnBrk="1" hangingPunct="1"/>
            <a:r>
              <a:rPr lang="en-US" altLang="en-US" sz="2800" dirty="0"/>
              <a:t>Procedure and practice do not match.</a:t>
            </a:r>
          </a:p>
          <a:p>
            <a:pPr eaLnBrk="1" hangingPunct="1"/>
            <a:r>
              <a:rPr lang="en-US" altLang="en-US" sz="2800" dirty="0"/>
              <a:t>There is no record to support the procedure.</a:t>
            </a:r>
          </a:p>
        </p:txBody>
      </p:sp>
      <p:sp>
        <p:nvSpPr>
          <p:cNvPr id="41987" name="Rectangle 4"/>
          <p:cNvSpPr>
            <a:spLocks noGrp="1" noChangeArrowheads="1"/>
          </p:cNvSpPr>
          <p:nvPr>
            <p:ph type="title"/>
          </p:nvPr>
        </p:nvSpPr>
        <p:spPr>
          <a:xfrm>
            <a:off x="2057400" y="304800"/>
            <a:ext cx="5943600" cy="844550"/>
          </a:xfrm>
        </p:spPr>
        <p:txBody>
          <a:bodyPr/>
          <a:lstStyle/>
          <a:p>
            <a:pPr eaLnBrk="1" hangingPunct="1"/>
            <a:r>
              <a:rPr lang="en-US" altLang="en-US" sz="4800" b="1">
                <a:solidFill>
                  <a:schemeClr val="tx1"/>
                </a:solidFill>
              </a:rPr>
              <a:t>Audit Findings</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6D3D0417-5AE0-4518-9E58-5067DEF0A0F1}" type="slidenum">
              <a:rPr lang="en-US" altLang="en-US"/>
              <a:pPr/>
              <a:t>39</a:t>
            </a:fld>
            <a:r>
              <a:rPr lang="en-US" altLang="en-US"/>
              <a:t> of 58</a:t>
            </a:r>
          </a:p>
        </p:txBody>
      </p:sp>
      <p:sp>
        <p:nvSpPr>
          <p:cNvPr id="4198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1990" name="Text Box 4"/>
          <p:cNvSpPr txBox="1">
            <a:spLocks noChangeArrowheads="1"/>
          </p:cNvSpPr>
          <p:nvPr/>
        </p:nvSpPr>
        <p:spPr bwMode="auto">
          <a:xfrm>
            <a:off x="4191000" y="6375400"/>
            <a:ext cx="57579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 </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82813" y="152400"/>
            <a:ext cx="4625975" cy="1006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lgn="ctr"/>
            <a:r>
              <a:rPr lang="en-US" altLang="en-US" sz="6000" b="1"/>
              <a:t>Introduction</a:t>
            </a:r>
          </a:p>
        </p:txBody>
      </p:sp>
      <p:sp>
        <p:nvSpPr>
          <p:cNvPr id="6147" name="Rectangle 3"/>
          <p:cNvSpPr>
            <a:spLocks noChangeArrowheads="1"/>
          </p:cNvSpPr>
          <p:nvPr/>
        </p:nvSpPr>
        <p:spPr bwMode="auto">
          <a:xfrm>
            <a:off x="685800" y="1600200"/>
            <a:ext cx="8001000" cy="43402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a:spcBef>
                <a:spcPct val="50000"/>
              </a:spcBef>
              <a:buFontTx/>
              <a:buChar char="•"/>
            </a:pPr>
            <a:r>
              <a:rPr lang="en-US" altLang="en-US" sz="3600" b="1">
                <a:cs typeface="Times New Roman" panose="02020603050405020304" pitchFamily="18" charset="0"/>
              </a:rPr>
              <a:t>  </a:t>
            </a:r>
            <a:r>
              <a:rPr lang="en-US" altLang="en-US" sz="3200" b="1">
                <a:cs typeface="Times New Roman" panose="02020603050405020304" pitchFamily="18" charset="0"/>
              </a:rPr>
              <a:t>What is an Audit</a:t>
            </a:r>
          </a:p>
          <a:p>
            <a:pPr>
              <a:spcBef>
                <a:spcPct val="50000"/>
              </a:spcBef>
              <a:buFontTx/>
              <a:buChar char="•"/>
            </a:pPr>
            <a:r>
              <a:rPr lang="en-US" altLang="en-US" sz="3200" b="1">
                <a:cs typeface="Times New Roman" panose="02020603050405020304" pitchFamily="18" charset="0"/>
              </a:rPr>
              <a:t>  Why we Audit</a:t>
            </a:r>
          </a:p>
          <a:p>
            <a:pPr>
              <a:spcBef>
                <a:spcPct val="50000"/>
              </a:spcBef>
              <a:buFontTx/>
              <a:buChar char="•"/>
            </a:pPr>
            <a:r>
              <a:rPr lang="en-US" altLang="en-US" sz="3200" b="1">
                <a:cs typeface="Times New Roman" panose="02020603050405020304" pitchFamily="18" charset="0"/>
              </a:rPr>
              <a:t>  Need for Audits</a:t>
            </a:r>
          </a:p>
          <a:p>
            <a:pPr>
              <a:spcBef>
                <a:spcPct val="50000"/>
              </a:spcBef>
              <a:buFontTx/>
              <a:buChar char="•"/>
            </a:pPr>
            <a:r>
              <a:rPr lang="en-US" altLang="en-US" sz="3200" b="1">
                <a:cs typeface="Times New Roman" panose="02020603050405020304" pitchFamily="18" charset="0"/>
              </a:rPr>
              <a:t>  Types of Audits</a:t>
            </a:r>
          </a:p>
          <a:p>
            <a:pPr>
              <a:spcBef>
                <a:spcPct val="50000"/>
              </a:spcBef>
              <a:buFontTx/>
              <a:buChar char="•"/>
            </a:pPr>
            <a:r>
              <a:rPr lang="en-US" altLang="en-US" sz="3200" b="1">
                <a:cs typeface="Times New Roman" panose="02020603050405020304" pitchFamily="18" charset="0"/>
              </a:rPr>
              <a:t>  What we are Audited Against</a:t>
            </a:r>
          </a:p>
          <a:p>
            <a:pPr>
              <a:spcBef>
                <a:spcPct val="50000"/>
              </a:spcBef>
              <a:buFontTx/>
              <a:buChar char="•"/>
            </a:pPr>
            <a:endParaRPr lang="en-US" altLang="en-US" sz="3200" b="1">
              <a:cs typeface="Times New Roman" panose="02020603050405020304" pitchFamily="18" charset="0"/>
            </a:endParaRP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F02C5092-80E7-4291-A6F5-8FC49FDE6328}" type="slidenum">
              <a:rPr lang="en-US" altLang="en-US"/>
              <a:pPr/>
              <a:t>4</a:t>
            </a:fld>
            <a:r>
              <a:rPr lang="en-US" altLang="en-US"/>
              <a:t> of 58</a:t>
            </a:r>
          </a:p>
        </p:txBody>
      </p:sp>
      <p:sp>
        <p:nvSpPr>
          <p:cNvPr id="614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6150" name="Text Box 4"/>
          <p:cNvSpPr txBox="1">
            <a:spLocks noChangeArrowheads="1"/>
          </p:cNvSpPr>
          <p:nvPr/>
        </p:nvSpPr>
        <p:spPr bwMode="auto">
          <a:xfrm>
            <a:off x="4273550" y="64008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en-US" altLang="en-US" b="1">
                <a:solidFill>
                  <a:schemeClr val="tx1"/>
                </a:solidFill>
              </a:rPr>
              <a:t>CAR’s and Root Cause Analysis</a:t>
            </a:r>
          </a:p>
        </p:txBody>
      </p:sp>
      <p:sp>
        <p:nvSpPr>
          <p:cNvPr id="43011" name="Rectangle 3"/>
          <p:cNvSpPr>
            <a:spLocks noGrp="1" noChangeArrowheads="1"/>
          </p:cNvSpPr>
          <p:nvPr>
            <p:ph type="body" idx="1"/>
          </p:nvPr>
        </p:nvSpPr>
        <p:spPr>
          <a:xfrm>
            <a:off x="533400" y="1471613"/>
            <a:ext cx="8305800" cy="4814887"/>
          </a:xfrm>
        </p:spPr>
        <p:txBody>
          <a:bodyPr/>
          <a:lstStyle/>
          <a:p>
            <a:pPr eaLnBrk="1" hangingPunct="1"/>
            <a:r>
              <a:rPr lang="en-US" altLang="en-US" dirty="0"/>
              <a:t>Once a finding is formally in the system a root cause analysis must be used to determine the “bottom line” reason why a nonconformity occurred</a:t>
            </a:r>
          </a:p>
          <a:p>
            <a:pPr eaLnBrk="1" hangingPunct="1"/>
            <a:r>
              <a:rPr lang="en-US" altLang="en-US" dirty="0"/>
              <a:t>UL’s corrective action procedure and process can be found in DCS. 00-QA-S0006 and CAR FAQ </a:t>
            </a:r>
            <a:r>
              <a:rPr lang="en-US" altLang="en-US" dirty="0">
                <a:hlinkClick r:id="rId2"/>
              </a:rPr>
              <a:t>http://corporate.ul.com/departments/snk5212/QE/FAQ.cfm</a:t>
            </a:r>
            <a:endParaRPr lang="en-US" altLang="en-US" dirty="0"/>
          </a:p>
          <a:p>
            <a:pPr eaLnBrk="1" hangingPunct="1"/>
            <a:endParaRPr lang="en-US" altLang="en-US" dirty="0"/>
          </a:p>
          <a:p>
            <a:pPr marL="0" indent="0" eaLnBrk="1" hangingPunct="1">
              <a:buNone/>
            </a:pPr>
            <a:endParaRPr lang="en-US" altLang="en-US" dirty="0"/>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510D9E5D-988B-48AE-BEEE-7F2EA633941A}" type="slidenum">
              <a:rPr lang="en-US" altLang="en-US"/>
              <a:pPr/>
              <a:t>40</a:t>
            </a:fld>
            <a:r>
              <a:rPr lang="en-US" altLang="en-US"/>
              <a:t> of 58</a:t>
            </a:r>
          </a:p>
        </p:txBody>
      </p:sp>
      <p:sp>
        <p:nvSpPr>
          <p:cNvPr id="4301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3014"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br>
              <a:rPr lang="en-US" altLang="en-US"/>
            </a:br>
            <a:r>
              <a:rPr lang="en-US" altLang="en-US" b="1">
                <a:solidFill>
                  <a:schemeClr val="tx1"/>
                </a:solidFill>
              </a:rPr>
              <a:t>The Role of the Audit Escort</a:t>
            </a:r>
            <a:br>
              <a:rPr lang="en-US" altLang="en-US"/>
            </a:br>
            <a:endParaRPr lang="en-US" altLang="en-US"/>
          </a:p>
        </p:txBody>
      </p:sp>
      <p:sp>
        <p:nvSpPr>
          <p:cNvPr id="44035" name="Content Placeholder 2"/>
          <p:cNvSpPr>
            <a:spLocks noGrp="1"/>
          </p:cNvSpPr>
          <p:nvPr>
            <p:ph idx="1"/>
          </p:nvPr>
        </p:nvSpPr>
        <p:spPr>
          <a:xfrm>
            <a:off x="533400" y="1447800"/>
            <a:ext cx="7924800" cy="4814888"/>
          </a:xfrm>
        </p:spPr>
        <p:txBody>
          <a:bodyPr/>
          <a:lstStyle/>
          <a:p>
            <a:pPr eaLnBrk="1" hangingPunct="1"/>
            <a:r>
              <a:rPr lang="en-US" altLang="en-US" dirty="0"/>
              <a:t>What is an Audit Escort?</a:t>
            </a:r>
          </a:p>
          <a:p>
            <a:pPr eaLnBrk="1" hangingPunct="1"/>
            <a:r>
              <a:rPr lang="en-US" altLang="en-US" dirty="0"/>
              <a:t>What is the Value of the Audit Escort?</a:t>
            </a:r>
          </a:p>
          <a:p>
            <a:pPr eaLnBrk="1" hangingPunct="1"/>
            <a:r>
              <a:rPr lang="en-US" altLang="en-US" dirty="0"/>
              <a:t>How Should the Audit Escort Interact with the Auditee and Auditor?</a:t>
            </a:r>
          </a:p>
          <a:p>
            <a:pPr eaLnBrk="1" hangingPunct="1"/>
            <a:r>
              <a:rPr lang="en-US" altLang="en-US" dirty="0"/>
              <a:t>Where do I Find More Information Concerning the Topics Presented Today?</a:t>
            </a:r>
          </a:p>
          <a:p>
            <a:pPr eaLnBrk="1" hangingPunct="1"/>
            <a:endParaRPr lang="en-US" altLang="en-US" dirty="0"/>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EF2EC98F-1D61-44B8-B339-C081B88DA5B6}" type="slidenum">
              <a:rPr lang="en-US" altLang="en-US"/>
              <a:pPr/>
              <a:t>41</a:t>
            </a:fld>
            <a:r>
              <a:rPr lang="en-US" altLang="en-US"/>
              <a:t> of 58</a:t>
            </a:r>
          </a:p>
        </p:txBody>
      </p:sp>
      <p:sp>
        <p:nvSpPr>
          <p:cNvPr id="4403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4038"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eaLnBrk="1" hangingPunct="1"/>
            <a:r>
              <a:rPr lang="en-US" altLang="en-US" b="1">
                <a:solidFill>
                  <a:schemeClr val="tx1"/>
                </a:solidFill>
              </a:rPr>
              <a:t>The Audit Escort</a:t>
            </a:r>
          </a:p>
        </p:txBody>
      </p:sp>
      <p:sp>
        <p:nvSpPr>
          <p:cNvPr id="45059" name="Content Placeholder 2"/>
          <p:cNvSpPr>
            <a:spLocks noGrp="1"/>
          </p:cNvSpPr>
          <p:nvPr>
            <p:ph idx="1"/>
          </p:nvPr>
        </p:nvSpPr>
        <p:spPr>
          <a:xfrm>
            <a:off x="533400" y="1447800"/>
            <a:ext cx="7924800" cy="4814888"/>
          </a:xfrm>
        </p:spPr>
        <p:txBody>
          <a:bodyPr/>
          <a:lstStyle/>
          <a:p>
            <a:pPr eaLnBrk="1" hangingPunct="1"/>
            <a:r>
              <a:rPr lang="en-US" altLang="en-US"/>
              <a:t>The Audit Escort is an Independent Observer who Acts as a “Witness and Scribe” of the Audit Proceedings</a:t>
            </a: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A6F6C9F-A070-475D-B4CE-8018BBF6591D}" type="slidenum">
              <a:rPr lang="en-US" altLang="en-US"/>
              <a:pPr/>
              <a:t>42</a:t>
            </a:fld>
            <a:r>
              <a:rPr lang="en-US" altLang="en-US"/>
              <a:t> of 58</a:t>
            </a:r>
          </a:p>
        </p:txBody>
      </p:sp>
      <p:sp>
        <p:nvSpPr>
          <p:cNvPr id="4506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5062"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eaLnBrk="1" hangingPunct="1"/>
            <a:r>
              <a:rPr lang="en-US" altLang="en-US" b="1">
                <a:solidFill>
                  <a:schemeClr val="tx1"/>
                </a:solidFill>
              </a:rPr>
              <a:t>Attributes of the Audit Escort</a:t>
            </a:r>
          </a:p>
        </p:txBody>
      </p:sp>
      <p:sp>
        <p:nvSpPr>
          <p:cNvPr id="46083" name="Content Placeholder 2"/>
          <p:cNvSpPr>
            <a:spLocks noGrp="1"/>
          </p:cNvSpPr>
          <p:nvPr>
            <p:ph idx="1"/>
          </p:nvPr>
        </p:nvSpPr>
        <p:spPr>
          <a:xfrm>
            <a:off x="533400" y="1447800"/>
            <a:ext cx="7924800" cy="4814888"/>
          </a:xfrm>
        </p:spPr>
        <p:txBody>
          <a:bodyPr/>
          <a:lstStyle/>
          <a:p>
            <a:pPr eaLnBrk="1" hangingPunct="1"/>
            <a:r>
              <a:rPr lang="en-US" altLang="en-US" sz="2800"/>
              <a:t>General understanding of the audit process</a:t>
            </a:r>
          </a:p>
          <a:p>
            <a:pPr eaLnBrk="1" hangingPunct="1"/>
            <a:r>
              <a:rPr lang="en-US" altLang="en-US" sz="2800"/>
              <a:t>General understanding of UL’s quality management system and applicable ISO Standards</a:t>
            </a:r>
          </a:p>
          <a:p>
            <a:pPr eaLnBrk="1" hangingPunct="1"/>
            <a:r>
              <a:rPr lang="en-US" altLang="en-US" sz="2800"/>
              <a:t>General understanding of UL’s safety requirements</a:t>
            </a:r>
          </a:p>
          <a:p>
            <a:pPr eaLnBrk="1" hangingPunct="1"/>
            <a:r>
              <a:rPr lang="en-US" altLang="en-US" sz="2800"/>
              <a:t>General understanding of UL’s facility layout </a:t>
            </a:r>
          </a:p>
          <a:p>
            <a:pPr eaLnBrk="1" hangingPunct="1"/>
            <a:r>
              <a:rPr lang="en-US" altLang="en-US" sz="2800"/>
              <a:t>Listening skills</a:t>
            </a:r>
          </a:p>
          <a:p>
            <a:pPr eaLnBrk="1" hangingPunct="1"/>
            <a:r>
              <a:rPr lang="en-US" altLang="en-US" sz="2800"/>
              <a:t>Note taking skills</a:t>
            </a:r>
          </a:p>
          <a:p>
            <a:pPr eaLnBrk="1" hangingPunct="1"/>
            <a:r>
              <a:rPr lang="en-US" altLang="en-US" sz="2800"/>
              <a:t>Maintains a professional image at all times </a:t>
            </a:r>
          </a:p>
          <a:p>
            <a:pPr eaLnBrk="1" hangingPunct="1"/>
            <a:endParaRPr lang="en-US" altLang="en-US" sz="2800"/>
          </a:p>
          <a:p>
            <a:pPr eaLnBrk="1" hangingPunct="1"/>
            <a:endParaRPr lang="en-US" altLang="en-US" sz="2800"/>
          </a:p>
          <a:p>
            <a:pPr eaLnBrk="1" hangingPunct="1"/>
            <a:endParaRPr lang="en-US" altLang="en-US" sz="2800"/>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44FFF5A-9EFF-4C99-A771-6A402921A998}" type="slidenum">
              <a:rPr lang="en-US" altLang="en-US"/>
              <a:pPr/>
              <a:t>43</a:t>
            </a:fld>
            <a:r>
              <a:rPr lang="en-US" altLang="en-US"/>
              <a:t> of 58</a:t>
            </a:r>
          </a:p>
        </p:txBody>
      </p:sp>
      <p:sp>
        <p:nvSpPr>
          <p:cNvPr id="4608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6086"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eaLnBrk="1" hangingPunct="1"/>
            <a:r>
              <a:rPr lang="en-US" altLang="en-US" b="1">
                <a:solidFill>
                  <a:schemeClr val="tx1"/>
                </a:solidFill>
              </a:rPr>
              <a:t>Value of the Audit Escort</a:t>
            </a:r>
          </a:p>
        </p:txBody>
      </p:sp>
      <p:sp>
        <p:nvSpPr>
          <p:cNvPr id="47107" name="Content Placeholder 2"/>
          <p:cNvSpPr>
            <a:spLocks noGrp="1"/>
          </p:cNvSpPr>
          <p:nvPr>
            <p:ph idx="1"/>
          </p:nvPr>
        </p:nvSpPr>
        <p:spPr>
          <a:xfrm>
            <a:off x="533400" y="1371600"/>
            <a:ext cx="7924800" cy="4814888"/>
          </a:xfrm>
        </p:spPr>
        <p:txBody>
          <a:bodyPr/>
          <a:lstStyle/>
          <a:p>
            <a:pPr eaLnBrk="1" hangingPunct="1"/>
            <a:r>
              <a:rPr lang="en-US" altLang="en-US" sz="2400"/>
              <a:t>Prevention of misunderstanding and issue clarification through the recording of detailed notes and carefully observing the audit proceedings</a:t>
            </a:r>
          </a:p>
          <a:p>
            <a:pPr lvl="1" eaLnBrk="1" hangingPunct="1"/>
            <a:r>
              <a:rPr lang="en-US" altLang="en-US" sz="2000"/>
              <a:t>A “second set of eyes and ears” greatly benefits the auditee, as it is easy to confuse issues and information during the stress of an audit </a:t>
            </a:r>
          </a:p>
          <a:p>
            <a:pPr eaLnBrk="1" hangingPunct="1"/>
            <a:r>
              <a:rPr lang="en-US" altLang="en-US" sz="2400"/>
              <a:t>Assistance to UL in taking corrective action, as auditor findings are sometimes incomplete or not written in “UL’s language”</a:t>
            </a:r>
          </a:p>
          <a:p>
            <a:pPr lvl="1" eaLnBrk="1" hangingPunct="1"/>
            <a:r>
              <a:rPr lang="en-US" altLang="en-US" sz="2000"/>
              <a:t>Project numbers, locations assessed, equipment IDs, etc. can be missing from auditor findings</a:t>
            </a:r>
          </a:p>
          <a:p>
            <a:pPr lvl="1" eaLnBrk="1" hangingPunct="1"/>
            <a:r>
              <a:rPr lang="en-US" altLang="en-US" sz="2000"/>
              <a:t>Findings may not reference the UL documentation violated, but may only include the appropriate ISO Standard clause that was violated</a:t>
            </a:r>
          </a:p>
          <a:p>
            <a:pPr eaLnBrk="1" hangingPunct="1"/>
            <a:endParaRPr lang="en-US" altLang="en-US"/>
          </a:p>
        </p:txBody>
      </p:sp>
      <p:sp>
        <p:nvSpPr>
          <p:cNvPr id="2" name="Slide Number Placeholder 1"/>
          <p:cNvSpPr>
            <a:spLocks noGrp="1"/>
          </p:cNvSpPr>
          <p:nvPr>
            <p:ph type="sldNum" sz="quarter" idx="10"/>
          </p:nvPr>
        </p:nvSpPr>
        <p:spPr>
          <a:xfrm>
            <a:off x="7848600" y="6375400"/>
            <a:ext cx="10541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5CD2D59C-BC8B-4871-8F76-B7A08476858C}" type="slidenum">
              <a:rPr lang="en-US" altLang="en-US"/>
              <a:pPr/>
              <a:t>44</a:t>
            </a:fld>
            <a:r>
              <a:rPr lang="en-US" altLang="en-US"/>
              <a:t> of 58</a:t>
            </a:r>
          </a:p>
        </p:txBody>
      </p:sp>
      <p:sp>
        <p:nvSpPr>
          <p:cNvPr id="4710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7110" name="Text Box 4"/>
          <p:cNvSpPr txBox="1">
            <a:spLocks noChangeArrowheads="1"/>
          </p:cNvSpPr>
          <p:nvPr/>
        </p:nvSpPr>
        <p:spPr bwMode="auto">
          <a:xfrm>
            <a:off x="4406900" y="64008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gn="ctr"/>
            <a:r>
              <a:rPr lang="en-US" altLang="en-US" b="1">
                <a:solidFill>
                  <a:schemeClr val="tx1"/>
                </a:solidFill>
              </a:rPr>
              <a:t>Value of the Audit Escort</a:t>
            </a:r>
            <a:endParaRPr lang="en-US" altLang="en-US"/>
          </a:p>
        </p:txBody>
      </p:sp>
      <p:sp>
        <p:nvSpPr>
          <p:cNvPr id="48131" name="Content Placeholder 2"/>
          <p:cNvSpPr>
            <a:spLocks noGrp="1"/>
          </p:cNvSpPr>
          <p:nvPr>
            <p:ph idx="1"/>
          </p:nvPr>
        </p:nvSpPr>
        <p:spPr>
          <a:xfrm>
            <a:off x="533400" y="1447800"/>
            <a:ext cx="7924800" cy="4814888"/>
          </a:xfrm>
        </p:spPr>
        <p:txBody>
          <a:bodyPr/>
          <a:lstStyle/>
          <a:p>
            <a:r>
              <a:rPr lang="en-US" altLang="en-US" sz="2800" dirty="0"/>
              <a:t>Assistance in finding information that is not readily accessible during the audit</a:t>
            </a:r>
          </a:p>
          <a:p>
            <a:pPr lvl="1"/>
            <a:r>
              <a:rPr lang="en-US" altLang="en-US" sz="2400" dirty="0"/>
              <a:t>Example – The </a:t>
            </a:r>
            <a:r>
              <a:rPr lang="en-US" altLang="en-US" sz="2400" dirty="0" err="1"/>
              <a:t>auditee</a:t>
            </a:r>
            <a:r>
              <a:rPr lang="en-US" altLang="en-US" sz="2400" dirty="0"/>
              <a:t> is not able to locate a document in DCS.  The escort may offer to contact the document control team and initiate a search for the missing document while the audit continues.</a:t>
            </a:r>
          </a:p>
          <a:p>
            <a:pPr lvl="2"/>
            <a:r>
              <a:rPr lang="en-US" altLang="en-US" sz="2000" dirty="0"/>
              <a:t>Note that the auditor may still write the issue as a finding even if the document is later found. In this case, it is preferable to receive a finding due to document irretrievability as opposed to a missing document</a:t>
            </a:r>
          </a:p>
        </p:txBody>
      </p:sp>
      <p:sp>
        <p:nvSpPr>
          <p:cNvPr id="2" name="Slide Number Placeholder 1"/>
          <p:cNvSpPr>
            <a:spLocks noGrp="1"/>
          </p:cNvSpPr>
          <p:nvPr>
            <p:ph type="sldNum" sz="quarter" idx="10"/>
          </p:nvPr>
        </p:nvSpPr>
        <p:spPr>
          <a:xfrm>
            <a:off x="7924800" y="6375400"/>
            <a:ext cx="9779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4D24CAB3-0226-4959-9B86-FA2A8E4DCFA6}" type="slidenum">
              <a:rPr lang="en-US" altLang="en-US"/>
              <a:pPr/>
              <a:t>45</a:t>
            </a:fld>
            <a:r>
              <a:rPr lang="en-US" altLang="en-US"/>
              <a:t> of 58</a:t>
            </a:r>
          </a:p>
        </p:txBody>
      </p:sp>
      <p:sp>
        <p:nvSpPr>
          <p:cNvPr id="4813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8134"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ctr" eaLnBrk="1" hangingPunct="1"/>
            <a:r>
              <a:rPr lang="en-US" altLang="en-US" b="1">
                <a:solidFill>
                  <a:schemeClr val="tx1"/>
                </a:solidFill>
              </a:rPr>
              <a:t>Value of the Audit Escort</a:t>
            </a:r>
          </a:p>
        </p:txBody>
      </p:sp>
      <p:sp>
        <p:nvSpPr>
          <p:cNvPr id="49155" name="Content Placeholder 2"/>
          <p:cNvSpPr>
            <a:spLocks noGrp="1"/>
          </p:cNvSpPr>
          <p:nvPr>
            <p:ph idx="1"/>
          </p:nvPr>
        </p:nvSpPr>
        <p:spPr>
          <a:xfrm>
            <a:off x="533400" y="1524000"/>
            <a:ext cx="7924800" cy="4814888"/>
          </a:xfrm>
        </p:spPr>
        <p:txBody>
          <a:bodyPr/>
          <a:lstStyle/>
          <a:p>
            <a:pPr eaLnBrk="1" hangingPunct="1"/>
            <a:endParaRPr lang="en-US" altLang="en-US" sz="2400"/>
          </a:p>
          <a:p>
            <a:pPr eaLnBrk="1" hangingPunct="1"/>
            <a:r>
              <a:rPr lang="en-US" altLang="en-US"/>
              <a:t>May assist with logistical aspects of the audit</a:t>
            </a:r>
          </a:p>
          <a:p>
            <a:pPr eaLnBrk="1" hangingPunct="1"/>
            <a:endParaRPr lang="en-US" altLang="en-US"/>
          </a:p>
          <a:p>
            <a:pPr eaLnBrk="1" hangingPunct="1"/>
            <a:r>
              <a:rPr lang="en-US" altLang="en-US"/>
              <a:t>May assist with enforcement of UL safety requirements</a:t>
            </a:r>
          </a:p>
        </p:txBody>
      </p:sp>
      <p:sp>
        <p:nvSpPr>
          <p:cNvPr id="2" name="Slide Number Placeholder 1"/>
          <p:cNvSpPr>
            <a:spLocks noGrp="1"/>
          </p:cNvSpPr>
          <p:nvPr>
            <p:ph type="sldNum" sz="quarter" idx="10"/>
          </p:nvPr>
        </p:nvSpPr>
        <p:spPr>
          <a:xfrm>
            <a:off x="7848600" y="6375400"/>
            <a:ext cx="10541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9046C75-3BB3-4A7B-A4DE-53E7EC774E87}" type="slidenum">
              <a:rPr lang="en-US" altLang="en-US"/>
              <a:pPr/>
              <a:t>46</a:t>
            </a:fld>
            <a:r>
              <a:rPr lang="en-US" altLang="en-US"/>
              <a:t> of 58</a:t>
            </a:r>
          </a:p>
        </p:txBody>
      </p:sp>
      <p:sp>
        <p:nvSpPr>
          <p:cNvPr id="4915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49158"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ctr" eaLnBrk="1" hangingPunct="1"/>
            <a:r>
              <a:rPr lang="en-US" altLang="en-US">
                <a:solidFill>
                  <a:schemeClr val="tx1"/>
                </a:solidFill>
              </a:rPr>
              <a:t> </a:t>
            </a:r>
            <a:r>
              <a:rPr lang="en-US" altLang="en-US" b="1">
                <a:solidFill>
                  <a:schemeClr val="tx1"/>
                </a:solidFill>
              </a:rPr>
              <a:t>Note Taking</a:t>
            </a:r>
          </a:p>
        </p:txBody>
      </p:sp>
      <p:sp>
        <p:nvSpPr>
          <p:cNvPr id="3" name="Content Placeholder 2"/>
          <p:cNvSpPr>
            <a:spLocks noGrp="1"/>
          </p:cNvSpPr>
          <p:nvPr>
            <p:ph idx="1"/>
          </p:nvPr>
        </p:nvSpPr>
        <p:spPr>
          <a:xfrm>
            <a:off x="533400" y="1219200"/>
            <a:ext cx="7924800" cy="4814888"/>
          </a:xfrm>
        </p:spPr>
        <p:txBody>
          <a:bodyPr/>
          <a:lstStyle/>
          <a:p>
            <a:pPr eaLnBrk="1" hangingPunct="1">
              <a:defRPr/>
            </a:pPr>
            <a:r>
              <a:rPr lang="en-US" sz="2400" dirty="0"/>
              <a:t>Detailed note taking is a key responsibility of the audit escort</a:t>
            </a:r>
          </a:p>
          <a:p>
            <a:pPr eaLnBrk="1" hangingPunct="1">
              <a:defRPr/>
            </a:pPr>
            <a:r>
              <a:rPr lang="en-US" sz="2400" dirty="0"/>
              <a:t>All relevant information needs to be recorded</a:t>
            </a:r>
            <a:r>
              <a:rPr lang="en-US" sz="2000" dirty="0"/>
              <a:t>. </a:t>
            </a:r>
          </a:p>
          <a:p>
            <a:pPr lvl="1" eaLnBrk="1" hangingPunct="1">
              <a:defRPr/>
            </a:pPr>
            <a:r>
              <a:rPr lang="en-US" sz="1800" b="1" dirty="0"/>
              <a:t>Think</a:t>
            </a:r>
            <a:r>
              <a:rPr lang="en-US" sz="1800" dirty="0"/>
              <a:t> – “What information will be required to respond to and fully investigate the auditor’s concerns?”</a:t>
            </a:r>
          </a:p>
          <a:p>
            <a:pPr eaLnBrk="1" hangingPunct="1">
              <a:defRPr/>
            </a:pPr>
            <a:r>
              <a:rPr lang="en-US" sz="2400" dirty="0"/>
              <a:t>Examples include but are not limited to:</a:t>
            </a:r>
          </a:p>
          <a:p>
            <a:pPr lvl="1" eaLnBrk="1" hangingPunct="1">
              <a:defRPr/>
            </a:pPr>
            <a:r>
              <a:rPr lang="en-US" sz="1800" dirty="0"/>
              <a:t>Project Numbers, File Numbers, CCN</a:t>
            </a:r>
          </a:p>
          <a:p>
            <a:pPr lvl="1" eaLnBrk="1" hangingPunct="1">
              <a:defRPr/>
            </a:pPr>
            <a:r>
              <a:rPr lang="en-US" sz="1800" dirty="0"/>
              <a:t>Standard Numbers</a:t>
            </a:r>
          </a:p>
          <a:p>
            <a:pPr lvl="1" eaLnBrk="1" hangingPunct="1">
              <a:defRPr/>
            </a:pPr>
            <a:r>
              <a:rPr lang="en-US" sz="1800" dirty="0"/>
              <a:t>UL Procedures Reviewed</a:t>
            </a:r>
          </a:p>
          <a:p>
            <a:pPr lvl="1" eaLnBrk="1" hangingPunct="1">
              <a:defRPr/>
            </a:pPr>
            <a:r>
              <a:rPr lang="en-US" sz="1800" dirty="0"/>
              <a:t>Equipment ID Numbers</a:t>
            </a:r>
          </a:p>
          <a:p>
            <a:pPr lvl="1" eaLnBrk="1" hangingPunct="1">
              <a:defRPr/>
            </a:pPr>
            <a:r>
              <a:rPr lang="en-US" sz="1800" dirty="0"/>
              <a:t>Locations Audited</a:t>
            </a:r>
          </a:p>
          <a:p>
            <a:pPr lvl="1" eaLnBrk="1" hangingPunct="1">
              <a:defRPr/>
            </a:pPr>
            <a:r>
              <a:rPr lang="en-US" sz="1800" dirty="0"/>
              <a:t>Personnel Interviewed</a:t>
            </a:r>
          </a:p>
          <a:p>
            <a:pPr lvl="1" eaLnBrk="1" hangingPunct="1">
              <a:defRPr/>
            </a:pPr>
            <a:r>
              <a:rPr lang="en-US" sz="1800" dirty="0"/>
              <a:t>Findings Raised by the Auditor</a:t>
            </a:r>
          </a:p>
          <a:p>
            <a:pPr lvl="1" eaLnBrk="1" hangingPunct="1">
              <a:defRPr/>
            </a:pPr>
            <a:r>
              <a:rPr lang="en-US" sz="1800" dirty="0"/>
              <a:t>Follow-up Actions Requested by the Auditor</a:t>
            </a:r>
          </a:p>
          <a:p>
            <a:pPr marL="457200" lvl="1" indent="0" eaLnBrk="1" hangingPunct="1">
              <a:buFontTx/>
              <a:buNone/>
              <a:defRPr/>
            </a:pPr>
            <a:endParaRPr lang="en-US" sz="1800" dirty="0"/>
          </a:p>
          <a:p>
            <a:pPr marL="457200" lvl="1" indent="0" eaLnBrk="1" hangingPunct="1">
              <a:buFontTx/>
              <a:buNone/>
              <a:defRPr/>
            </a:pPr>
            <a:endParaRPr lang="en-US" sz="1800" dirty="0"/>
          </a:p>
          <a:p>
            <a:pPr marL="0" indent="0" eaLnBrk="1" hangingPunct="1">
              <a:buFontTx/>
              <a:buNone/>
              <a:defRPr/>
            </a:pPr>
            <a:endParaRPr lang="en-US" sz="2400" dirty="0"/>
          </a:p>
        </p:txBody>
      </p:sp>
      <p:sp>
        <p:nvSpPr>
          <p:cNvPr id="2" name="Slide Number Placeholder 1"/>
          <p:cNvSpPr>
            <a:spLocks noGrp="1"/>
          </p:cNvSpPr>
          <p:nvPr>
            <p:ph type="sldNum" sz="quarter" idx="10"/>
          </p:nvPr>
        </p:nvSpPr>
        <p:spPr>
          <a:xfrm>
            <a:off x="7772400" y="6375400"/>
            <a:ext cx="11303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C332DE58-736A-479B-B49E-127C405D99B2}" type="slidenum">
              <a:rPr lang="en-US" altLang="en-US"/>
              <a:pPr/>
              <a:t>47</a:t>
            </a:fld>
            <a:r>
              <a:rPr lang="en-US" altLang="en-US"/>
              <a:t> of 58</a:t>
            </a:r>
          </a:p>
        </p:txBody>
      </p:sp>
      <p:sp>
        <p:nvSpPr>
          <p:cNvPr id="5018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0182"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lgn="ctr" eaLnBrk="1" hangingPunct="1"/>
            <a:r>
              <a:rPr lang="en-US" altLang="en-US" b="1">
                <a:solidFill>
                  <a:schemeClr val="tx1"/>
                </a:solidFill>
              </a:rPr>
              <a:t>Interaction with the Auditee and Auditor</a:t>
            </a:r>
          </a:p>
        </p:txBody>
      </p:sp>
      <p:sp>
        <p:nvSpPr>
          <p:cNvPr id="50179" name="Content Placeholder 2"/>
          <p:cNvSpPr>
            <a:spLocks noGrp="1"/>
          </p:cNvSpPr>
          <p:nvPr>
            <p:ph idx="1"/>
          </p:nvPr>
        </p:nvSpPr>
        <p:spPr>
          <a:xfrm>
            <a:off x="533400" y="1447800"/>
            <a:ext cx="7924800" cy="4814888"/>
          </a:xfrm>
        </p:spPr>
        <p:txBody>
          <a:bodyPr/>
          <a:lstStyle/>
          <a:p>
            <a:pPr eaLnBrk="1" hangingPunct="1">
              <a:defRPr/>
            </a:pPr>
            <a:r>
              <a:rPr lang="en-US" sz="2800" dirty="0"/>
              <a:t>The audit escort must not interfere with the audit</a:t>
            </a:r>
          </a:p>
          <a:p>
            <a:pPr lvl="1" eaLnBrk="1" hangingPunct="1">
              <a:defRPr/>
            </a:pPr>
            <a:r>
              <a:rPr lang="en-US" sz="2400" dirty="0"/>
              <a:t>Never answer questions for the auditee</a:t>
            </a:r>
          </a:p>
          <a:p>
            <a:pPr marL="342900" lvl="1" indent="-342900" eaLnBrk="1" hangingPunct="1">
              <a:buFontTx/>
              <a:buChar char="•"/>
              <a:defRPr/>
            </a:pPr>
            <a:r>
              <a:rPr lang="en-US" dirty="0"/>
              <a:t>Audit escort may assist the auditor through paraphrase or the restatement of questions when the auditee is struggling</a:t>
            </a:r>
          </a:p>
          <a:p>
            <a:pPr marL="342900" lvl="1" indent="-342900" eaLnBrk="1" hangingPunct="1">
              <a:buFontTx/>
              <a:buChar char="•"/>
              <a:defRPr/>
            </a:pPr>
            <a:r>
              <a:rPr lang="en-US" dirty="0"/>
              <a:t>Audit escort may assist auditor in sample selection</a:t>
            </a:r>
          </a:p>
          <a:p>
            <a:pPr marL="342900" lvl="1" indent="-342900" eaLnBrk="1" hangingPunct="1">
              <a:buFontTx/>
              <a:buChar char="•"/>
              <a:defRPr/>
            </a:pPr>
            <a:r>
              <a:rPr lang="en-US" dirty="0"/>
              <a:t>Audit escort may suggest a “time out” if auditee is going through extensive anxiety</a:t>
            </a:r>
          </a:p>
          <a:p>
            <a:pPr marL="342900" lvl="1" indent="-342900" eaLnBrk="1" hangingPunct="1">
              <a:buFontTx/>
              <a:buChar char="•"/>
              <a:defRPr/>
            </a:pPr>
            <a:endParaRPr lang="en-US" sz="2400" dirty="0"/>
          </a:p>
          <a:p>
            <a:pPr marL="914400" lvl="2" indent="0" eaLnBrk="1" hangingPunct="1">
              <a:buFontTx/>
              <a:buNone/>
              <a:defRPr/>
            </a:pPr>
            <a:endParaRPr lang="en-US" sz="2000" dirty="0"/>
          </a:p>
          <a:p>
            <a:pPr lvl="1" eaLnBrk="1" hangingPunct="1">
              <a:defRPr/>
            </a:pPr>
            <a:endParaRPr lang="en-US" sz="2400" dirty="0">
              <a:solidFill>
                <a:srgbClr val="FF0000"/>
              </a:solidFill>
            </a:endParaRP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693B95D8-CF39-433D-A36C-34FFCB2DA73F}" type="slidenum">
              <a:rPr lang="en-US" altLang="en-US"/>
              <a:pPr/>
              <a:t>48</a:t>
            </a:fld>
            <a:r>
              <a:rPr lang="en-US" altLang="en-US"/>
              <a:t> of 58</a:t>
            </a:r>
          </a:p>
        </p:txBody>
      </p:sp>
      <p:sp>
        <p:nvSpPr>
          <p:cNvPr id="51205"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1206"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ctr" eaLnBrk="1" hangingPunct="1"/>
            <a:r>
              <a:rPr lang="en-US" altLang="en-US" b="1">
                <a:solidFill>
                  <a:schemeClr val="tx1"/>
                </a:solidFill>
              </a:rPr>
              <a:t>Audit Escort Assistance</a:t>
            </a:r>
          </a:p>
        </p:txBody>
      </p:sp>
      <p:sp>
        <p:nvSpPr>
          <p:cNvPr id="51203" name="Content Placeholder 2"/>
          <p:cNvSpPr>
            <a:spLocks noGrp="1"/>
          </p:cNvSpPr>
          <p:nvPr>
            <p:ph idx="1"/>
          </p:nvPr>
        </p:nvSpPr>
        <p:spPr>
          <a:xfrm>
            <a:off x="533400" y="1295400"/>
            <a:ext cx="7924800" cy="4814888"/>
          </a:xfrm>
        </p:spPr>
        <p:txBody>
          <a:bodyPr/>
          <a:lstStyle/>
          <a:p>
            <a:pPr eaLnBrk="1" hangingPunct="1">
              <a:defRPr/>
            </a:pPr>
            <a:r>
              <a:rPr lang="en-US" sz="2400" dirty="0"/>
              <a:t>Example 1 “I see that we are having trouble finding a new work sample. Would you allow me to find a sample that you could review and then determine if it meets your needs?”</a:t>
            </a:r>
          </a:p>
          <a:p>
            <a:pPr eaLnBrk="1" hangingPunct="1">
              <a:defRPr/>
            </a:pPr>
            <a:r>
              <a:rPr lang="en-US" sz="2400" dirty="0"/>
              <a:t>Example 2 “ I see that the Lab Tech. is struggling with this standard based question. Perhaps if I rephrase the question in “UL language”, the lab Tech would better understand?”</a:t>
            </a:r>
          </a:p>
          <a:p>
            <a:pPr eaLnBrk="1" hangingPunct="1">
              <a:defRPr/>
            </a:pPr>
            <a:r>
              <a:rPr lang="en-US" sz="2400" dirty="0"/>
              <a:t>Example 3 “ I see that the auditee is very anxious, could we please take a short break then resume the audit with this individual?”</a:t>
            </a:r>
          </a:p>
          <a:p>
            <a:pPr marL="0" indent="0" eaLnBrk="1" hangingPunct="1">
              <a:buFontTx/>
              <a:buNone/>
              <a:defRPr/>
            </a:pPr>
            <a:endParaRPr lang="en-US" sz="2800" dirty="0"/>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79FCFAC1-1E14-44AD-9D71-36992BBD58FD}" type="slidenum">
              <a:rPr lang="en-US" altLang="en-US"/>
              <a:pPr/>
              <a:t>49</a:t>
            </a:fld>
            <a:r>
              <a:rPr lang="en-US" altLang="en-US"/>
              <a:t> of 58</a:t>
            </a:r>
          </a:p>
        </p:txBody>
      </p:sp>
      <p:sp>
        <p:nvSpPr>
          <p:cNvPr id="5222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2230" name="Text Box 4"/>
          <p:cNvSpPr txBox="1">
            <a:spLocks noChangeArrowheads="1"/>
          </p:cNvSpPr>
          <p:nvPr/>
        </p:nvSpPr>
        <p:spPr bwMode="auto">
          <a:xfrm>
            <a:off x="4191000" y="6375400"/>
            <a:ext cx="57579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513266" y="1371600"/>
            <a:ext cx="8382000" cy="481488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800" dirty="0"/>
              <a:t>Checking procedure against practice (“…say you what do”)</a:t>
            </a:r>
          </a:p>
          <a:p>
            <a:pPr eaLnBrk="1" hangingPunct="1">
              <a:lnSpc>
                <a:spcPct val="90000"/>
              </a:lnSpc>
            </a:pPr>
            <a:endParaRPr lang="en-US" altLang="en-US" sz="2800" dirty="0"/>
          </a:p>
          <a:p>
            <a:pPr eaLnBrk="1" hangingPunct="1">
              <a:lnSpc>
                <a:spcPct val="90000"/>
              </a:lnSpc>
            </a:pPr>
            <a:r>
              <a:rPr lang="en-US" altLang="en-US" sz="2800" dirty="0"/>
              <a:t>Checking practice against procedure (“…do what you say”)</a:t>
            </a:r>
          </a:p>
          <a:p>
            <a:pPr eaLnBrk="1" hangingPunct="1">
              <a:lnSpc>
                <a:spcPct val="90000"/>
              </a:lnSpc>
            </a:pPr>
            <a:endParaRPr lang="en-US" altLang="en-US" sz="2800" dirty="0"/>
          </a:p>
          <a:p>
            <a:pPr eaLnBrk="1" hangingPunct="1">
              <a:lnSpc>
                <a:spcPct val="90000"/>
              </a:lnSpc>
            </a:pPr>
            <a:r>
              <a:rPr lang="en-US" altLang="en-US" sz="2800" dirty="0"/>
              <a:t>Checking records against procedure (“…prove it”)</a:t>
            </a:r>
          </a:p>
          <a:p>
            <a:pPr eaLnBrk="1" hangingPunct="1">
              <a:lnSpc>
                <a:spcPct val="90000"/>
              </a:lnSpc>
            </a:pPr>
            <a:endParaRPr lang="en-US" altLang="en-US" sz="2800" dirty="0"/>
          </a:p>
          <a:p>
            <a:pPr eaLnBrk="1" hangingPunct="1">
              <a:lnSpc>
                <a:spcPct val="90000"/>
              </a:lnSpc>
            </a:pPr>
            <a:r>
              <a:rPr lang="en-US" altLang="en-US" sz="2800" dirty="0"/>
              <a:t>Checking to see if the practice is effective</a:t>
            </a:r>
          </a:p>
          <a:p>
            <a:pPr eaLnBrk="1" hangingPunct="1">
              <a:lnSpc>
                <a:spcPct val="90000"/>
              </a:lnSpc>
            </a:pPr>
            <a:endParaRPr lang="en-US" altLang="en-US" sz="2800" dirty="0"/>
          </a:p>
          <a:p>
            <a:pPr eaLnBrk="1" hangingPunct="1">
              <a:lnSpc>
                <a:spcPct val="90000"/>
              </a:lnSpc>
            </a:pPr>
            <a:r>
              <a:rPr lang="en-US" altLang="en-US" sz="2800" dirty="0"/>
              <a:t>An OPEN BOOK “test” of the system</a:t>
            </a:r>
          </a:p>
        </p:txBody>
      </p:sp>
      <p:sp>
        <p:nvSpPr>
          <p:cNvPr id="7171" name="Rectangle 3"/>
          <p:cNvSpPr>
            <a:spLocks noGrp="1" noChangeArrowheads="1"/>
          </p:cNvSpPr>
          <p:nvPr>
            <p:ph type="title"/>
          </p:nvPr>
        </p:nvSpPr>
        <p:spPr>
          <a:xfrm>
            <a:off x="1524000" y="0"/>
            <a:ext cx="6858000" cy="1371600"/>
          </a:xfrm>
        </p:spPr>
        <p:txBody>
          <a:bodyPr/>
          <a:lstStyle/>
          <a:p>
            <a:pPr algn="ctr" eaLnBrk="1" hangingPunct="1"/>
            <a:r>
              <a:rPr lang="en-US" altLang="en-US" sz="7200" b="1" dirty="0">
                <a:solidFill>
                  <a:schemeClr val="tx1"/>
                </a:solidFill>
              </a:rPr>
              <a:t>An Audit is…</a:t>
            </a:r>
          </a:p>
        </p:txBody>
      </p:sp>
      <p:sp>
        <p:nvSpPr>
          <p:cNvPr id="2" name="Slide Number Placeholder 1"/>
          <p:cNvSpPr>
            <a:spLocks noGrp="1"/>
          </p:cNvSpPr>
          <p:nvPr>
            <p:ph type="sldNum" sz="quarter" idx="10"/>
          </p:nvPr>
        </p:nvSpPr>
        <p:spPr>
          <a:xfrm>
            <a:off x="8001000" y="6338888"/>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C33D2A55-3C5C-4906-ACF9-A8706AD76B8B}" type="slidenum">
              <a:rPr lang="en-US" altLang="en-US"/>
              <a:pPr/>
              <a:t>5</a:t>
            </a:fld>
            <a:r>
              <a:rPr lang="en-US" altLang="en-US"/>
              <a:t> of 58</a:t>
            </a:r>
          </a:p>
        </p:txBody>
      </p:sp>
      <p:sp>
        <p:nvSpPr>
          <p:cNvPr id="3" name="Rectangle 2">
            <a:extLst>
              <a:ext uri="{FF2B5EF4-FFF2-40B4-BE49-F238E27FC236}">
                <a16:creationId xmlns:a16="http://schemas.microsoft.com/office/drawing/2014/main" id="{06AF5BA8-7FE0-4F7C-B9FD-F51C35D0DCAB}"/>
              </a:ext>
            </a:extLst>
          </p:cNvPr>
          <p:cNvSpPr/>
          <p:nvPr/>
        </p:nvSpPr>
        <p:spPr bwMode="auto">
          <a:xfrm>
            <a:off x="3810000" y="6338888"/>
            <a:ext cx="1066800" cy="519112"/>
          </a:xfrm>
          <a:prstGeom prst="rect">
            <a:avLst/>
          </a:prstGeom>
          <a:solidFill>
            <a:schemeClr val="bg1"/>
          </a:solidFill>
          <a:ln w="12700" cap="flat" cmpd="sng" algn="ctr">
            <a:no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4" name="Rectangle 3">
            <a:extLst>
              <a:ext uri="{FF2B5EF4-FFF2-40B4-BE49-F238E27FC236}">
                <a16:creationId xmlns:a16="http://schemas.microsoft.com/office/drawing/2014/main" id="{421353B1-5470-4038-BAB3-508B521C9AB0}"/>
              </a:ext>
            </a:extLst>
          </p:cNvPr>
          <p:cNvSpPr/>
          <p:nvPr/>
        </p:nvSpPr>
        <p:spPr>
          <a:xfrm>
            <a:off x="3977148" y="6413778"/>
            <a:ext cx="540533" cy="215444"/>
          </a:xfrm>
          <a:prstGeom prst="rect">
            <a:avLst/>
          </a:prstGeom>
        </p:spPr>
        <p:txBody>
          <a:bodyPr wrap="none">
            <a:spAutoFit/>
          </a:bodyPr>
          <a:lstStyle/>
          <a:p>
            <a:pPr eaLnBrk="1" hangingPunct="1"/>
            <a:r>
              <a:rPr lang="en-US" altLang="en-US" sz="800" dirty="0"/>
              <a:t>Rev 8.0</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eaLnBrk="1" hangingPunct="1"/>
            <a:r>
              <a:rPr lang="en-US" altLang="en-US" b="1">
                <a:solidFill>
                  <a:schemeClr val="tx1"/>
                </a:solidFill>
              </a:rPr>
              <a:t>Interaction with the Auditor</a:t>
            </a:r>
          </a:p>
        </p:txBody>
      </p:sp>
      <p:sp>
        <p:nvSpPr>
          <p:cNvPr id="53251" name="Content Placeholder 2"/>
          <p:cNvSpPr>
            <a:spLocks noGrp="1"/>
          </p:cNvSpPr>
          <p:nvPr>
            <p:ph idx="1"/>
          </p:nvPr>
        </p:nvSpPr>
        <p:spPr>
          <a:xfrm>
            <a:off x="533400" y="1447800"/>
            <a:ext cx="7924800" cy="4814888"/>
          </a:xfrm>
        </p:spPr>
        <p:txBody>
          <a:bodyPr/>
          <a:lstStyle/>
          <a:p>
            <a:pPr eaLnBrk="1" hangingPunct="1"/>
            <a:r>
              <a:rPr lang="en-US" altLang="en-US"/>
              <a:t>Do not engage in lengthy casual conversations during the audit </a:t>
            </a:r>
          </a:p>
          <a:p>
            <a:pPr lvl="1" eaLnBrk="1" hangingPunct="1"/>
            <a:r>
              <a:rPr lang="en-US" altLang="en-US"/>
              <a:t>Professional image must be maintained at all times</a:t>
            </a:r>
          </a:p>
          <a:p>
            <a:pPr eaLnBrk="1" hangingPunct="1"/>
            <a:r>
              <a:rPr lang="en-US" altLang="en-US"/>
              <a:t>Conversations with auditor should portray UL as an excellent place to work</a:t>
            </a:r>
          </a:p>
          <a:p>
            <a:pPr lvl="1" eaLnBrk="1" hangingPunct="1"/>
            <a:r>
              <a:rPr lang="en-US" altLang="en-US"/>
              <a:t>Discussion about reorganizations, less than optimal working tools, slow moving processes or any organizational barriers should NEVER be discussed</a:t>
            </a:r>
          </a:p>
        </p:txBody>
      </p:sp>
      <p:sp>
        <p:nvSpPr>
          <p:cNvPr id="2" name="Slide Number Placeholder 1"/>
          <p:cNvSpPr>
            <a:spLocks noGrp="1"/>
          </p:cNvSpPr>
          <p:nvPr>
            <p:ph type="sldNum" sz="quarter" idx="10"/>
          </p:nvPr>
        </p:nvSpPr>
        <p:spPr>
          <a:xfrm>
            <a:off x="7848600" y="6375400"/>
            <a:ext cx="10541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C67C7BD-C8D8-41A7-A0C0-74D796186F99}" type="slidenum">
              <a:rPr lang="en-US" altLang="en-US"/>
              <a:pPr/>
              <a:t>50</a:t>
            </a:fld>
            <a:r>
              <a:rPr lang="en-US" altLang="en-US"/>
              <a:t> of 58</a:t>
            </a:r>
          </a:p>
        </p:txBody>
      </p:sp>
      <p:sp>
        <p:nvSpPr>
          <p:cNvPr id="5325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3254"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eaLnBrk="1" hangingPunct="1"/>
            <a:r>
              <a:rPr lang="en-US" altLang="en-US" b="1">
                <a:solidFill>
                  <a:schemeClr val="tx1"/>
                </a:solidFill>
              </a:rPr>
              <a:t>Interaction with the Auditor</a:t>
            </a:r>
          </a:p>
        </p:txBody>
      </p:sp>
      <p:sp>
        <p:nvSpPr>
          <p:cNvPr id="54275" name="Content Placeholder 2"/>
          <p:cNvSpPr>
            <a:spLocks noGrp="1"/>
          </p:cNvSpPr>
          <p:nvPr>
            <p:ph idx="1"/>
          </p:nvPr>
        </p:nvSpPr>
        <p:spPr>
          <a:xfrm>
            <a:off x="533400" y="1447800"/>
            <a:ext cx="7924800" cy="4814888"/>
          </a:xfrm>
        </p:spPr>
        <p:txBody>
          <a:bodyPr/>
          <a:lstStyle/>
          <a:p>
            <a:pPr eaLnBrk="1" hangingPunct="1"/>
            <a:r>
              <a:rPr lang="en-US" altLang="en-US" dirty="0"/>
              <a:t>If the audit escort notices a noncompliance during the audit, fully record the details, but DO NOT share the noncompliance with the auditor</a:t>
            </a:r>
          </a:p>
          <a:p>
            <a:pPr lvl="1" eaLnBrk="1" hangingPunct="1"/>
            <a:r>
              <a:rPr lang="en-US" altLang="en-US" dirty="0"/>
              <a:t>UL will evaluate the issue for possible corrective action after the audit</a:t>
            </a:r>
          </a:p>
          <a:p>
            <a:pPr lvl="1" eaLnBrk="1" hangingPunct="1"/>
            <a:r>
              <a:rPr lang="en-US" altLang="en-US" dirty="0"/>
              <a:t>External audit protocol clearly establishes the external auditor as being responsible for the identification of findings - not UL</a:t>
            </a:r>
          </a:p>
          <a:p>
            <a:pPr marL="914400" lvl="2" indent="0" eaLnBrk="1" hangingPunct="1">
              <a:buFontTx/>
              <a:buNone/>
            </a:pPr>
            <a:endParaRPr lang="en-US" altLang="en-US" dirty="0"/>
          </a:p>
          <a:p>
            <a:pPr lvl="1" eaLnBrk="1" hangingPunct="1"/>
            <a:endParaRPr lang="en-US" altLang="en-US" dirty="0"/>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5328A193-2A77-4029-BF0C-BA76DDF4A31D}" type="slidenum">
              <a:rPr lang="en-US" altLang="en-US"/>
              <a:pPr/>
              <a:t>51</a:t>
            </a:fld>
            <a:r>
              <a:rPr lang="en-US" altLang="en-US"/>
              <a:t> of 58</a:t>
            </a:r>
          </a:p>
        </p:txBody>
      </p:sp>
      <p:sp>
        <p:nvSpPr>
          <p:cNvPr id="5427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4278"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ctr" eaLnBrk="1" hangingPunct="1"/>
            <a:r>
              <a:rPr lang="en-US" altLang="en-US" b="1">
                <a:solidFill>
                  <a:schemeClr val="tx1"/>
                </a:solidFill>
              </a:rPr>
              <a:t>Interaction with the Auditee and Auditor</a:t>
            </a:r>
          </a:p>
        </p:txBody>
      </p:sp>
      <p:sp>
        <p:nvSpPr>
          <p:cNvPr id="55299" name="Content Placeholder 2"/>
          <p:cNvSpPr>
            <a:spLocks noGrp="1"/>
          </p:cNvSpPr>
          <p:nvPr>
            <p:ph idx="1"/>
          </p:nvPr>
        </p:nvSpPr>
        <p:spPr>
          <a:xfrm>
            <a:off x="533400" y="1447800"/>
            <a:ext cx="7924800" cy="4814888"/>
          </a:xfrm>
        </p:spPr>
        <p:txBody>
          <a:bodyPr/>
          <a:lstStyle/>
          <a:p>
            <a:pPr eaLnBrk="1" hangingPunct="1"/>
            <a:r>
              <a:rPr lang="en-US" altLang="en-US" sz="2400" dirty="0"/>
              <a:t>Audit escort should ask the </a:t>
            </a:r>
            <a:r>
              <a:rPr lang="en-US" altLang="en-US" sz="2400" dirty="0" err="1"/>
              <a:t>auditee</a:t>
            </a:r>
            <a:r>
              <a:rPr lang="en-US" altLang="en-US" sz="2400" dirty="0"/>
              <a:t> if </a:t>
            </a:r>
            <a:r>
              <a:rPr lang="en-US" altLang="en-US" sz="2400" b="1" u="sng" dirty="0"/>
              <a:t>MINOR</a:t>
            </a:r>
            <a:r>
              <a:rPr lang="en-US" altLang="en-US" sz="2400" dirty="0"/>
              <a:t> findings could be corrected before the audit is complete.</a:t>
            </a:r>
          </a:p>
          <a:p>
            <a:pPr lvl="1" eaLnBrk="1" hangingPunct="1"/>
            <a:r>
              <a:rPr lang="en-US" altLang="en-US" sz="2000" dirty="0"/>
              <a:t>Example - One document needs to approved in DCS; a gage needs to be removed from service; a Datasheet needs to be signed..</a:t>
            </a:r>
            <a:r>
              <a:rPr lang="en-US" altLang="en-US" sz="2000" dirty="0" err="1"/>
              <a:t>etc</a:t>
            </a:r>
            <a:r>
              <a:rPr lang="en-US" altLang="en-US" sz="2000" dirty="0"/>
              <a:t>........…</a:t>
            </a:r>
          </a:p>
          <a:p>
            <a:pPr eaLnBrk="1" hangingPunct="1"/>
            <a:r>
              <a:rPr lang="en-US" altLang="en-US" sz="2400" dirty="0"/>
              <a:t>Let the auditor know that we are working on correcting the issue during the audit,  and offer to notify the auditor when the corrective action is complete.</a:t>
            </a:r>
          </a:p>
          <a:p>
            <a:pPr lvl="1" eaLnBrk="1" hangingPunct="1"/>
            <a:r>
              <a:rPr lang="en-US" altLang="en-US" sz="2000" dirty="0"/>
              <a:t>This activity is not being done to “get out” of or “talk the auditor out of” writing a finding.  The auditor may or may not elect to record the issue of as a finding in the audit report.  UL is proactive and takes corrective action seriously, which is why we choose to quickly resolve minor issues</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A6F879B4-5169-4E6F-A1FF-FEE63B52956D}" type="slidenum">
              <a:rPr lang="en-US" altLang="en-US"/>
              <a:pPr/>
              <a:t>52</a:t>
            </a:fld>
            <a:r>
              <a:rPr lang="en-US" altLang="en-US"/>
              <a:t> of 58</a:t>
            </a:r>
          </a:p>
        </p:txBody>
      </p:sp>
      <p:sp>
        <p:nvSpPr>
          <p:cNvPr id="5530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5302"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ctr"/>
            <a:r>
              <a:rPr lang="en-US" altLang="en-US" b="1">
                <a:solidFill>
                  <a:schemeClr val="tx1"/>
                </a:solidFill>
              </a:rPr>
              <a:t>Interaction with the Auditee and Auditor</a:t>
            </a:r>
            <a:endParaRPr lang="en-US" altLang="en-US"/>
          </a:p>
        </p:txBody>
      </p:sp>
      <p:sp>
        <p:nvSpPr>
          <p:cNvPr id="56323" name="Content Placeholder 2"/>
          <p:cNvSpPr>
            <a:spLocks noGrp="1"/>
          </p:cNvSpPr>
          <p:nvPr>
            <p:ph idx="1"/>
          </p:nvPr>
        </p:nvSpPr>
        <p:spPr>
          <a:xfrm>
            <a:off x="508000" y="1319213"/>
            <a:ext cx="7924800" cy="4814888"/>
          </a:xfrm>
        </p:spPr>
        <p:txBody>
          <a:bodyPr/>
          <a:lstStyle/>
          <a:p>
            <a:r>
              <a:rPr lang="en-US" altLang="en-US" dirty="0"/>
              <a:t> If we are aware of the nonconformity and have already opened a CAR for the issue, offer to show the CAR to the auditor </a:t>
            </a:r>
          </a:p>
          <a:p>
            <a:pPr lvl="1"/>
            <a:r>
              <a:rPr lang="en-US" altLang="en-US" b="1" u="sng" dirty="0"/>
              <a:t>Sometimes</a:t>
            </a:r>
            <a:r>
              <a:rPr lang="en-US" altLang="en-US" dirty="0"/>
              <a:t> an external auditor will not write a CAR if an active UL CAR is already addressing the issue</a:t>
            </a:r>
          </a:p>
          <a:p>
            <a:pPr lvl="2"/>
            <a:r>
              <a:rPr lang="en-US" altLang="en-US" sz="2000" dirty="0">
                <a:solidFill>
                  <a:srgbClr val="FF0000"/>
                </a:solidFill>
              </a:rPr>
              <a:t>NOTE – Before showing the CAR to an external auditor, it must be confirmed that the CAR is not in an overdue or escalated state!  If the CAR is in an overdue or escalated state, please do not offer to show the CAR to the auditor.</a:t>
            </a:r>
          </a:p>
        </p:txBody>
      </p:sp>
      <p:sp>
        <p:nvSpPr>
          <p:cNvPr id="4" name="Slide Number Placeholder 3"/>
          <p:cNvSpPr>
            <a:spLocks noGrp="1"/>
          </p:cNvSpPr>
          <p:nvPr>
            <p:ph type="sldNum" sz="quarter" idx="10"/>
          </p:nvPr>
        </p:nvSpPr>
        <p:spPr>
          <a:xfrm>
            <a:off x="7696200" y="6375400"/>
            <a:ext cx="1206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FF36EDF-57CC-43B0-A9B4-D7C841BCBE86}" type="slidenum">
              <a:rPr lang="en-US" altLang="en-US"/>
              <a:pPr/>
              <a:t>53</a:t>
            </a:fld>
            <a:r>
              <a:rPr lang="en-US" altLang="en-US"/>
              <a:t> of 58</a:t>
            </a:r>
          </a:p>
        </p:txBody>
      </p:sp>
      <p:sp>
        <p:nvSpPr>
          <p:cNvPr id="56325" name="TextBox 7"/>
          <p:cNvSpPr txBox="1">
            <a:spLocks noChangeArrowheads="1"/>
          </p:cNvSpPr>
          <p:nvPr/>
        </p:nvSpPr>
        <p:spPr bwMode="auto">
          <a:xfrm>
            <a:off x="5105400" y="6134101"/>
            <a:ext cx="1676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solidFill>
                <a:srgbClr val="00FFFF"/>
              </a:solidFill>
            </a:endParaRPr>
          </a:p>
        </p:txBody>
      </p:sp>
      <p:sp>
        <p:nvSpPr>
          <p:cNvPr id="56326" name="Text Box 4"/>
          <p:cNvSpPr txBox="1">
            <a:spLocks noChangeArrowheads="1"/>
          </p:cNvSpPr>
          <p:nvPr/>
        </p:nvSpPr>
        <p:spPr bwMode="auto">
          <a:xfrm>
            <a:off x="3862039" y="6171201"/>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
        <p:nvSpPr>
          <p:cNvPr id="2" name="Rectangle 1">
            <a:extLst>
              <a:ext uri="{FF2B5EF4-FFF2-40B4-BE49-F238E27FC236}">
                <a16:creationId xmlns:a16="http://schemas.microsoft.com/office/drawing/2014/main" id="{AC57BDEB-95EE-407A-99ED-3B6E0F709468}"/>
              </a:ext>
            </a:extLst>
          </p:cNvPr>
          <p:cNvSpPr/>
          <p:nvPr/>
        </p:nvSpPr>
        <p:spPr bwMode="auto">
          <a:xfrm>
            <a:off x="3886200" y="6375400"/>
            <a:ext cx="990600" cy="482600"/>
          </a:xfrm>
          <a:prstGeom prst="rect">
            <a:avLst/>
          </a:prstGeom>
          <a:solidFill>
            <a:schemeClr val="bg1"/>
          </a:solidFill>
          <a:ln w="12700" cap="flat" cmpd="sng" algn="ctr">
            <a:no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gn="ctr" eaLnBrk="1" hangingPunct="1"/>
            <a:r>
              <a:rPr lang="en-US" altLang="en-US" b="1">
                <a:solidFill>
                  <a:schemeClr val="tx1"/>
                </a:solidFill>
              </a:rPr>
              <a:t>Interaction with the Auditor</a:t>
            </a:r>
          </a:p>
        </p:txBody>
      </p:sp>
      <p:sp>
        <p:nvSpPr>
          <p:cNvPr id="57347" name="Content Placeholder 2"/>
          <p:cNvSpPr>
            <a:spLocks noGrp="1"/>
          </p:cNvSpPr>
          <p:nvPr>
            <p:ph idx="1"/>
          </p:nvPr>
        </p:nvSpPr>
        <p:spPr>
          <a:xfrm>
            <a:off x="533400" y="1295400"/>
            <a:ext cx="7924800" cy="4814888"/>
          </a:xfrm>
        </p:spPr>
        <p:txBody>
          <a:bodyPr/>
          <a:lstStyle/>
          <a:p>
            <a:pPr eaLnBrk="1" hangingPunct="1"/>
            <a:r>
              <a:rPr lang="en-US" altLang="en-US" sz="2800"/>
              <a:t>Questions that are acceptable to ask the auditor</a:t>
            </a:r>
          </a:p>
          <a:p>
            <a:pPr lvl="1" eaLnBrk="1" hangingPunct="1"/>
            <a:r>
              <a:rPr lang="en-US" altLang="en-US" sz="2400"/>
              <a:t>“Are there any findings in this area?”</a:t>
            </a:r>
          </a:p>
          <a:p>
            <a:pPr lvl="1" eaLnBrk="1" hangingPunct="1"/>
            <a:r>
              <a:rPr lang="en-US" altLang="en-US" sz="2400"/>
              <a:t>“Do we have any outstanding issues that require follow-up?”</a:t>
            </a:r>
          </a:p>
          <a:p>
            <a:pPr lvl="1" eaLnBrk="1" hangingPunct="1"/>
            <a:r>
              <a:rPr lang="en-US" altLang="en-US" sz="2400"/>
              <a:t>“I did not see the procedure that you audited a moment ago.  Could I please record the procedure number in my notes?”</a:t>
            </a:r>
          </a:p>
          <a:p>
            <a:pPr lvl="1" eaLnBrk="1" hangingPunct="1"/>
            <a:r>
              <a:rPr lang="en-US" altLang="en-US" sz="2400"/>
              <a:t>“Should I call the area scheduled to be audited next and let them know that we are running late?”</a:t>
            </a:r>
          </a:p>
          <a:p>
            <a:pPr lvl="1" eaLnBrk="1" hangingPunct="1"/>
            <a:r>
              <a:rPr lang="en-US" altLang="en-US" sz="2400"/>
              <a:t>“Can you please identify the violated UL procedure or ISO Standard requirement for this finding?”</a:t>
            </a:r>
          </a:p>
        </p:txBody>
      </p:sp>
      <p:sp>
        <p:nvSpPr>
          <p:cNvPr id="2" name="Slide Number Placeholder 1"/>
          <p:cNvSpPr>
            <a:spLocks noGrp="1"/>
          </p:cNvSpPr>
          <p:nvPr>
            <p:ph type="sldNum" sz="quarter" idx="10"/>
          </p:nvPr>
        </p:nvSpPr>
        <p:spPr>
          <a:xfrm>
            <a:off x="7696200" y="6375400"/>
            <a:ext cx="1206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53A29A42-EA66-4202-983A-0014A5AAA0E0}" type="slidenum">
              <a:rPr lang="en-US" altLang="en-US"/>
              <a:pPr/>
              <a:t>54</a:t>
            </a:fld>
            <a:r>
              <a:rPr lang="en-US" altLang="en-US"/>
              <a:t> of 58</a:t>
            </a:r>
          </a:p>
        </p:txBody>
      </p:sp>
      <p:sp>
        <p:nvSpPr>
          <p:cNvPr id="5734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7350"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eaLnBrk="1" hangingPunct="1"/>
            <a:r>
              <a:rPr lang="en-US" altLang="en-US" b="1">
                <a:solidFill>
                  <a:schemeClr val="tx1"/>
                </a:solidFill>
              </a:rPr>
              <a:t>SUMMARY</a:t>
            </a:r>
          </a:p>
        </p:txBody>
      </p:sp>
      <p:sp>
        <p:nvSpPr>
          <p:cNvPr id="58371" name="Content Placeholder 2"/>
          <p:cNvSpPr>
            <a:spLocks noGrp="1"/>
          </p:cNvSpPr>
          <p:nvPr>
            <p:ph idx="1"/>
          </p:nvPr>
        </p:nvSpPr>
        <p:spPr>
          <a:xfrm>
            <a:off x="533400" y="1447800"/>
            <a:ext cx="7924800" cy="4814888"/>
          </a:xfrm>
        </p:spPr>
        <p:txBody>
          <a:bodyPr/>
          <a:lstStyle/>
          <a:p>
            <a:pPr marL="0" indent="0" eaLnBrk="1" hangingPunct="1">
              <a:buNone/>
            </a:pPr>
            <a:r>
              <a:rPr lang="en-US" altLang="en-US" sz="3600" b="1" dirty="0"/>
              <a:t>The Audit Escort</a:t>
            </a:r>
          </a:p>
          <a:p>
            <a:pPr eaLnBrk="1" hangingPunct="1"/>
            <a:r>
              <a:rPr lang="en-US" altLang="en-US" sz="2800" dirty="0"/>
              <a:t>Does Not Interfere with the Audit</a:t>
            </a:r>
          </a:p>
          <a:p>
            <a:pPr eaLnBrk="1" hangingPunct="1"/>
            <a:r>
              <a:rPr lang="en-US" altLang="en-US" sz="2800" dirty="0"/>
              <a:t>Takes Detailed Notes and Carefully Witnesses Audit Proceedings</a:t>
            </a:r>
          </a:p>
          <a:p>
            <a:pPr eaLnBrk="1" hangingPunct="1"/>
            <a:r>
              <a:rPr lang="en-US" altLang="en-US" sz="2800" dirty="0"/>
              <a:t>May assist the Auditor and </a:t>
            </a:r>
            <a:r>
              <a:rPr lang="en-US" altLang="en-US" sz="2800" dirty="0" err="1"/>
              <a:t>Auditee</a:t>
            </a:r>
            <a:endParaRPr lang="en-US" altLang="en-US" sz="2800" dirty="0"/>
          </a:p>
          <a:p>
            <a:pPr eaLnBrk="1" hangingPunct="1"/>
            <a:r>
              <a:rPr lang="en-US" altLang="en-US" sz="2800" dirty="0"/>
              <a:t>May Assist with Logistics </a:t>
            </a:r>
          </a:p>
          <a:p>
            <a:pPr eaLnBrk="1" hangingPunct="1"/>
            <a:r>
              <a:rPr lang="en-US" altLang="en-US" sz="2800" dirty="0"/>
              <a:t>May Assist with Safety Compliance</a:t>
            </a:r>
          </a:p>
          <a:p>
            <a:pPr eaLnBrk="1" hangingPunct="1"/>
            <a:r>
              <a:rPr lang="en-US" altLang="en-US" sz="2800" dirty="0"/>
              <a:t>Maintains a Professional Image at all Times </a:t>
            </a:r>
          </a:p>
        </p:txBody>
      </p:sp>
      <p:sp>
        <p:nvSpPr>
          <p:cNvPr id="2" name="Slide Number Placeholder 1"/>
          <p:cNvSpPr>
            <a:spLocks noGrp="1"/>
          </p:cNvSpPr>
          <p:nvPr>
            <p:ph type="sldNum" sz="quarter" idx="10"/>
          </p:nvPr>
        </p:nvSpPr>
        <p:spPr>
          <a:xfrm>
            <a:off x="7772400" y="6375400"/>
            <a:ext cx="11303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13597F32-6691-4109-B08D-54194CA9BB8B}" type="slidenum">
              <a:rPr lang="en-US" altLang="en-US"/>
              <a:pPr/>
              <a:t>55</a:t>
            </a:fld>
            <a:r>
              <a:rPr lang="en-US" altLang="en-US"/>
              <a:t> of 58</a:t>
            </a:r>
          </a:p>
        </p:txBody>
      </p:sp>
      <p:sp>
        <p:nvSpPr>
          <p:cNvPr id="58373"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8374"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ctr" eaLnBrk="1" hangingPunct="1"/>
            <a:r>
              <a:rPr lang="en-US" altLang="en-US" b="1">
                <a:solidFill>
                  <a:schemeClr val="tx1"/>
                </a:solidFill>
              </a:rPr>
              <a:t>WHERE DO I FIND MORE INFORMATION?</a:t>
            </a:r>
          </a:p>
        </p:txBody>
      </p:sp>
      <p:sp>
        <p:nvSpPr>
          <p:cNvPr id="59395" name="Content Placeholder 2"/>
          <p:cNvSpPr>
            <a:spLocks noGrp="1"/>
          </p:cNvSpPr>
          <p:nvPr>
            <p:ph idx="1"/>
          </p:nvPr>
        </p:nvSpPr>
        <p:spPr>
          <a:xfrm>
            <a:off x="533400" y="1447800"/>
            <a:ext cx="7924800" cy="4814888"/>
          </a:xfrm>
        </p:spPr>
        <p:txBody>
          <a:bodyPr/>
          <a:lstStyle/>
          <a:p>
            <a:pPr eaLnBrk="1" hangingPunct="1"/>
            <a:r>
              <a:rPr lang="en-US" altLang="en-US" dirty="0"/>
              <a:t>Immediate Supervisor</a:t>
            </a:r>
          </a:p>
          <a:p>
            <a:pPr eaLnBrk="1" hangingPunct="1"/>
            <a:endParaRPr lang="en-US" altLang="en-US" dirty="0"/>
          </a:p>
          <a:p>
            <a:pPr eaLnBrk="1" hangingPunct="1"/>
            <a:r>
              <a:rPr lang="en-US" altLang="en-US" dirty="0"/>
              <a:t>Local or Regional Quality Representative</a:t>
            </a:r>
          </a:p>
          <a:p>
            <a:pPr eaLnBrk="1" hangingPunct="1"/>
            <a:endParaRPr lang="en-US" altLang="en-US" dirty="0"/>
          </a:p>
        </p:txBody>
      </p:sp>
      <p:sp>
        <p:nvSpPr>
          <p:cNvPr id="2" name="Slide Number Placeholder 1"/>
          <p:cNvSpPr>
            <a:spLocks noGrp="1"/>
          </p:cNvSpPr>
          <p:nvPr>
            <p:ph type="sldNum" sz="quarter" idx="10"/>
          </p:nvPr>
        </p:nvSpPr>
        <p:spPr>
          <a:xfrm>
            <a:off x="7924800" y="6392863"/>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C6A7034D-34C4-4EDF-B30F-9033627839C2}" type="slidenum">
              <a:rPr lang="en-US" altLang="en-US"/>
              <a:pPr/>
              <a:t>56</a:t>
            </a:fld>
            <a:r>
              <a:rPr lang="en-US" altLang="en-US"/>
              <a:t> of 58</a:t>
            </a:r>
          </a:p>
        </p:txBody>
      </p:sp>
      <p:sp>
        <p:nvSpPr>
          <p:cNvPr id="5939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59398"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ctr"/>
            <a:r>
              <a:rPr lang="en-US" altLang="en-US" b="1">
                <a:solidFill>
                  <a:schemeClr val="tx1"/>
                </a:solidFill>
              </a:rPr>
              <a:t>Revision History</a:t>
            </a:r>
            <a:endParaRPr lang="en-US" altLang="en-US"/>
          </a:p>
        </p:txBody>
      </p:sp>
      <p:sp>
        <p:nvSpPr>
          <p:cNvPr id="59395" name="Content Placeholder 2"/>
          <p:cNvSpPr>
            <a:spLocks noGrp="1"/>
          </p:cNvSpPr>
          <p:nvPr>
            <p:ph idx="1"/>
          </p:nvPr>
        </p:nvSpPr>
        <p:spPr>
          <a:xfrm>
            <a:off x="501650" y="1295400"/>
            <a:ext cx="7924800" cy="4967288"/>
          </a:xfrm>
        </p:spPr>
        <p:txBody>
          <a:bodyPr/>
          <a:lstStyle/>
          <a:p>
            <a:pPr marL="0" indent="0">
              <a:buFontTx/>
              <a:buNone/>
              <a:defRPr/>
            </a:pPr>
            <a:r>
              <a:rPr lang="en-US" sz="1050" dirty="0"/>
              <a:t>Rev 8.0 </a:t>
            </a:r>
            <a:r>
              <a:rPr lang="en-US" sz="1050" dirty="0" err="1"/>
              <a:t>D.Echols</a:t>
            </a:r>
            <a:r>
              <a:rPr lang="en-US" sz="1050" dirty="0"/>
              <a:t> 5/7/2021:</a:t>
            </a:r>
          </a:p>
          <a:p>
            <a:pPr marL="228600" indent="-228600">
              <a:buFontTx/>
              <a:buAutoNum type="arabicPeriod"/>
              <a:defRPr/>
            </a:pPr>
            <a:r>
              <a:rPr lang="en-US" sz="1050" dirty="0"/>
              <a:t>Slide  10 and 11 change ANSI to ANAB</a:t>
            </a:r>
          </a:p>
          <a:p>
            <a:pPr marL="228600" indent="-228600">
              <a:buFontTx/>
              <a:buAutoNum type="arabicPeriod"/>
              <a:defRPr/>
            </a:pPr>
            <a:r>
              <a:rPr lang="en-US" sz="1050" dirty="0"/>
              <a:t>Slide 24 updated example of controlled record locations; removed DMS</a:t>
            </a:r>
          </a:p>
          <a:p>
            <a:pPr marL="228600" indent="-228600">
              <a:buFontTx/>
              <a:buAutoNum type="arabicPeriod"/>
              <a:defRPr/>
            </a:pPr>
            <a:r>
              <a:rPr lang="en-US" sz="1050" dirty="0"/>
              <a:t>Slide 26 updated link to Job Descriptions</a:t>
            </a:r>
          </a:p>
          <a:p>
            <a:pPr marL="228600" indent="-228600">
              <a:buFontTx/>
              <a:buAutoNum type="arabicPeriod"/>
              <a:defRPr/>
            </a:pPr>
            <a:r>
              <a:rPr lang="en-US" sz="1050" dirty="0"/>
              <a:t>Slide 28 updated the description of training records</a:t>
            </a:r>
          </a:p>
          <a:p>
            <a:pPr marL="228600" indent="-228600">
              <a:buFontTx/>
              <a:buAutoNum type="arabicPeriod"/>
              <a:defRPr/>
            </a:pPr>
            <a:r>
              <a:rPr lang="en-US" sz="1050" dirty="0"/>
              <a:t>Slide 32, added line “ it’s ok to redirect question”</a:t>
            </a:r>
          </a:p>
          <a:p>
            <a:pPr marL="228600" indent="-228600">
              <a:buFontTx/>
              <a:buAutoNum type="arabicPeriod"/>
              <a:defRPr/>
            </a:pPr>
            <a:r>
              <a:rPr lang="en-US" sz="1050" dirty="0"/>
              <a:t>Slide 33 , added supervisor or manager as contact when support is needed</a:t>
            </a:r>
          </a:p>
          <a:p>
            <a:pPr marL="228600" indent="-228600">
              <a:buFontTx/>
              <a:buAutoNum type="arabicPeriod"/>
              <a:defRPr/>
            </a:pPr>
            <a:r>
              <a:rPr lang="en-US" sz="1050" dirty="0"/>
              <a:t>Slide 34, added additional info on contacting manager</a:t>
            </a:r>
          </a:p>
          <a:p>
            <a:pPr marL="228600" indent="-228600">
              <a:buFontTx/>
              <a:buAutoNum type="arabicPeriod"/>
              <a:defRPr/>
            </a:pPr>
            <a:r>
              <a:rPr lang="en-US" sz="1050" dirty="0"/>
              <a:t>Slide 37, added “</a:t>
            </a:r>
            <a:r>
              <a:rPr lang="en-US" altLang="en-US" sz="1050" dirty="0"/>
              <a:t>in most cases Accreditation Services or the Quality Representative will support this discussion.” to bullet  3</a:t>
            </a:r>
          </a:p>
          <a:p>
            <a:pPr marL="228600" indent="-228600">
              <a:buFontTx/>
              <a:buAutoNum type="arabicPeriod"/>
              <a:defRPr/>
            </a:pPr>
            <a:r>
              <a:rPr lang="en-US" altLang="en-US" sz="1050" dirty="0"/>
              <a:t>Slide 38, updated entire slide</a:t>
            </a:r>
          </a:p>
          <a:p>
            <a:pPr marL="228600" indent="-228600">
              <a:buFontTx/>
              <a:buAutoNum type="arabicPeriod"/>
              <a:defRPr/>
            </a:pPr>
            <a:r>
              <a:rPr lang="en-US" altLang="en-US" sz="1050" dirty="0"/>
              <a:t>Slide 49 reworded last bullet</a:t>
            </a:r>
          </a:p>
          <a:p>
            <a:pPr marL="228600" indent="-228600">
              <a:buFontTx/>
              <a:buAutoNum type="arabicPeriod"/>
              <a:defRPr/>
            </a:pPr>
            <a:r>
              <a:rPr lang="en-US" sz="1050" dirty="0"/>
              <a:t>Slide 56 update to contacts</a:t>
            </a:r>
          </a:p>
          <a:p>
            <a:pPr marL="0" indent="0">
              <a:buFontTx/>
              <a:buNone/>
              <a:defRPr/>
            </a:pPr>
            <a:endParaRPr lang="en-US" sz="1050" dirty="0"/>
          </a:p>
          <a:p>
            <a:pPr marL="0" indent="0">
              <a:buFontTx/>
              <a:buNone/>
              <a:defRPr/>
            </a:pPr>
            <a:r>
              <a:rPr lang="en-US" sz="1050" dirty="0"/>
              <a:t>Rev. 7 K. Huang 3/5/2018</a:t>
            </a:r>
          </a:p>
          <a:p>
            <a:pPr marL="0" indent="0">
              <a:buFontTx/>
              <a:buNone/>
              <a:defRPr/>
            </a:pPr>
            <a:r>
              <a:rPr lang="en-US" sz="1050" dirty="0"/>
              <a:t>Update the standards and document links. </a:t>
            </a:r>
          </a:p>
          <a:p>
            <a:pPr marL="0" indent="0">
              <a:buFontTx/>
              <a:buNone/>
              <a:defRPr/>
            </a:pPr>
            <a:endParaRPr lang="en-US" sz="1050" dirty="0"/>
          </a:p>
          <a:p>
            <a:pPr marL="0" indent="0">
              <a:buFontTx/>
              <a:buNone/>
              <a:defRPr/>
            </a:pPr>
            <a:r>
              <a:rPr lang="en-US" sz="1050" dirty="0"/>
              <a:t>Rev 6 </a:t>
            </a:r>
            <a:r>
              <a:rPr lang="en-US" sz="1050" dirty="0" err="1"/>
              <a:t>D.Echols</a:t>
            </a:r>
            <a:r>
              <a:rPr lang="en-US" sz="1050" dirty="0"/>
              <a:t> 4/24/12 Updates:</a:t>
            </a:r>
          </a:p>
          <a:p>
            <a:pPr marL="228600" indent="-228600">
              <a:buFontTx/>
              <a:buAutoNum type="arabicPeriod"/>
              <a:defRPr/>
            </a:pPr>
            <a:r>
              <a:rPr lang="en-US" sz="1050" dirty="0"/>
              <a:t>Slide 28- Corrected link to technical competency database</a:t>
            </a:r>
          </a:p>
          <a:p>
            <a:pPr marL="0" indent="0">
              <a:buFontTx/>
              <a:buNone/>
              <a:defRPr/>
            </a:pPr>
            <a:endParaRPr lang="en-US" sz="1050" dirty="0"/>
          </a:p>
          <a:p>
            <a:pPr marL="0" indent="0">
              <a:buFontTx/>
              <a:buNone/>
              <a:defRPr/>
            </a:pPr>
            <a:r>
              <a:rPr lang="en-US" sz="1050" dirty="0"/>
              <a:t>Rev 5 </a:t>
            </a:r>
            <a:r>
              <a:rPr lang="en-US" sz="1050" dirty="0" err="1"/>
              <a:t>D.Echols</a:t>
            </a:r>
            <a:r>
              <a:rPr lang="en-US" sz="1050" dirty="0"/>
              <a:t> 3/29/11 Updates:</a:t>
            </a:r>
          </a:p>
          <a:p>
            <a:pPr marL="228600" indent="-228600">
              <a:buFontTx/>
              <a:buAutoNum type="arabicPeriod"/>
              <a:defRPr/>
            </a:pPr>
            <a:r>
              <a:rPr lang="en-US" sz="1050" dirty="0"/>
              <a:t>Slide 5- Corrected to “say what you do”</a:t>
            </a:r>
          </a:p>
          <a:p>
            <a:pPr marL="228600" indent="-228600">
              <a:buFontTx/>
              <a:buAutoNum type="arabicPeriod"/>
              <a:defRPr/>
            </a:pPr>
            <a:r>
              <a:rPr lang="en-US" sz="1050" dirty="0"/>
              <a:t>Slide 17- updated bullets to include corrective action responses on time and effective corrective action</a:t>
            </a:r>
          </a:p>
          <a:p>
            <a:pPr marL="228600" indent="-228600">
              <a:buFontTx/>
              <a:buAutoNum type="arabicPeriod"/>
              <a:defRPr/>
            </a:pPr>
            <a:endParaRPr lang="en-US" sz="1050" dirty="0"/>
          </a:p>
          <a:p>
            <a:pPr marL="228600" indent="-228600">
              <a:buFontTx/>
              <a:buAutoNum type="arabicPeriod"/>
              <a:defRPr/>
            </a:pPr>
            <a:endParaRPr lang="en-US" sz="1050" dirty="0"/>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6FE43B0C-A816-488C-AE7F-A30EAADEE0F3}" type="slidenum">
              <a:rPr lang="en-US" altLang="en-US"/>
              <a:pPr/>
              <a:t>57</a:t>
            </a:fld>
            <a:r>
              <a:rPr lang="en-US" altLang="en-US"/>
              <a:t> of 58</a:t>
            </a:r>
          </a:p>
        </p:txBody>
      </p:sp>
      <p:sp>
        <p:nvSpPr>
          <p:cNvPr id="6042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60422"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algn="ctr"/>
            <a:r>
              <a:rPr lang="en-US" altLang="en-US" b="1">
                <a:solidFill>
                  <a:schemeClr val="tx1"/>
                </a:solidFill>
              </a:rPr>
              <a:t>Revision History</a:t>
            </a:r>
            <a:endParaRPr lang="en-US" altLang="en-US"/>
          </a:p>
        </p:txBody>
      </p:sp>
      <p:sp>
        <p:nvSpPr>
          <p:cNvPr id="59395" name="Content Placeholder 2"/>
          <p:cNvSpPr>
            <a:spLocks noGrp="1"/>
          </p:cNvSpPr>
          <p:nvPr>
            <p:ph idx="1"/>
          </p:nvPr>
        </p:nvSpPr>
        <p:spPr>
          <a:xfrm>
            <a:off x="533400" y="1295400"/>
            <a:ext cx="7924800" cy="4967288"/>
          </a:xfrm>
        </p:spPr>
        <p:txBody>
          <a:bodyPr/>
          <a:lstStyle/>
          <a:p>
            <a:pPr marL="0" indent="0">
              <a:buFontTx/>
              <a:buNone/>
              <a:defRPr/>
            </a:pPr>
            <a:r>
              <a:rPr lang="en-US" sz="1050" dirty="0"/>
              <a:t>Rev 4.0 2/21/2010 Mark Jessen Updates:</a:t>
            </a:r>
          </a:p>
          <a:p>
            <a:pPr marL="228600" indent="-228600">
              <a:buFontTx/>
              <a:buAutoNum type="arabicPeriod"/>
              <a:defRPr/>
            </a:pPr>
            <a:r>
              <a:rPr lang="en-US" sz="1050" dirty="0"/>
              <a:t>Updated all the links</a:t>
            </a:r>
          </a:p>
          <a:p>
            <a:pPr marL="228600" indent="-228600">
              <a:buFontTx/>
              <a:buAutoNum type="arabicPeriod" startAt="2"/>
              <a:defRPr/>
            </a:pPr>
            <a:r>
              <a:rPr lang="en-US" sz="1050" dirty="0"/>
              <a:t>Replaced the term Ethic Code (slides 22 &amp; 25)  with UL Standard Of Business Conduct.</a:t>
            </a:r>
          </a:p>
          <a:p>
            <a:pPr marL="228600" indent="-228600">
              <a:buFontTx/>
              <a:buAutoNum type="arabicPeriod" startAt="2"/>
              <a:defRPr/>
            </a:pPr>
            <a:r>
              <a:rPr lang="en-US" sz="1050" dirty="0"/>
              <a:t>Removed the Job description link and noted that job descriptions are (slide 26) located in KMS.</a:t>
            </a:r>
          </a:p>
          <a:p>
            <a:pPr marL="228600" indent="-228600">
              <a:buFontTx/>
              <a:buAutoNum type="arabicPeriod" startAt="2"/>
              <a:defRPr/>
            </a:pPr>
            <a:r>
              <a:rPr lang="en-US" sz="1050" dirty="0"/>
              <a:t>Because of issue with presentation in new version of windows, footers cannot be changed.  Use shape with color white to cover up revision 3.0 information</a:t>
            </a:r>
          </a:p>
          <a:p>
            <a:pPr marL="228600" indent="-228600">
              <a:buFontTx/>
              <a:buAutoNum type="arabicPeriod" startAt="2"/>
              <a:defRPr/>
            </a:pPr>
            <a:r>
              <a:rPr lang="en-US" sz="1050" dirty="0"/>
              <a:t>Updated slide 6 speaker notes to define a “system”</a:t>
            </a:r>
          </a:p>
          <a:p>
            <a:pPr marL="228600" indent="-228600">
              <a:buFontTx/>
              <a:buAutoNum type="arabicPeriod" startAt="2"/>
              <a:defRPr/>
            </a:pPr>
            <a:r>
              <a:rPr lang="en-US" sz="1050" dirty="0"/>
              <a:t>Updated slide 36 to link findings to requirements</a:t>
            </a:r>
          </a:p>
          <a:p>
            <a:pPr marL="228600" indent="-228600">
              <a:buFontTx/>
              <a:buAutoNum type="arabicPeriod" startAt="2"/>
              <a:defRPr/>
            </a:pPr>
            <a:r>
              <a:rPr lang="en-US" sz="1050" dirty="0"/>
              <a:t>Updated slide 53 to address external auditor findings when UL already has an active CAR open</a:t>
            </a:r>
          </a:p>
          <a:p>
            <a:pPr marL="228600" indent="-228600">
              <a:buFontTx/>
              <a:buAutoNum type="arabicPeriod" startAt="2"/>
              <a:defRPr/>
            </a:pPr>
            <a:r>
              <a:rPr lang="en-US" sz="1050" dirty="0"/>
              <a:t>Slide 16 – Remove regional reference to “Missouri”</a:t>
            </a:r>
          </a:p>
          <a:p>
            <a:pPr marL="228600" indent="-228600">
              <a:buFontTx/>
              <a:buAutoNum type="arabicPeriod" startAt="2"/>
              <a:defRPr/>
            </a:pPr>
            <a:r>
              <a:rPr lang="en-US" sz="1050" dirty="0"/>
              <a:t>Slide 28 Added that training records are stored in Oracle</a:t>
            </a:r>
          </a:p>
          <a:p>
            <a:pPr marL="228600" indent="-228600">
              <a:buFontTx/>
              <a:buAutoNum type="arabicPeriod" startAt="2"/>
              <a:defRPr/>
            </a:pPr>
            <a:r>
              <a:rPr lang="en-US" sz="1050" dirty="0"/>
              <a:t>Slide 27 – Added that organization charts can be managed locally</a:t>
            </a:r>
          </a:p>
          <a:p>
            <a:pPr marL="0" indent="0">
              <a:buFontTx/>
              <a:buNone/>
              <a:defRPr/>
            </a:pPr>
            <a:endParaRPr lang="en-US" sz="1050" dirty="0"/>
          </a:p>
          <a:p>
            <a:pPr marL="0" indent="0">
              <a:buFontTx/>
              <a:buNone/>
              <a:defRPr/>
            </a:pPr>
            <a:r>
              <a:rPr lang="en-US" sz="1050" dirty="0"/>
              <a:t>Rev 3.0  4/2/2008 DL Echols Updates:</a:t>
            </a:r>
          </a:p>
          <a:p>
            <a:pPr marL="0" indent="0">
              <a:buFontTx/>
              <a:buNone/>
              <a:defRPr/>
            </a:pPr>
            <a:r>
              <a:rPr lang="en-US" sz="1050" dirty="0"/>
              <a:t>1. slide 23 removed CAM reference and added UL Mark Policy</a:t>
            </a:r>
          </a:p>
          <a:p>
            <a:pPr marL="0" indent="0">
              <a:buFontTx/>
              <a:buNone/>
              <a:defRPr/>
            </a:pPr>
            <a:r>
              <a:rPr lang="en-US" sz="1050" dirty="0"/>
              <a:t>2. Slide 40 removed reference to 00-QA-S0010 and added 00-QA-S0006. </a:t>
            </a:r>
          </a:p>
          <a:p>
            <a:pPr marL="0" indent="0">
              <a:buFontTx/>
              <a:buNone/>
              <a:defRPr/>
            </a:pPr>
            <a:r>
              <a:rPr lang="en-US" sz="1050" dirty="0"/>
              <a:t>3. Slide 41 removed reference to Jim Oates CAR Owner and added Denise Echols.</a:t>
            </a:r>
          </a:p>
          <a:p>
            <a:pPr marL="0" indent="0">
              <a:buFontTx/>
              <a:buNone/>
              <a:defRPr/>
            </a:pPr>
            <a:endParaRPr lang="en-US" sz="1050" dirty="0"/>
          </a:p>
          <a:p>
            <a:pPr marL="0" indent="0">
              <a:buFontTx/>
              <a:buNone/>
              <a:defRPr/>
            </a:pPr>
            <a:r>
              <a:rPr lang="en-US" sz="1050" dirty="0"/>
              <a:t>Rev 2.0  10/1/2007 </a:t>
            </a:r>
            <a:r>
              <a:rPr lang="en-US" sz="1050" dirty="0" err="1"/>
              <a:t>DLEchols</a:t>
            </a:r>
            <a:r>
              <a:rPr lang="en-US" sz="1050" dirty="0"/>
              <a:t> updates:  </a:t>
            </a:r>
          </a:p>
          <a:p>
            <a:pPr marL="0" indent="0">
              <a:buFontTx/>
              <a:buNone/>
              <a:defRPr/>
            </a:pPr>
            <a:r>
              <a:rPr lang="en-US" sz="1050" dirty="0"/>
              <a:t>1. Added examples and hyperlinks to published documents slides 22,23,24,26, 27,28, and 29.</a:t>
            </a:r>
          </a:p>
          <a:p>
            <a:pPr marL="0" indent="0">
              <a:buFontTx/>
              <a:buNone/>
              <a:defRPr/>
            </a:pPr>
            <a:r>
              <a:rPr lang="en-US" sz="1050" dirty="0"/>
              <a:t>2. slides 23 24 added statement to use controlled documents and records.  Added work control to various slides to make sure controlled docs are used.</a:t>
            </a:r>
          </a:p>
          <a:p>
            <a:pPr marL="0" indent="0">
              <a:buFontTx/>
              <a:buNone/>
              <a:defRPr/>
            </a:pPr>
            <a:endParaRPr lang="en-US" sz="1050" dirty="0"/>
          </a:p>
          <a:p>
            <a:pPr marL="0" indent="0">
              <a:buFontTx/>
              <a:buNone/>
              <a:defRPr/>
            </a:pPr>
            <a:r>
              <a:rPr lang="en-US" sz="1050" dirty="0"/>
              <a:t>Rev 1.0 </a:t>
            </a:r>
            <a:r>
              <a:rPr lang="en-US" sz="1050" dirty="0" err="1"/>
              <a:t>DLEchols</a:t>
            </a:r>
            <a:r>
              <a:rPr lang="en-US" sz="1050" dirty="0"/>
              <a:t>  Initial Release 5/31/2007</a:t>
            </a:r>
          </a:p>
        </p:txBody>
      </p:sp>
      <p:sp>
        <p:nvSpPr>
          <p:cNvPr id="2" name="Slide Number Placeholder 1"/>
          <p:cNvSpPr>
            <a:spLocks noGrp="1"/>
          </p:cNvSpPr>
          <p:nvPr>
            <p:ph type="sldNum" sz="quarter" idx="10"/>
          </p:nvPr>
        </p:nvSpPr>
        <p:spPr>
          <a:xfrm>
            <a:off x="8001000" y="6375400"/>
            <a:ext cx="9017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A4BBF98-B432-48FD-9324-FAD26EC48E16}" type="slidenum">
              <a:rPr lang="en-US" altLang="en-US"/>
              <a:pPr/>
              <a:t>58</a:t>
            </a:fld>
            <a:r>
              <a:rPr lang="en-US" altLang="en-US"/>
              <a:t> of 58</a:t>
            </a:r>
          </a:p>
        </p:txBody>
      </p:sp>
      <p:sp>
        <p:nvSpPr>
          <p:cNvPr id="61445" name="Rectangle 4"/>
          <p:cNvSpPr>
            <a:spLocks noChangeArrowheads="1"/>
          </p:cNvSpPr>
          <p:nvPr/>
        </p:nvSpPr>
        <p:spPr bwMode="auto">
          <a:xfrm>
            <a:off x="3886200" y="6375400"/>
            <a:ext cx="990600" cy="406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61446" name="Text Box 4"/>
          <p:cNvSpPr txBox="1">
            <a:spLocks noChangeArrowheads="1"/>
          </p:cNvSpPr>
          <p:nvPr/>
        </p:nvSpPr>
        <p:spPr bwMode="auto">
          <a:xfrm>
            <a:off x="4191000" y="6375400"/>
            <a:ext cx="5469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19200" y="0"/>
            <a:ext cx="6858000" cy="1371600"/>
          </a:xfrm>
        </p:spPr>
        <p:txBody>
          <a:bodyPr/>
          <a:lstStyle/>
          <a:p>
            <a:pPr algn="ctr" eaLnBrk="1" hangingPunct="1"/>
            <a:r>
              <a:rPr lang="en-US" altLang="en-US" sz="6000" b="1">
                <a:solidFill>
                  <a:schemeClr val="tx1"/>
                </a:solidFill>
              </a:rPr>
              <a:t>Audits are…</a:t>
            </a:r>
          </a:p>
        </p:txBody>
      </p:sp>
      <p:sp>
        <p:nvSpPr>
          <p:cNvPr id="8195" name="Rectangle 3"/>
          <p:cNvSpPr>
            <a:spLocks noGrp="1" noChangeArrowheads="1"/>
          </p:cNvSpPr>
          <p:nvPr>
            <p:ph type="body" idx="1"/>
          </p:nvPr>
        </p:nvSpPr>
        <p:spPr>
          <a:xfrm>
            <a:off x="228600" y="1447800"/>
            <a:ext cx="8610600" cy="4648200"/>
          </a:xfrm>
        </p:spPr>
        <p:txBody>
          <a:bodyPr/>
          <a:lstStyle/>
          <a:p>
            <a:pPr eaLnBrk="1" hangingPunct="1"/>
            <a:r>
              <a:rPr lang="en-US" altLang="en-US" sz="2400" b="1"/>
              <a:t>A sampling of a process or activity at a point in time. </a:t>
            </a:r>
          </a:p>
          <a:p>
            <a:pPr lvl="1" eaLnBrk="1" hangingPunct="1">
              <a:buSzPct val="85000"/>
              <a:buFontTx/>
              <a:buChar char="•"/>
            </a:pPr>
            <a:r>
              <a:rPr lang="en-US" altLang="en-US" sz="2000" b="1"/>
              <a:t>Different specifics may be evaluated since parts of UL will have different activities</a:t>
            </a:r>
          </a:p>
          <a:p>
            <a:pPr lvl="2" eaLnBrk="1" hangingPunct="1"/>
            <a:r>
              <a:rPr lang="en-US" altLang="en-US" sz="2000" b="1"/>
              <a:t>Few or many requirements could apply to any one system assessed</a:t>
            </a:r>
            <a:endParaRPr lang="en-US" altLang="en-US" b="1"/>
          </a:p>
          <a:p>
            <a:pPr eaLnBrk="1" hangingPunct="1"/>
            <a:r>
              <a:rPr lang="en-US" altLang="en-US" sz="2400" b="1"/>
              <a:t>An assessment of a system (and processes of the system) to determine if it is conforming to applicable requirements (standards and procedures)</a:t>
            </a:r>
          </a:p>
          <a:p>
            <a:pPr eaLnBrk="1" hangingPunct="1"/>
            <a:endParaRPr lang="en-US" altLang="en-US" sz="2400" b="1"/>
          </a:p>
          <a:p>
            <a:pPr eaLnBrk="1" hangingPunct="1"/>
            <a:r>
              <a:rPr lang="en-US" altLang="en-US" sz="2400" b="1"/>
              <a:t>An assessment of system effectiveness and continuous improvement</a:t>
            </a:r>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27AE9F47-FB84-4095-924E-94C0F42119AB}" type="slidenum">
              <a:rPr lang="en-US" altLang="en-US"/>
              <a:pPr/>
              <a:t>6</a:t>
            </a:fld>
            <a:r>
              <a:rPr lang="en-US" altLang="en-US"/>
              <a:t> of 58</a:t>
            </a:r>
          </a:p>
        </p:txBody>
      </p:sp>
      <p:sp>
        <p:nvSpPr>
          <p:cNvPr id="8197"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8198"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76400" y="152400"/>
            <a:ext cx="6477000" cy="1371600"/>
          </a:xfrm>
        </p:spPr>
        <p:txBody>
          <a:bodyPr/>
          <a:lstStyle/>
          <a:p>
            <a:pPr algn="ctr" eaLnBrk="1" hangingPunct="1"/>
            <a:r>
              <a:rPr lang="en-US" altLang="en-US" sz="5400" b="1">
                <a:solidFill>
                  <a:schemeClr val="tx1"/>
                </a:solidFill>
              </a:rPr>
              <a:t>Audits are not…</a:t>
            </a:r>
          </a:p>
        </p:txBody>
      </p:sp>
      <p:sp>
        <p:nvSpPr>
          <p:cNvPr id="9219" name="Rectangle 3"/>
          <p:cNvSpPr>
            <a:spLocks noGrp="1" noChangeArrowheads="1"/>
          </p:cNvSpPr>
          <p:nvPr>
            <p:ph type="body" idx="1"/>
          </p:nvPr>
        </p:nvSpPr>
        <p:spPr>
          <a:xfrm>
            <a:off x="533400" y="1447800"/>
            <a:ext cx="7924800" cy="4814888"/>
          </a:xfrm>
        </p:spPr>
        <p:txBody>
          <a:bodyPr/>
          <a:lstStyle/>
          <a:p>
            <a:pPr eaLnBrk="1" hangingPunct="1">
              <a:lnSpc>
                <a:spcPct val="90000"/>
              </a:lnSpc>
            </a:pPr>
            <a:r>
              <a:rPr lang="en-US" altLang="en-US"/>
              <a:t>An evaluation of any one person, or one person’s job performance, they are an assessment of the system at a point in time</a:t>
            </a:r>
          </a:p>
          <a:p>
            <a:pPr eaLnBrk="1" hangingPunct="1">
              <a:lnSpc>
                <a:spcPct val="90000"/>
              </a:lnSpc>
            </a:pPr>
            <a:endParaRPr lang="en-US" altLang="en-US"/>
          </a:p>
          <a:p>
            <a:pPr eaLnBrk="1" hangingPunct="1">
              <a:lnSpc>
                <a:spcPct val="90000"/>
              </a:lnSpc>
            </a:pPr>
            <a:r>
              <a:rPr lang="en-US" altLang="en-US"/>
              <a:t>An activity to find and place blame</a:t>
            </a:r>
          </a:p>
          <a:p>
            <a:pPr eaLnBrk="1" hangingPunct="1">
              <a:lnSpc>
                <a:spcPct val="90000"/>
              </a:lnSpc>
            </a:pPr>
            <a:endParaRPr lang="en-US" altLang="en-US"/>
          </a:p>
          <a:p>
            <a:pPr eaLnBrk="1" hangingPunct="1">
              <a:lnSpc>
                <a:spcPct val="90000"/>
              </a:lnSpc>
            </a:pPr>
            <a:r>
              <a:rPr lang="en-US" altLang="en-US"/>
              <a:t>An exercise to search for something wrong with the system </a:t>
            </a:r>
          </a:p>
        </p:txBody>
      </p:sp>
      <p:sp>
        <p:nvSpPr>
          <p:cNvPr id="2" name="Slide Number Placeholder 1"/>
          <p:cNvSpPr>
            <a:spLocks noGrp="1"/>
          </p:cNvSpPr>
          <p:nvPr>
            <p:ph type="sldNum" sz="quarter" idx="10"/>
          </p:nvPr>
        </p:nvSpPr>
        <p:spPr>
          <a:xfrm>
            <a:off x="8153400" y="6375400"/>
            <a:ext cx="7493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96D51015-ECFB-4A7D-9BB1-60C03950FA23}" type="slidenum">
              <a:rPr lang="en-US" altLang="en-US"/>
              <a:pPr/>
              <a:t>7</a:t>
            </a:fld>
            <a:r>
              <a:rPr lang="en-US" altLang="en-US"/>
              <a:t> of 58</a:t>
            </a:r>
          </a:p>
        </p:txBody>
      </p:sp>
      <p:sp>
        <p:nvSpPr>
          <p:cNvPr id="9221"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9222" name="Text Box 4"/>
          <p:cNvSpPr txBox="1">
            <a:spLocks noChangeArrowheads="1"/>
          </p:cNvSpPr>
          <p:nvPr/>
        </p:nvSpPr>
        <p:spPr bwMode="auto">
          <a:xfrm>
            <a:off x="4267200" y="6307138"/>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Grp="1" noChangeArrowheads="1"/>
          </p:cNvSpPr>
          <p:nvPr>
            <p:ph type="title"/>
          </p:nvPr>
        </p:nvSpPr>
        <p:spPr>
          <a:xfrm>
            <a:off x="1143000" y="0"/>
            <a:ext cx="7696200" cy="1371600"/>
          </a:xfrm>
        </p:spPr>
        <p:txBody>
          <a:bodyPr/>
          <a:lstStyle/>
          <a:p>
            <a:pPr algn="ctr" eaLnBrk="1" hangingPunct="1"/>
            <a:r>
              <a:rPr lang="en-US" altLang="en-US" sz="4400" b="1">
                <a:solidFill>
                  <a:schemeClr val="tx1"/>
                </a:solidFill>
              </a:rPr>
              <a:t>Audits Required by..</a:t>
            </a:r>
            <a:r>
              <a:rPr lang="en-US" altLang="en-US" sz="4400"/>
              <a:t> </a:t>
            </a:r>
          </a:p>
        </p:txBody>
      </p:sp>
      <p:sp>
        <p:nvSpPr>
          <p:cNvPr id="10243" name="Rectangle 2051"/>
          <p:cNvSpPr>
            <a:spLocks noGrp="1" noChangeArrowheads="1"/>
          </p:cNvSpPr>
          <p:nvPr>
            <p:ph type="body" idx="1"/>
          </p:nvPr>
        </p:nvSpPr>
        <p:spPr>
          <a:xfrm>
            <a:off x="533400" y="1447800"/>
            <a:ext cx="7924800" cy="4814888"/>
          </a:xfrm>
        </p:spPr>
        <p:txBody>
          <a:bodyPr/>
          <a:lstStyle/>
          <a:p>
            <a:pPr eaLnBrk="1" hangingPunct="1"/>
            <a:r>
              <a:rPr lang="en-US" altLang="en-US" sz="3600" dirty="0"/>
              <a:t>International standards such as:</a:t>
            </a:r>
          </a:p>
          <a:p>
            <a:pPr lvl="1" eaLnBrk="1" hangingPunct="1"/>
            <a:r>
              <a:rPr lang="en-US" altLang="en-US" sz="3200" dirty="0"/>
              <a:t>ISO 17025 (standard UL laboratory operations are assessed against) </a:t>
            </a:r>
          </a:p>
          <a:p>
            <a:pPr lvl="1" eaLnBrk="1" hangingPunct="1"/>
            <a:r>
              <a:rPr lang="en-US" altLang="en-US" sz="3200" dirty="0"/>
              <a:t>ISO 17065 (standard product certification is assessed against)</a:t>
            </a:r>
          </a:p>
          <a:p>
            <a:pPr eaLnBrk="1" hangingPunct="1"/>
            <a:r>
              <a:rPr lang="en-US" altLang="en-US" sz="3600" dirty="0"/>
              <a:t>Our accreditation body and regulation body</a:t>
            </a:r>
          </a:p>
          <a:p>
            <a:pPr eaLnBrk="1" hangingPunct="1"/>
            <a:r>
              <a:rPr lang="en-US" altLang="en-US" sz="3600" dirty="0"/>
              <a:t>Our internal </a:t>
            </a:r>
            <a:r>
              <a:rPr lang="en-US" altLang="en-US" sz="3600"/>
              <a:t>management systems</a:t>
            </a:r>
            <a:endParaRPr lang="en-US" altLang="en-US" sz="3600" dirty="0"/>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59CEEAC2-887F-4913-A63B-366E2029E13C}" type="slidenum">
              <a:rPr lang="en-US" altLang="en-US"/>
              <a:pPr/>
              <a:t>8</a:t>
            </a:fld>
            <a:r>
              <a:rPr lang="en-US" altLang="en-US"/>
              <a:t> of 58</a:t>
            </a:r>
          </a:p>
        </p:txBody>
      </p:sp>
      <p:sp>
        <p:nvSpPr>
          <p:cNvPr id="10245" name="Rectangle 4"/>
          <p:cNvSpPr>
            <a:spLocks noChangeArrowheads="1"/>
          </p:cNvSpPr>
          <p:nvPr/>
        </p:nvSpPr>
        <p:spPr bwMode="auto">
          <a:xfrm>
            <a:off x="3824288"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0246" name="Text Box 4"/>
          <p:cNvSpPr txBox="1">
            <a:spLocks noChangeArrowheads="1"/>
          </p:cNvSpPr>
          <p:nvPr/>
        </p:nvSpPr>
        <p:spPr bwMode="auto">
          <a:xfrm>
            <a:off x="4319588" y="6422231"/>
            <a:ext cx="5476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a:p>
            <a:pPr eaLnBrk="1" hangingPunct="1"/>
            <a:endParaRPr lang="en-US" altLang="en-US" sz="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0"/>
            <a:ext cx="7696200" cy="1371600"/>
          </a:xfrm>
        </p:spPr>
        <p:txBody>
          <a:bodyPr/>
          <a:lstStyle/>
          <a:p>
            <a:pPr eaLnBrk="1" hangingPunct="1"/>
            <a:r>
              <a:rPr lang="en-US" altLang="en-US" sz="6000" b="1">
                <a:solidFill>
                  <a:schemeClr val="tx1"/>
                </a:solidFill>
              </a:rPr>
              <a:t>Need for Audits</a:t>
            </a:r>
          </a:p>
        </p:txBody>
      </p:sp>
      <p:sp>
        <p:nvSpPr>
          <p:cNvPr id="11267" name="Rectangle 3"/>
          <p:cNvSpPr>
            <a:spLocks noGrp="1" noChangeArrowheads="1"/>
          </p:cNvSpPr>
          <p:nvPr>
            <p:ph type="body" idx="1"/>
          </p:nvPr>
        </p:nvSpPr>
        <p:spPr>
          <a:xfrm>
            <a:off x="533400" y="1447800"/>
            <a:ext cx="7924800" cy="4814888"/>
          </a:xfrm>
        </p:spPr>
        <p:txBody>
          <a:bodyPr/>
          <a:lstStyle/>
          <a:p>
            <a:pPr eaLnBrk="1" hangingPunct="1">
              <a:spcBef>
                <a:spcPct val="0"/>
              </a:spcBef>
            </a:pPr>
            <a:r>
              <a:rPr lang="en-US" altLang="en-US" sz="3600"/>
              <a:t>Audits help to verify that we are meeting our accreditor, customer and business requirements</a:t>
            </a:r>
          </a:p>
          <a:p>
            <a:pPr eaLnBrk="1" hangingPunct="1">
              <a:spcBef>
                <a:spcPct val="0"/>
              </a:spcBef>
              <a:buFontTx/>
              <a:buNone/>
            </a:pPr>
            <a:endParaRPr lang="en-US" altLang="en-US" sz="3600"/>
          </a:p>
          <a:p>
            <a:pPr eaLnBrk="1" hangingPunct="1"/>
            <a:r>
              <a:rPr lang="en-US" altLang="en-US" sz="3600"/>
              <a:t>Audits also can help us determine if we are doing the things to meet our Quality Policy and Mission</a:t>
            </a:r>
          </a:p>
          <a:p>
            <a:pPr eaLnBrk="1" hangingPunct="1"/>
            <a:endParaRPr lang="en-US" altLang="en-US" sz="4000"/>
          </a:p>
        </p:txBody>
      </p:sp>
      <p:sp>
        <p:nvSpPr>
          <p:cNvPr id="2" name="Slide Number Placeholder 1"/>
          <p:cNvSpPr>
            <a:spLocks noGrp="1"/>
          </p:cNvSpPr>
          <p:nvPr>
            <p:ph type="sldNum" sz="quarter" idx="10"/>
          </p:nvPr>
        </p:nvSpPr>
        <p:spPr>
          <a:xfrm>
            <a:off x="8077200" y="6375400"/>
            <a:ext cx="825500" cy="330200"/>
          </a:xfrm>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fld id="{D5A9777E-85B9-4496-8AA2-A0FB1F44EBFD}" type="slidenum">
              <a:rPr lang="en-US" altLang="en-US"/>
              <a:pPr/>
              <a:t>9</a:t>
            </a:fld>
            <a:r>
              <a:rPr lang="en-US" altLang="en-US"/>
              <a:t> of 58</a:t>
            </a:r>
          </a:p>
        </p:txBody>
      </p:sp>
      <p:sp>
        <p:nvSpPr>
          <p:cNvPr id="11269" name="Rectangle 4"/>
          <p:cNvSpPr>
            <a:spLocks noChangeArrowheads="1"/>
          </p:cNvSpPr>
          <p:nvPr/>
        </p:nvSpPr>
        <p:spPr bwMode="auto">
          <a:xfrm>
            <a:off x="3886200" y="6400800"/>
            <a:ext cx="990600" cy="381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stealth" w="med" len="med"/>
                <a:tailEnd/>
              </a14:hiddenLine>
            </a:ext>
          </a:extLst>
        </p:spPr>
        <p:txBody>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endParaRPr lang="en-US" altLang="en-US"/>
          </a:p>
        </p:txBody>
      </p:sp>
      <p:sp>
        <p:nvSpPr>
          <p:cNvPr id="11270" name="Text Box 4"/>
          <p:cNvSpPr txBox="1">
            <a:spLocks noChangeArrowheads="1"/>
          </p:cNvSpPr>
          <p:nvPr/>
        </p:nvSpPr>
        <p:spPr bwMode="auto">
          <a:xfrm>
            <a:off x="4267200" y="6375400"/>
            <a:ext cx="5476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Osaka" pitchFamily="1" charset="-128"/>
              </a:defRPr>
            </a:lvl1pPr>
            <a:lvl2pPr marL="742950" indent="-285750" eaLnBrk="0" hangingPunct="0">
              <a:defRPr>
                <a:solidFill>
                  <a:schemeClr val="tx1"/>
                </a:solidFill>
                <a:latin typeface="Arial" panose="020B0604020202020204" pitchFamily="34" charset="0"/>
                <a:ea typeface="Osaka" pitchFamily="1" charset="-128"/>
              </a:defRPr>
            </a:lvl2pPr>
            <a:lvl3pPr marL="1143000" indent="-228600" eaLnBrk="0" hangingPunct="0">
              <a:defRPr>
                <a:solidFill>
                  <a:schemeClr val="tx1"/>
                </a:solidFill>
                <a:latin typeface="Arial" panose="020B0604020202020204" pitchFamily="34" charset="0"/>
                <a:ea typeface="Osaka" pitchFamily="1" charset="-128"/>
              </a:defRPr>
            </a:lvl3pPr>
            <a:lvl4pPr marL="1600200" indent="-228600" eaLnBrk="0" hangingPunct="0">
              <a:defRPr>
                <a:solidFill>
                  <a:schemeClr val="tx1"/>
                </a:solidFill>
                <a:latin typeface="Arial" panose="020B0604020202020204" pitchFamily="34" charset="0"/>
                <a:ea typeface="Osaka" pitchFamily="1" charset="-128"/>
              </a:defRPr>
            </a:lvl4pPr>
            <a:lvl5pPr marL="2057400" indent="-228600" eaLnBrk="0" hangingPunct="0">
              <a:defRPr>
                <a:solidFill>
                  <a:schemeClr val="tx1"/>
                </a:solidFill>
                <a:latin typeface="Arial" panose="020B0604020202020204"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Osaka" pitchFamily="1" charset="-128"/>
              </a:defRPr>
            </a:lvl9pPr>
          </a:lstStyle>
          <a:p>
            <a:pPr eaLnBrk="1" hangingPunct="1"/>
            <a:r>
              <a:rPr lang="en-US" altLang="en-US" sz="800" b="1" dirty="0"/>
              <a:t>Rev 8.0</a:t>
            </a:r>
          </a:p>
        </p:txBody>
      </p:sp>
    </p:spTree>
  </p:cSld>
  <p:clrMapOvr>
    <a:masterClrMapping/>
  </p:clrMapOvr>
</p:sld>
</file>

<file path=ppt/theme/theme1.xml><?xml version="1.0" encoding="utf-8"?>
<a:theme xmlns:a="http://schemas.openxmlformats.org/drawingml/2006/main" name="ul brand template">
  <a:themeElements>
    <a:clrScheme name="ul bran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l brand template">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stealth"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stealth"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ul bran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l bran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l bran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l bran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l bran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l bran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l brand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l bran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l bran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l bran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l bran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l bran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C:\Data\02955\ul brand template.pot</Template>
  <TotalTime>0</TotalTime>
  <Pages>20</Pages>
  <Words>4358</Words>
  <Application>Microsoft Office PowerPoint</Application>
  <PresentationFormat>On-screen Show (4:3)</PresentationFormat>
  <Paragraphs>554</Paragraphs>
  <Slides>58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Helv</vt:lpstr>
      <vt:lpstr>Arial</vt:lpstr>
      <vt:lpstr>Book Antiqua</vt:lpstr>
      <vt:lpstr>Times New Roman</vt:lpstr>
      <vt:lpstr>ul brand template</vt:lpstr>
      <vt:lpstr>Audit Preparedness</vt:lpstr>
      <vt:lpstr>Agenda</vt:lpstr>
      <vt:lpstr>Purpose</vt:lpstr>
      <vt:lpstr>PowerPoint Presentation</vt:lpstr>
      <vt:lpstr>An Audit is…</vt:lpstr>
      <vt:lpstr>Audits are…</vt:lpstr>
      <vt:lpstr>Audits are not…</vt:lpstr>
      <vt:lpstr>Audits Required by.. </vt:lpstr>
      <vt:lpstr>Need for Audits</vt:lpstr>
      <vt:lpstr>Types of Audits</vt:lpstr>
      <vt:lpstr>Types of Audits</vt:lpstr>
      <vt:lpstr>PowerPoint Presentation</vt:lpstr>
      <vt:lpstr>Basic Audit Process</vt:lpstr>
      <vt:lpstr>Audits Conducted by….</vt:lpstr>
      <vt:lpstr>Audit by Observation</vt:lpstr>
      <vt:lpstr>Audit by Interviewing</vt:lpstr>
      <vt:lpstr>Audit by Record Review</vt:lpstr>
      <vt:lpstr>Audit by procedure review</vt:lpstr>
      <vt:lpstr>PowerPoint Presentation</vt:lpstr>
      <vt:lpstr> Always be Prepared  </vt:lpstr>
      <vt:lpstr>Always  be Prepared</vt:lpstr>
      <vt:lpstr>Pre-Audit Planning</vt:lpstr>
      <vt:lpstr>Pre-Audit Planning</vt:lpstr>
      <vt:lpstr>Pre-Audit Planning</vt:lpstr>
      <vt:lpstr>Producing Records</vt:lpstr>
      <vt:lpstr>Procedure Review</vt:lpstr>
      <vt:lpstr>Procedure Review</vt:lpstr>
      <vt:lpstr>Procedure Review</vt:lpstr>
      <vt:lpstr>During the audit ….. </vt:lpstr>
      <vt:lpstr>When you are being interviewed</vt:lpstr>
      <vt:lpstr> Listening Effectively </vt:lpstr>
      <vt:lpstr> </vt:lpstr>
      <vt:lpstr>Redirecting the Auditor</vt:lpstr>
      <vt:lpstr>Negative responses – before you say no…</vt:lpstr>
      <vt:lpstr>General Audit Behavior</vt:lpstr>
      <vt:lpstr>What to do if the Auditor has a finding?</vt:lpstr>
      <vt:lpstr>Disputing findings</vt:lpstr>
      <vt:lpstr>PowerPoint Presentation</vt:lpstr>
      <vt:lpstr>Audit Findings</vt:lpstr>
      <vt:lpstr>CAR’s and Root Cause Analysis</vt:lpstr>
      <vt:lpstr> The Role of the Audit Escort </vt:lpstr>
      <vt:lpstr>The Audit Escort</vt:lpstr>
      <vt:lpstr>Attributes of the Audit Escort</vt:lpstr>
      <vt:lpstr>Value of the Audit Escort</vt:lpstr>
      <vt:lpstr>Value of the Audit Escort</vt:lpstr>
      <vt:lpstr>Value of the Audit Escort</vt:lpstr>
      <vt:lpstr> Note Taking</vt:lpstr>
      <vt:lpstr>Interaction with the Auditee and Auditor</vt:lpstr>
      <vt:lpstr>Audit Escort Assistance</vt:lpstr>
      <vt:lpstr>Interaction with the Auditor</vt:lpstr>
      <vt:lpstr>Interaction with the Auditor</vt:lpstr>
      <vt:lpstr>Interaction with the Auditee and Auditor</vt:lpstr>
      <vt:lpstr>Interaction with the Auditee and Auditor</vt:lpstr>
      <vt:lpstr>Interaction with the Auditor</vt:lpstr>
      <vt:lpstr>SUMMARY</vt:lpstr>
      <vt:lpstr>WHERE DO I FIND MORE INFORMATION?</vt:lpstr>
      <vt:lpstr>Revision History</vt:lpstr>
      <vt:lpstr>Revision 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Audit Preparedness -</dc:title>
  <dc:creator>Carla Gleason</dc:creator>
  <dc:description>Rev 3.0 DLE Updates:1. slide 23 removed CAM reference and added UL Mark Policy 2. Slide 40 removed reference to 00-QA-S0010 and added 00-QA-S0006. 3. Slide 41 removed reference to Jim Oates CAR Owner and added Densie Echols._x000d_
Rev 2.0 DLE updates:  1. Added examples and hyperlinks to published documents slides 22,23,24,26, 27,28, and 29._x000d_
2. slides 2324 added statement to use controlled documents and records.  added work control to variuos slides to make sue controlled docs are used.</dc:description>
  <cp:lastModifiedBy>Huang, Kai</cp:lastModifiedBy>
  <cp:revision>381</cp:revision>
  <cp:lastPrinted>1998-04-15T17:15:04Z</cp:lastPrinted>
  <dcterms:created xsi:type="dcterms:W3CDTF">1998-04-15T14:41:56Z</dcterms:created>
  <dcterms:modified xsi:type="dcterms:W3CDTF">2021-05-07T16:16:43Z</dcterms:modified>
</cp:coreProperties>
</file>