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75" r:id="rId4"/>
    <p:sldId id="286" r:id="rId5"/>
    <p:sldId id="287" r:id="rId6"/>
    <p:sldId id="288" r:id="rId7"/>
    <p:sldId id="289" r:id="rId8"/>
    <p:sldId id="290" r:id="rId9"/>
    <p:sldId id="291" r:id="rId10"/>
    <p:sldId id="285" r:id="rId11"/>
    <p:sldId id="274" r:id="rId12"/>
    <p:sldId id="292" r:id="rId13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66"/>
    <a:srgbClr val="333333"/>
    <a:srgbClr val="B3B3B3"/>
    <a:srgbClr val="5F5F5F"/>
    <a:srgbClr val="777777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9272" autoAdjust="0"/>
    <p:restoredTop sz="94660"/>
  </p:normalViewPr>
  <p:slideViewPr>
    <p:cSldViewPr snapToGrid="0">
      <p:cViewPr varScale="1">
        <p:scale>
          <a:sx n="90" d="100"/>
          <a:sy n="90" d="100"/>
        </p:scale>
        <p:origin x="-1014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2400" y="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495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920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495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2400" y="883920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9B901B7-5729-4CD4-B570-1DCA4E48806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9320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8400" y="685800"/>
            <a:ext cx="4673600" cy="3505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9600"/>
            <a:ext cx="51816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920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83920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2C56F28-4EC7-4D46-A8F6-F83DAD52747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3228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E67E7B-BAB9-480B-9FE0-D9269FE1421E}" type="slidenum">
              <a:rPr lang="en-US"/>
              <a:pPr/>
              <a:t>1</a:t>
            </a:fld>
            <a:endParaRPr lang="en-US"/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1BC858-2E63-43F1-A32F-9C9A76943CE8}" type="slidenum">
              <a:rPr lang="en-US"/>
              <a:pPr/>
              <a:t>10</a:t>
            </a:fld>
            <a:endParaRPr lang="en-US"/>
          </a:p>
        </p:txBody>
      </p:sp>
      <p:sp>
        <p:nvSpPr>
          <p:cNvPr id="174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064525-3CD5-4E0C-B390-1E92A56B067E}" type="slidenum">
              <a:rPr lang="en-US"/>
              <a:pPr/>
              <a:t>11</a:t>
            </a:fld>
            <a:endParaRPr lang="en-US"/>
          </a:p>
        </p:txBody>
      </p:sp>
      <p:sp>
        <p:nvSpPr>
          <p:cNvPr id="151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1pPr>
            <a:lvl2pPr marL="757066" indent="-291179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2pPr>
            <a:lvl3pPr marL="1164717" indent="-232943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3pPr>
            <a:lvl4pPr marL="1630604" indent="-232943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4pPr>
            <a:lvl5pPr marL="2096491" indent="-232943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9pPr>
          </a:lstStyle>
          <a:p>
            <a:pPr eaLnBrk="1" hangingPunct="1"/>
            <a:fld id="{1A92369E-F185-4D37-ACD2-9DDD2E32706E}" type="slidenum">
              <a:rPr lang="en-US">
                <a:latin typeface="Times New Roman" pitchFamily="18" charset="0"/>
              </a:rPr>
              <a:pPr eaLnBrk="1" hangingPunct="1"/>
              <a:t>12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8E3FE9-3519-42E5-800A-01D12CF9783F}" type="slidenum">
              <a:rPr lang="en-US"/>
              <a:pPr/>
              <a:t>2</a:t>
            </a:fld>
            <a:endParaRPr lang="en-US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9F71B0-B2C7-4D4D-B765-8875578E64F3}" type="slidenum">
              <a:rPr lang="en-US"/>
              <a:pPr/>
              <a:t>3</a:t>
            </a:fld>
            <a:endParaRPr lang="en-US"/>
          </a:p>
        </p:txBody>
      </p:sp>
      <p:sp>
        <p:nvSpPr>
          <p:cNvPr id="153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83B885-CF0C-4E9A-8698-BC08ACCEB9C7}" type="slidenum">
              <a:rPr lang="en-US"/>
              <a:pPr/>
              <a:t>4</a:t>
            </a:fld>
            <a:endParaRPr lang="en-US"/>
          </a:p>
        </p:txBody>
      </p:sp>
      <p:sp>
        <p:nvSpPr>
          <p:cNvPr id="176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44D690-2973-4CA5-9F3E-D7B434EC06CC}" type="slidenum">
              <a:rPr lang="en-US"/>
              <a:pPr/>
              <a:t>5</a:t>
            </a:fld>
            <a:endParaRPr lang="en-US"/>
          </a:p>
        </p:txBody>
      </p:sp>
      <p:sp>
        <p:nvSpPr>
          <p:cNvPr id="178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BC4027-5E57-44EB-945D-97769ACEB701}" type="slidenum">
              <a:rPr lang="en-US"/>
              <a:pPr/>
              <a:t>6</a:t>
            </a:fld>
            <a:endParaRPr lang="en-US"/>
          </a:p>
        </p:txBody>
      </p:sp>
      <p:sp>
        <p:nvSpPr>
          <p:cNvPr id="18022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022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DA0855-83B3-46C4-82B7-94DAFCFE6FF2}" type="slidenum">
              <a:rPr lang="en-US"/>
              <a:pPr/>
              <a:t>7</a:t>
            </a:fld>
            <a:endParaRPr lang="en-US"/>
          </a:p>
        </p:txBody>
      </p:sp>
      <p:sp>
        <p:nvSpPr>
          <p:cNvPr id="18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EF90CF-32A6-492C-9038-F21E4D513764}" type="slidenum">
              <a:rPr lang="en-US"/>
              <a:pPr/>
              <a:t>8</a:t>
            </a:fld>
            <a:endParaRPr lang="en-US"/>
          </a:p>
        </p:txBody>
      </p:sp>
      <p:sp>
        <p:nvSpPr>
          <p:cNvPr id="184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2EA3EB-8443-4E41-9EA2-761A14109259}" type="slidenum">
              <a:rPr lang="en-US"/>
              <a:pPr/>
              <a:t>9</a:t>
            </a:fld>
            <a:endParaRPr lang="en-US"/>
          </a:p>
        </p:txBody>
      </p:sp>
      <p:sp>
        <p:nvSpPr>
          <p:cNvPr id="186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08" name="Rectangle 109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982663" y="3854450"/>
            <a:ext cx="6400800" cy="175260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rgbClr val="777777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pic>
        <p:nvPicPr>
          <p:cNvPr id="116805" name="Picture 1093" descr="Slide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8438"/>
            <a:ext cx="9144000" cy="104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6771" name="Rectangle 1059"/>
          <p:cNvSpPr>
            <a:spLocks noGrp="1" noChangeArrowheads="1"/>
          </p:cNvSpPr>
          <p:nvPr>
            <p:ph type="ctrTitle"/>
          </p:nvPr>
        </p:nvSpPr>
        <p:spPr>
          <a:xfrm>
            <a:off x="939800" y="2055813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16801" name="Text Box 1089"/>
          <p:cNvSpPr txBox="1">
            <a:spLocks noChangeArrowheads="1"/>
          </p:cNvSpPr>
          <p:nvPr/>
        </p:nvSpPr>
        <p:spPr bwMode="auto">
          <a:xfrm>
            <a:off x="1008063" y="6478588"/>
            <a:ext cx="7832725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20000"/>
              </a:spcBef>
            </a:pPr>
            <a:r>
              <a:rPr lang="en-US" sz="800">
                <a:solidFill>
                  <a:srgbClr val="B3B3B3"/>
                </a:solidFill>
              </a:rPr>
              <a:t>Copyright© 1995-2007 Underwriters Laboratories Inc. All rights reserved. No portion of this material may be reprinted </a:t>
            </a:r>
          </a:p>
          <a:p>
            <a:pPr>
              <a:lnSpc>
                <a:spcPct val="70000"/>
              </a:lnSpc>
              <a:spcBef>
                <a:spcPct val="20000"/>
              </a:spcBef>
            </a:pPr>
            <a:r>
              <a:rPr lang="en-US" sz="800">
                <a:solidFill>
                  <a:srgbClr val="B3B3B3"/>
                </a:solidFill>
              </a:rPr>
              <a:t>in any form without the express written permission of Underwriters Laboratories Inc. or as otherwise provided in writing.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087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77000" y="228600"/>
            <a:ext cx="1981200" cy="61087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791200" cy="61087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344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617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56424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306513"/>
            <a:ext cx="3886200" cy="5030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306513"/>
            <a:ext cx="3886200" cy="5030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1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141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387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2484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11664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70263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781" name="Picture 69" descr="Slide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05525"/>
            <a:ext cx="9144000" cy="75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5748" name="Rectangle 36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077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15749" name="Rectangle 37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306513"/>
            <a:ext cx="7924800" cy="5030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15779" name="Rectangle 67"/>
          <p:cNvSpPr>
            <a:spLocks noChangeArrowheads="1"/>
          </p:cNvSpPr>
          <p:nvPr/>
        </p:nvSpPr>
        <p:spPr bwMode="white">
          <a:xfrm>
            <a:off x="8520113" y="6391275"/>
            <a:ext cx="1270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</a:rPr>
              <a:t>p/</a:t>
            </a:r>
            <a:endParaRPr lang="en-US"/>
          </a:p>
        </p:txBody>
      </p:sp>
      <p:sp>
        <p:nvSpPr>
          <p:cNvPr id="115780" name="Rectangle 68"/>
          <p:cNvSpPr>
            <a:spLocks noChangeArrowheads="1"/>
          </p:cNvSpPr>
          <p:nvPr/>
        </p:nvSpPr>
        <p:spPr bwMode="white">
          <a:xfrm>
            <a:off x="8662988" y="6391275"/>
            <a:ext cx="185737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fld id="{BE7CF308-7F3B-4B18-B8EA-AE9F9BBCD445}" type="slidenum">
              <a:rPr lang="en-US" sz="1200">
                <a:solidFill>
                  <a:srgbClr val="000000"/>
                </a:solidFill>
              </a:rPr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Osaka" pitchFamily="1" charset="-128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Osaka" pitchFamily="1" charset="-128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Osaka" pitchFamily="1" charset="-128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Osaka" pitchFamily="1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Osaka" pitchFamily="1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Osaka" pitchFamily="1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Osaka" pitchFamily="1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Osaka" pitchFamily="1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7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i="1" dirty="0" smtClean="0"/>
              <a:t>CARs </a:t>
            </a:r>
            <a:r>
              <a:rPr lang="en-US" b="1" i="1" dirty="0"/>
              <a:t>That Reference Other CARs</a:t>
            </a:r>
          </a:p>
        </p:txBody>
      </p:sp>
      <p:sp>
        <p:nvSpPr>
          <p:cNvPr id="2060" name="Text Box 12"/>
          <p:cNvSpPr txBox="1">
            <a:spLocks noChangeArrowheads="1"/>
          </p:cNvSpPr>
          <p:nvPr/>
        </p:nvSpPr>
        <p:spPr bwMode="auto">
          <a:xfrm>
            <a:off x="974725" y="5918200"/>
            <a:ext cx="7969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777777"/>
                </a:solidFill>
              </a:rPr>
              <a:t>November 17, 2015, </a:t>
            </a:r>
            <a:r>
              <a:rPr lang="en-US" dirty="0">
                <a:solidFill>
                  <a:srgbClr val="777777"/>
                </a:solidFill>
              </a:rPr>
              <a:t>Rev. 3</a:t>
            </a:r>
            <a:r>
              <a:rPr lang="en-US" dirty="0" smtClean="0">
                <a:solidFill>
                  <a:srgbClr val="777777"/>
                </a:solidFill>
              </a:rPr>
              <a:t>;  </a:t>
            </a:r>
            <a:r>
              <a:rPr lang="en-US" dirty="0">
                <a:solidFill>
                  <a:srgbClr val="777777"/>
                </a:solidFill>
              </a:rPr>
              <a:t>For </a:t>
            </a:r>
            <a:r>
              <a:rPr lang="en-US" dirty="0" smtClean="0">
                <a:solidFill>
                  <a:srgbClr val="777777"/>
                </a:solidFill>
              </a:rPr>
              <a:t>questions, </a:t>
            </a:r>
            <a:r>
              <a:rPr lang="en-US" dirty="0">
                <a:solidFill>
                  <a:srgbClr val="777777"/>
                </a:solidFill>
              </a:rPr>
              <a:t>contact Cheryl </a:t>
            </a:r>
            <a:r>
              <a:rPr lang="en-US" dirty="0" smtClean="0">
                <a:solidFill>
                  <a:srgbClr val="777777"/>
                </a:solidFill>
              </a:rPr>
              <a:t>Adams</a:t>
            </a:r>
            <a:endParaRPr lang="en-US" dirty="0">
              <a:solidFill>
                <a:srgbClr val="77777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CARs That Reference Your CAR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06513"/>
            <a:ext cx="8235950" cy="5030787"/>
          </a:xfrm>
        </p:spPr>
        <p:txBody>
          <a:bodyPr/>
          <a:lstStyle/>
          <a:p>
            <a:pPr marL="609600" indent="-609600">
              <a:buFontTx/>
              <a:buNone/>
            </a:pPr>
            <a:r>
              <a:rPr lang="en-US"/>
              <a:t>Note that once you reference a CAR, the referenced CAR is automatically updated to show that it has been referenced in the “This CAR is Referenced By” field.</a:t>
            </a:r>
          </a:p>
        </p:txBody>
      </p:sp>
      <p:pic>
        <p:nvPicPr>
          <p:cNvPr id="173064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763" y="3390900"/>
            <a:ext cx="7653337" cy="278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3065" name="Oval 9"/>
          <p:cNvSpPr>
            <a:spLocks noChangeArrowheads="1"/>
          </p:cNvSpPr>
          <p:nvPr/>
        </p:nvSpPr>
        <p:spPr bwMode="auto">
          <a:xfrm>
            <a:off x="388938" y="3251200"/>
            <a:ext cx="2890837" cy="1477963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391525" cy="1077913"/>
          </a:xfrm>
        </p:spPr>
        <p:txBody>
          <a:bodyPr/>
          <a:lstStyle/>
          <a:p>
            <a:r>
              <a:rPr lang="en-US" b="1"/>
              <a:t>CARs That Reference Other CARs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  <a:tabLst>
                <a:tab pos="1139825" algn="l"/>
              </a:tabLst>
            </a:pPr>
            <a:endParaRPr lang="en-US"/>
          </a:p>
          <a:p>
            <a:pPr>
              <a:buFontTx/>
              <a:buNone/>
              <a:tabLst>
                <a:tab pos="1139825" algn="l"/>
              </a:tabLst>
            </a:pPr>
            <a:endParaRPr lang="en-US"/>
          </a:p>
          <a:p>
            <a:pPr>
              <a:buFontTx/>
              <a:buNone/>
              <a:tabLst>
                <a:tab pos="1139825" algn="l"/>
              </a:tabLst>
            </a:pPr>
            <a:endParaRPr lang="en-US"/>
          </a:p>
          <a:p>
            <a:pPr>
              <a:buFontTx/>
              <a:buNone/>
              <a:tabLst>
                <a:tab pos="1139825" algn="l"/>
              </a:tabLst>
            </a:pPr>
            <a:endParaRPr lang="en-US"/>
          </a:p>
          <a:p>
            <a:pPr>
              <a:buFontTx/>
              <a:buNone/>
              <a:tabLst>
                <a:tab pos="1139825" algn="l"/>
              </a:tabLst>
            </a:pPr>
            <a:endParaRPr lang="en-US"/>
          </a:p>
          <a:p>
            <a:pPr algn="ctr">
              <a:buFontTx/>
              <a:buNone/>
              <a:tabLst>
                <a:tab pos="1139825" algn="l"/>
              </a:tabLst>
            </a:pPr>
            <a:r>
              <a:rPr lang="en-US"/>
              <a:t>For questions or further information, contact Cheryl Allison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7924800" cy="503078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1400" dirty="0" smtClean="0"/>
              <a:t>Revision 2, April 27, 2011</a:t>
            </a:r>
          </a:p>
          <a:p>
            <a:pPr lvl="1" eaLnBrk="1" hangingPunct="1"/>
            <a:r>
              <a:rPr lang="en-US" sz="1000" dirty="0" smtClean="0"/>
              <a:t>2 year review, added revision history page; no other updates</a:t>
            </a:r>
          </a:p>
          <a:p>
            <a:pPr marL="0" lvl="1" indent="0" eaLnBrk="1" hangingPunct="1">
              <a:buNone/>
            </a:pPr>
            <a:endParaRPr lang="en-US" sz="1000" dirty="0"/>
          </a:p>
          <a:p>
            <a:pPr eaLnBrk="1" hangingPunct="1">
              <a:buFontTx/>
              <a:buNone/>
            </a:pPr>
            <a:r>
              <a:rPr lang="en-US" sz="1400" dirty="0"/>
              <a:t>Revision </a:t>
            </a:r>
            <a:r>
              <a:rPr lang="en-US" sz="1400" dirty="0" smtClean="0"/>
              <a:t>3, November 17, 2015</a:t>
            </a:r>
            <a:endParaRPr lang="en-US" sz="1400" dirty="0"/>
          </a:p>
          <a:p>
            <a:pPr lvl="1" eaLnBrk="1" hangingPunct="1"/>
            <a:r>
              <a:rPr lang="en-US" sz="1000" dirty="0"/>
              <a:t>2 year </a:t>
            </a:r>
            <a:r>
              <a:rPr lang="en-US" sz="1000" dirty="0" smtClean="0"/>
              <a:t>review</a:t>
            </a:r>
          </a:p>
          <a:p>
            <a:pPr lvl="1" eaLnBrk="1" hangingPunct="1"/>
            <a:r>
              <a:rPr lang="en-US" sz="1000" dirty="0" smtClean="0"/>
              <a:t>Cover slide</a:t>
            </a:r>
          </a:p>
          <a:p>
            <a:pPr lvl="2"/>
            <a:r>
              <a:rPr lang="en-US" sz="1100" dirty="0" smtClean="0"/>
              <a:t>Changed name from Cheryl Allison to Cheryl Adams</a:t>
            </a:r>
          </a:p>
          <a:p>
            <a:pPr lvl="2"/>
            <a:r>
              <a:rPr lang="en-US" sz="1100" dirty="0" smtClean="0"/>
              <a:t>Removed “CAR Administration” </a:t>
            </a:r>
            <a:r>
              <a:rPr lang="en-US" sz="1100" smtClean="0"/>
              <a:t>from title</a:t>
            </a:r>
            <a:endParaRPr lang="en-US" sz="1100" dirty="0"/>
          </a:p>
          <a:p>
            <a:pPr marL="0" lvl="1" indent="0" eaLnBrk="1" hangingPunct="1">
              <a:buNone/>
            </a:pPr>
            <a:endParaRPr lang="en-US" sz="1100" dirty="0" smtClean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077200" cy="1077913"/>
          </a:xfrm>
          <a:solidFill>
            <a:srgbClr val="D4D4D4"/>
          </a:solidFill>
        </p:spPr>
        <p:txBody>
          <a:bodyPr/>
          <a:lstStyle/>
          <a:p>
            <a:pPr eaLnBrk="1" hangingPunct="1"/>
            <a:r>
              <a:rPr lang="en-US" smtClean="0"/>
              <a:t>Revision History</a:t>
            </a:r>
          </a:p>
        </p:txBody>
      </p:sp>
    </p:spTree>
    <p:extLst>
      <p:ext uri="{BB962C8B-B14F-4D97-AF65-F5344CB8AC3E}">
        <p14:creationId xmlns:p14="http://schemas.microsoft.com/office/powerpoint/2010/main" val="3788573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CARs That Reference Other CARs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06513"/>
            <a:ext cx="8342313" cy="5030787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/>
              <a:t>A few reasons that CARs reference other CARs:</a:t>
            </a:r>
            <a:r>
              <a:rPr lang="en-US">
                <a:latin typeface="Arial"/>
                <a:cs typeface="Times New Roman" pitchFamily="18" charset="0"/>
              </a:rPr>
              <a:t>     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>
                <a:cs typeface="Times New Roman" pitchFamily="18" charset="0"/>
              </a:rPr>
              <a:t>  </a:t>
            </a:r>
          </a:p>
          <a:p>
            <a:pPr marL="990600" lvl="1" indent="-533400">
              <a:lnSpc>
                <a:spcPct val="90000"/>
              </a:lnSpc>
            </a:pPr>
            <a:r>
              <a:rPr lang="en-US">
                <a:cs typeface="Times New Roman" pitchFamily="18" charset="0"/>
              </a:rPr>
              <a:t>An Observation CAR may reference a Finding CAR that addresses the root cause analysis and corrective actions for the issue</a:t>
            </a:r>
          </a:p>
          <a:p>
            <a:pPr marL="990600" lvl="1" indent="-533400">
              <a:lnSpc>
                <a:spcPct val="90000"/>
              </a:lnSpc>
            </a:pPr>
            <a:r>
              <a:rPr lang="en-US">
                <a:cs typeface="Times New Roman" pitchFamily="18" charset="0"/>
              </a:rPr>
              <a:t>A CAR may reference a different CAR that provides for part of the resolution of the nonconformance</a:t>
            </a:r>
          </a:p>
          <a:p>
            <a:pPr marL="990600" lvl="1" indent="-533400">
              <a:lnSpc>
                <a:spcPct val="90000"/>
              </a:lnSpc>
            </a:pPr>
            <a:r>
              <a:rPr lang="en-US">
                <a:cs typeface="Times New Roman" pitchFamily="18" charset="0"/>
              </a:rPr>
              <a:t>A new CAR that is opened as a result of an ineffective CAR references that original ineffective CAR</a:t>
            </a:r>
            <a:r>
              <a:rPr lang="en-US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Things You Must Do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06513"/>
            <a:ext cx="8342313" cy="5030787"/>
          </a:xfrm>
        </p:spPr>
        <p:txBody>
          <a:bodyPr/>
          <a:lstStyle/>
          <a:p>
            <a:pPr marL="609600" indent="-609600">
              <a:buFontTx/>
              <a:buNone/>
            </a:pPr>
            <a:r>
              <a:rPr lang="en-US"/>
              <a:t>Whenever another CAR is referenced, you must put the referenced CAR number in the </a:t>
            </a:r>
            <a:r>
              <a:rPr lang="en-US" i="1">
                <a:solidFill>
                  <a:srgbClr val="FF0000"/>
                </a:solidFill>
              </a:rPr>
              <a:t>“This CAR References”</a:t>
            </a:r>
            <a:r>
              <a:rPr lang="en-US"/>
              <a:t> field:</a:t>
            </a:r>
          </a:p>
        </p:txBody>
      </p:sp>
      <p:pic>
        <p:nvPicPr>
          <p:cNvPr id="15258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75" y="3317875"/>
            <a:ext cx="6572250" cy="230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2583" name="Oval 7"/>
          <p:cNvSpPr>
            <a:spLocks noChangeArrowheads="1"/>
          </p:cNvSpPr>
          <p:nvPr/>
        </p:nvSpPr>
        <p:spPr bwMode="auto">
          <a:xfrm>
            <a:off x="1092200" y="4935538"/>
            <a:ext cx="1666875" cy="81915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2584" name="Line 8"/>
          <p:cNvSpPr>
            <a:spLocks noChangeShapeType="1"/>
          </p:cNvSpPr>
          <p:nvPr/>
        </p:nvSpPr>
        <p:spPr bwMode="auto">
          <a:xfrm flipH="1">
            <a:off x="2192338" y="2917825"/>
            <a:ext cx="995362" cy="18954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732713" cy="1077913"/>
          </a:xfrm>
        </p:spPr>
        <p:txBody>
          <a:bodyPr/>
          <a:lstStyle/>
          <a:p>
            <a:r>
              <a:rPr lang="en-US" b="1"/>
              <a:t>Steps to Follow:  Add References</a:t>
            </a:r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06513"/>
            <a:ext cx="8342313" cy="5030787"/>
          </a:xfrm>
        </p:spPr>
        <p:txBody>
          <a:bodyPr/>
          <a:lstStyle/>
          <a:p>
            <a:pPr marL="609600" indent="-609600">
              <a:buFontTx/>
              <a:buAutoNum type="arabicPeriod"/>
            </a:pPr>
            <a:r>
              <a:rPr lang="en-US"/>
              <a:t>Open the CAR and select “Edit”.</a:t>
            </a:r>
          </a:p>
          <a:p>
            <a:pPr marL="609600" indent="-609600">
              <a:buFontTx/>
              <a:buAutoNum type="arabicPeriod"/>
            </a:pPr>
            <a:r>
              <a:rPr lang="en-US"/>
              <a:t>Select </a:t>
            </a:r>
            <a:r>
              <a:rPr lang="en-US">
                <a:solidFill>
                  <a:srgbClr val="FF0000"/>
                </a:solidFill>
              </a:rPr>
              <a:t>“Add References”</a:t>
            </a:r>
            <a:r>
              <a:rPr lang="en-US"/>
              <a:t>.</a:t>
            </a:r>
          </a:p>
        </p:txBody>
      </p:sp>
      <p:pic>
        <p:nvPicPr>
          <p:cNvPr id="175114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238" y="2720975"/>
            <a:ext cx="7462837" cy="265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5112" name="Oval 8"/>
          <p:cNvSpPr>
            <a:spLocks noChangeArrowheads="1"/>
          </p:cNvSpPr>
          <p:nvPr/>
        </p:nvSpPr>
        <p:spPr bwMode="auto">
          <a:xfrm>
            <a:off x="4521200" y="4772025"/>
            <a:ext cx="1666875" cy="81915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5113" name="Line 9"/>
          <p:cNvSpPr>
            <a:spLocks noChangeShapeType="1"/>
          </p:cNvSpPr>
          <p:nvPr/>
        </p:nvSpPr>
        <p:spPr bwMode="auto">
          <a:xfrm>
            <a:off x="3738563" y="2493963"/>
            <a:ext cx="1466850" cy="22193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731125" cy="1077913"/>
          </a:xfrm>
        </p:spPr>
        <p:txBody>
          <a:bodyPr/>
          <a:lstStyle/>
          <a:p>
            <a:r>
              <a:rPr lang="en-US" b="1"/>
              <a:t>Steps to Follow:  Add References</a:t>
            </a:r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06513"/>
            <a:ext cx="8342313" cy="5030787"/>
          </a:xfrm>
        </p:spPr>
        <p:txBody>
          <a:bodyPr/>
          <a:lstStyle/>
          <a:p>
            <a:pPr marL="609600" indent="-609600">
              <a:buFontTx/>
              <a:buAutoNum type="arabicPeriod" startAt="3"/>
            </a:pPr>
            <a:r>
              <a:rPr lang="en-US"/>
              <a:t>Select the CAR that is to be referenced from the list and select “OK”.</a:t>
            </a:r>
          </a:p>
        </p:txBody>
      </p:sp>
      <p:pic>
        <p:nvPicPr>
          <p:cNvPr id="177160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650" y="2455863"/>
            <a:ext cx="7543800" cy="365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7158" name="Line 6"/>
          <p:cNvSpPr>
            <a:spLocks noChangeShapeType="1"/>
          </p:cNvSpPr>
          <p:nvPr/>
        </p:nvSpPr>
        <p:spPr bwMode="auto">
          <a:xfrm flipH="1">
            <a:off x="1681163" y="2319338"/>
            <a:ext cx="1343025" cy="18827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7161" name="Line 9"/>
          <p:cNvSpPr>
            <a:spLocks noChangeShapeType="1"/>
          </p:cNvSpPr>
          <p:nvPr/>
        </p:nvSpPr>
        <p:spPr bwMode="auto">
          <a:xfrm>
            <a:off x="6162675" y="2311400"/>
            <a:ext cx="1346200" cy="77946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720013" cy="1077913"/>
          </a:xfrm>
        </p:spPr>
        <p:txBody>
          <a:bodyPr/>
          <a:lstStyle/>
          <a:p>
            <a:r>
              <a:rPr lang="en-US" b="1"/>
              <a:t>Steps to Follow:  Add References</a:t>
            </a:r>
          </a:p>
        </p:txBody>
      </p:sp>
      <p:sp>
        <p:nvSpPr>
          <p:cNvPr id="17920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533400" y="1306513"/>
            <a:ext cx="8342313" cy="5030787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buFontTx/>
              <a:buAutoNum type="arabicPeriod" startAt="4"/>
            </a:pPr>
            <a:r>
              <a:rPr lang="en-US"/>
              <a:t>The selected CAR number now appears as a referenced CAR.</a:t>
            </a:r>
          </a:p>
          <a:p>
            <a:pPr marL="609600" indent="-609600">
              <a:lnSpc>
                <a:spcPct val="90000"/>
              </a:lnSpc>
              <a:buFontTx/>
              <a:buAutoNum type="arabicPeriod" startAt="4"/>
            </a:pPr>
            <a:endParaRPr lang="en-US"/>
          </a:p>
          <a:p>
            <a:pPr marL="609600" indent="-609600">
              <a:lnSpc>
                <a:spcPct val="90000"/>
              </a:lnSpc>
              <a:buFontTx/>
              <a:buAutoNum type="arabicPeriod" startAt="4"/>
            </a:pPr>
            <a:endParaRPr lang="en-US"/>
          </a:p>
          <a:p>
            <a:pPr marL="609600" indent="-609600">
              <a:lnSpc>
                <a:spcPct val="90000"/>
              </a:lnSpc>
              <a:buFontTx/>
              <a:buAutoNum type="arabicPeriod" startAt="4"/>
            </a:pPr>
            <a:endParaRPr lang="en-US"/>
          </a:p>
          <a:p>
            <a:pPr marL="609600" indent="-609600">
              <a:lnSpc>
                <a:spcPct val="90000"/>
              </a:lnSpc>
              <a:buFontTx/>
              <a:buAutoNum type="arabicPeriod" startAt="4"/>
            </a:pPr>
            <a:endParaRPr lang="en-US"/>
          </a:p>
          <a:p>
            <a:pPr marL="609600" indent="-609600">
              <a:lnSpc>
                <a:spcPct val="90000"/>
              </a:lnSpc>
              <a:buFontTx/>
              <a:buAutoNum type="arabicPeriod" startAt="4"/>
            </a:pPr>
            <a:endParaRPr lang="en-US" sz="1600"/>
          </a:p>
          <a:p>
            <a:pPr marL="609600" indent="-609600">
              <a:lnSpc>
                <a:spcPct val="90000"/>
              </a:lnSpc>
              <a:buFontTx/>
              <a:buAutoNum type="arabicPeriod" startAt="4"/>
            </a:pPr>
            <a:endParaRPr lang="en-US" sz="1600"/>
          </a:p>
          <a:p>
            <a:pPr marL="609600" indent="-609600">
              <a:lnSpc>
                <a:spcPct val="90000"/>
              </a:lnSpc>
              <a:buFontTx/>
              <a:buAutoNum type="arabicPeriod" startAt="4"/>
            </a:pPr>
            <a:endParaRPr lang="en-US" sz="1600"/>
          </a:p>
          <a:p>
            <a:pPr marL="609600" indent="-609600">
              <a:lnSpc>
                <a:spcPct val="90000"/>
              </a:lnSpc>
              <a:buFontTx/>
              <a:buAutoNum type="arabicPeriod" startAt="4"/>
            </a:pPr>
            <a:r>
              <a:rPr lang="en-US"/>
              <a:t>Repeat Step 3 until all referenced CARs have been added.</a:t>
            </a:r>
          </a:p>
        </p:txBody>
      </p:sp>
      <p:pic>
        <p:nvPicPr>
          <p:cNvPr id="179207" name="Picture 103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863" y="2320925"/>
            <a:ext cx="7216775" cy="253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9208" name="Oval 1032"/>
          <p:cNvSpPr>
            <a:spLocks noChangeArrowheads="1"/>
          </p:cNvSpPr>
          <p:nvPr/>
        </p:nvSpPr>
        <p:spPr bwMode="auto">
          <a:xfrm>
            <a:off x="857250" y="4225925"/>
            <a:ext cx="2795588" cy="684213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9209" name="Line 1033"/>
          <p:cNvSpPr>
            <a:spLocks noChangeShapeType="1"/>
          </p:cNvSpPr>
          <p:nvPr/>
        </p:nvSpPr>
        <p:spPr bwMode="auto">
          <a:xfrm flipH="1">
            <a:off x="3127375" y="2252663"/>
            <a:ext cx="922338" cy="191928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369300" cy="1077913"/>
          </a:xfrm>
        </p:spPr>
        <p:txBody>
          <a:bodyPr/>
          <a:lstStyle/>
          <a:p>
            <a:r>
              <a:rPr lang="en-US" b="1"/>
              <a:t>Steps to Follow:  Remove References</a:t>
            </a:r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06513"/>
            <a:ext cx="8342313" cy="5030787"/>
          </a:xfrm>
        </p:spPr>
        <p:txBody>
          <a:bodyPr/>
          <a:lstStyle/>
          <a:p>
            <a:pPr marL="609600" indent="-609600">
              <a:buFontTx/>
              <a:buAutoNum type="arabicPeriod"/>
            </a:pPr>
            <a:r>
              <a:rPr lang="en-US"/>
              <a:t>Select </a:t>
            </a:r>
            <a:r>
              <a:rPr lang="en-US">
                <a:solidFill>
                  <a:srgbClr val="FF0000"/>
                </a:solidFill>
              </a:rPr>
              <a:t>“Remove References”</a:t>
            </a:r>
            <a:r>
              <a:rPr lang="en-US"/>
              <a:t>.</a:t>
            </a:r>
            <a:endParaRPr lang="en-US" sz="1600"/>
          </a:p>
        </p:txBody>
      </p:sp>
      <p:pic>
        <p:nvPicPr>
          <p:cNvPr id="1812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863" y="2114550"/>
            <a:ext cx="7216775" cy="253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1253" name="Oval 5"/>
          <p:cNvSpPr>
            <a:spLocks noChangeArrowheads="1"/>
          </p:cNvSpPr>
          <p:nvPr/>
        </p:nvSpPr>
        <p:spPr bwMode="auto">
          <a:xfrm>
            <a:off x="6207125" y="4084638"/>
            <a:ext cx="1760538" cy="684212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1254" name="Line 6"/>
          <p:cNvSpPr>
            <a:spLocks noChangeShapeType="1"/>
          </p:cNvSpPr>
          <p:nvPr/>
        </p:nvSpPr>
        <p:spPr bwMode="auto">
          <a:xfrm>
            <a:off x="4251325" y="2078038"/>
            <a:ext cx="2411413" cy="19208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304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2530475"/>
            <a:ext cx="6334125" cy="304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369300" cy="1077913"/>
          </a:xfrm>
        </p:spPr>
        <p:txBody>
          <a:bodyPr/>
          <a:lstStyle/>
          <a:p>
            <a:r>
              <a:rPr lang="en-US" b="1"/>
              <a:t>Steps to Follow:  Remove References</a:t>
            </a:r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0388" y="1306513"/>
            <a:ext cx="7602537" cy="5030787"/>
          </a:xfrm>
        </p:spPr>
        <p:txBody>
          <a:bodyPr/>
          <a:lstStyle/>
          <a:p>
            <a:pPr marL="609600" indent="-609600">
              <a:buFontTx/>
              <a:buAutoNum type="arabicPeriod" startAt="2"/>
            </a:pPr>
            <a:r>
              <a:rPr lang="en-US"/>
              <a:t>Select the CAR that is to be removed and select “OK”.</a:t>
            </a:r>
          </a:p>
        </p:txBody>
      </p:sp>
      <p:sp>
        <p:nvSpPr>
          <p:cNvPr id="183312" name="Line 16"/>
          <p:cNvSpPr>
            <a:spLocks noChangeShapeType="1"/>
          </p:cNvSpPr>
          <p:nvPr/>
        </p:nvSpPr>
        <p:spPr bwMode="auto">
          <a:xfrm flipH="1">
            <a:off x="1982788" y="1817688"/>
            <a:ext cx="1587" cy="15462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3314" name="Line 18"/>
          <p:cNvSpPr>
            <a:spLocks noChangeShapeType="1"/>
          </p:cNvSpPr>
          <p:nvPr/>
        </p:nvSpPr>
        <p:spPr bwMode="auto">
          <a:xfrm>
            <a:off x="3900488" y="2339975"/>
            <a:ext cx="2755900" cy="83343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7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369300" cy="1077913"/>
          </a:xfrm>
        </p:spPr>
        <p:txBody>
          <a:bodyPr/>
          <a:lstStyle/>
          <a:p>
            <a:r>
              <a:rPr lang="en-US" b="1"/>
              <a:t>Steps to Follow:  Remove References</a:t>
            </a:r>
          </a:p>
        </p:txBody>
      </p:sp>
      <p:sp>
        <p:nvSpPr>
          <p:cNvPr id="18534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60388" y="1306513"/>
            <a:ext cx="8032750" cy="5030787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buFontTx/>
              <a:buAutoNum type="arabicPeriod" startAt="3"/>
            </a:pPr>
            <a:r>
              <a:rPr lang="en-US"/>
              <a:t>The referenced CAR is removed.</a:t>
            </a:r>
          </a:p>
          <a:p>
            <a:pPr marL="609600" indent="-609600">
              <a:lnSpc>
                <a:spcPct val="90000"/>
              </a:lnSpc>
              <a:buFontTx/>
              <a:buAutoNum type="arabicPeriod" startAt="3"/>
            </a:pPr>
            <a:endParaRPr lang="en-US"/>
          </a:p>
          <a:p>
            <a:pPr marL="609600" indent="-609600">
              <a:lnSpc>
                <a:spcPct val="90000"/>
              </a:lnSpc>
              <a:buFontTx/>
              <a:buAutoNum type="arabicPeriod" startAt="3"/>
            </a:pPr>
            <a:endParaRPr lang="en-US"/>
          </a:p>
          <a:p>
            <a:pPr marL="609600" indent="-609600">
              <a:lnSpc>
                <a:spcPct val="90000"/>
              </a:lnSpc>
              <a:buFontTx/>
              <a:buAutoNum type="arabicPeriod" startAt="3"/>
            </a:pPr>
            <a:endParaRPr lang="en-US"/>
          </a:p>
          <a:p>
            <a:pPr marL="609600" indent="-609600">
              <a:lnSpc>
                <a:spcPct val="90000"/>
              </a:lnSpc>
              <a:buFontTx/>
              <a:buAutoNum type="arabicPeriod" startAt="3"/>
            </a:pPr>
            <a:endParaRPr lang="en-US"/>
          </a:p>
          <a:p>
            <a:pPr marL="609600" indent="-609600">
              <a:lnSpc>
                <a:spcPct val="90000"/>
              </a:lnSpc>
              <a:buFontTx/>
              <a:buAutoNum type="arabicPeriod" startAt="3"/>
            </a:pPr>
            <a:endParaRPr lang="en-US"/>
          </a:p>
          <a:p>
            <a:pPr marL="609600" indent="-609600">
              <a:lnSpc>
                <a:spcPct val="90000"/>
              </a:lnSpc>
              <a:buFontTx/>
              <a:buAutoNum type="arabicPeriod" startAt="3"/>
            </a:pPr>
            <a:endParaRPr lang="en-US"/>
          </a:p>
          <a:p>
            <a:pPr marL="609600" indent="-609600">
              <a:lnSpc>
                <a:spcPct val="90000"/>
              </a:lnSpc>
              <a:buFontTx/>
              <a:buAutoNum type="arabicPeriod" startAt="3"/>
            </a:pPr>
            <a:r>
              <a:rPr lang="en-US"/>
              <a:t>Repeat Step 2 until all desired referenced CARs have been removed.</a:t>
            </a:r>
          </a:p>
        </p:txBody>
      </p:sp>
      <p:pic>
        <p:nvPicPr>
          <p:cNvPr id="18535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238" y="2060575"/>
            <a:ext cx="7462837" cy="265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5354" name="Oval 10"/>
          <p:cNvSpPr>
            <a:spLocks noChangeArrowheads="1"/>
          </p:cNvSpPr>
          <p:nvPr/>
        </p:nvSpPr>
        <p:spPr bwMode="auto">
          <a:xfrm>
            <a:off x="2239963" y="4125913"/>
            <a:ext cx="1760537" cy="684212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355" name="Line 11"/>
          <p:cNvSpPr>
            <a:spLocks noChangeShapeType="1"/>
          </p:cNvSpPr>
          <p:nvPr/>
        </p:nvSpPr>
        <p:spPr bwMode="auto">
          <a:xfrm>
            <a:off x="3114675" y="1879600"/>
            <a:ext cx="17463" cy="22288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Osaka"/>
        <a:cs typeface=""/>
      </a:majorFont>
      <a:minorFont>
        <a:latin typeface="Arial"/>
        <a:ea typeface="Osak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791</TotalTime>
  <Words>294</Words>
  <Application>Microsoft Office PowerPoint</Application>
  <PresentationFormat>On-screen Show (4:3)</PresentationFormat>
  <Paragraphs>67</Paragraphs>
  <Slides>12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Blank Presentation</vt:lpstr>
      <vt:lpstr>CARs That Reference Other CARs</vt:lpstr>
      <vt:lpstr>CARs That Reference Other CARs</vt:lpstr>
      <vt:lpstr>Things You Must Do</vt:lpstr>
      <vt:lpstr>Steps to Follow:  Add References</vt:lpstr>
      <vt:lpstr>Steps to Follow:  Add References</vt:lpstr>
      <vt:lpstr>Steps to Follow:  Add References</vt:lpstr>
      <vt:lpstr>Steps to Follow:  Remove References</vt:lpstr>
      <vt:lpstr>Steps to Follow:  Remove References</vt:lpstr>
      <vt:lpstr>Steps to Follow:  Remove References</vt:lpstr>
      <vt:lpstr>CARs That Reference Your CAR</vt:lpstr>
      <vt:lpstr>CARs That Reference Other CARs</vt:lpstr>
      <vt:lpstr>Revision History</vt:lpstr>
    </vt:vector>
  </TitlesOfParts>
  <Company>Grey Global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Victor Perez</dc:creator>
  <dc:description>Rev 1.1 - Reviewed for updates by D Echols and C Allison</dc:description>
  <cp:lastModifiedBy>Nicastro, Christopher J.</cp:lastModifiedBy>
  <cp:revision>107</cp:revision>
  <dcterms:created xsi:type="dcterms:W3CDTF">2007-04-06T14:49:01Z</dcterms:created>
  <dcterms:modified xsi:type="dcterms:W3CDTF">2015-11-17T23:45:56Z</dcterms:modified>
</cp:coreProperties>
</file>