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280" r:id="rId2"/>
    <p:sldId id="378" r:id="rId3"/>
    <p:sldId id="841" r:id="rId4"/>
    <p:sldId id="851" r:id="rId5"/>
    <p:sldId id="848" r:id="rId6"/>
    <p:sldId id="844" r:id="rId7"/>
    <p:sldId id="850" r:id="rId8"/>
    <p:sldId id="849" r:id="rId9"/>
    <p:sldId id="847" r:id="rId10"/>
    <p:sldId id="842" r:id="rId11"/>
    <p:sldId id="852" r:id="rId12"/>
  </p:sldIdLst>
  <p:sldSz cx="9144000" cy="6858000" type="screen4x3"/>
  <p:notesSz cx="68580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0286" autoAdjust="0"/>
  </p:normalViewPr>
  <p:slideViewPr>
    <p:cSldViewPr>
      <p:cViewPr>
        <p:scale>
          <a:sx n="110" d="100"/>
          <a:sy n="110" d="100"/>
        </p:scale>
        <p:origin x="-16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41" y="2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D5E6-4E0C-4FB7-BB2E-A3619851BEC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181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41" y="8829181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E738-68C5-4A78-B169-7E257BA2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46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12BC7-4F25-4013-AFC1-E0FD974AFF9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4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7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80AAC-17F5-4322-A192-88288CA3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8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80AAC-17F5-4322-A192-88288CA3D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rgbClr val="BE0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rgbClr val="BE0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4775"/>
            <a:ext cx="8382000" cy="88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4000500" cy="4694238"/>
          </a:xfrm>
        </p:spPr>
        <p:txBody>
          <a:bodyPr/>
          <a:lstStyle>
            <a:lvl2pPr>
              <a:spcBef>
                <a:spcPts val="600"/>
              </a:spcBef>
              <a:defRPr sz="20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4000500" cy="4694238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4775"/>
            <a:ext cx="8382000" cy="88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143000"/>
            <a:ext cx="8153400" cy="469423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4775"/>
            <a:ext cx="8382000" cy="88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143000"/>
            <a:ext cx="4000500" cy="4694238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143000"/>
            <a:ext cx="4000500" cy="4694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rgbClr val="BE0F3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E0F3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0988" indent="-280988">
              <a:defRPr/>
            </a:lvl1pPr>
            <a:lvl2pPr marL="512763" indent="-228600">
              <a:spcBef>
                <a:spcPts val="600"/>
              </a:spcBef>
              <a:defRPr sz="1800"/>
            </a:lvl2pPr>
            <a:lvl3pPr marL="739775" indent="-225425">
              <a:defRPr/>
            </a:lvl3pPr>
            <a:lvl4pPr marL="973138" indent="-231775">
              <a:tabLst/>
              <a:defRPr/>
            </a:lvl4pPr>
            <a:lvl5pPr marL="1195388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E0F3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744"/>
            <a:ext cx="4038600" cy="5244420"/>
          </a:xfrm>
        </p:spPr>
        <p:txBody>
          <a:bodyPr>
            <a:normAutofit/>
          </a:bodyPr>
          <a:lstStyle>
            <a:lvl1pPr marL="231775" indent="-231775">
              <a:lnSpc>
                <a:spcPct val="100000"/>
              </a:lnSpc>
              <a:spcBef>
                <a:spcPts val="1200"/>
              </a:spcBef>
              <a:defRPr sz="1800"/>
            </a:lvl1pPr>
            <a:lvl2pPr marL="461963" indent="-2286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600"/>
            </a:lvl2pPr>
            <a:lvl3pPr marL="679450" indent="-22542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−"/>
              <a:defRPr sz="1400"/>
            </a:lvl3pPr>
            <a:lvl4pPr marL="912813" indent="-23177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−"/>
              <a:defRPr sz="1400"/>
            </a:lvl4pPr>
            <a:lvl5pPr marL="1146175" indent="-23177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744"/>
            <a:ext cx="4038600" cy="524442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 marL="461963" indent="-228600">
              <a:spcBef>
                <a:spcPts val="600"/>
              </a:spcBef>
              <a:buFont typeface="Arial" pitchFamily="34" charset="0"/>
              <a:buChar char="•"/>
              <a:defRPr sz="1600"/>
            </a:lvl2pPr>
            <a:lvl3pPr marL="679450" indent="-225425">
              <a:spcBef>
                <a:spcPts val="600"/>
              </a:spcBef>
              <a:buFont typeface="Arial" pitchFamily="34" charset="0"/>
              <a:buChar char="‒"/>
              <a:defRPr sz="1400"/>
            </a:lvl3pPr>
            <a:lvl4pPr marL="912813" indent="-231775">
              <a:spcBef>
                <a:spcPts val="600"/>
              </a:spcBef>
              <a:buFont typeface="Arial" pitchFamily="34" charset="0"/>
              <a:buChar char="‒"/>
              <a:defRPr sz="1400"/>
            </a:lvl4pPr>
            <a:lvl5pPr marL="1146175" indent="-233363">
              <a:spcBef>
                <a:spcPts val="6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E0F3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678362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81063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fld id="{0C3F6002-E736-455D-8DB9-4E86364AA2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BE0F34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E0F34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E0F34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E0F34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E0F34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280988" indent="-280988" algn="l" defTabSz="457200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512763" indent="-2190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739775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97313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114617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5555894" cy="1399032"/>
          </a:xfrm>
        </p:spPr>
        <p:txBody>
          <a:bodyPr/>
          <a:lstStyle/>
          <a:p>
            <a:r>
              <a:rPr lang="en-US" dirty="0" smtClean="0"/>
              <a:t>IQA – ISO/IEC 17065 Training.</a:t>
            </a:r>
            <a:br>
              <a:rPr lang="en-US" dirty="0" smtClean="0"/>
            </a:br>
            <a:r>
              <a:rPr lang="da-DK" sz="2400" dirty="0" smtClean="0"/>
              <a:t>UL </a:t>
            </a:r>
            <a:r>
              <a:rPr lang="da-DK" sz="2400" dirty="0"/>
              <a:t>Demko </a:t>
            </a:r>
            <a:r>
              <a:rPr lang="da-DK" sz="2400" dirty="0" err="1"/>
              <a:t>Certification</a:t>
            </a:r>
            <a:r>
              <a:rPr lang="da-DK" sz="2400" dirty="0"/>
              <a:t> </a:t>
            </a:r>
            <a:r>
              <a:rPr lang="da-DK" sz="2400" dirty="0" err="1" smtClean="0"/>
              <a:t>body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May , 2015</a:t>
            </a:r>
          </a:p>
          <a:p>
            <a:endParaRPr lang="da-DK" dirty="0"/>
          </a:p>
          <a:p>
            <a:r>
              <a:rPr lang="da-DK" dirty="0" smtClean="0"/>
              <a:t>Jan-Erik Storgaard</a:t>
            </a:r>
          </a:p>
        </p:txBody>
      </p:sp>
    </p:spTree>
    <p:extLst>
      <p:ext uri="{BB962C8B-B14F-4D97-AF65-F5344CB8AC3E}">
        <p14:creationId xmlns:p14="http://schemas.microsoft.com/office/powerpoint/2010/main" val="4783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New QMS Document references</a:t>
            </a:r>
            <a:endParaRPr lang="da-DK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28153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00-CB-P0854</a:t>
            </a:r>
            <a:r>
              <a:rPr lang="da-DK" dirty="0" smtClean="0"/>
              <a:t>, Global </a:t>
            </a:r>
            <a:r>
              <a:rPr lang="da-DK" dirty="0" err="1" smtClean="0"/>
              <a:t>Certification</a:t>
            </a:r>
            <a:r>
              <a:rPr lang="da-DK" dirty="0" smtClean="0"/>
              <a:t> </a:t>
            </a:r>
            <a:r>
              <a:rPr lang="da-DK" dirty="0" err="1" smtClean="0"/>
              <a:t>Compliance</a:t>
            </a:r>
            <a:r>
              <a:rPr lang="da-DK" dirty="0" smtClean="0"/>
              <a:t> Manual </a:t>
            </a:r>
          </a:p>
          <a:p>
            <a:pPr marL="0" indent="0">
              <a:buNone/>
            </a:pPr>
            <a:r>
              <a:rPr lang="da-DK" dirty="0" smtClean="0"/>
              <a:t>00-CB-P0869, UL DEMKO </a:t>
            </a:r>
            <a:r>
              <a:rPr lang="da-DK" dirty="0" err="1" smtClean="0"/>
              <a:t>Certification</a:t>
            </a:r>
            <a:r>
              <a:rPr lang="da-DK" dirty="0" smtClean="0"/>
              <a:t> Body </a:t>
            </a:r>
            <a:r>
              <a:rPr lang="da-DK" dirty="0" err="1" smtClean="0"/>
              <a:t>Compliance</a:t>
            </a:r>
            <a:r>
              <a:rPr lang="da-DK" dirty="0" smtClean="0"/>
              <a:t> Manual</a:t>
            </a:r>
          </a:p>
          <a:p>
            <a:pPr marL="0" indent="0">
              <a:buNone/>
            </a:pPr>
            <a:r>
              <a:rPr lang="da-DK" dirty="0" smtClean="0"/>
              <a:t>00-CE-P0852, </a:t>
            </a:r>
            <a:r>
              <a:rPr lang="da-DK" dirty="0" err="1" smtClean="0"/>
              <a:t>Impartiality</a:t>
            </a:r>
            <a:r>
              <a:rPr lang="da-DK" dirty="0" smtClean="0"/>
              <a:t> Policy</a:t>
            </a:r>
          </a:p>
          <a:p>
            <a:pPr marL="0" indent="0">
              <a:buNone/>
            </a:pPr>
            <a:r>
              <a:rPr lang="da-DK" dirty="0"/>
              <a:t>20-CB-S0851, </a:t>
            </a:r>
            <a:r>
              <a:rPr lang="en-US" dirty="0" smtClean="0"/>
              <a:t>Certification </a:t>
            </a:r>
            <a:r>
              <a:rPr lang="en-US" dirty="0"/>
              <a:t>Committee (MECHANISM) for UL </a:t>
            </a:r>
            <a:r>
              <a:rPr lang="en-US" dirty="0" smtClean="0"/>
              <a:t>		 			     International </a:t>
            </a:r>
            <a:r>
              <a:rPr lang="en-US" dirty="0"/>
              <a:t>Demko A/S </a:t>
            </a:r>
            <a:endParaRPr lang="en-US" dirty="0" smtClean="0"/>
          </a:p>
          <a:p>
            <a:pPr marL="0" indent="0">
              <a:buNone/>
            </a:pPr>
            <a:r>
              <a:rPr lang="da-DK" dirty="0" smtClean="0"/>
              <a:t>20-CB-F0851</a:t>
            </a:r>
            <a:r>
              <a:rPr lang="da-DK" dirty="0" smtClean="0"/>
              <a:t>, </a:t>
            </a:r>
            <a:r>
              <a:rPr lang="en-US" dirty="0" smtClean="0"/>
              <a:t>UL </a:t>
            </a:r>
            <a:r>
              <a:rPr lang="en-US" dirty="0"/>
              <a:t>Demko </a:t>
            </a:r>
            <a:r>
              <a:rPr lang="en-US" dirty="0" smtClean="0"/>
              <a:t>Management </a:t>
            </a:r>
            <a:r>
              <a:rPr lang="en-US" dirty="0"/>
              <a:t>Review Report </a:t>
            </a:r>
            <a:r>
              <a:rPr lang="en-US" dirty="0" smtClean="0"/>
              <a:t>Form</a:t>
            </a:r>
          </a:p>
          <a:p>
            <a:pPr marL="0" indent="0">
              <a:buNone/>
            </a:pPr>
            <a:r>
              <a:rPr lang="da-DK" dirty="0" smtClean="0"/>
              <a:t>20-CB-F0850, </a:t>
            </a:r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 err="1" smtClean="0"/>
              <a:t>Assesment</a:t>
            </a:r>
            <a:r>
              <a:rPr lang="da-DK" dirty="0" smtClean="0"/>
              <a:t> Manegement form</a:t>
            </a:r>
          </a:p>
          <a:p>
            <a:pPr marL="0" indent="0">
              <a:buNone/>
            </a:pPr>
            <a:r>
              <a:rPr lang="da-DK" dirty="0" smtClean="0"/>
              <a:t>20-IC-S0851, </a:t>
            </a:r>
            <a:r>
              <a:rPr lang="en-US" dirty="0" smtClean="0"/>
              <a:t>Training</a:t>
            </a:r>
            <a:r>
              <a:rPr lang="en-US" dirty="0"/>
              <a:t>, Qualification and monitoring </a:t>
            </a:r>
            <a:r>
              <a:rPr lang="en-US" dirty="0" smtClean="0"/>
              <a:t>requirements </a:t>
            </a:r>
            <a:r>
              <a:rPr lang="en-US" dirty="0"/>
              <a:t>for </a:t>
            </a:r>
            <a:r>
              <a:rPr lang="en-US" dirty="0" smtClean="0"/>
              <a:t>			         certification </a:t>
            </a:r>
            <a:r>
              <a:rPr lang="en-US" dirty="0"/>
              <a:t>staff under UL Demko Certification body</a:t>
            </a:r>
            <a:r>
              <a:rPr lang="da-DK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New QMS Document references</a:t>
            </a:r>
            <a:endParaRPr lang="da-DK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28153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00-GC-P0866</a:t>
            </a:r>
            <a:r>
              <a:rPr lang="da-DK" dirty="0" smtClean="0"/>
              <a:t>, GS Mark </a:t>
            </a:r>
            <a:r>
              <a:rPr lang="da-DK" dirty="0" err="1" smtClean="0"/>
              <a:t>Scheme</a:t>
            </a:r>
            <a:r>
              <a:rPr lang="da-DK" dirty="0" smtClean="0"/>
              <a:t> Policy</a:t>
            </a:r>
          </a:p>
          <a:p>
            <a:pPr marL="0" indent="0">
              <a:buNone/>
            </a:pPr>
            <a:r>
              <a:rPr lang="da-DK" dirty="0" smtClean="0"/>
              <a:t>00-GC-P0865, </a:t>
            </a:r>
            <a:r>
              <a:rPr lang="da-DK" dirty="0" err="1" smtClean="0"/>
              <a:t>D-Mark</a:t>
            </a:r>
            <a:r>
              <a:rPr lang="da-DK" dirty="0" smtClean="0"/>
              <a:t> </a:t>
            </a:r>
            <a:r>
              <a:rPr lang="da-DK" dirty="0" err="1" smtClean="0"/>
              <a:t>Scheme</a:t>
            </a:r>
            <a:r>
              <a:rPr lang="da-DK" dirty="0" smtClean="0"/>
              <a:t> Policy</a:t>
            </a:r>
          </a:p>
          <a:p>
            <a:pPr marL="0" indent="0">
              <a:buNone/>
            </a:pPr>
            <a:r>
              <a:rPr lang="da-DK" dirty="0" smtClean="0"/>
              <a:t>00-GC-P0864, ENEC </a:t>
            </a:r>
            <a:r>
              <a:rPr lang="da-DK" dirty="0" err="1" smtClean="0"/>
              <a:t>Scheme</a:t>
            </a:r>
            <a:r>
              <a:rPr lang="da-DK" dirty="0" smtClean="0"/>
              <a:t> Policy</a:t>
            </a:r>
          </a:p>
          <a:p>
            <a:pPr marL="0" indent="0">
              <a:buNone/>
            </a:pPr>
            <a:r>
              <a:rPr lang="da-DK" dirty="0" smtClean="0"/>
              <a:t>00-GC-P0869, ATEX </a:t>
            </a:r>
            <a:r>
              <a:rPr lang="da-DK" dirty="0" err="1" smtClean="0"/>
              <a:t>Scheme</a:t>
            </a:r>
            <a:r>
              <a:rPr lang="da-DK" dirty="0" smtClean="0"/>
              <a:t> Policy</a:t>
            </a:r>
          </a:p>
          <a:p>
            <a:pPr marL="0" indent="0">
              <a:buNone/>
            </a:pPr>
            <a:r>
              <a:rPr lang="da-DK" dirty="0" smtClean="0"/>
              <a:t>00-GC-P0871, </a:t>
            </a:r>
            <a:r>
              <a:rPr lang="da-DK" dirty="0" err="1" smtClean="0"/>
              <a:t>IECEx</a:t>
            </a:r>
            <a:r>
              <a:rPr lang="da-DK" dirty="0" smtClean="0"/>
              <a:t> </a:t>
            </a:r>
            <a:r>
              <a:rPr lang="da-DK" dirty="0" err="1" smtClean="0"/>
              <a:t>Scheme</a:t>
            </a:r>
            <a:r>
              <a:rPr lang="da-DK" dirty="0" smtClean="0"/>
              <a:t> Policy</a:t>
            </a:r>
          </a:p>
          <a:p>
            <a:pPr marL="0" indent="0">
              <a:buNone/>
            </a:pPr>
            <a:r>
              <a:rPr lang="da-DK" dirty="0" smtClean="0"/>
              <a:t>00-GC-P0873, MID </a:t>
            </a:r>
            <a:r>
              <a:rPr lang="da-DK" dirty="0" err="1" smtClean="0"/>
              <a:t>Scheme</a:t>
            </a:r>
            <a:r>
              <a:rPr lang="da-DK" dirty="0" smtClean="0"/>
              <a:t> Policy</a:t>
            </a:r>
          </a:p>
          <a:p>
            <a:pPr marL="0" indent="0">
              <a:buNone/>
            </a:pPr>
            <a:r>
              <a:rPr lang="da-DK" dirty="0" smtClean="0"/>
              <a:t>00-GC-P0861, UL-EU </a:t>
            </a:r>
            <a:r>
              <a:rPr lang="da-DK" dirty="0" err="1" smtClean="0"/>
              <a:t>Scheme</a:t>
            </a:r>
            <a:r>
              <a:rPr lang="da-DK" dirty="0" smtClean="0"/>
              <a:t> </a:t>
            </a:r>
            <a:r>
              <a:rPr lang="da-DK" dirty="0" smtClean="0"/>
              <a:t>Policy</a:t>
            </a:r>
          </a:p>
          <a:p>
            <a:pPr marL="0" indent="0">
              <a:buNone/>
            </a:pPr>
            <a:r>
              <a:rPr lang="da-DK" dirty="0" smtClean="0"/>
              <a:t>00-GC-P0878, CCA </a:t>
            </a:r>
            <a:r>
              <a:rPr lang="da-DK" dirty="0" err="1" smtClean="0"/>
              <a:t>Scheme</a:t>
            </a:r>
            <a:r>
              <a:rPr lang="da-DK" dirty="0" smtClean="0"/>
              <a:t> Policy</a:t>
            </a:r>
            <a:endParaRPr lang="da-DK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7391400" cy="1773936"/>
          </a:xfrm>
        </p:spPr>
        <p:txBody>
          <a:bodyPr>
            <a:normAutofit fontScale="77500" lnSpcReduction="20000"/>
          </a:bodyPr>
          <a:lstStyle/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Compliance</a:t>
            </a:r>
            <a:r>
              <a:rPr lang="da-DK" dirty="0" smtClean="0"/>
              <a:t>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Cl</a:t>
            </a:r>
            <a:r>
              <a:rPr lang="da-DK" dirty="0"/>
              <a:t>. 4.2 ”Management of </a:t>
            </a:r>
            <a:r>
              <a:rPr lang="da-DK" dirty="0" err="1"/>
              <a:t>Impartiality</a:t>
            </a:r>
            <a:r>
              <a:rPr lang="da-DK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Cl. 5.2 ”</a:t>
            </a:r>
            <a:r>
              <a:rPr lang="da-DK" dirty="0" err="1"/>
              <a:t>Mechanism</a:t>
            </a:r>
            <a:r>
              <a:rPr lang="da-DK" dirty="0"/>
              <a:t> for </a:t>
            </a:r>
            <a:r>
              <a:rPr lang="da-DK" dirty="0" err="1"/>
              <a:t>Safeguarding</a:t>
            </a:r>
            <a:r>
              <a:rPr lang="da-DK" dirty="0"/>
              <a:t> </a:t>
            </a:r>
            <a:r>
              <a:rPr lang="da-DK" dirty="0" err="1"/>
              <a:t>Impartiality</a:t>
            </a:r>
            <a:r>
              <a:rPr lang="da-DK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Cl. 6.1.2 , ”Management of </a:t>
            </a:r>
            <a:r>
              <a:rPr lang="da-DK" dirty="0" err="1"/>
              <a:t>competence</a:t>
            </a:r>
            <a:r>
              <a:rPr lang="da-DK" dirty="0"/>
              <a:t> for personel </a:t>
            </a:r>
            <a:r>
              <a:rPr lang="da-DK" dirty="0" err="1"/>
              <a:t>involved</a:t>
            </a:r>
            <a:r>
              <a:rPr lang="da-DK" dirty="0"/>
              <a:t> in the </a:t>
            </a:r>
            <a:r>
              <a:rPr lang="da-DK" dirty="0" err="1"/>
              <a:t>Certification</a:t>
            </a:r>
            <a:r>
              <a:rPr lang="da-DK" dirty="0"/>
              <a:t> </a:t>
            </a:r>
            <a:r>
              <a:rPr lang="da-DK" dirty="0" err="1" smtClean="0"/>
              <a:t>Process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Cl. 8.0 ”Management System </a:t>
            </a:r>
            <a:r>
              <a:rPr lang="da-DK" dirty="0" err="1"/>
              <a:t>Requirements</a:t>
            </a:r>
            <a:r>
              <a:rPr lang="da-DK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Cl. 8.5 Manegement </a:t>
            </a:r>
            <a:r>
              <a:rPr lang="da-DK" dirty="0" err="1"/>
              <a:t>review</a:t>
            </a:r>
            <a:r>
              <a:rPr lang="da-DK" dirty="0"/>
              <a:t> (Option A)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Transition audit from Guide 65(EN 45011) to ISO/IEC 17065.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Document </a:t>
            </a:r>
            <a:r>
              <a:rPr lang="da-DK" dirty="0" err="1"/>
              <a:t>O</a:t>
            </a:r>
            <a:r>
              <a:rPr lang="da-DK" dirty="0" err="1" smtClean="0"/>
              <a:t>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Compliance</a:t>
            </a:r>
            <a:r>
              <a:rPr lang="da-DK" dirty="0" smtClean="0"/>
              <a:t> Manual</a:t>
            </a:r>
            <a:endParaRPr lang="da-DK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28153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Development of UL DEMKO </a:t>
            </a:r>
            <a:r>
              <a:rPr lang="da-DK" dirty="0" err="1" smtClean="0"/>
              <a:t>Certification</a:t>
            </a:r>
            <a:r>
              <a:rPr lang="da-DK" dirty="0" smtClean="0"/>
              <a:t> Body </a:t>
            </a:r>
            <a:r>
              <a:rPr lang="da-DK" dirty="0" err="1" smtClean="0"/>
              <a:t>Compliance</a:t>
            </a:r>
            <a:r>
              <a:rPr lang="da-DK" dirty="0" smtClean="0"/>
              <a:t> Manual, </a:t>
            </a:r>
            <a:r>
              <a:rPr lang="da-DK" dirty="0" err="1" smtClean="0"/>
              <a:t>based</a:t>
            </a:r>
            <a:r>
              <a:rPr lang="da-DK" dirty="0" smtClean="0"/>
              <a:t> on the ISO/IEC 17065, the manual </a:t>
            </a:r>
            <a:r>
              <a:rPr lang="da-DK" dirty="0" err="1" smtClean="0"/>
              <a:t>shall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read</a:t>
            </a:r>
            <a:r>
              <a:rPr lang="da-DK" dirty="0" smtClean="0"/>
              <a:t> in </a:t>
            </a:r>
            <a:r>
              <a:rPr lang="da-DK" dirty="0" err="1" smtClean="0"/>
              <a:t>conjunction</a:t>
            </a:r>
            <a:r>
              <a:rPr lang="da-DK" dirty="0" smtClean="0"/>
              <a:t> with Global </a:t>
            </a:r>
            <a:r>
              <a:rPr lang="da-DK" dirty="0" err="1" smtClean="0"/>
              <a:t>Certification</a:t>
            </a:r>
            <a:r>
              <a:rPr lang="da-DK" dirty="0" smtClean="0"/>
              <a:t> </a:t>
            </a:r>
            <a:r>
              <a:rPr lang="da-DK" dirty="0" err="1" smtClean="0"/>
              <a:t>Compliance</a:t>
            </a:r>
            <a:r>
              <a:rPr lang="da-DK" dirty="0" smtClean="0"/>
              <a:t> Manual.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00-CB-P0854</a:t>
            </a:r>
            <a:r>
              <a:rPr lang="da-DK" dirty="0"/>
              <a:t>, Global </a:t>
            </a:r>
            <a:r>
              <a:rPr lang="da-DK" dirty="0" err="1"/>
              <a:t>Certification</a:t>
            </a:r>
            <a:r>
              <a:rPr lang="da-DK" dirty="0"/>
              <a:t> </a:t>
            </a:r>
            <a:r>
              <a:rPr lang="da-DK" dirty="0" err="1"/>
              <a:t>Compliance</a:t>
            </a:r>
            <a:r>
              <a:rPr lang="da-DK" dirty="0"/>
              <a:t> Manual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00-CB-P0869</a:t>
            </a:r>
            <a:r>
              <a:rPr lang="da-DK" dirty="0"/>
              <a:t>, UL DEMKO </a:t>
            </a:r>
            <a:r>
              <a:rPr lang="da-DK" dirty="0" err="1"/>
              <a:t>Certification</a:t>
            </a:r>
            <a:r>
              <a:rPr lang="da-DK" dirty="0"/>
              <a:t> Body </a:t>
            </a:r>
            <a:r>
              <a:rPr lang="da-DK" dirty="0" err="1"/>
              <a:t>Compliance</a:t>
            </a:r>
            <a:r>
              <a:rPr lang="da-DK" dirty="0"/>
              <a:t> Manual</a:t>
            </a:r>
          </a:p>
          <a:p>
            <a:pPr lvl="1"/>
            <a:endParaRPr lang="da-DK" dirty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994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Cl. 4.2 ”Management of </a:t>
            </a:r>
            <a:r>
              <a:rPr lang="da-DK" dirty="0" err="1" smtClean="0"/>
              <a:t>Impartiality</a:t>
            </a:r>
            <a:r>
              <a:rPr lang="da-DK" dirty="0" smtClean="0"/>
              <a:t>”</a:t>
            </a:r>
            <a:endParaRPr lang="da-DK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28153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 smtClean="0"/>
          </a:p>
          <a:p>
            <a:pPr lvl="1"/>
            <a:r>
              <a:rPr lang="da-DK" dirty="0" err="1" smtClean="0"/>
              <a:t>Risk</a:t>
            </a:r>
            <a:r>
              <a:rPr lang="da-DK" dirty="0" smtClean="0"/>
              <a:t> to </a:t>
            </a:r>
            <a:r>
              <a:rPr lang="da-DK" dirty="0" err="1" smtClean="0"/>
              <a:t>Impartiality</a:t>
            </a:r>
            <a:r>
              <a:rPr lang="da-DK" dirty="0" smtClean="0"/>
              <a:t> is </a:t>
            </a:r>
            <a:r>
              <a:rPr lang="da-DK" dirty="0" err="1" smtClean="0"/>
              <a:t>identified</a:t>
            </a:r>
            <a:r>
              <a:rPr lang="da-DK" dirty="0" smtClean="0"/>
              <a:t> by UL Demko CB to </a:t>
            </a:r>
            <a:r>
              <a:rPr lang="da-DK" dirty="0" err="1" smtClean="0"/>
              <a:t>demonstrate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it </a:t>
            </a:r>
            <a:r>
              <a:rPr lang="da-DK" dirty="0" err="1" smtClean="0"/>
              <a:t>mitigated</a:t>
            </a:r>
            <a:r>
              <a:rPr lang="da-DK" dirty="0" smtClean="0"/>
              <a:t>, </a:t>
            </a:r>
            <a:r>
              <a:rPr lang="da-DK" dirty="0" err="1" smtClean="0"/>
              <a:t>elimated</a:t>
            </a:r>
            <a:r>
              <a:rPr lang="da-DK" dirty="0" smtClean="0"/>
              <a:t> or </a:t>
            </a:r>
            <a:r>
              <a:rPr lang="da-DK" dirty="0" err="1" smtClean="0"/>
              <a:t>mimized</a:t>
            </a:r>
            <a:r>
              <a:rPr lang="da-DK" dirty="0" smtClean="0"/>
              <a:t> </a:t>
            </a:r>
            <a:r>
              <a:rPr lang="da-DK" dirty="0" err="1" smtClean="0"/>
              <a:t>such</a:t>
            </a:r>
            <a:r>
              <a:rPr lang="da-DK" dirty="0" smtClean="0"/>
              <a:t> </a:t>
            </a:r>
            <a:r>
              <a:rPr lang="da-DK" dirty="0" err="1" smtClean="0"/>
              <a:t>risk</a:t>
            </a:r>
            <a:r>
              <a:rPr lang="da-DK" dirty="0" smtClean="0"/>
              <a:t> by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 err="1" smtClean="0"/>
              <a:t>assesment</a:t>
            </a:r>
            <a:r>
              <a:rPr lang="da-DK" dirty="0" smtClean="0"/>
              <a:t> Management form(20-CB-F0850).</a:t>
            </a:r>
          </a:p>
          <a:p>
            <a:pPr lvl="1"/>
            <a:endParaRPr lang="da-DK" dirty="0" smtClean="0"/>
          </a:p>
          <a:p>
            <a:pPr lvl="1"/>
            <a:r>
              <a:rPr lang="da-DK" dirty="0" smtClean="0"/>
              <a:t>UL Demko CB top Management </a:t>
            </a:r>
            <a:r>
              <a:rPr lang="da-DK" dirty="0" err="1" smtClean="0"/>
              <a:t>ensure</a:t>
            </a:r>
            <a:r>
              <a:rPr lang="da-DK" dirty="0" smtClean="0"/>
              <a:t> to </a:t>
            </a:r>
            <a:r>
              <a:rPr lang="da-DK" dirty="0" err="1" smtClean="0"/>
              <a:t>be</a:t>
            </a:r>
            <a:r>
              <a:rPr lang="da-DK" dirty="0" smtClean="0"/>
              <a:t> in </a:t>
            </a:r>
            <a:r>
              <a:rPr lang="da-DK" dirty="0" err="1" smtClean="0"/>
              <a:t>compliance</a:t>
            </a:r>
            <a:r>
              <a:rPr lang="da-DK" dirty="0" smtClean="0"/>
              <a:t> with the Standard of Business </a:t>
            </a:r>
            <a:r>
              <a:rPr lang="da-DK" dirty="0" err="1" smtClean="0"/>
              <a:t>Conduct</a:t>
            </a:r>
            <a:r>
              <a:rPr lang="da-DK" dirty="0" smtClean="0"/>
              <a:t>(00-LE-P0001), </a:t>
            </a:r>
            <a:r>
              <a:rPr lang="da-DK" dirty="0" err="1" smtClean="0"/>
              <a:t>Conflict</a:t>
            </a:r>
            <a:r>
              <a:rPr lang="da-DK" dirty="0" smtClean="0"/>
              <a:t> of </a:t>
            </a:r>
            <a:r>
              <a:rPr lang="da-DK" dirty="0" err="1" smtClean="0"/>
              <a:t>Interest</a:t>
            </a:r>
            <a:r>
              <a:rPr lang="da-DK" dirty="0" smtClean="0"/>
              <a:t>(00-LE-P0026) and </a:t>
            </a:r>
            <a:r>
              <a:rPr lang="da-DK" dirty="0" err="1" smtClean="0"/>
              <a:t>Impartiality</a:t>
            </a:r>
            <a:r>
              <a:rPr lang="da-DK" dirty="0" smtClean="0"/>
              <a:t> Policy(00-CE-P0852).</a:t>
            </a:r>
          </a:p>
          <a:p>
            <a:pPr lvl="1"/>
            <a:endParaRPr lang="da-DK" dirty="0" smtClean="0"/>
          </a:p>
          <a:p>
            <a:pPr lvl="1"/>
            <a:r>
              <a:rPr lang="da-DK" dirty="0" smtClean="0"/>
              <a:t>The UL DEMKO, not part of Designer, </a:t>
            </a:r>
            <a:r>
              <a:rPr lang="da-DK" dirty="0" err="1" smtClean="0"/>
              <a:t>Manufacturer</a:t>
            </a:r>
            <a:r>
              <a:rPr lang="da-DK" dirty="0" smtClean="0"/>
              <a:t>, Installer etc.</a:t>
            </a:r>
          </a:p>
          <a:p>
            <a:pPr lvl="1"/>
            <a:endParaRPr lang="da-DK" dirty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8944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da-DK" sz="2400" dirty="0" smtClean="0"/>
              <a:t>Cl. 5.2 ”</a:t>
            </a:r>
            <a:r>
              <a:rPr lang="da-DK" sz="2400" dirty="0" err="1" smtClean="0"/>
              <a:t>Mechanism</a:t>
            </a:r>
            <a:r>
              <a:rPr lang="da-DK" sz="2400" dirty="0" smtClean="0"/>
              <a:t> for </a:t>
            </a:r>
            <a:r>
              <a:rPr lang="da-DK" sz="2400" dirty="0" err="1" smtClean="0"/>
              <a:t>Safeguarding</a:t>
            </a:r>
            <a:r>
              <a:rPr lang="da-DK" sz="2400" dirty="0" smtClean="0"/>
              <a:t> </a:t>
            </a:r>
            <a:r>
              <a:rPr lang="da-DK" sz="2400" dirty="0" err="1" smtClean="0"/>
              <a:t>Impartiality</a:t>
            </a:r>
            <a:r>
              <a:rPr lang="da-DK" sz="2400" dirty="0" smtClean="0"/>
              <a:t>”</a:t>
            </a:r>
            <a:endParaRPr lang="da-DK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28153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830763"/>
          </a:xfrm>
        </p:spPr>
        <p:txBody>
          <a:bodyPr/>
          <a:lstStyle/>
          <a:p>
            <a:pPr lvl="1"/>
            <a:r>
              <a:rPr lang="da-DK" dirty="0" smtClean="0"/>
              <a:t>Procedure 20-IC-S0038, ”</a:t>
            </a:r>
            <a:r>
              <a:rPr lang="da-DK" dirty="0" err="1" smtClean="0"/>
              <a:t>Certification</a:t>
            </a:r>
            <a:r>
              <a:rPr lang="da-DK" dirty="0" smtClean="0"/>
              <a:t> </a:t>
            </a:r>
            <a:r>
              <a:rPr lang="da-DK" dirty="0" err="1" smtClean="0"/>
              <a:t>Commitee</a:t>
            </a:r>
            <a:r>
              <a:rPr lang="da-DK" dirty="0" smtClean="0"/>
              <a:t>”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obsoleted</a:t>
            </a:r>
            <a:r>
              <a:rPr lang="da-DK" dirty="0" smtClean="0"/>
              <a:t>.</a:t>
            </a:r>
          </a:p>
          <a:p>
            <a:pPr marL="284163" lvl="1" indent="0">
              <a:buNone/>
            </a:pPr>
            <a:endParaRPr lang="da-DK" dirty="0" smtClean="0"/>
          </a:p>
          <a:p>
            <a:pPr lvl="1"/>
            <a:r>
              <a:rPr lang="da-DK" dirty="0" smtClean="0"/>
              <a:t>New Procedure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published</a:t>
            </a:r>
            <a:r>
              <a:rPr lang="da-DK" dirty="0" smtClean="0"/>
              <a:t> 20-CB-S0851, ”</a:t>
            </a:r>
            <a:r>
              <a:rPr lang="en-US" dirty="0"/>
              <a:t> Certification Committee (MECHANISM) for UL International Demko </a:t>
            </a:r>
            <a:r>
              <a:rPr lang="en-US" dirty="0" smtClean="0"/>
              <a:t>A/S”</a:t>
            </a:r>
            <a:endParaRPr lang="da-DK" dirty="0" smtClean="0"/>
          </a:p>
          <a:p>
            <a:pPr lvl="1"/>
            <a:endParaRPr lang="da-DK" dirty="0" smtClean="0"/>
          </a:p>
          <a:p>
            <a:pPr lvl="1"/>
            <a:r>
              <a:rPr lang="da-DK" dirty="0" smtClean="0"/>
              <a:t>The Procedure </a:t>
            </a:r>
            <a:r>
              <a:rPr lang="da-DK" dirty="0" err="1" smtClean="0"/>
              <a:t>describe</a:t>
            </a:r>
            <a:r>
              <a:rPr lang="da-DK" dirty="0" smtClean="0"/>
              <a:t> the </a:t>
            </a:r>
            <a:r>
              <a:rPr lang="da-DK" dirty="0" err="1" smtClean="0"/>
              <a:t>Roles</a:t>
            </a:r>
            <a:r>
              <a:rPr lang="da-DK" dirty="0" smtClean="0"/>
              <a:t>, </a:t>
            </a:r>
            <a:r>
              <a:rPr lang="da-DK" dirty="0" err="1" smtClean="0"/>
              <a:t>Responsibilitites</a:t>
            </a:r>
            <a:r>
              <a:rPr lang="da-DK" dirty="0" smtClean="0"/>
              <a:t> and </a:t>
            </a:r>
            <a:r>
              <a:rPr lang="da-DK" dirty="0" err="1" smtClean="0"/>
              <a:t>that</a:t>
            </a:r>
            <a:r>
              <a:rPr lang="da-DK" dirty="0" smtClean="0"/>
              <a:t> the </a:t>
            </a:r>
            <a:r>
              <a:rPr lang="da-DK" dirty="0" err="1"/>
              <a:t>C</a:t>
            </a:r>
            <a:r>
              <a:rPr lang="da-DK" dirty="0" err="1" smtClean="0"/>
              <a:t>ommitee</a:t>
            </a:r>
            <a:r>
              <a:rPr lang="da-DK" dirty="0" smtClean="0"/>
              <a:t> is </a:t>
            </a:r>
            <a:r>
              <a:rPr lang="da-DK" dirty="0" err="1" smtClean="0"/>
              <a:t>allowed</a:t>
            </a:r>
            <a:r>
              <a:rPr lang="da-DK" dirty="0" smtClean="0"/>
              <a:t> </a:t>
            </a:r>
            <a:r>
              <a:rPr lang="da-DK" dirty="0" err="1" smtClean="0"/>
              <a:t>take</a:t>
            </a:r>
            <a:r>
              <a:rPr lang="da-DK" dirty="0" smtClean="0"/>
              <a:t> independent action(</a:t>
            </a:r>
            <a:r>
              <a:rPr lang="da-DK" dirty="0" err="1" smtClean="0"/>
              <a:t>e.g</a:t>
            </a:r>
            <a:r>
              <a:rPr lang="da-DK" dirty="0" smtClean="0"/>
              <a:t>. </a:t>
            </a:r>
            <a:r>
              <a:rPr lang="da-DK" dirty="0" err="1" smtClean="0"/>
              <a:t>accrediation</a:t>
            </a:r>
            <a:r>
              <a:rPr lang="da-DK" dirty="0" smtClean="0"/>
              <a:t> </a:t>
            </a:r>
            <a:r>
              <a:rPr lang="da-DK" dirty="0" err="1" smtClean="0"/>
              <a:t>bodies</a:t>
            </a:r>
            <a:r>
              <a:rPr lang="da-DK" dirty="0" smtClean="0"/>
              <a:t>)  </a:t>
            </a:r>
            <a:r>
              <a:rPr lang="da-DK" dirty="0" err="1" smtClean="0"/>
              <a:t>if</a:t>
            </a:r>
            <a:r>
              <a:rPr lang="da-DK" dirty="0" smtClean="0"/>
              <a:t> the UL Demko CB </a:t>
            </a:r>
            <a:r>
              <a:rPr lang="da-DK" dirty="0" err="1" smtClean="0"/>
              <a:t>doesn´t</a:t>
            </a:r>
            <a:r>
              <a:rPr lang="da-DK" dirty="0" smtClean="0"/>
              <a:t> </a:t>
            </a:r>
            <a:r>
              <a:rPr lang="da-DK" dirty="0" err="1" smtClean="0"/>
              <a:t>follow</a:t>
            </a:r>
            <a:r>
              <a:rPr lang="da-DK" dirty="0" smtClean="0"/>
              <a:t> the input. </a:t>
            </a:r>
            <a:endParaRPr lang="da-DK" dirty="0"/>
          </a:p>
          <a:p>
            <a:pPr lvl="1"/>
            <a:endParaRPr lang="da-DK" dirty="0"/>
          </a:p>
          <a:p>
            <a:pPr lvl="1"/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/>
              <a:t>to </a:t>
            </a:r>
            <a:r>
              <a:rPr lang="da-DK" dirty="0" err="1" smtClean="0"/>
              <a:t>Impartiality</a:t>
            </a:r>
            <a:r>
              <a:rPr lang="da-DK" dirty="0" smtClean="0"/>
              <a:t> (</a:t>
            </a:r>
            <a:r>
              <a:rPr lang="da-DK" dirty="0" err="1"/>
              <a:t>Risk</a:t>
            </a:r>
            <a:r>
              <a:rPr lang="da-DK" dirty="0"/>
              <a:t> </a:t>
            </a:r>
            <a:r>
              <a:rPr lang="da-DK" dirty="0" err="1"/>
              <a:t>assesment</a:t>
            </a:r>
            <a:r>
              <a:rPr lang="da-DK" dirty="0"/>
              <a:t> Management form(20-CB-F0850</a:t>
            </a:r>
            <a:r>
              <a:rPr lang="da-DK" dirty="0" smtClean="0"/>
              <a:t>))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identified</a:t>
            </a:r>
            <a:r>
              <a:rPr lang="da-DK" dirty="0" smtClean="0"/>
              <a:t> by UL Demko CB is </a:t>
            </a:r>
            <a:r>
              <a:rPr lang="da-DK" dirty="0" err="1" smtClean="0"/>
              <a:t>presented</a:t>
            </a:r>
            <a:r>
              <a:rPr lang="da-DK" dirty="0" smtClean="0"/>
              <a:t> to the </a:t>
            </a:r>
            <a:r>
              <a:rPr lang="da-DK" dirty="0" err="1" smtClean="0"/>
              <a:t>Commitee</a:t>
            </a:r>
            <a:r>
              <a:rPr lang="da-DK" dirty="0"/>
              <a:t> </a:t>
            </a:r>
            <a:r>
              <a:rPr lang="da-DK" dirty="0" smtClean="0"/>
              <a:t>(</a:t>
            </a:r>
            <a:r>
              <a:rPr lang="da-DK" dirty="0" err="1" smtClean="0"/>
              <a:t>Mechanism</a:t>
            </a:r>
            <a:r>
              <a:rPr lang="da-DK" dirty="0" smtClean="0"/>
              <a:t>).</a:t>
            </a:r>
          </a:p>
          <a:p>
            <a:pPr marL="284163" lvl="1" indent="0">
              <a:buNone/>
            </a:pP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The </a:t>
            </a:r>
            <a:r>
              <a:rPr lang="da-DK" dirty="0" err="1" smtClean="0"/>
              <a:t>Commitee</a:t>
            </a:r>
            <a:r>
              <a:rPr lang="da-DK" dirty="0" smtClean="0"/>
              <a:t> provide input to the </a:t>
            </a:r>
            <a:r>
              <a:rPr lang="da-DK" dirty="0" err="1" smtClean="0"/>
              <a:t>completed</a:t>
            </a:r>
            <a:r>
              <a:rPr lang="da-DK" dirty="0" smtClean="0"/>
              <a:t> </a:t>
            </a:r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 err="1" smtClean="0"/>
              <a:t>Assesment</a:t>
            </a:r>
            <a:r>
              <a:rPr lang="da-DK" dirty="0" smtClean="0"/>
              <a:t> </a:t>
            </a:r>
            <a:r>
              <a:rPr lang="da-DK" dirty="0" err="1" smtClean="0"/>
              <a:t>analyze</a:t>
            </a:r>
            <a:r>
              <a:rPr lang="da-DK" dirty="0" smtClean="0"/>
              <a:t> , the </a:t>
            </a:r>
            <a:r>
              <a:rPr lang="da-DK" dirty="0" err="1" smtClean="0"/>
              <a:t>comments</a:t>
            </a:r>
            <a:r>
              <a:rPr lang="da-DK" dirty="0" smtClean="0"/>
              <a:t>, </a:t>
            </a:r>
            <a:r>
              <a:rPr lang="da-DK" dirty="0" err="1" smtClean="0"/>
              <a:t>recommendation</a:t>
            </a:r>
            <a:r>
              <a:rPr lang="da-DK" dirty="0" smtClean="0"/>
              <a:t> etc. is </a:t>
            </a:r>
            <a:r>
              <a:rPr lang="da-DK" dirty="0" err="1" smtClean="0"/>
              <a:t>captured</a:t>
            </a:r>
            <a:r>
              <a:rPr lang="da-DK" dirty="0" smtClean="0"/>
              <a:t> in the meeting Minutes and </a:t>
            </a:r>
            <a:r>
              <a:rPr lang="da-DK" dirty="0" err="1" smtClean="0"/>
              <a:t>Annual</a:t>
            </a:r>
            <a:r>
              <a:rPr lang="da-DK" dirty="0" smtClean="0"/>
              <a:t> Management </a:t>
            </a:r>
            <a:r>
              <a:rPr lang="da-DK" dirty="0" err="1" smtClean="0"/>
              <a:t>Review</a:t>
            </a:r>
            <a:r>
              <a:rPr lang="da-DK" dirty="0" smtClean="0"/>
              <a:t>(AMR).</a:t>
            </a:r>
            <a:endParaRPr lang="da-DK" dirty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3841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44562"/>
          </a:xfrm>
        </p:spPr>
        <p:txBody>
          <a:bodyPr/>
          <a:lstStyle/>
          <a:p>
            <a:r>
              <a:rPr lang="da-DK" sz="2400" dirty="0" smtClean="0"/>
              <a:t>Cl. 6.1.2 , ”Management of </a:t>
            </a:r>
            <a:r>
              <a:rPr lang="da-DK" sz="2400" dirty="0" err="1" smtClean="0"/>
              <a:t>competence</a:t>
            </a:r>
            <a:r>
              <a:rPr lang="da-DK" sz="2400" dirty="0" smtClean="0"/>
              <a:t> for personel </a:t>
            </a:r>
            <a:r>
              <a:rPr lang="da-DK" sz="2400" dirty="0" err="1" smtClean="0"/>
              <a:t>involved</a:t>
            </a:r>
            <a:r>
              <a:rPr lang="da-DK" sz="2400" dirty="0" smtClean="0"/>
              <a:t> in the </a:t>
            </a:r>
            <a:r>
              <a:rPr lang="da-DK" sz="2400" dirty="0" err="1" smtClean="0"/>
              <a:t>Certification</a:t>
            </a:r>
            <a:r>
              <a:rPr lang="da-DK" sz="2400" dirty="0" smtClean="0"/>
              <a:t> </a:t>
            </a:r>
            <a:r>
              <a:rPr lang="da-DK" sz="2400" dirty="0" err="1" smtClean="0"/>
              <a:t>Process</a:t>
            </a:r>
            <a:r>
              <a:rPr lang="da-DK" sz="2400" dirty="0" smtClean="0"/>
              <a:t>.</a:t>
            </a:r>
            <a:endParaRPr lang="da-DK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822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Procedure 20-IC-S0041, ”</a:t>
            </a:r>
            <a:r>
              <a:rPr lang="en-US" dirty="0"/>
              <a:t> Certification Personnel Qualification Program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latin typeface="Arial" pitchFamily="34" charset="0"/>
                <a:cs typeface="Arial" pitchFamily="34" charset="0"/>
              </a:rPr>
              <a:t>was obsoleted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Procedure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20-IC-S0420, 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/>
              <a:t> Certification Personnel Qualification Program</a:t>
            </a:r>
            <a:r>
              <a:rPr lang="en-US" dirty="0">
                <a:latin typeface="Arial" pitchFamily="34" charset="0"/>
                <a:cs typeface="Arial" pitchFamily="34" charset="0"/>
              </a:rPr>
              <a:t>” was obsoleted.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dirty="0">
                <a:latin typeface="Arial" pitchFamily="34" charset="0"/>
                <a:cs typeface="Arial" pitchFamily="34" charset="0"/>
              </a:rPr>
              <a:t>Procedure was published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20-IC-S0851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Training</a:t>
            </a:r>
            <a:r>
              <a:rPr lang="en-US" dirty="0"/>
              <a:t>, Qualification and monitoring </a:t>
            </a:r>
            <a:r>
              <a:rPr lang="en-US" dirty="0" smtClean="0"/>
              <a:t>requirements </a:t>
            </a:r>
            <a:r>
              <a:rPr lang="en-US" dirty="0"/>
              <a:t>for certification staff under UL Demko Certification body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>
                <a:latin typeface="Arial" pitchFamily="34" charset="0"/>
                <a:cs typeface="Arial" pitchFamily="34" charset="0"/>
              </a:rPr>
              <a:t>The Procedure </a:t>
            </a:r>
            <a:r>
              <a:rPr lang="da-DK" dirty="0" err="1" smtClean="0">
                <a:latin typeface="Arial" pitchFamily="34" charset="0"/>
                <a:cs typeface="Arial" pitchFamily="34" charset="0"/>
              </a:rPr>
              <a:t>include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 the more </a:t>
            </a:r>
            <a:r>
              <a:rPr lang="da-DK" dirty="0" err="1" smtClean="0">
                <a:latin typeface="Arial" pitchFamily="34" charset="0"/>
                <a:cs typeface="Arial" pitchFamily="34" charset="0"/>
              </a:rPr>
              <a:t>detailed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a-DK" dirty="0" err="1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da-DK" dirty="0" err="1" smtClean="0">
                <a:latin typeface="Arial" pitchFamily="34" charset="0"/>
                <a:cs typeface="Arial" pitchFamily="34" charset="0"/>
              </a:rPr>
              <a:t>qualification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a-DK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 etc.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da-DK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da-DK" dirty="0">
              <a:latin typeface="Arial" pitchFamily="34" charset="0"/>
              <a:cs typeface="Arial" pitchFamily="34" charset="0"/>
            </a:endParaRPr>
          </a:p>
          <a:p>
            <a:endParaRPr lang="da-DK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 smtClean="0"/>
              <a:t>Cl. 8.0 ”Management System </a:t>
            </a:r>
            <a:r>
              <a:rPr lang="da-DK" sz="2400" dirty="0" err="1" smtClean="0"/>
              <a:t>Requirements</a:t>
            </a:r>
            <a:r>
              <a:rPr lang="da-DK" sz="2400" dirty="0" smtClean="0"/>
              <a:t>”</a:t>
            </a:r>
            <a:endParaRPr lang="da-DK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2362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0">
              <a:buNone/>
            </a:pPr>
            <a:r>
              <a:rPr lang="da-DK" dirty="0" smtClean="0"/>
              <a:t>8.1.2 Option A, The UL Demko CB has </a:t>
            </a:r>
            <a:r>
              <a:rPr lang="da-DK" dirty="0" err="1" smtClean="0"/>
              <a:t>established</a:t>
            </a:r>
            <a:r>
              <a:rPr lang="da-DK" dirty="0" smtClean="0"/>
              <a:t> and </a:t>
            </a:r>
            <a:r>
              <a:rPr lang="da-DK" dirty="0" err="1" smtClean="0"/>
              <a:t>maintains</a:t>
            </a:r>
            <a:r>
              <a:rPr lang="da-DK" dirty="0" smtClean="0"/>
              <a:t> a manegement system of </a:t>
            </a:r>
            <a:r>
              <a:rPr lang="da-DK" dirty="0" err="1" smtClean="0"/>
              <a:t>achieving</a:t>
            </a:r>
            <a:r>
              <a:rPr lang="da-DK" dirty="0" smtClean="0"/>
              <a:t> the </a:t>
            </a:r>
            <a:r>
              <a:rPr lang="da-DK" dirty="0" err="1" smtClean="0"/>
              <a:t>consistent</a:t>
            </a:r>
            <a:r>
              <a:rPr lang="da-DK" dirty="0" smtClean="0"/>
              <a:t> </a:t>
            </a:r>
            <a:r>
              <a:rPr lang="da-DK" dirty="0" err="1" smtClean="0"/>
              <a:t>fulfilment</a:t>
            </a:r>
            <a:r>
              <a:rPr lang="da-DK" dirty="0" smtClean="0"/>
              <a:t> of ISO/IEC 17065:2012 in </a:t>
            </a:r>
            <a:r>
              <a:rPr lang="da-DK" dirty="0" err="1" smtClean="0"/>
              <a:t>accordance</a:t>
            </a:r>
            <a:r>
              <a:rPr lang="da-DK" dirty="0" smtClean="0"/>
              <a:t> with option A.</a:t>
            </a:r>
          </a:p>
          <a:p>
            <a:pPr marL="284163" lvl="1" indent="0">
              <a:buNone/>
            </a:pPr>
            <a:endParaRPr lang="da-DK" dirty="0" smtClean="0"/>
          </a:p>
          <a:p>
            <a:pPr marL="284163" lvl="1" indent="0">
              <a:buNone/>
            </a:pPr>
            <a:r>
              <a:rPr lang="da-DK" dirty="0" smtClean="0"/>
              <a:t>8.2, The UL Demko CB </a:t>
            </a:r>
            <a:r>
              <a:rPr lang="da-DK" dirty="0" err="1" smtClean="0"/>
              <a:t>Quality</a:t>
            </a:r>
            <a:r>
              <a:rPr lang="da-DK" dirty="0" smtClean="0"/>
              <a:t> Manegement </a:t>
            </a:r>
            <a:r>
              <a:rPr lang="da-DK" dirty="0" err="1" smtClean="0"/>
              <a:t>handbook</a:t>
            </a:r>
            <a:r>
              <a:rPr lang="da-DK" dirty="0" smtClean="0"/>
              <a:t> and UL Global </a:t>
            </a:r>
            <a:r>
              <a:rPr lang="da-DK" dirty="0" err="1" smtClean="0"/>
              <a:t>Quality</a:t>
            </a:r>
            <a:r>
              <a:rPr lang="da-DK" dirty="0" smtClean="0"/>
              <a:t> Manual (20-QA-P0025 and 00-QA-P0001) </a:t>
            </a:r>
            <a:r>
              <a:rPr lang="da-DK" dirty="0" err="1" smtClean="0"/>
              <a:t>describes</a:t>
            </a:r>
            <a:r>
              <a:rPr lang="da-DK" dirty="0" smtClean="0"/>
              <a:t> the </a:t>
            </a:r>
            <a:r>
              <a:rPr lang="da-DK" dirty="0" err="1" smtClean="0"/>
              <a:t>fulfillment</a:t>
            </a:r>
            <a:r>
              <a:rPr lang="da-DK" dirty="0" smtClean="0"/>
              <a:t> of Manegement system </a:t>
            </a:r>
            <a:r>
              <a:rPr lang="da-DK" dirty="0" err="1" smtClean="0"/>
              <a:t>documentation</a:t>
            </a:r>
            <a:r>
              <a:rPr lang="da-DK" dirty="0" smtClean="0"/>
              <a:t>. </a:t>
            </a:r>
          </a:p>
          <a:p>
            <a:pPr marL="284163" lvl="1" indent="0">
              <a:buNone/>
            </a:pPr>
            <a:r>
              <a:rPr lang="da-DK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Cl. 8.5 Manegement </a:t>
            </a:r>
            <a:r>
              <a:rPr lang="da-DK" dirty="0" err="1" smtClean="0"/>
              <a:t>review</a:t>
            </a:r>
            <a:r>
              <a:rPr lang="da-DK" dirty="0" smtClean="0"/>
              <a:t> (Option A)</a:t>
            </a:r>
            <a:endParaRPr lang="da-DK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2362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/>
              <a:t>The </a:t>
            </a:r>
            <a:r>
              <a:rPr lang="da-DK"/>
              <a:t>Form </a:t>
            </a:r>
            <a:r>
              <a:rPr lang="da-DK" smtClean="0"/>
              <a:t>20-QA-S0026, </a:t>
            </a:r>
            <a:r>
              <a:rPr lang="da-DK" dirty="0"/>
              <a:t>” </a:t>
            </a:r>
            <a:r>
              <a:rPr lang="en-US" dirty="0"/>
              <a:t>Management Review 2010 of UL </a:t>
            </a:r>
            <a:r>
              <a:rPr lang="en-US" dirty="0" err="1"/>
              <a:t>Demko’s</a:t>
            </a:r>
            <a:r>
              <a:rPr lang="en-US" dirty="0"/>
              <a:t> Quality System</a:t>
            </a:r>
            <a:r>
              <a:rPr lang="da-DK" dirty="0"/>
              <a:t>”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obsoleted</a:t>
            </a:r>
            <a:r>
              <a:rPr lang="da-DK" dirty="0"/>
              <a:t>.</a:t>
            </a:r>
          </a:p>
          <a:p>
            <a:pPr marL="284163" lvl="1" indent="0">
              <a:buNone/>
            </a:pPr>
            <a:endParaRPr lang="da-DK" dirty="0"/>
          </a:p>
          <a:p>
            <a:pPr lvl="1"/>
            <a:r>
              <a:rPr lang="da-DK" dirty="0"/>
              <a:t>New </a:t>
            </a:r>
            <a:r>
              <a:rPr lang="da-DK" dirty="0" smtClean="0"/>
              <a:t>Form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/>
              <a:t>published</a:t>
            </a:r>
            <a:r>
              <a:rPr lang="da-DK" dirty="0"/>
              <a:t> </a:t>
            </a:r>
            <a:r>
              <a:rPr lang="da-DK" dirty="0" smtClean="0"/>
              <a:t>20-CB-F0851, </a:t>
            </a:r>
            <a:r>
              <a:rPr lang="da-DK" dirty="0"/>
              <a:t>”</a:t>
            </a:r>
            <a:r>
              <a:rPr lang="en-US" dirty="0"/>
              <a:t> UL Demko Management Review Report </a:t>
            </a:r>
            <a:r>
              <a:rPr lang="en-US" dirty="0" smtClean="0"/>
              <a:t>Form”, the form includes;</a:t>
            </a:r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marL="284163" lvl="1" indent="0">
              <a:buNone/>
            </a:pPr>
            <a:endParaRPr lang="en-US" dirty="0" smtClean="0"/>
          </a:p>
          <a:p>
            <a:pPr marL="284163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239000" cy="255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42054"/>
            <a:ext cx="7239000" cy="115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2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 smtClean="0"/>
              <a:t>Guide 65 (EN45011) to ISO/IEC 17065 </a:t>
            </a:r>
            <a:r>
              <a:rPr lang="da-DK" sz="2400" dirty="0" err="1" smtClean="0"/>
              <a:t>Transistion</a:t>
            </a:r>
            <a:endParaRPr lang="da-DK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28153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UL International Demko A/S had a transition audit April 23, 2015.</a:t>
            </a:r>
          </a:p>
          <a:p>
            <a:pPr marL="0" indent="0">
              <a:buNone/>
              <a:defRPr/>
            </a:pPr>
            <a:endParaRPr lang="da-DK" dirty="0">
              <a:latin typeface="Arial" pitchFamily="34" charset="0"/>
              <a:ea typeface="ＭＳ Ｐゴシック" pitchFamily="34" charset="-128"/>
              <a:cs typeface="Geneva"/>
            </a:endParaRPr>
          </a:p>
          <a:p>
            <a:pPr>
              <a:defRPr/>
            </a:pP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The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Result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of the audit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was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0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Findings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.</a:t>
            </a:r>
            <a:endParaRPr lang="da-DK" dirty="0">
              <a:latin typeface="Arial" pitchFamily="34" charset="0"/>
              <a:ea typeface="ＭＳ Ｐゴシック" pitchFamily="34" charset="-128"/>
              <a:cs typeface="Geneva"/>
            </a:endParaRPr>
          </a:p>
          <a:p>
            <a:pPr marL="0" indent="0">
              <a:buNone/>
              <a:defRPr/>
            </a:pPr>
            <a:endParaRPr lang="da-DK" dirty="0" smtClean="0">
              <a:latin typeface="Arial" pitchFamily="34" charset="0"/>
              <a:ea typeface="ＭＳ Ｐゴシック" pitchFamily="34" charset="-128"/>
              <a:cs typeface="Geneva"/>
            </a:endParaRPr>
          </a:p>
          <a:p>
            <a:pPr>
              <a:defRPr/>
            </a:pP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It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was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agreed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with DANAK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that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meeting with the new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Mechanism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(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Certification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Commitee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) on May 26, 2015. The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outcome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of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presented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Risk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assesment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shall</a:t>
            </a:r>
            <a:r>
              <a:rPr lang="da-DK" dirty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be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send to DANAK.</a:t>
            </a:r>
          </a:p>
          <a:p>
            <a:pPr>
              <a:defRPr/>
            </a:pPr>
            <a:endParaRPr lang="da-DK" dirty="0">
              <a:latin typeface="Arial" pitchFamily="34" charset="0"/>
              <a:ea typeface="ＭＳ Ｐゴシック" pitchFamily="34" charset="-128"/>
              <a:cs typeface="Geneva"/>
            </a:endParaRPr>
          </a:p>
          <a:p>
            <a:pPr>
              <a:defRPr/>
            </a:pP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Next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step is to present the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outcome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/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conclusion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of the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Certification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Commitee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discussion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on the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completed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Risk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Assesment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to the DANAK </a:t>
            </a:r>
            <a:r>
              <a:rPr lang="da-DK" dirty="0" err="1">
                <a:latin typeface="Arial" pitchFamily="34" charset="0"/>
                <a:ea typeface="ＭＳ Ｐゴシック" pitchFamily="34" charset="-128"/>
                <a:cs typeface="Geneva"/>
              </a:rPr>
              <a:t>A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ccrediation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commitee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.</a:t>
            </a:r>
          </a:p>
          <a:p>
            <a:pPr>
              <a:defRPr/>
            </a:pPr>
            <a:endParaRPr lang="da-DK" dirty="0">
              <a:latin typeface="Arial" pitchFamily="34" charset="0"/>
              <a:ea typeface="ＭＳ Ｐゴシック" pitchFamily="34" charset="-128"/>
              <a:cs typeface="Geneva"/>
            </a:endParaRPr>
          </a:p>
          <a:p>
            <a:pPr>
              <a:defRPr/>
            </a:pP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Its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expected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that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the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Accrediation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Commitee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will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complete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the </a:t>
            </a:r>
            <a:r>
              <a:rPr lang="da-DK" dirty="0" err="1" smtClean="0">
                <a:latin typeface="Arial" pitchFamily="34" charset="0"/>
                <a:ea typeface="ＭＳ Ｐゴシック" pitchFamily="34" charset="-128"/>
                <a:cs typeface="Geneva"/>
              </a:rPr>
              <a:t>transistion</a:t>
            </a:r>
            <a:r>
              <a:rPr lang="da-DK" dirty="0" smtClean="0">
                <a:latin typeface="Arial" pitchFamily="34" charset="0"/>
                <a:ea typeface="ＭＳ Ｐゴシック" pitchFamily="34" charset="-128"/>
                <a:cs typeface="Geneva"/>
              </a:rPr>
              <a:t> to ISO/IEC 17065 by end June, 2015.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  <a:p>
            <a:pPr marL="0" indent="0">
              <a:buNone/>
              <a:defRPr/>
            </a:pPr>
            <a:endParaRPr lang="da-DK" dirty="0" smtClean="0">
              <a:latin typeface="Arial" pitchFamily="34" charset="0"/>
              <a:ea typeface="ＭＳ Ｐゴシック" pitchFamily="34" charset="-128"/>
              <a:cs typeface="Geneva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4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35490\AppData\Local\Temp\articulate\presenter\imgtemp\K6XbHn0l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35490\AppData\Local\Temp\articulate\presenter\imgtemp\k0pMdM4w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35490\AppData\Local\Temp\articulate\presenter\imgtemp\o6uMT9lx_files\slide0001_image001.png"/>
</p:tagLst>
</file>

<file path=ppt/theme/theme1.xml><?xml version="1.0" encoding="utf-8"?>
<a:theme xmlns:a="http://schemas.openxmlformats.org/drawingml/2006/main" name="UL Template 2011">
  <a:themeElements>
    <a:clrScheme name="UL 2011 Branding">
      <a:dk1>
        <a:srgbClr val="000000"/>
      </a:dk1>
      <a:lt1>
        <a:sysClr val="window" lastClr="FFFFFF"/>
      </a:lt1>
      <a:dk2>
        <a:srgbClr val="C20632"/>
      </a:dk2>
      <a:lt2>
        <a:srgbClr val="675545"/>
      </a:lt2>
      <a:accent1>
        <a:srgbClr val="AB9C8F"/>
      </a:accent1>
      <a:accent2>
        <a:srgbClr val="CBC0B7"/>
      </a:accent2>
      <a:accent3>
        <a:srgbClr val="55BAB7"/>
      </a:accent3>
      <a:accent4>
        <a:srgbClr val="8FD400"/>
      </a:accent4>
      <a:accent5>
        <a:srgbClr val="FFD451"/>
      </a:accent5>
      <a:accent6>
        <a:srgbClr val="007987"/>
      </a:accent6>
      <a:hlink>
        <a:srgbClr val="3D9B35"/>
      </a:hlink>
      <a:folHlink>
        <a:srgbClr val="E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Template 2011</Template>
  <TotalTime>5339</TotalTime>
  <Words>687</Words>
  <Application>Microsoft Office PowerPoint</Application>
  <PresentationFormat>On-screen Show (4:3)</PresentationFormat>
  <Paragraphs>111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UL Template 2011</vt:lpstr>
      <vt:lpstr>IQA – ISO/IEC 17065 Training. UL Demko Certification body </vt:lpstr>
      <vt:lpstr>Agenda</vt:lpstr>
      <vt:lpstr>Compliance Manual</vt:lpstr>
      <vt:lpstr>Cl. 4.2 ”Management of Impartiality”</vt:lpstr>
      <vt:lpstr>Cl. 5.2 ”Mechanism for Safeguarding Impartiality”</vt:lpstr>
      <vt:lpstr>Cl. 6.1.2 , ”Management of competence for personel involved in the Certification Process.</vt:lpstr>
      <vt:lpstr>Cl. 8.0 ”Management System Requirements”</vt:lpstr>
      <vt:lpstr>Cl. 8.5 Manegement review (Option A)</vt:lpstr>
      <vt:lpstr>Guide 65 (EN45011) to ISO/IEC 17065 Transistion</vt:lpstr>
      <vt:lpstr>New QMS Document references</vt:lpstr>
      <vt:lpstr>New QMS Document references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Williams</dc:creator>
  <cp:lastModifiedBy>Storgaard, Jan-Erik</cp:lastModifiedBy>
  <cp:revision>340</cp:revision>
  <cp:lastPrinted>2011-10-31T20:47:56Z</cp:lastPrinted>
  <dcterms:created xsi:type="dcterms:W3CDTF">2011-08-04T20:55:53Z</dcterms:created>
  <dcterms:modified xsi:type="dcterms:W3CDTF">2015-05-28T13:52:45Z</dcterms:modified>
</cp:coreProperties>
</file>