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60"/>
  </p:notesMasterIdLst>
  <p:handoutMasterIdLst>
    <p:handoutMasterId r:id="rId61"/>
  </p:handoutMasterIdLst>
  <p:sldIdLst>
    <p:sldId id="343" r:id="rId2"/>
    <p:sldId id="339" r:id="rId3"/>
    <p:sldId id="277" r:id="rId4"/>
    <p:sldId id="310" r:id="rId5"/>
    <p:sldId id="319" r:id="rId6"/>
    <p:sldId id="318" r:id="rId7"/>
    <p:sldId id="292" r:id="rId8"/>
    <p:sldId id="283" r:id="rId9"/>
    <p:sldId id="281" r:id="rId10"/>
    <p:sldId id="306" r:id="rId11"/>
    <p:sldId id="282" r:id="rId12"/>
    <p:sldId id="311" r:id="rId13"/>
    <p:sldId id="293" r:id="rId14"/>
    <p:sldId id="258" r:id="rId15"/>
    <p:sldId id="341" r:id="rId16"/>
    <p:sldId id="327" r:id="rId17"/>
    <p:sldId id="329" r:id="rId18"/>
    <p:sldId id="331" r:id="rId19"/>
    <p:sldId id="312" r:id="rId20"/>
    <p:sldId id="342" r:id="rId21"/>
    <p:sldId id="261" r:id="rId22"/>
    <p:sldId id="294" r:id="rId23"/>
    <p:sldId id="295" r:id="rId24"/>
    <p:sldId id="344" r:id="rId25"/>
    <p:sldId id="330" r:id="rId26"/>
    <p:sldId id="340" r:id="rId27"/>
    <p:sldId id="345" r:id="rId28"/>
    <p:sldId id="346" r:id="rId29"/>
    <p:sldId id="296" r:id="rId30"/>
    <p:sldId id="263" r:id="rId31"/>
    <p:sldId id="264" r:id="rId32"/>
    <p:sldId id="265" r:id="rId33"/>
    <p:sldId id="266" r:id="rId34"/>
    <p:sldId id="267" r:id="rId35"/>
    <p:sldId id="301" r:id="rId36"/>
    <p:sldId id="273" r:id="rId37"/>
    <p:sldId id="274" r:id="rId38"/>
    <p:sldId id="313" r:id="rId39"/>
    <p:sldId id="272" r:id="rId40"/>
    <p:sldId id="303" r:id="rId41"/>
    <p:sldId id="348" r:id="rId42"/>
    <p:sldId id="354" r:id="rId43"/>
    <p:sldId id="355" r:id="rId44"/>
    <p:sldId id="363" r:id="rId45"/>
    <p:sldId id="364" r:id="rId46"/>
    <p:sldId id="351" r:id="rId47"/>
    <p:sldId id="356" r:id="rId48"/>
    <p:sldId id="352" r:id="rId49"/>
    <p:sldId id="353" r:id="rId50"/>
    <p:sldId id="362" r:id="rId51"/>
    <p:sldId id="357" r:id="rId52"/>
    <p:sldId id="358" r:id="rId53"/>
    <p:sldId id="366" r:id="rId54"/>
    <p:sldId id="359" r:id="rId55"/>
    <p:sldId id="361" r:id="rId56"/>
    <p:sldId id="360" r:id="rId57"/>
    <p:sldId id="365" r:id="rId58"/>
    <p:sldId id="367" r:id="rId59"/>
  </p:sldIdLst>
  <p:sldSz cx="9144000" cy="6858000" type="screen4x3"/>
  <p:notesSz cx="7086600" cy="942975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Osaka" pitchFamily="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Osaka" pitchFamily="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Osaka" pitchFamily="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Osaka" pitchFamily="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Osaka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Osaka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Osaka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Osaka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Osaka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74C0C6"/>
    <a:srgbClr val="33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90926" autoAdjust="0"/>
  </p:normalViewPr>
  <p:slideViewPr>
    <p:cSldViewPr>
      <p:cViewPr varScale="1">
        <p:scale>
          <a:sx n="60" d="100"/>
          <a:sy n="60" d="100"/>
        </p:scale>
        <p:origin x="1742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2692" y="-76"/>
      </p:cViewPr>
      <p:guideLst>
        <p:guide orient="horz" pos="2970"/>
        <p:guide pos="22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1.xml"/><Relationship Id="rId13" Type="http://schemas.openxmlformats.org/officeDocument/2006/relationships/slide" Target="slides/slide32.xml"/><Relationship Id="rId18" Type="http://schemas.openxmlformats.org/officeDocument/2006/relationships/slide" Target="slides/slide37.xml"/><Relationship Id="rId3" Type="http://schemas.openxmlformats.org/officeDocument/2006/relationships/slide" Target="slides/slide15.xml"/><Relationship Id="rId7" Type="http://schemas.openxmlformats.org/officeDocument/2006/relationships/slide" Target="slides/slide20.xml"/><Relationship Id="rId12" Type="http://schemas.openxmlformats.org/officeDocument/2006/relationships/slide" Target="slides/slide31.xml"/><Relationship Id="rId17" Type="http://schemas.openxmlformats.org/officeDocument/2006/relationships/slide" Target="slides/slide36.xml"/><Relationship Id="rId2" Type="http://schemas.openxmlformats.org/officeDocument/2006/relationships/slide" Target="slides/slide14.xml"/><Relationship Id="rId16" Type="http://schemas.openxmlformats.org/officeDocument/2006/relationships/slide" Target="slides/slide35.xml"/><Relationship Id="rId1" Type="http://schemas.openxmlformats.org/officeDocument/2006/relationships/slide" Target="slides/slide5.xml"/><Relationship Id="rId6" Type="http://schemas.openxmlformats.org/officeDocument/2006/relationships/slide" Target="slides/slide18.xml"/><Relationship Id="rId11" Type="http://schemas.openxmlformats.org/officeDocument/2006/relationships/slide" Target="slides/slide30.xml"/><Relationship Id="rId5" Type="http://schemas.openxmlformats.org/officeDocument/2006/relationships/slide" Target="slides/slide17.xml"/><Relationship Id="rId15" Type="http://schemas.openxmlformats.org/officeDocument/2006/relationships/slide" Target="slides/slide34.xml"/><Relationship Id="rId10" Type="http://schemas.openxmlformats.org/officeDocument/2006/relationships/slide" Target="slides/slide26.xml"/><Relationship Id="rId19" Type="http://schemas.openxmlformats.org/officeDocument/2006/relationships/slide" Target="slides/slide39.xml"/><Relationship Id="rId4" Type="http://schemas.openxmlformats.org/officeDocument/2006/relationships/slide" Target="slides/slide16.xml"/><Relationship Id="rId9" Type="http://schemas.openxmlformats.org/officeDocument/2006/relationships/slide" Target="slides/slide25.xml"/><Relationship Id="rId14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819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79925"/>
            <a:ext cx="5197475" cy="424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3" tIns="45877" rIns="93393" bIns="458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246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714375"/>
            <a:ext cx="4695825" cy="3522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653304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4714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68859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3731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940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5808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85075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7707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8599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8681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09034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46218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8564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41291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2947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0126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45566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837389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1399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37285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73643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86358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5539" name="Rectangle 205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45000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8025"/>
            <a:ext cx="4711700" cy="3535363"/>
          </a:xfrm>
          <a:ln/>
        </p:spPr>
      </p:sp>
      <p:sp>
        <p:nvSpPr>
          <p:cNvPr id="66563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Explain that a system is an interrelated set of processes that transform inputs to outputs using people and resources.   Explain the role of procedures, equipment, tools and measurements in a system.  Use examples of common systems such as document control and / or qualification of personnel to illustrate your point.  </a:t>
            </a:r>
          </a:p>
          <a:p>
            <a:r>
              <a:rPr lang="en-US" altLang="en-US" smtClean="0"/>
              <a:t>If a different auditor completed an audit with the same scope a month later different processes/activities would be assessed since the same ones may not be taking place</a:t>
            </a:r>
          </a:p>
        </p:txBody>
      </p:sp>
    </p:spTree>
    <p:extLst>
      <p:ext uri="{BB962C8B-B14F-4D97-AF65-F5344CB8AC3E}">
        <p14:creationId xmlns:p14="http://schemas.microsoft.com/office/powerpoint/2010/main" val="1227992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8025"/>
            <a:ext cx="4711700" cy="3535363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b="1" smtClean="0"/>
              <a:t>Accreditation  Audit</a:t>
            </a:r>
            <a:r>
              <a:rPr lang="en-US" altLang="en-US" smtClean="0"/>
              <a:t>: an examination by  an accreditation body assessing the competence of a conformity assessment body or laboratory, based on a specific standard and a defined scope of accreditation.</a:t>
            </a:r>
          </a:p>
          <a:p>
            <a:endParaRPr lang="en-US" altLang="en-US" smtClean="0"/>
          </a:p>
          <a:p>
            <a:pPr>
              <a:spcBef>
                <a:spcPct val="50000"/>
              </a:spcBef>
            </a:pPr>
            <a:r>
              <a:rPr lang="en-US" altLang="en-US" b="1" smtClean="0">
                <a:solidFill>
                  <a:srgbClr val="000000"/>
                </a:solidFill>
                <a:cs typeface="Times New Roman" panose="02020603050405020304" pitchFamily="18" charset="0"/>
              </a:rPr>
              <a:t>Internal Quality Audit: 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A systematic and independent examination for determining whether activities and related results comply with planned arrangements, and whether these arrangements are implemented effectively and are suitable to achieve objectives.</a:t>
            </a:r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33995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8025"/>
            <a:ext cx="4711700" cy="3535363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Basic process: The audit plan usually is a written document sent to the auditee prior to the audit and usually will describe the:</a:t>
            </a:r>
          </a:p>
          <a:p>
            <a:pPr lvl="1"/>
            <a:r>
              <a:rPr lang="en-US" altLang="en-US" smtClean="0"/>
              <a:t>Scope (boundaries) of the audit</a:t>
            </a:r>
          </a:p>
          <a:p>
            <a:pPr lvl="1"/>
            <a:r>
              <a:rPr lang="en-US" altLang="en-US" smtClean="0"/>
              <a:t>Date and times of audit</a:t>
            </a:r>
          </a:p>
          <a:p>
            <a:pPr lvl="1"/>
            <a:r>
              <a:rPr lang="en-US" altLang="en-US" smtClean="0"/>
              <a:t>Need for an opening and closing meeting</a:t>
            </a:r>
          </a:p>
          <a:p>
            <a:pPr lvl="1"/>
            <a:r>
              <a:rPr lang="en-US" altLang="en-US" smtClean="0"/>
              <a:t>Audit report preparation and dissemination</a:t>
            </a:r>
          </a:p>
          <a:p>
            <a:pPr lvl="1"/>
            <a:r>
              <a:rPr lang="en-US" altLang="en-US" smtClean="0"/>
              <a:t>Timeline and process for responding to information coming out of the audit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A little more about the basic process related to the audit plan…</a:t>
            </a:r>
          </a:p>
          <a:p>
            <a:pPr lvl="1"/>
            <a:r>
              <a:rPr lang="en-US" altLang="en-US" smtClean="0"/>
              <a:t>Audits are completed according to the audit plan for consistency </a:t>
            </a:r>
          </a:p>
          <a:p>
            <a:pPr lvl="1"/>
            <a:r>
              <a:rPr lang="en-US" altLang="en-US" smtClean="0"/>
              <a:t>Audits are also performed in the context of the system operating so auditors are aware of (and want to see) the need for normal business operations and demands</a:t>
            </a:r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3878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03542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0659" name="Rectangle 205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52852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683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4481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Macintosh%20HD:Users:g2freelance:Desktop:BG:UL:POWERPOINTS:UL%20backgroundH1.jpg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cintosh HD:Users:g2freelance:Desktop:BG:UL:POWERPOINTS:UL backgroundH1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69913" y="6267450"/>
            <a:ext cx="82264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sz="800" dirty="0" smtClean="0">
                <a:solidFill>
                  <a:srgbClr val="B3B3B3"/>
                </a:solidFill>
              </a:rPr>
              <a:t>Copyright© 1995-2007 Underwriters Laboratories Inc. All rights reserved. No portion of this material may be reprinted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sz="800" dirty="0" smtClean="0">
                <a:solidFill>
                  <a:srgbClr val="B3B3B3"/>
                </a:solidFill>
              </a:rPr>
              <a:t>in any form without the express written permission of Underwriters Laboratories Inc. or as otherwise provided in writing.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9588" y="3783013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98475" y="2225675"/>
            <a:ext cx="77724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747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50856-19B7-4374-A5D6-AACB5CCF69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893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258763"/>
            <a:ext cx="1981200" cy="6027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58763"/>
            <a:ext cx="5791200" cy="6027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C88F9-3D44-48E9-87AB-F1056E64F6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5901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8763"/>
            <a:ext cx="7924800" cy="844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471613"/>
            <a:ext cx="7924800" cy="4814887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7EEA75-9798-47F8-8B6F-2CFED68917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33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924800" cy="4814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C5BC3-8524-43A8-9700-9505654101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150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16DB1E-BFEC-475F-94EF-B37D345286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03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71613"/>
            <a:ext cx="3886200" cy="4814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71613"/>
            <a:ext cx="3886200" cy="4814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5F8CE3-65ED-41DD-806D-7203E0C57F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03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945B0E-3E81-4C5B-8E70-01D1B6D960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0301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559234-6651-4FEB-8FE6-AFC377873D7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227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1799E9-96F6-4BAD-9247-D4E34295E2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93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FB5BBB-5662-4E98-B9E0-7B4440B6CA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71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8C7A96-BDB6-463D-BDC1-5F86E82D19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393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G2%20BD%20SERVER:CREATIVE:Underwriter%20Labs:CREATIVE:POWERPOINTS:source:UL%20backgroundG4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2 BD SERVER:CREATIVE:Underwriter Labs:CREATIVE:POWERPOINTS:source:UL backgroundG4.jpg"/>
          <p:cNvPicPr>
            <a:picLocks noChangeAspect="1" noChangeArrowheads="1"/>
          </p:cNvPicPr>
          <p:nvPr/>
        </p:nvPicPr>
        <p:blipFill>
          <a:blip r:embed="rId14" r:link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58763"/>
            <a:ext cx="7924800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71613"/>
            <a:ext cx="7924800" cy="481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000" y="6375400"/>
            <a:ext cx="3937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E7D958F6-125D-4C6A-973F-8195105A29E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3810000" y="6340475"/>
            <a:ext cx="10842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algn="ctr"/>
            <a:r>
              <a:rPr lang="en-US" altLang="en-US" sz="1400" dirty="0">
                <a:latin typeface="Times New Roman" panose="02020603050405020304" pitchFamily="18" charset="0"/>
              </a:rPr>
              <a:t>Revision 3.0</a:t>
            </a:r>
          </a:p>
          <a:p>
            <a:pPr algn="ctr"/>
            <a:r>
              <a:rPr lang="en-US" altLang="en-US" sz="1400" dirty="0">
                <a:latin typeface="Times New Roman" panose="02020603050405020304" pitchFamily="18" charset="0"/>
              </a:rPr>
              <a:t>4/2/08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" y="6167120"/>
            <a:ext cx="1836420" cy="7467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Osaka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Osaka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Osaka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Osaka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Osaka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Osaka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Osaka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Osaka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dcs.ul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ms.ul.com/lldms/livelink?func=LL.getlogin&amp;NextURL=/lldms/livelink?Redirect%3D1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cs.ul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tranet.ul.com/en/Tools/DeptsServs/Compensation/Pages/Job%20Descriptions.aspx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corporate.ul.com/departments/snk5212/QE/FAQ.cfm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9812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en-US" sz="6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Audit Preparedness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2800"/>
            <a:ext cx="5638800" cy="1752600"/>
          </a:xfrm>
        </p:spPr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chemeClr val="tx1"/>
                </a:solidFill>
              </a:rPr>
              <a:t>A Guide for Survival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420100" y="6477000"/>
            <a:ext cx="5469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 dirty="0"/>
              <a:t>Rev </a:t>
            </a:r>
            <a:r>
              <a:rPr lang="en-US" altLang="en-US" sz="800" b="1" dirty="0" smtClean="0"/>
              <a:t>7.0</a:t>
            </a:r>
            <a:endParaRPr lang="en-US" altLang="en-US" sz="800" b="1" dirty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6019800"/>
            <a:ext cx="521809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1200" dirty="0"/>
              <a:t>For questions or comments on this presentation please contact </a:t>
            </a:r>
            <a:r>
              <a:rPr lang="en-US" altLang="en-US" sz="1200" dirty="0" smtClean="0"/>
              <a:t>Kai Huang</a:t>
            </a:r>
            <a:endParaRPr lang="en-US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715000" cy="1371600"/>
          </a:xfrm>
        </p:spPr>
        <p:txBody>
          <a:bodyPr/>
          <a:lstStyle/>
          <a:p>
            <a:pPr eaLnBrk="1" hangingPunct="1"/>
            <a:r>
              <a:rPr lang="en-US" altLang="en-US" sz="4800" b="1" smtClean="0">
                <a:solidFill>
                  <a:schemeClr val="tx1"/>
                </a:solidFill>
              </a:rPr>
              <a:t>Types of Audits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924800" cy="4814888"/>
          </a:xfrm>
        </p:spPr>
        <p:txBody>
          <a:bodyPr/>
          <a:lstStyle/>
          <a:p>
            <a:pPr eaLnBrk="1" hangingPunct="1"/>
            <a:r>
              <a:rPr lang="en-US" altLang="en-US" smtClean="0"/>
              <a:t>Internal audits </a:t>
            </a:r>
          </a:p>
          <a:p>
            <a:pPr lvl="1" eaLnBrk="1" hangingPunct="1">
              <a:buFontTx/>
              <a:buChar char="•"/>
            </a:pPr>
            <a:r>
              <a:rPr lang="en-US" altLang="en-US" smtClean="0"/>
              <a:t>Completed by UL employees for UL employees</a:t>
            </a:r>
          </a:p>
          <a:p>
            <a:pPr lvl="1" eaLnBrk="1" hangingPunct="1">
              <a:buFontTx/>
              <a:buChar char="•"/>
            </a:pPr>
            <a:r>
              <a:rPr lang="en-US" altLang="en-US" smtClean="0"/>
              <a:t>Internal audits are not accreditation audits although they help UL prepare for them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External audits</a:t>
            </a:r>
          </a:p>
          <a:p>
            <a:pPr lvl="1" eaLnBrk="1" hangingPunct="1">
              <a:buFontTx/>
              <a:buChar char="•"/>
            </a:pPr>
            <a:r>
              <a:rPr lang="en-US" altLang="en-US" smtClean="0"/>
              <a:t>Completed by external personnel such as accreditors (OSHA, ANSI,Verizon)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01000" y="6375400"/>
            <a:ext cx="9017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35734DC6-046B-42EF-BB2E-D364896C17CF}" type="slidenum">
              <a:rPr lang="en-US" altLang="en-US"/>
              <a:pPr/>
              <a:t>10</a:t>
            </a:fld>
            <a:r>
              <a:rPr lang="en-US" altLang="en-US"/>
              <a:t> of 58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4267200" y="6408738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5410200" cy="1371600"/>
          </a:xfrm>
        </p:spPr>
        <p:txBody>
          <a:bodyPr/>
          <a:lstStyle/>
          <a:p>
            <a:pPr eaLnBrk="1" hangingPunct="1"/>
            <a:r>
              <a:rPr lang="en-US" altLang="en-US" sz="4800" b="1" smtClean="0">
                <a:solidFill>
                  <a:schemeClr val="tx1"/>
                </a:solidFill>
              </a:rPr>
              <a:t>Types of Audits</a:t>
            </a:r>
          </a:p>
        </p:txBody>
      </p:sp>
      <p:graphicFrame>
        <p:nvGraphicFramePr>
          <p:cNvPr id="51231" name="Group 31"/>
          <p:cNvGraphicFramePr>
            <a:graphicFrameLocks noGrp="1"/>
          </p:cNvGraphicFramePr>
          <p:nvPr>
            <p:ph type="tbl" idx="1"/>
          </p:nvPr>
        </p:nvGraphicFramePr>
        <p:xfrm>
          <a:off x="990600" y="1905000"/>
          <a:ext cx="7200900" cy="3208338"/>
        </p:xfrm>
        <a:graphic>
          <a:graphicData uri="http://schemas.openxmlformats.org/drawingml/2006/table">
            <a:tbl>
              <a:tblPr/>
              <a:tblGrid>
                <a:gridCol w="2057400"/>
                <a:gridCol w="2743200"/>
                <a:gridCol w="2400300"/>
              </a:tblGrid>
              <a:tr h="11606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Osaka" pitchFamily="1" charset="-128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 pitchFamily="1" charset="-128"/>
                        </a:rPr>
                        <a:t>Internal Audit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 pitchFamily="1" charset="-128"/>
                        </a:rPr>
                        <a:t>Accreditation Audit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60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 pitchFamily="1" charset="-128"/>
                        </a:rPr>
                        <a:t>Conducted by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 pitchFamily="1" charset="-128"/>
                        </a:rPr>
                        <a:t>UL  Internal Auditors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 pitchFamily="1" charset="-128"/>
                        </a:rPr>
                        <a:t>Accreditation Body such as OSHA, ANSI, SCC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1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 pitchFamily="1" charset="-128"/>
                        </a:rPr>
                        <a:t>Impact of findings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 pitchFamily="1" charset="-128"/>
                        </a:rPr>
                        <a:t>creation of internal corrective action to improve system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Osaka" pitchFamily="1" charset="-128"/>
                        </a:rPr>
                        <a:t>Potential loss or suspension of accreditation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77200" y="6375400"/>
            <a:ext cx="8255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827D7B73-6F68-477A-91D8-BB8F01B84E55}" type="slidenum">
              <a:rPr lang="en-US" altLang="en-US"/>
              <a:pPr/>
              <a:t>11</a:t>
            </a:fld>
            <a:r>
              <a:rPr lang="en-US" altLang="en-US"/>
              <a:t> of 58</a:t>
            </a:r>
          </a:p>
        </p:txBody>
      </p:sp>
      <p:sp>
        <p:nvSpPr>
          <p:cNvPr id="13334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5" name="Text Box 4"/>
          <p:cNvSpPr txBox="1">
            <a:spLocks noChangeArrowheads="1"/>
          </p:cNvSpPr>
          <p:nvPr/>
        </p:nvSpPr>
        <p:spPr bwMode="auto">
          <a:xfrm>
            <a:off x="42672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228600"/>
            <a:ext cx="426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algn="ctr"/>
            <a:r>
              <a:rPr lang="en-US" altLang="en-US" sz="4400" b="1">
                <a:latin typeface="Times New Roman" panose="02020603050405020304" pitchFamily="18" charset="0"/>
              </a:rPr>
              <a:t>Auditor Conduct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33400" y="2057400"/>
            <a:ext cx="82296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4400" b="1">
                <a:cs typeface="Times New Roman" panose="02020603050405020304" pitchFamily="18" charset="0"/>
              </a:rPr>
              <a:t> What an Auditor Looks for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4400" b="1">
                <a:cs typeface="Times New Roman" panose="02020603050405020304" pitchFamily="18" charset="0"/>
              </a:rPr>
              <a:t> How an Auditor Obtains Info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01000" y="6375400"/>
            <a:ext cx="9017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0AF07D08-7620-4ABF-93F5-75DA580A6720}" type="slidenum">
              <a:rPr lang="en-US" altLang="en-US"/>
              <a:pPr/>
              <a:t>12</a:t>
            </a:fld>
            <a:r>
              <a:rPr lang="en-US" altLang="en-US"/>
              <a:t> of 58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321175" y="6400800"/>
            <a:ext cx="546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6934200" cy="844550"/>
          </a:xfrm>
        </p:spPr>
        <p:txBody>
          <a:bodyPr/>
          <a:lstStyle/>
          <a:p>
            <a:pPr eaLnBrk="1" hangingPunct="1"/>
            <a:r>
              <a:rPr lang="en-US" altLang="en-US" sz="4800" b="1" smtClean="0">
                <a:solidFill>
                  <a:schemeClr val="tx1"/>
                </a:solidFill>
              </a:rPr>
              <a:t>Basic Audit Process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924800" cy="4814888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A part of UL is selected for an assessment (audit) against stated requirements (criteria)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b="1" dirty="0" smtClean="0"/>
              <a:t>Stated requirements can be from ISO 17025, 17065, Policies and Procedures</a:t>
            </a:r>
          </a:p>
          <a:p>
            <a:pPr lvl="1" eaLnBrk="1" hangingPunct="1"/>
            <a:endParaRPr lang="en-US" altLang="en-US" sz="2000" b="1" dirty="0" smtClean="0"/>
          </a:p>
          <a:p>
            <a:pPr eaLnBrk="1" hangingPunct="1"/>
            <a:r>
              <a:rPr lang="en-US" altLang="en-US" sz="2400" b="1" dirty="0" smtClean="0"/>
              <a:t>The </a:t>
            </a:r>
            <a:r>
              <a:rPr lang="en-US" altLang="en-US" sz="2400" b="1" dirty="0" err="1" smtClean="0"/>
              <a:t>auditee</a:t>
            </a:r>
            <a:r>
              <a:rPr lang="en-US" altLang="en-US" sz="2400" b="1" dirty="0" smtClean="0"/>
              <a:t> will be informed of what will be audited (scope) and how the audit will be performed in a audit plan</a:t>
            </a:r>
          </a:p>
          <a:p>
            <a:pPr eaLnBrk="1" hangingPunct="1"/>
            <a:endParaRPr lang="en-US" altLang="en-US" sz="2400" b="1" dirty="0" smtClean="0"/>
          </a:p>
          <a:p>
            <a:pPr eaLnBrk="1" hangingPunct="1"/>
            <a:r>
              <a:rPr lang="en-US" altLang="en-US" sz="2400" b="1" dirty="0" smtClean="0"/>
              <a:t>A report will be prepared outlining the results of the audit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01000" y="6375400"/>
            <a:ext cx="9017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DF7F2C28-CAC8-4880-BF59-9DC2809DB173}" type="slidenum">
              <a:rPr lang="en-US" altLang="en-US"/>
              <a:pPr/>
              <a:t>13</a:t>
            </a:fld>
            <a:r>
              <a:rPr lang="en-US" altLang="en-US"/>
              <a:t> of 58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42672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924800" cy="48148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Observing activities</a:t>
            </a:r>
          </a:p>
          <a:p>
            <a:pPr eaLnBrk="1" hangingPunct="1"/>
            <a:r>
              <a:rPr lang="en-US" altLang="en-US" smtClean="0"/>
              <a:t>Interviewing employees</a:t>
            </a:r>
          </a:p>
          <a:p>
            <a:pPr eaLnBrk="1" hangingPunct="1"/>
            <a:r>
              <a:rPr lang="en-US" altLang="en-US" smtClean="0"/>
              <a:t>Reviewing records</a:t>
            </a:r>
          </a:p>
          <a:p>
            <a:pPr eaLnBrk="1" hangingPunct="1"/>
            <a:r>
              <a:rPr lang="en-US" altLang="en-US" smtClean="0"/>
              <a:t>Looking at the documented procedures and requirements</a:t>
            </a:r>
          </a:p>
          <a:p>
            <a:pPr eaLnBrk="1" hangingPunct="1"/>
            <a:r>
              <a:rPr lang="en-US" altLang="en-US" smtClean="0"/>
              <a:t>Taking lots of notes (about the system; </a:t>
            </a:r>
            <a:r>
              <a:rPr lang="en-US" altLang="en-US" u="sng" smtClean="0"/>
              <a:t>not</a:t>
            </a:r>
            <a:r>
              <a:rPr lang="en-US" altLang="en-US" smtClean="0"/>
              <a:t> about specific people)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b="1" smtClean="0">
                <a:solidFill>
                  <a:schemeClr val="tx1"/>
                </a:solidFill>
              </a:rPr>
              <a:t>Audits Conducted by….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77200" y="6375400"/>
            <a:ext cx="8255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BEF0A9E9-8314-47A7-A036-CAEEF81F5728}" type="slidenum">
              <a:rPr lang="en-US" altLang="en-US"/>
              <a:pPr/>
              <a:t>14</a:t>
            </a:fld>
            <a:r>
              <a:rPr lang="en-US" altLang="en-US"/>
              <a:t> of 58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4295775" y="64008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87400" y="1238250"/>
            <a:ext cx="7772400" cy="45910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altLang="en-US" sz="2800" b="1" smtClean="0"/>
              <a:t>You can learn a lot just by looking around...</a:t>
            </a:r>
          </a:p>
          <a:p>
            <a:pPr lvl="1" eaLnBrk="1" hangingPunct="1">
              <a:spcBef>
                <a:spcPct val="40000"/>
              </a:spcBef>
              <a:buSzPct val="75000"/>
              <a:buFontTx/>
              <a:buChar char="•"/>
            </a:pPr>
            <a:r>
              <a:rPr lang="en-US" altLang="en-US" sz="2200" b="1" smtClean="0"/>
              <a:t>What sort of documents are posted?  Should they be controlled?</a:t>
            </a:r>
          </a:p>
          <a:p>
            <a:pPr lvl="1" eaLnBrk="1" hangingPunct="1">
              <a:buSzPct val="75000"/>
              <a:buFontTx/>
              <a:buChar char="•"/>
            </a:pPr>
            <a:r>
              <a:rPr lang="en-US" altLang="en-US" sz="2200" b="1" smtClean="0"/>
              <a:t>Are people looking at procedures, temporary instructions, drawings, visual standards, work orders, etc.....?</a:t>
            </a:r>
          </a:p>
          <a:p>
            <a:pPr lvl="1" eaLnBrk="1" hangingPunct="1">
              <a:buSzPct val="75000"/>
              <a:buFontTx/>
              <a:buChar char="•"/>
            </a:pPr>
            <a:r>
              <a:rPr lang="en-US" altLang="en-US" sz="2200" b="1" smtClean="0"/>
              <a:t>Are calibration tags on equipment?</a:t>
            </a:r>
          </a:p>
          <a:p>
            <a:pPr lvl="1" eaLnBrk="1" hangingPunct="1">
              <a:buSzPct val="75000"/>
              <a:buFontTx/>
              <a:buChar char="•"/>
            </a:pPr>
            <a:r>
              <a:rPr lang="en-US" altLang="en-US" sz="2200" b="1" smtClean="0"/>
              <a:t>If an alarm goes off, does anyone react?</a:t>
            </a:r>
          </a:p>
          <a:p>
            <a:pPr lvl="1" eaLnBrk="1" hangingPunct="1">
              <a:buSzPct val="75000"/>
              <a:buFontTx/>
              <a:buChar char="•"/>
            </a:pPr>
            <a:r>
              <a:rPr lang="en-US" altLang="en-US" sz="2200" b="1" smtClean="0"/>
              <a:t>Are people doing things that seem wasteful?</a:t>
            </a:r>
          </a:p>
          <a:p>
            <a:pPr lvl="1" eaLnBrk="1" hangingPunct="1">
              <a:buSzPct val="75000"/>
              <a:buFontTx/>
              <a:buChar char="•"/>
            </a:pPr>
            <a:r>
              <a:rPr lang="en-US" altLang="en-US" sz="2200" b="1" smtClean="0"/>
              <a:t>Is area housekeeping up to standards?</a:t>
            </a:r>
          </a:p>
          <a:p>
            <a:pPr lvl="1" eaLnBrk="1" hangingPunct="1">
              <a:buSzPct val="75000"/>
              <a:buFontTx/>
              <a:buChar char="•"/>
            </a:pPr>
            <a:r>
              <a:rPr lang="en-US" altLang="en-US" sz="2200" b="1" smtClean="0"/>
              <a:t>Are the records filed neatly?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858000" cy="844550"/>
          </a:xfrm>
        </p:spPr>
        <p:txBody>
          <a:bodyPr/>
          <a:lstStyle/>
          <a:p>
            <a:pPr eaLnBrk="1" hangingPunct="1"/>
            <a:r>
              <a:rPr lang="en-US" altLang="en-US" sz="4800" b="1" smtClean="0">
                <a:solidFill>
                  <a:schemeClr val="tx1"/>
                </a:solidFill>
              </a:rPr>
              <a:t>Audit by Observation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01000" y="6375400"/>
            <a:ext cx="9017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54EAB906-5F9A-4671-81CE-E66197CFAED7}" type="slidenum">
              <a:rPr lang="en-US" altLang="en-US"/>
              <a:pPr/>
              <a:t>15</a:t>
            </a:fld>
            <a:r>
              <a:rPr lang="en-US" altLang="en-US"/>
              <a:t> of 58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42672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772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600" b="1" smtClean="0"/>
              <a:t>All auditors  will always ask “Please Show-Me” </a:t>
            </a:r>
          </a:p>
          <a:p>
            <a:pPr eaLnBrk="1" hangingPunct="1">
              <a:lnSpc>
                <a:spcPct val="90000"/>
              </a:lnSpc>
            </a:pPr>
            <a:endParaRPr lang="en-US" altLang="en-US" sz="2600" b="1" smtClean="0"/>
          </a:p>
          <a:p>
            <a:pPr lvl="1" eaLnBrk="1" hangingPunct="1">
              <a:lnSpc>
                <a:spcPct val="90000"/>
              </a:lnSpc>
              <a:buSzPct val="75000"/>
              <a:buFontTx/>
              <a:buChar char="•"/>
            </a:pPr>
            <a:r>
              <a:rPr lang="en-US" altLang="en-US" sz="2400" b="1" smtClean="0"/>
              <a:t>"How do you know what that sample is for?"</a:t>
            </a:r>
          </a:p>
          <a:p>
            <a:pPr lvl="1" eaLnBrk="1" hangingPunct="1">
              <a:lnSpc>
                <a:spcPct val="90000"/>
              </a:lnSpc>
              <a:buSzPct val="75000"/>
              <a:buFontTx/>
              <a:buChar char="•"/>
            </a:pPr>
            <a:r>
              <a:rPr lang="en-US" altLang="en-US" sz="2400" b="1" smtClean="0"/>
              <a:t>"How did you get this sample?"</a:t>
            </a:r>
          </a:p>
          <a:p>
            <a:pPr lvl="1" eaLnBrk="1" hangingPunct="1">
              <a:lnSpc>
                <a:spcPct val="90000"/>
              </a:lnSpc>
              <a:buSzPct val="75000"/>
              <a:buFontTx/>
              <a:buChar char="•"/>
            </a:pPr>
            <a:r>
              <a:rPr lang="en-US" altLang="en-US" sz="2400" b="1" smtClean="0"/>
              <a:t>"What are you doing to it?"</a:t>
            </a:r>
          </a:p>
          <a:p>
            <a:pPr lvl="1" eaLnBrk="1" hangingPunct="1">
              <a:lnSpc>
                <a:spcPct val="90000"/>
              </a:lnSpc>
              <a:buSzPct val="75000"/>
              <a:buFontTx/>
              <a:buChar char="•"/>
            </a:pPr>
            <a:r>
              <a:rPr lang="en-US" altLang="en-US" sz="2400" b="1" smtClean="0"/>
              <a:t>"Why do you do it that way?"</a:t>
            </a:r>
          </a:p>
          <a:p>
            <a:pPr lvl="1" eaLnBrk="1" hangingPunct="1">
              <a:lnSpc>
                <a:spcPct val="90000"/>
              </a:lnSpc>
              <a:buSzPct val="75000"/>
              <a:buFontTx/>
              <a:buChar char="•"/>
            </a:pPr>
            <a:r>
              <a:rPr lang="en-US" altLang="en-US" sz="2400" b="1" smtClean="0"/>
              <a:t>"Who can approve that?"</a:t>
            </a:r>
          </a:p>
          <a:p>
            <a:pPr lvl="1" eaLnBrk="1" hangingPunct="1">
              <a:lnSpc>
                <a:spcPct val="90000"/>
              </a:lnSpc>
              <a:buSzPct val="75000"/>
              <a:buFontTx/>
              <a:buChar char="•"/>
            </a:pPr>
            <a:r>
              <a:rPr lang="en-US" altLang="en-US" sz="2400" b="1" smtClean="0"/>
              <a:t>"Where does it go next?"</a:t>
            </a:r>
          </a:p>
          <a:p>
            <a:pPr lvl="1" eaLnBrk="1" hangingPunct="1">
              <a:lnSpc>
                <a:spcPct val="90000"/>
              </a:lnSpc>
              <a:buSzPct val="75000"/>
              <a:buFontTx/>
              <a:buChar char="•"/>
            </a:pPr>
            <a:r>
              <a:rPr lang="en-US" altLang="en-US" sz="2400" b="1" smtClean="0"/>
              <a:t>"What happens when things go wrong?"</a:t>
            </a:r>
          </a:p>
          <a:p>
            <a:pPr lvl="1" eaLnBrk="1" hangingPunct="1">
              <a:lnSpc>
                <a:spcPct val="90000"/>
              </a:lnSpc>
              <a:buSzPct val="75000"/>
              <a:buFontTx/>
              <a:buChar char="•"/>
            </a:pPr>
            <a:r>
              <a:rPr lang="en-US" altLang="en-US" sz="2400" b="1" smtClean="0"/>
              <a:t>"How did you learn to do that?"</a:t>
            </a:r>
          </a:p>
          <a:p>
            <a:pPr lvl="1" eaLnBrk="1" hangingPunct="1">
              <a:lnSpc>
                <a:spcPct val="90000"/>
              </a:lnSpc>
              <a:buSzPct val="75000"/>
              <a:buFontTx/>
              <a:buChar char="•"/>
            </a:pPr>
            <a:r>
              <a:rPr lang="en-US" altLang="en-US" sz="2400" b="1" smtClean="0"/>
              <a:t>"Do you keep any records of what you</a:t>
            </a:r>
            <a:r>
              <a:rPr lang="en-US" altLang="en-US" sz="2400" smtClean="0"/>
              <a:t> </a:t>
            </a:r>
            <a:r>
              <a:rPr lang="en-US" altLang="en-US" sz="2400" b="1" smtClean="0"/>
              <a:t>do?"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781800" cy="844550"/>
          </a:xfrm>
        </p:spPr>
        <p:txBody>
          <a:bodyPr/>
          <a:lstStyle/>
          <a:p>
            <a:pPr eaLnBrk="1" hangingPunct="1"/>
            <a:r>
              <a:rPr lang="en-US" altLang="en-US" sz="4400" b="1" smtClean="0">
                <a:solidFill>
                  <a:schemeClr val="tx1"/>
                </a:solidFill>
              </a:rPr>
              <a:t>Audit by </a:t>
            </a:r>
            <a:r>
              <a:rPr lang="en-US" altLang="en-US" sz="4800" b="1" smtClean="0">
                <a:solidFill>
                  <a:schemeClr val="tx1"/>
                </a:solidFill>
              </a:rPr>
              <a:t>Interviewing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77200" y="6375400"/>
            <a:ext cx="8255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7F00B202-6402-462D-99C1-2780BF19A083}" type="slidenum">
              <a:rPr lang="en-US" altLang="en-US"/>
              <a:pPr/>
              <a:t>16</a:t>
            </a:fld>
            <a:r>
              <a:rPr lang="en-US" altLang="en-US"/>
              <a:t> of 58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42672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050"/>
          <p:cNvSpPr>
            <a:spLocks noGrp="1" noChangeArrowheads="1"/>
          </p:cNvSpPr>
          <p:nvPr>
            <p:ph type="body" idx="1"/>
          </p:nvPr>
        </p:nvSpPr>
        <p:spPr>
          <a:xfrm>
            <a:off x="685800" y="1409700"/>
            <a:ext cx="7772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altLang="en-US" sz="3600" smtClean="0"/>
              <a:t>"Let the record show..."</a:t>
            </a:r>
          </a:p>
          <a:p>
            <a:pPr eaLnBrk="1" hangingPunct="1"/>
            <a:r>
              <a:rPr lang="en-US" altLang="en-US" sz="2800" smtClean="0"/>
              <a:t>The auditor uses records to see...</a:t>
            </a:r>
          </a:p>
          <a:p>
            <a:pPr lvl="1" eaLnBrk="1" hangingPunct="1">
              <a:buSzPct val="75000"/>
              <a:buFontTx/>
              <a:buChar char="•"/>
            </a:pPr>
            <a:r>
              <a:rPr lang="en-US" altLang="en-US" sz="2000" smtClean="0"/>
              <a:t>Are the procedures followed all the time?</a:t>
            </a:r>
          </a:p>
          <a:p>
            <a:pPr lvl="1" eaLnBrk="1" hangingPunct="1">
              <a:buSzPct val="75000"/>
              <a:buFontTx/>
              <a:buChar char="•"/>
            </a:pPr>
            <a:r>
              <a:rPr lang="en-US" altLang="en-US" sz="2000" smtClean="0"/>
              <a:t>Do trained, authorized people perform the different checks?</a:t>
            </a:r>
          </a:p>
          <a:p>
            <a:pPr lvl="1" eaLnBrk="1" hangingPunct="1">
              <a:buSzPct val="75000"/>
              <a:buFontTx/>
              <a:buChar char="•"/>
            </a:pPr>
            <a:r>
              <a:rPr lang="en-US" altLang="en-US" sz="2000" smtClean="0"/>
              <a:t>Can the history of a project be followed through the records?</a:t>
            </a:r>
          </a:p>
          <a:p>
            <a:pPr lvl="1" eaLnBrk="1" hangingPunct="1">
              <a:buSzPct val="75000"/>
              <a:buFontTx/>
              <a:buChar char="•"/>
            </a:pPr>
            <a:r>
              <a:rPr lang="en-US" altLang="en-US" sz="2000" smtClean="0"/>
              <a:t>Can project, process, or quality information be traced?</a:t>
            </a:r>
          </a:p>
          <a:p>
            <a:pPr lvl="1" eaLnBrk="1" hangingPunct="1">
              <a:buSzPct val="75000"/>
              <a:buFontTx/>
              <a:buChar char="•"/>
            </a:pPr>
            <a:r>
              <a:rPr lang="en-US" altLang="en-US" sz="2000" smtClean="0"/>
              <a:t>Are the required people reviewing or approving changes?</a:t>
            </a:r>
          </a:p>
          <a:p>
            <a:pPr lvl="1" eaLnBrk="1" hangingPunct="1">
              <a:buSzPct val="75000"/>
              <a:buFontTx/>
              <a:buChar char="•"/>
            </a:pPr>
            <a:r>
              <a:rPr lang="en-US" altLang="en-US" sz="2000" smtClean="0"/>
              <a:t>Are corrective actions responded to on-time?</a:t>
            </a:r>
          </a:p>
          <a:p>
            <a:pPr lvl="1" eaLnBrk="1" hangingPunct="1">
              <a:buSzPct val="75000"/>
              <a:buFontTx/>
              <a:buChar char="•"/>
            </a:pPr>
            <a:r>
              <a:rPr lang="en-US" altLang="en-US" sz="2000" smtClean="0"/>
              <a:t>Was corrective action implementation effective?</a:t>
            </a:r>
          </a:p>
          <a:p>
            <a:pPr lvl="1" eaLnBrk="1" hangingPunct="1">
              <a:buSzPct val="75000"/>
              <a:buFontTx/>
              <a:buChar char="•"/>
            </a:pPr>
            <a:r>
              <a:rPr lang="en-US" altLang="en-US" sz="2000" smtClean="0"/>
              <a:t>Is there an indication that the quality system is effective?</a:t>
            </a:r>
          </a:p>
        </p:txBody>
      </p:sp>
      <p:sp>
        <p:nvSpPr>
          <p:cNvPr id="19459" name="Rectangle 2051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162800" cy="844550"/>
          </a:xfrm>
        </p:spPr>
        <p:txBody>
          <a:bodyPr/>
          <a:lstStyle/>
          <a:p>
            <a:pPr eaLnBrk="1" hangingPunct="1"/>
            <a:r>
              <a:rPr lang="en-US" altLang="en-US" sz="4400" b="1" smtClean="0">
                <a:solidFill>
                  <a:schemeClr val="tx1"/>
                </a:solidFill>
              </a:rPr>
              <a:t>Audit by Record Review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77200" y="6375400"/>
            <a:ext cx="8255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8FBE4BF6-5E18-4D92-A752-DB4B76867431}" type="slidenum">
              <a:rPr lang="en-US" altLang="en-US"/>
              <a:pPr/>
              <a:t>17</a:t>
            </a:fld>
            <a:r>
              <a:rPr lang="en-US" altLang="en-US"/>
              <a:t> of 58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42672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50"/>
          <p:cNvSpPr>
            <a:spLocks noGrp="1" noChangeArrowheads="1"/>
          </p:cNvSpPr>
          <p:nvPr>
            <p:ph type="body" idx="1"/>
          </p:nvPr>
        </p:nvSpPr>
        <p:spPr>
          <a:xfrm>
            <a:off x="685800" y="1466850"/>
            <a:ext cx="7772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altLang="en-US" sz="2400" b="1" dirty="0" smtClean="0"/>
              <a:t>Auditors review procedures to verify that processes are being followed... </a:t>
            </a:r>
          </a:p>
          <a:p>
            <a:pPr eaLnBrk="1" hangingPunct="1">
              <a:buFontTx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Requirements:</a:t>
            </a:r>
          </a:p>
          <a:p>
            <a:pPr lvl="1" eaLnBrk="1" hangingPunct="1">
              <a:buSzPct val="75000"/>
              <a:buFontTx/>
              <a:buChar char="•"/>
            </a:pPr>
            <a:r>
              <a:rPr lang="en-US" altLang="en-US" sz="1800" dirty="0" smtClean="0"/>
              <a:t>Various written procedures and documented requirements</a:t>
            </a:r>
          </a:p>
          <a:p>
            <a:pPr lvl="1" eaLnBrk="1" hangingPunct="1">
              <a:buSzPct val="75000"/>
              <a:buFontTx/>
              <a:buChar char="•"/>
            </a:pPr>
            <a:r>
              <a:rPr lang="en-US" altLang="en-US" sz="1800" dirty="0" smtClean="0"/>
              <a:t>Assigned responsibilities</a:t>
            </a:r>
          </a:p>
          <a:p>
            <a:pPr lvl="1" eaLnBrk="1" hangingPunct="1">
              <a:buSzPct val="75000"/>
              <a:buFontTx/>
              <a:buChar char="•"/>
            </a:pPr>
            <a:r>
              <a:rPr lang="en-US" altLang="en-US" sz="1800" dirty="0" smtClean="0"/>
              <a:t>Trained personnel</a:t>
            </a:r>
          </a:p>
          <a:p>
            <a:pPr lvl="1" eaLnBrk="1" hangingPunct="1">
              <a:buSzPct val="75000"/>
              <a:buFontTx/>
              <a:buChar char="•"/>
            </a:pPr>
            <a:endParaRPr lang="en-US" altLang="en-US" sz="1800" dirty="0" smtClean="0"/>
          </a:p>
          <a:p>
            <a:pPr eaLnBrk="1" hangingPunct="1"/>
            <a:endParaRPr lang="en-US" altLang="en-US" sz="2400" b="1" dirty="0" smtClean="0"/>
          </a:p>
        </p:txBody>
      </p:sp>
      <p:sp>
        <p:nvSpPr>
          <p:cNvPr id="20483" name="Rectangle 2051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924800" cy="844550"/>
          </a:xfrm>
        </p:spPr>
        <p:txBody>
          <a:bodyPr/>
          <a:lstStyle/>
          <a:p>
            <a:pPr eaLnBrk="1" hangingPunct="1"/>
            <a:r>
              <a:rPr lang="en-US" altLang="en-US" sz="4400" b="1" smtClean="0">
                <a:solidFill>
                  <a:schemeClr val="tx1"/>
                </a:solidFill>
              </a:rPr>
              <a:t>Audit by procedure review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01000" y="6375400"/>
            <a:ext cx="9017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64D73E7D-BD2D-48DD-8F38-C17F8E046C4D}" type="slidenum">
              <a:rPr lang="en-US" altLang="en-US"/>
              <a:pPr/>
              <a:t>18</a:t>
            </a:fld>
            <a:r>
              <a:rPr lang="en-US" altLang="en-US"/>
              <a:t> of 58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4267200" y="6378575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026"/>
          <p:cNvSpPr txBox="1">
            <a:spLocks noChangeArrowheads="1"/>
          </p:cNvSpPr>
          <p:nvPr/>
        </p:nvSpPr>
        <p:spPr bwMode="auto">
          <a:xfrm>
            <a:off x="1219200" y="1371600"/>
            <a:ext cx="75438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endParaRPr lang="en-US" altLang="en-US" sz="4400" b="1">
              <a:latin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4000" b="1">
                <a:cs typeface="Times New Roman" panose="02020603050405020304" pitchFamily="18" charset="0"/>
              </a:rPr>
              <a:t>  Auditee Conduct</a:t>
            </a:r>
          </a:p>
          <a:p>
            <a:pPr>
              <a:buFontTx/>
              <a:buChar char="•"/>
            </a:pPr>
            <a:r>
              <a:rPr lang="en-US" altLang="en-US" sz="4000" b="1">
                <a:cs typeface="Times New Roman" panose="02020603050405020304" pitchFamily="18" charset="0"/>
              </a:rPr>
              <a:t>  What do you Need to do</a:t>
            </a:r>
          </a:p>
          <a:p>
            <a:pPr>
              <a:buFontTx/>
              <a:buChar char="•"/>
            </a:pPr>
            <a:r>
              <a:rPr lang="en-US" altLang="en-US" sz="4000" b="1">
                <a:cs typeface="Times New Roman" panose="02020603050405020304" pitchFamily="18" charset="0"/>
              </a:rPr>
              <a:t>  How to Respond to Auditors</a:t>
            </a:r>
          </a:p>
          <a:p>
            <a:endParaRPr lang="en-US" altLang="en-US" sz="4400" b="1">
              <a:latin typeface="Times New Roman" panose="02020603050405020304" pitchFamily="18" charset="0"/>
            </a:endParaRPr>
          </a:p>
        </p:txBody>
      </p:sp>
      <p:sp>
        <p:nvSpPr>
          <p:cNvPr id="21507" name="Text Box 1028"/>
          <p:cNvSpPr txBox="1">
            <a:spLocks noChangeArrowheads="1"/>
          </p:cNvSpPr>
          <p:nvPr/>
        </p:nvSpPr>
        <p:spPr bwMode="auto">
          <a:xfrm>
            <a:off x="2286000" y="381000"/>
            <a:ext cx="5486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5400" b="1">
                <a:latin typeface="Times New Roman" panose="02020603050405020304" pitchFamily="18" charset="0"/>
              </a:rPr>
              <a:t>Auditee Conduct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924800" y="6375400"/>
            <a:ext cx="9779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89D69343-371C-4555-A787-CCFE77E59196}" type="slidenum">
              <a:rPr lang="en-US" altLang="en-US"/>
              <a:pPr/>
              <a:t>19</a:t>
            </a:fld>
            <a:r>
              <a:rPr lang="en-US" altLang="en-US"/>
              <a:t> of 58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42672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5400" b="1" dirty="0" smtClean="0">
                <a:solidFill>
                  <a:schemeClr val="tx1"/>
                </a:solidFill>
              </a:rPr>
              <a:t>Agenda</a:t>
            </a:r>
            <a:endParaRPr lang="en-US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0"/>
            <a:ext cx="8610600" cy="4648200"/>
          </a:xfrm>
        </p:spPr>
        <p:txBody>
          <a:bodyPr/>
          <a:lstStyle/>
          <a:p>
            <a:pPr lvl="1" eaLnBrk="1" hangingPunct="1"/>
            <a:r>
              <a:rPr lang="en-US" altLang="en-US" sz="3200" b="1" dirty="0" smtClean="0"/>
              <a:t>Purpose</a:t>
            </a:r>
          </a:p>
          <a:p>
            <a:pPr lvl="1" eaLnBrk="1" hangingPunct="1"/>
            <a:r>
              <a:rPr lang="en-US" altLang="en-US" sz="3200" b="1" dirty="0" smtClean="0"/>
              <a:t>Introduction</a:t>
            </a:r>
          </a:p>
          <a:p>
            <a:pPr lvl="1" eaLnBrk="1" hangingPunct="1"/>
            <a:r>
              <a:rPr lang="en-US" altLang="en-US" sz="3200" b="1" dirty="0" smtClean="0"/>
              <a:t>Auditor Conduct</a:t>
            </a:r>
          </a:p>
          <a:p>
            <a:pPr lvl="1" eaLnBrk="1" hangingPunct="1"/>
            <a:r>
              <a:rPr lang="en-US" altLang="en-US" sz="3200" b="1" dirty="0" err="1" smtClean="0"/>
              <a:t>Auditee</a:t>
            </a:r>
            <a:r>
              <a:rPr lang="en-US" altLang="en-US" sz="3200" b="1" dirty="0" smtClean="0"/>
              <a:t> Conduct</a:t>
            </a:r>
          </a:p>
          <a:p>
            <a:pPr lvl="1" eaLnBrk="1" hangingPunct="1"/>
            <a:r>
              <a:rPr lang="en-US" altLang="en-US" sz="3200" b="1" dirty="0" smtClean="0"/>
              <a:t>What Happens After an Audit</a:t>
            </a:r>
          </a:p>
          <a:p>
            <a:pPr lvl="1" eaLnBrk="1" hangingPunct="1"/>
            <a:r>
              <a:rPr lang="en-US" altLang="en-US" sz="3200" b="1" dirty="0" smtClean="0"/>
              <a:t>The Role of the Audit Escort</a:t>
            </a:r>
          </a:p>
          <a:p>
            <a:pPr eaLnBrk="1" hangingPunct="1"/>
            <a:endParaRPr lang="en-US" altLang="en-US" b="1" dirty="0" smtClean="0"/>
          </a:p>
          <a:p>
            <a:pPr eaLnBrk="1" hangingPunct="1">
              <a:buFontTx/>
              <a:buNone/>
            </a:pPr>
            <a:endParaRPr lang="en-US" altLang="en-US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375400"/>
            <a:ext cx="8255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9E752349-6724-4704-8EA2-A8B6F2BF1183}" type="slidenum">
              <a:rPr lang="en-US" altLang="en-US"/>
              <a:pPr/>
              <a:t>2</a:t>
            </a:fld>
            <a:r>
              <a:rPr lang="en-US" altLang="en-US"/>
              <a:t> of 58</a:t>
            </a:r>
          </a:p>
        </p:txBody>
      </p:sp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4267200" y="64008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 dirty="0"/>
              <a:t>Rev </a:t>
            </a:r>
            <a:r>
              <a:rPr lang="en-US" altLang="en-US" sz="800" b="1" dirty="0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153275" cy="42624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Get rid of unnecessary - uncontrolled posted documents!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 smtClean="0"/>
              <a:t>Beware of informal posted reminders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 smtClean="0"/>
              <a:t>Be sure charts and graphs are up-to-date and correct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Check things out!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 smtClean="0"/>
              <a:t>Review the documentation when the project is assigned to you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 smtClean="0"/>
              <a:t>React to changing conditions such standard revision or client requests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 smtClean="0"/>
              <a:t>Look for calibration stickers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4770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z="4400" b="1" smtClean="0">
                <a:solidFill>
                  <a:schemeClr val="tx1"/>
                </a:solidFill>
              </a:rPr>
              <a:t>Always be Prepared</a:t>
            </a:r>
            <a:r>
              <a:rPr lang="en-US" altLang="en-US" smtClean="0">
                <a:solidFill>
                  <a:schemeClr val="tx1"/>
                </a:solidFill>
              </a:rPr>
              <a:t> </a:t>
            </a:r>
            <a:br>
              <a:rPr lang="en-US" altLang="en-US" smtClean="0">
                <a:solidFill>
                  <a:schemeClr val="tx1"/>
                </a:solidFill>
              </a:rPr>
            </a:b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924800" y="6375400"/>
            <a:ext cx="9779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FAE2F4AC-82A9-4459-AAF9-C9350A0AADB7}" type="slidenum">
              <a:rPr lang="en-US" altLang="en-US"/>
              <a:pPr/>
              <a:t>20</a:t>
            </a:fld>
            <a:r>
              <a:rPr lang="en-US" altLang="en-US"/>
              <a:t> of 58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42672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153275" cy="42624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z="2800" smtClean="0"/>
              <a:t>Make it EASY to do the right thing.</a:t>
            </a:r>
            <a:endParaRPr lang="en-US" altLang="en-US" sz="2400" smtClean="0"/>
          </a:p>
          <a:p>
            <a:pPr lvl="1" eaLnBrk="1" hangingPunct="1">
              <a:buFontTx/>
              <a:buChar char="•"/>
            </a:pPr>
            <a:r>
              <a:rPr lang="en-US" altLang="en-US" sz="2400" smtClean="0"/>
              <a:t>Auditors look for potential shortcuts!  Tools and standards should be convenient to the operator.  If time pressure is obvious, there are probably gaps in the records.</a:t>
            </a:r>
          </a:p>
          <a:p>
            <a:pPr eaLnBrk="1" hangingPunct="1"/>
            <a:r>
              <a:rPr lang="en-US" altLang="en-US" sz="2800" smtClean="0"/>
              <a:t>Neatness counts!</a:t>
            </a:r>
            <a:endParaRPr lang="en-US" altLang="en-US" sz="2400" smtClean="0"/>
          </a:p>
          <a:p>
            <a:pPr lvl="1" eaLnBrk="1" hangingPunct="1">
              <a:buFontTx/>
              <a:buChar char="•"/>
            </a:pPr>
            <a:r>
              <a:rPr lang="en-US" altLang="en-US" sz="2400" smtClean="0"/>
              <a:t>Sloppy work areas and files could indicate problems with conforming to requirements.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924800" cy="844550"/>
          </a:xfrm>
        </p:spPr>
        <p:txBody>
          <a:bodyPr/>
          <a:lstStyle/>
          <a:p>
            <a:pPr algn="ctr" eaLnBrk="1" hangingPunct="1"/>
            <a:r>
              <a:rPr lang="en-US" altLang="en-US" sz="4400" b="1" smtClean="0">
                <a:solidFill>
                  <a:schemeClr val="tx1"/>
                </a:solidFill>
              </a:rPr>
              <a:t>Always  be Prepared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848600" y="6375400"/>
            <a:ext cx="10541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4BF4A3D4-F0AE-4019-9BB1-2EECF84BB2E4}" type="slidenum">
              <a:rPr lang="en-US" altLang="en-US"/>
              <a:pPr/>
              <a:t>21</a:t>
            </a:fld>
            <a:r>
              <a:rPr lang="en-US" altLang="en-US"/>
              <a:t> of 58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42672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000" b="1" smtClean="0">
                <a:solidFill>
                  <a:schemeClr val="tx1"/>
                </a:solidFill>
              </a:rPr>
              <a:t>Pre-Audit Planning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438" y="1560513"/>
            <a:ext cx="7924800" cy="4814887"/>
          </a:xfrm>
        </p:spPr>
        <p:txBody>
          <a:bodyPr/>
          <a:lstStyle/>
          <a:p>
            <a:pPr lvl="1" eaLnBrk="1" hangingPunct="1">
              <a:buFontTx/>
              <a:buChar char="•"/>
            </a:pPr>
            <a:r>
              <a:rPr lang="en-US" altLang="en-US" sz="2000" dirty="0" smtClean="0"/>
              <a:t>Make sure any questions you have about the audit plan and scope are clarified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dirty="0" smtClean="0"/>
              <a:t>Know the role of people on the site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dirty="0" smtClean="0"/>
              <a:t>Be available and have accessibility (during the audit) to people who are important in the system being audited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dirty="0" smtClean="0"/>
              <a:t>Be prepared to answer questions </a:t>
            </a:r>
          </a:p>
          <a:p>
            <a:pPr lvl="2" eaLnBrk="1" hangingPunct="1"/>
            <a:r>
              <a:rPr lang="en-US" altLang="en-US" sz="2000" dirty="0" smtClean="0"/>
              <a:t>Internal - tell it like it is</a:t>
            </a:r>
          </a:p>
          <a:p>
            <a:pPr lvl="2" eaLnBrk="1" hangingPunct="1"/>
            <a:r>
              <a:rPr lang="en-US" altLang="en-US" sz="2000" dirty="0" smtClean="0">
                <a:solidFill>
                  <a:srgbClr val="FF0000"/>
                </a:solidFill>
              </a:rPr>
              <a:t>External</a:t>
            </a:r>
            <a:r>
              <a:rPr lang="en-US" altLang="en-US" sz="2000" dirty="0" smtClean="0"/>
              <a:t> – just answer specific question,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NEVER violate the  UL Standard Of Business Conduct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924800" y="6375400"/>
            <a:ext cx="9779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AB2A299C-20BF-410E-9DAA-2B1970C7E595}" type="slidenum">
              <a:rPr lang="en-US" altLang="en-US"/>
              <a:pPr/>
              <a:t>22</a:t>
            </a:fld>
            <a:r>
              <a:rPr lang="en-US" altLang="en-US"/>
              <a:t> of 58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42672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58200" cy="844550"/>
          </a:xfrm>
        </p:spPr>
        <p:txBody>
          <a:bodyPr/>
          <a:lstStyle/>
          <a:p>
            <a:pPr algn="ctr" eaLnBrk="1" hangingPunct="1"/>
            <a:r>
              <a:rPr lang="en-US" altLang="en-US" sz="4000" b="1" smtClean="0">
                <a:solidFill>
                  <a:schemeClr val="tx1"/>
                </a:solidFill>
              </a:rPr>
              <a:t>Pre-Audit Planning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481488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sz="2600" dirty="0" smtClean="0"/>
              <a:t>Be prepared to locate required documents. </a:t>
            </a:r>
            <a:r>
              <a:rPr lang="en-US" sz="2600" b="1" dirty="0" smtClean="0">
                <a:solidFill>
                  <a:srgbClr val="FF0000"/>
                </a:solidFill>
              </a:rPr>
              <a:t>Only use CONTROLLED documents from a CONTROLLED  source! </a:t>
            </a:r>
            <a:r>
              <a:rPr lang="en-US" sz="2600" b="1" dirty="0" smtClean="0">
                <a:solidFill>
                  <a:srgbClr val="FF0000"/>
                </a:solidFill>
                <a:hlinkClick r:id="rId2"/>
              </a:rPr>
              <a:t>http://DCS.ul.com</a:t>
            </a:r>
            <a:endParaRPr lang="en-US" sz="2600" b="1" dirty="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Examples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Font typeface="Helv"/>
              <a:buChar char="•"/>
              <a:defRPr/>
            </a:pPr>
            <a:endParaRPr lang="en-US" sz="1200" b="1" dirty="0" smtClean="0"/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Font typeface="Helv"/>
              <a:buChar char="•"/>
              <a:defRPr/>
            </a:pPr>
            <a:r>
              <a:rPr lang="en-US" sz="1400" b="1" dirty="0" smtClean="0"/>
              <a:t>UL Global Quality Manual (includes Global Policy and Mission) – 00-QA-P0001</a:t>
            </a:r>
          </a:p>
          <a:p>
            <a:pPr marL="1371600" lvl="3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sz="1400" dirty="0" smtClean="0"/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400" dirty="0" smtClean="0"/>
              <a:t>UL Mark Certification Program -00-CB-P0860, 00-GC-P0857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  <a:defRPr/>
            </a:pPr>
            <a:endParaRPr lang="en-US" sz="1400" dirty="0" smtClean="0"/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Font typeface="Helv"/>
              <a:buChar char="•"/>
              <a:defRPr/>
            </a:pPr>
            <a:r>
              <a:rPr lang="en-US" sz="1400" dirty="0" smtClean="0"/>
              <a:t>Data Recording &amp; Reporting Procedure – 00-LO-S0829 ( internal), 00-OP-C0025 (DAP)</a:t>
            </a:r>
            <a:endParaRPr lang="en-US" sz="1200" dirty="0" smtClean="0"/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Font typeface="Helv"/>
              <a:buChar char="•"/>
              <a:defRPr/>
            </a:pPr>
            <a:endParaRPr lang="en-US" sz="1400" dirty="0" smtClean="0"/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Font typeface="Helv"/>
              <a:buChar char="•"/>
              <a:defRPr/>
            </a:pPr>
            <a:r>
              <a:rPr lang="en-US" sz="1400" dirty="0"/>
              <a:t>Project </a:t>
            </a:r>
            <a:r>
              <a:rPr lang="en-US" sz="1400" dirty="0" smtClean="0"/>
              <a:t>Handling – 00-OP-S0860</a:t>
            </a:r>
            <a:endParaRPr lang="en-US" sz="1400" dirty="0"/>
          </a:p>
          <a:p>
            <a:pPr marL="1371600" lvl="3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sz="1400" dirty="0" smtClean="0"/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Font typeface="Helv"/>
              <a:buChar char="•"/>
              <a:defRPr/>
            </a:pPr>
            <a:r>
              <a:rPr lang="en-US" sz="1400" dirty="0" smtClean="0"/>
              <a:t>Global Testing – 00-LC-P0851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924800" y="6375400"/>
            <a:ext cx="9779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4B78F1DF-3A29-47F4-85F7-5DC728773690}" type="slidenum">
              <a:rPr lang="en-US" altLang="en-US"/>
              <a:pPr/>
              <a:t>23</a:t>
            </a:fld>
            <a:r>
              <a:rPr lang="en-US" altLang="en-US"/>
              <a:t> of 58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42672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58200" cy="844550"/>
          </a:xfrm>
        </p:spPr>
        <p:txBody>
          <a:bodyPr/>
          <a:lstStyle/>
          <a:p>
            <a:pPr algn="ctr" eaLnBrk="1" hangingPunct="1"/>
            <a:r>
              <a:rPr lang="en-US" altLang="en-US" sz="4000" b="1" smtClean="0">
                <a:solidFill>
                  <a:schemeClr val="tx1"/>
                </a:solidFill>
              </a:rPr>
              <a:t>Pre-Audit Planning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814888"/>
          </a:xfrm>
        </p:spPr>
        <p:txBody>
          <a:bodyPr/>
          <a:lstStyle/>
          <a:p>
            <a:pPr lvl="1" eaLnBrk="1" hangingPunct="1">
              <a:buFontTx/>
              <a:buChar char="•"/>
            </a:pPr>
            <a:r>
              <a:rPr lang="en-US" altLang="en-US" smtClean="0"/>
              <a:t>Be prepared to show records </a:t>
            </a:r>
            <a:r>
              <a:rPr lang="en-US" altLang="en-US" sz="1600" smtClean="0"/>
              <a:t>(evidence of requirements being met) </a:t>
            </a:r>
            <a:r>
              <a:rPr lang="en-US" altLang="en-US" sz="2400" b="1" smtClean="0">
                <a:solidFill>
                  <a:srgbClr val="FF0000"/>
                </a:solidFill>
              </a:rPr>
              <a:t>USE </a:t>
            </a:r>
            <a:r>
              <a:rPr lang="en-US" altLang="en-US" sz="2400" b="1" u="sng" smtClean="0">
                <a:solidFill>
                  <a:srgbClr val="FF0000"/>
                </a:solidFill>
              </a:rPr>
              <a:t>ONLY</a:t>
            </a:r>
            <a:r>
              <a:rPr lang="en-US" altLang="en-US" sz="2400" b="1" smtClean="0">
                <a:solidFill>
                  <a:srgbClr val="FF0000"/>
                </a:solidFill>
              </a:rPr>
              <a:t> RECORDS from a </a:t>
            </a:r>
            <a:r>
              <a:rPr lang="en-US" altLang="en-US" sz="2400" b="1" u="sng" smtClean="0">
                <a:solidFill>
                  <a:srgbClr val="FF0000"/>
                </a:solidFill>
              </a:rPr>
              <a:t>CONTROLLED </a:t>
            </a:r>
            <a:r>
              <a:rPr lang="en-US" altLang="en-US" sz="2400" b="1" smtClean="0">
                <a:solidFill>
                  <a:srgbClr val="FF0000"/>
                </a:solidFill>
              </a:rPr>
              <a:t>STORAGE LOCATION…NOT WORKING COPIES OR PRIVATE COPIES</a:t>
            </a:r>
          </a:p>
          <a:p>
            <a:pPr lvl="2" eaLnBrk="1" hangingPunct="1"/>
            <a:r>
              <a:rPr lang="en-US" altLang="en-US" sz="2000" smtClean="0"/>
              <a:t>Example</a:t>
            </a:r>
          </a:p>
          <a:p>
            <a:pPr lvl="3" eaLnBrk="1" hangingPunct="1">
              <a:spcBef>
                <a:spcPct val="0"/>
              </a:spcBef>
              <a:buFont typeface="Helv"/>
              <a:buChar char="•"/>
            </a:pPr>
            <a:r>
              <a:rPr lang="en-US" altLang="en-US" smtClean="0">
                <a:solidFill>
                  <a:srgbClr val="000000"/>
                </a:solidFill>
                <a:latin typeface="Helv"/>
              </a:rPr>
              <a:t>Document Management System (DMS): </a:t>
            </a:r>
            <a:r>
              <a:rPr lang="en-US" altLang="en-US" sz="1400" smtClean="0">
                <a:solidFill>
                  <a:srgbClr val="0000FF"/>
                </a:solidFill>
                <a:latin typeface="Helv"/>
                <a:hlinkClick r:id="rId2"/>
              </a:rPr>
              <a:t>http://dms.ul.com/lldms/livelink?func=LL.getlogin&amp;NextURL=%2Flldms%2Flivelink%3FRedirect%3D1</a:t>
            </a:r>
            <a:endParaRPr lang="en-US" altLang="en-US" sz="1400" smtClean="0">
              <a:solidFill>
                <a:srgbClr val="0000FF"/>
              </a:solidFill>
              <a:latin typeface="Helv"/>
            </a:endParaRPr>
          </a:p>
          <a:p>
            <a:pPr lvl="1" eaLnBrk="1" hangingPunct="1">
              <a:buFontTx/>
              <a:buChar char="•"/>
            </a:pPr>
            <a:endParaRPr lang="en-US" altLang="en-US" sz="1600" smtClean="0"/>
          </a:p>
          <a:p>
            <a:pPr lvl="1" eaLnBrk="1" hangingPunct="1">
              <a:buFontTx/>
              <a:buChar char="•"/>
            </a:pPr>
            <a:r>
              <a:rPr lang="en-US" altLang="en-US" smtClean="0"/>
              <a:t>Know the processes of the system being audited and its applicable requirements </a:t>
            </a:r>
          </a:p>
          <a:p>
            <a:pPr lvl="2" eaLnBrk="1" hangingPunct="1"/>
            <a:r>
              <a:rPr lang="en-US" altLang="en-US" smtClean="0"/>
              <a:t>What comes in, what is done and what goes out 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01000" y="6375400"/>
            <a:ext cx="9017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1EFEEB45-10DF-4A51-8930-B50CD55290BE}" type="slidenum">
              <a:rPr lang="en-US" altLang="en-US"/>
              <a:pPr/>
              <a:t>24</a:t>
            </a:fld>
            <a:r>
              <a:rPr lang="en-US" altLang="en-US"/>
              <a:t> of 58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42672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If you get to select the records...</a:t>
            </a:r>
          </a:p>
          <a:p>
            <a:pPr lvl="1" eaLnBrk="1" hangingPunct="1">
              <a:lnSpc>
                <a:spcPct val="90000"/>
              </a:lnSpc>
              <a:buSzPct val="75000"/>
              <a:buFontTx/>
              <a:buChar char="•"/>
            </a:pPr>
            <a:r>
              <a:rPr lang="en-US" altLang="en-US" sz="2000" dirty="0" smtClean="0"/>
              <a:t>Have good examples ready to show the auditor how the records look.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75000"/>
              <a:buFontTx/>
              <a:buChar char="•"/>
            </a:pPr>
            <a:r>
              <a:rPr lang="en-US" altLang="en-US" sz="2000" b="1" dirty="0" smtClean="0">
                <a:solidFill>
                  <a:srgbClr val="FF0000"/>
                </a:solidFill>
              </a:rPr>
              <a:t>NEVER violate the  UL Standard Of Business Conduct 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75000"/>
              <a:buFontTx/>
              <a:buChar char="•"/>
            </a:pPr>
            <a:r>
              <a:rPr lang="en-US" altLang="en-US" sz="2000" dirty="0" smtClean="0"/>
              <a:t>Select routine examples.</a:t>
            </a:r>
          </a:p>
          <a:p>
            <a:pPr lvl="1" eaLnBrk="1" hangingPunct="1">
              <a:lnSpc>
                <a:spcPct val="90000"/>
              </a:lnSpc>
              <a:buSzPct val="75000"/>
              <a:buFontTx/>
              <a:buChar char="•"/>
            </a:pPr>
            <a:endParaRPr lang="en-US" altLang="en-US" sz="20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A good auditor will ask for specific records.</a:t>
            </a:r>
          </a:p>
          <a:p>
            <a:pPr lvl="1" eaLnBrk="1" hangingPunct="1">
              <a:lnSpc>
                <a:spcPct val="90000"/>
              </a:lnSpc>
              <a:buSzPct val="75000"/>
              <a:buFontTx/>
              <a:buChar char="•"/>
            </a:pPr>
            <a:r>
              <a:rPr lang="en-US" altLang="en-US" sz="2000" dirty="0" smtClean="0"/>
              <a:t>Get the records asked for as quickly as possible.</a:t>
            </a:r>
          </a:p>
          <a:p>
            <a:pPr lvl="1" eaLnBrk="1" hangingPunct="1">
              <a:lnSpc>
                <a:spcPct val="90000"/>
              </a:lnSpc>
              <a:buSzPct val="75000"/>
              <a:buFontTx/>
              <a:buChar char="•"/>
            </a:pPr>
            <a:r>
              <a:rPr lang="en-US" altLang="en-US" sz="2000" dirty="0" smtClean="0"/>
              <a:t>Don't try to substitute records.  A missing record is worse than an incomplete one.</a:t>
            </a:r>
          </a:p>
          <a:p>
            <a:pPr lvl="1" eaLnBrk="1" hangingPunct="1">
              <a:lnSpc>
                <a:spcPct val="90000"/>
              </a:lnSpc>
              <a:buSzPct val="75000"/>
              <a:buFontTx/>
              <a:buChar char="•"/>
            </a:pPr>
            <a:r>
              <a:rPr lang="en-US" altLang="en-US" sz="2000" dirty="0" smtClean="0"/>
              <a:t>Don't be surprised if the auditor asks to flip through the files.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6934200" cy="844550"/>
          </a:xfrm>
        </p:spPr>
        <p:txBody>
          <a:bodyPr/>
          <a:lstStyle/>
          <a:p>
            <a:pPr eaLnBrk="1" hangingPunct="1"/>
            <a:r>
              <a:rPr lang="en-US" altLang="en-US" sz="4800" b="1" smtClean="0">
                <a:solidFill>
                  <a:schemeClr val="tx1"/>
                </a:solidFill>
              </a:rPr>
              <a:t>Producing Records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01000" y="6375400"/>
            <a:ext cx="9017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29431168-86B4-4E50-8C15-D7F74311BCD1}" type="slidenum">
              <a:rPr lang="en-US" altLang="en-US"/>
              <a:pPr/>
              <a:t>25</a:t>
            </a:fld>
            <a:r>
              <a:rPr lang="en-US" altLang="en-US"/>
              <a:t> of 58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42672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You are expected to :</a:t>
            </a:r>
          </a:p>
          <a:p>
            <a:pPr lvl="1" eaLnBrk="1" hangingPunct="1">
              <a:lnSpc>
                <a:spcPct val="90000"/>
              </a:lnSpc>
              <a:buSzPct val="75000"/>
              <a:buFontTx/>
              <a:buChar char="•"/>
            </a:pPr>
            <a:r>
              <a:rPr lang="en-US" altLang="en-US" sz="2400" dirty="0" smtClean="0"/>
              <a:t>Find the controlled procedures and information needed to perform your job.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SzPct val="75000"/>
              <a:buFontTx/>
              <a:buChar char="•"/>
            </a:pPr>
            <a:r>
              <a:rPr lang="en-US" altLang="en-US" sz="1800" dirty="0" smtClean="0"/>
              <a:t>Know where to find UL's released process and policy documents.</a:t>
            </a:r>
            <a:r>
              <a:rPr lang="en-US" altLang="en-US" sz="1800" dirty="0" smtClean="0">
                <a:solidFill>
                  <a:srgbClr val="000000"/>
                </a:solidFill>
              </a:rPr>
              <a:t> </a:t>
            </a:r>
          </a:p>
          <a:p>
            <a:pPr lvl="4"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Helv"/>
              <a:buChar char="•"/>
            </a:pPr>
            <a:r>
              <a:rPr lang="en-US" altLang="en-US" sz="1800" dirty="0" smtClean="0">
                <a:solidFill>
                  <a:srgbClr val="000000"/>
                </a:solidFill>
              </a:rPr>
              <a:t>URL to Published Documents </a:t>
            </a:r>
            <a:r>
              <a:rPr lang="en-US" altLang="en-US" sz="1800" dirty="0" smtClean="0">
                <a:solidFill>
                  <a:srgbClr val="000000"/>
                </a:solidFill>
                <a:hlinkClick r:id="rId3"/>
              </a:rPr>
              <a:t>http://dcs.ul.com</a:t>
            </a:r>
            <a:endParaRPr lang="en-US" altLang="en-US" sz="1800" dirty="0" smtClean="0">
              <a:solidFill>
                <a:srgbClr val="000000"/>
              </a:solidFill>
            </a:endParaRPr>
          </a:p>
          <a:p>
            <a:pPr lvl="4"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Helv"/>
              <a:buChar char="•"/>
            </a:pPr>
            <a:endParaRPr lang="en-US" altLang="en-US" sz="1400" dirty="0" smtClean="0">
              <a:solidFill>
                <a:srgbClr val="0000FF"/>
              </a:solidFill>
            </a:endParaRPr>
          </a:p>
          <a:p>
            <a:pPr lvl="4"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Helv"/>
              <a:buChar char="•"/>
            </a:pPr>
            <a:endParaRPr lang="en-US" altLang="en-US" sz="1800" dirty="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75000"/>
              <a:buFontTx/>
              <a:buChar char="•"/>
            </a:pPr>
            <a:r>
              <a:rPr lang="en-US" altLang="en-US" sz="2400" dirty="0" smtClean="0"/>
              <a:t>Be prepared to discuss your job. 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SzPct val="75000"/>
            </a:pPr>
            <a:r>
              <a:rPr lang="en-US" altLang="en-US" sz="2000" dirty="0" smtClean="0"/>
              <a:t>Job descriptions are maintained in HR web page. </a:t>
            </a:r>
            <a:r>
              <a:rPr lang="en-US" altLang="en-US" sz="2000" dirty="0">
                <a:hlinkClick r:id="rId4"/>
              </a:rPr>
              <a:t>http://</a:t>
            </a:r>
            <a:r>
              <a:rPr lang="en-US" altLang="en-US" sz="2000" dirty="0" smtClean="0">
                <a:hlinkClick r:id="rId4"/>
              </a:rPr>
              <a:t>intranet.ul.com/en/Tools/DeptsServs/Compensation/Pages/Job%20Descriptions.aspx</a:t>
            </a:r>
            <a:endParaRPr lang="en-US" altLang="en-US" sz="2000" dirty="0" smtClean="0"/>
          </a:p>
          <a:p>
            <a:pPr marL="914400" lvl="2" indent="0" eaLnBrk="1" hangingPunct="1">
              <a:lnSpc>
                <a:spcPct val="90000"/>
              </a:lnSpc>
              <a:spcBef>
                <a:spcPct val="0"/>
              </a:spcBef>
              <a:buSzPct val="75000"/>
              <a:buNone/>
            </a:pPr>
            <a:endParaRPr lang="en-US" altLang="en-US" sz="1800" dirty="0" smtClean="0"/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Helv"/>
              <a:buChar char="•"/>
            </a:pPr>
            <a:r>
              <a:rPr lang="en-US" altLang="en-US" sz="1800" dirty="0" smtClean="0"/>
              <a:t>Know where your training records are located</a:t>
            </a:r>
            <a:r>
              <a:rPr lang="en-US" altLang="en-US" sz="1800" dirty="0" smtClean="0">
                <a:solidFill>
                  <a:schemeClr val="tx2"/>
                </a:solidFill>
              </a:rPr>
              <a:t>. </a:t>
            </a:r>
            <a:r>
              <a:rPr lang="en-US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</a:rPr>
              <a:t>See your manager for more information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.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Helv"/>
              <a:buChar char="•"/>
            </a:pPr>
            <a:endParaRPr lang="en-US" altLang="en-US" sz="1600" dirty="0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Helv"/>
              <a:buChar char="•"/>
            </a:pPr>
            <a:endParaRPr lang="en-US" altLang="en-US" sz="1600" dirty="0" smtClean="0">
              <a:solidFill>
                <a:srgbClr val="0000FF"/>
              </a:solidFill>
            </a:endParaRP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Helv"/>
              <a:buChar char="•"/>
            </a:pPr>
            <a:endParaRPr lang="en-US" altLang="en-US" sz="1600" dirty="0" smtClean="0">
              <a:solidFill>
                <a:srgbClr val="0000FF"/>
              </a:solidFill>
              <a:latin typeface="Helv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75000"/>
            </a:pPr>
            <a:endParaRPr lang="en-US" altLang="en-US" sz="16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6934200" cy="844550"/>
          </a:xfrm>
        </p:spPr>
        <p:txBody>
          <a:bodyPr/>
          <a:lstStyle/>
          <a:p>
            <a:pPr eaLnBrk="1" hangingPunct="1"/>
            <a:r>
              <a:rPr lang="en-US" altLang="en-US" sz="4800" b="1" smtClean="0">
                <a:solidFill>
                  <a:schemeClr val="tx1"/>
                </a:solidFill>
              </a:rPr>
              <a:t>Procedure Review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924800" y="6375400"/>
            <a:ext cx="9779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A6EE0241-95EF-473A-8A44-BC455137ADA5}" type="slidenum">
              <a:rPr lang="en-US" altLang="en-US"/>
              <a:pPr/>
              <a:t>26</a:t>
            </a:fld>
            <a:r>
              <a:rPr lang="en-US" altLang="en-US"/>
              <a:t> of 58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42672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72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2" eaLnBrk="1" hangingPunct="1">
              <a:spcBef>
                <a:spcPct val="0"/>
              </a:spcBef>
              <a:buSzPct val="75000"/>
              <a:buFont typeface="Helv"/>
              <a:buChar char="•"/>
            </a:pPr>
            <a:endParaRPr lang="en-US" altLang="en-US" sz="2000" dirty="0" smtClean="0">
              <a:solidFill>
                <a:srgbClr val="0000FF"/>
              </a:solidFill>
              <a:latin typeface="Helv"/>
            </a:endParaRPr>
          </a:p>
          <a:p>
            <a:pPr eaLnBrk="1" hangingPunct="1">
              <a:spcBef>
                <a:spcPct val="0"/>
              </a:spcBef>
              <a:buSzPct val="75000"/>
            </a:pPr>
            <a:r>
              <a:rPr lang="en-US" altLang="en-US" sz="2000" dirty="0" smtClean="0"/>
              <a:t>Be prepared to discuss your job. </a:t>
            </a:r>
            <a:endParaRPr lang="en-US" altLang="en-US" sz="2000" dirty="0" smtClean="0">
              <a:solidFill>
                <a:srgbClr val="0000FF"/>
              </a:solidFill>
            </a:endParaRPr>
          </a:p>
          <a:p>
            <a:pPr lvl="1" eaLnBrk="1" hangingPunct="1">
              <a:buSzPct val="75000"/>
              <a:buFontTx/>
              <a:buChar char="•"/>
            </a:pPr>
            <a:r>
              <a:rPr lang="en-US" altLang="en-US" sz="2000" dirty="0" smtClean="0"/>
              <a:t>Understand how your activities link to others inside and outside your area. 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“…</a:t>
            </a:r>
            <a:r>
              <a:rPr lang="en-US" altLang="en-US" sz="2000" dirty="0" smtClean="0"/>
              <a:t>where did this come from, and where will it go next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…</a:t>
            </a:r>
            <a:r>
              <a:rPr lang="en-US" altLang="en-US" sz="2000" dirty="0" smtClean="0"/>
              <a:t>?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”</a:t>
            </a:r>
            <a:r>
              <a:rPr lang="en-US" altLang="en-US" sz="2000" dirty="0" smtClean="0"/>
              <a:t> </a:t>
            </a:r>
          </a:p>
          <a:p>
            <a:pPr lvl="2" eaLnBrk="1" hangingPunct="1">
              <a:buSzPct val="75000"/>
            </a:pPr>
            <a:r>
              <a:rPr lang="en-US" altLang="en-US" sz="1600" b="1" dirty="0" smtClean="0">
                <a:solidFill>
                  <a:srgbClr val="000000"/>
                </a:solidFill>
              </a:rPr>
              <a:t>The official organization chart for UL is via Oracle. </a:t>
            </a:r>
            <a:endParaRPr lang="en-US" altLang="en-US" sz="1600" b="1" dirty="0" smtClean="0">
              <a:solidFill>
                <a:srgbClr val="000000"/>
              </a:solidFill>
            </a:endParaRPr>
          </a:p>
          <a:p>
            <a:pPr lvl="2" eaLnBrk="1" hangingPunct="1">
              <a:buSzPct val="75000"/>
            </a:pPr>
            <a:r>
              <a:rPr lang="en-US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/>
              <a:t>Some </a:t>
            </a:r>
            <a:r>
              <a:rPr lang="en-US" altLang="en-US" sz="1800" dirty="0" smtClean="0"/>
              <a:t>organizations have local org charts to show the functional relationships and titles. </a:t>
            </a:r>
          </a:p>
          <a:p>
            <a:pPr lvl="4" eaLnBrk="1" hangingPunct="1">
              <a:spcBef>
                <a:spcPct val="0"/>
              </a:spcBef>
              <a:buSzPct val="75000"/>
              <a:buFont typeface="Helv"/>
              <a:buChar char="•"/>
            </a:pPr>
            <a:r>
              <a:rPr lang="en-US" altLang="en-US" sz="1800" dirty="0" smtClean="0"/>
              <a:t>For example, Fire Protection and EMC needed to have separate org charts to show their functional relationship and their quality representation. </a:t>
            </a:r>
            <a:endParaRPr lang="en-US" altLang="en-US" sz="1800" dirty="0">
              <a:solidFill>
                <a:srgbClr val="000000"/>
              </a:solidFill>
            </a:endParaRPr>
          </a:p>
          <a:p>
            <a:pPr lvl="2" eaLnBrk="1" hangingPunct="1">
              <a:spcBef>
                <a:spcPct val="0"/>
              </a:spcBef>
              <a:buSzPct val="75000"/>
              <a:buFont typeface="Helv"/>
              <a:buChar char="•"/>
            </a:pPr>
            <a:r>
              <a:rPr lang="en-US" altLang="en-US" sz="2200" dirty="0" smtClean="0">
                <a:solidFill>
                  <a:srgbClr val="000000"/>
                </a:solidFill>
              </a:rPr>
              <a:t>For </a:t>
            </a:r>
            <a:r>
              <a:rPr lang="en-US" altLang="en-US" sz="2200" dirty="0" smtClean="0">
                <a:solidFill>
                  <a:srgbClr val="000000"/>
                </a:solidFill>
              </a:rPr>
              <a:t>all UL employees, the </a:t>
            </a:r>
            <a:r>
              <a:rPr lang="en-US" altLang="en-US" sz="2200" dirty="0" smtClean="0">
                <a:solidFill>
                  <a:srgbClr val="000000"/>
                </a:solidFill>
              </a:rPr>
              <a:t>employee</a:t>
            </a:r>
            <a:r>
              <a:rPr lang="en-US" altLang="en-US" sz="2200" dirty="0" smtClean="0">
                <a:solidFill>
                  <a:srgbClr val="000000"/>
                </a:solidFill>
              </a:rPr>
              <a:t> </a:t>
            </a:r>
            <a:r>
              <a:rPr lang="en-US" altLang="en-US" sz="2200" dirty="0" smtClean="0">
                <a:solidFill>
                  <a:srgbClr val="000000"/>
                </a:solidFill>
              </a:rPr>
              <a:t>directory is used to define reporting structures</a:t>
            </a:r>
            <a:endParaRPr lang="en-US" altLang="en-US" sz="1800" dirty="0" smtClean="0">
              <a:solidFill>
                <a:srgbClr val="0000FF"/>
              </a:solidFill>
            </a:endParaRPr>
          </a:p>
          <a:p>
            <a:pPr lvl="2" eaLnBrk="1" hangingPunct="1">
              <a:spcBef>
                <a:spcPct val="0"/>
              </a:spcBef>
              <a:buSzPct val="75000"/>
              <a:buFont typeface="Helv"/>
              <a:buChar char="•"/>
            </a:pPr>
            <a:endParaRPr lang="en-US" altLang="en-US" sz="2000" dirty="0" smtClean="0">
              <a:solidFill>
                <a:srgbClr val="0000FF"/>
              </a:solidFill>
            </a:endParaRPr>
          </a:p>
          <a:p>
            <a:pPr lvl="1" eaLnBrk="1" hangingPunct="1">
              <a:buSzPct val="75000"/>
              <a:buFontTx/>
              <a:buChar char="•"/>
            </a:pPr>
            <a:endParaRPr lang="en-US" altLang="en-US" sz="2400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6934200" cy="844550"/>
          </a:xfrm>
        </p:spPr>
        <p:txBody>
          <a:bodyPr/>
          <a:lstStyle/>
          <a:p>
            <a:pPr eaLnBrk="1" hangingPunct="1"/>
            <a:r>
              <a:rPr lang="en-US" altLang="en-US" sz="4800" b="1" smtClean="0">
                <a:solidFill>
                  <a:schemeClr val="tx1"/>
                </a:solidFill>
              </a:rPr>
              <a:t>Procedure Review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01000" y="6375400"/>
            <a:ext cx="9017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1ED80943-6E0C-4638-B187-44F757BF3AA9}" type="slidenum">
              <a:rPr lang="en-US" altLang="en-US"/>
              <a:pPr/>
              <a:t>27</a:t>
            </a:fld>
            <a:r>
              <a:rPr lang="en-US" altLang="en-US"/>
              <a:t> of 58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42672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2"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Helv"/>
              <a:buChar char="•"/>
            </a:pPr>
            <a:endParaRPr lang="en-US" altLang="en-US" sz="2000" dirty="0" smtClean="0">
              <a:solidFill>
                <a:srgbClr val="0000FF"/>
              </a:solidFill>
              <a:latin typeface="Helv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75000"/>
            </a:pPr>
            <a:r>
              <a:rPr lang="en-US" altLang="en-US" sz="2800" dirty="0" smtClean="0"/>
              <a:t>Be prepared to discuss your job. </a:t>
            </a:r>
            <a:endParaRPr lang="en-US" altLang="en-US" sz="2000" dirty="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  <a:buSzPct val="75000"/>
              <a:buFontTx/>
              <a:buChar char="•"/>
            </a:pPr>
            <a:r>
              <a:rPr lang="en-US" altLang="en-US" sz="2400" dirty="0" smtClean="0"/>
              <a:t>Understand how your activities link to others inside and outside your area.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“…</a:t>
            </a:r>
            <a:r>
              <a:rPr lang="en-US" altLang="en-US" sz="2400" dirty="0" smtClean="0"/>
              <a:t>where did this come from, and where will it go next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…</a:t>
            </a:r>
            <a:r>
              <a:rPr lang="en-US" altLang="en-US" sz="2400" dirty="0" smtClean="0"/>
              <a:t>?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”</a:t>
            </a:r>
            <a:r>
              <a:rPr lang="en-US" altLang="en-US" sz="2400" dirty="0" smtClean="0"/>
              <a:t> </a:t>
            </a:r>
          </a:p>
          <a:p>
            <a:pPr lvl="1" eaLnBrk="1" hangingPunct="1">
              <a:lnSpc>
                <a:spcPct val="90000"/>
              </a:lnSpc>
              <a:buSzPct val="75000"/>
              <a:buFontTx/>
              <a:buChar char="•"/>
            </a:pPr>
            <a:r>
              <a:rPr lang="en-US" altLang="en-US" sz="2400" dirty="0" smtClean="0"/>
              <a:t>Know how to find out what you have been trained and qualified to do.</a:t>
            </a:r>
          </a:p>
          <a:p>
            <a:pPr lvl="1" eaLnBrk="1" hangingPunct="1">
              <a:lnSpc>
                <a:spcPct val="90000"/>
              </a:lnSpc>
              <a:buSzPct val="75000"/>
              <a:buFontTx/>
              <a:buChar char="•"/>
            </a:pPr>
            <a:r>
              <a:rPr lang="en-US" altLang="en-US" sz="2400" dirty="0" smtClean="0"/>
              <a:t>Training records are stored in Oracle under Learning Management Home: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Helv"/>
              <a:buChar char="•"/>
            </a:pPr>
            <a:endParaRPr lang="en-US" altLang="en-US" sz="1800" dirty="0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Helv"/>
              <a:buChar char="•"/>
            </a:pPr>
            <a:r>
              <a:rPr lang="en-US" altLang="en-US" sz="1800" dirty="0" smtClean="0">
                <a:solidFill>
                  <a:srgbClr val="000000"/>
                </a:solidFill>
              </a:rPr>
              <a:t>UL has training content (and some training records) in </a:t>
            </a:r>
            <a:r>
              <a:rPr lang="en-US" altLang="en-US" sz="1800" dirty="0" err="1" smtClean="0">
                <a:solidFill>
                  <a:srgbClr val="000000"/>
                </a:solidFill>
              </a:rPr>
              <a:t>ComplianceWire</a:t>
            </a:r>
            <a:r>
              <a:rPr lang="en-US" altLang="en-US" sz="1800" dirty="0" smtClean="0">
                <a:solidFill>
                  <a:srgbClr val="000000"/>
                </a:solidFill>
              </a:rPr>
              <a:t>. </a:t>
            </a:r>
            <a:endParaRPr lang="en-US" altLang="en-US" sz="1400" dirty="0" smtClean="0"/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Helv"/>
              <a:buChar char="•"/>
            </a:pPr>
            <a:endParaRPr lang="en-US" altLang="en-US" sz="1600" dirty="0" smtClean="0"/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Helv"/>
              <a:buChar char="•"/>
            </a:pPr>
            <a:r>
              <a:rPr lang="en-US" altLang="en-US" sz="1800" dirty="0" smtClean="0"/>
              <a:t>Verify that you are listed as competent for the CCNs and/or tests you work with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in</a:t>
            </a:r>
            <a:r>
              <a:rPr lang="en-US" altLang="en-US" sz="1800" dirty="0" smtClean="0">
                <a:solidFill>
                  <a:srgbClr val="000000"/>
                </a:solidFill>
              </a:rPr>
              <a:t> Technical Competency database. </a:t>
            </a:r>
            <a:endParaRPr lang="en-US" altLang="en-US" sz="1400" dirty="0" smtClean="0">
              <a:solidFill>
                <a:srgbClr val="0000FF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6934200" cy="844550"/>
          </a:xfrm>
        </p:spPr>
        <p:txBody>
          <a:bodyPr/>
          <a:lstStyle/>
          <a:p>
            <a:pPr eaLnBrk="1" hangingPunct="1"/>
            <a:r>
              <a:rPr lang="en-US" altLang="en-US" sz="4800" b="1" smtClean="0">
                <a:solidFill>
                  <a:schemeClr val="tx1"/>
                </a:solidFill>
              </a:rPr>
              <a:t>Procedure Review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01000" y="6375400"/>
            <a:ext cx="9017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B848B0F2-9220-4CC6-BEC8-17F64C738B30}" type="slidenum">
              <a:rPr lang="en-US" altLang="en-US"/>
              <a:pPr/>
              <a:t>28</a:t>
            </a:fld>
            <a:r>
              <a:rPr lang="en-US" altLang="en-US"/>
              <a:t> of 58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4267200" y="6354763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8763"/>
            <a:ext cx="8382000" cy="844550"/>
          </a:xfrm>
        </p:spPr>
        <p:txBody>
          <a:bodyPr/>
          <a:lstStyle/>
          <a:p>
            <a:pPr algn="ctr" eaLnBrk="1" hangingPunct="1"/>
            <a:r>
              <a:rPr lang="en-US" altLang="en-US" sz="4000" b="1" smtClean="0">
                <a:solidFill>
                  <a:schemeClr val="tx1"/>
                </a:solidFill>
              </a:rPr>
              <a:t>During the audit …..</a:t>
            </a:r>
            <a:r>
              <a:rPr lang="en-US" altLang="en-US" sz="4000" smtClean="0"/>
              <a:t>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7924800" cy="4814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 smtClean="0"/>
              <a:t>In general:</a:t>
            </a:r>
          </a:p>
          <a:p>
            <a:pPr lvl="1" eaLnBrk="1" hangingPunct="1">
              <a:buFontTx/>
              <a:buChar char="•"/>
            </a:pPr>
            <a:r>
              <a:rPr lang="en-US" altLang="en-US" sz="2400" dirty="0" smtClean="0"/>
              <a:t>Be prepared to show how you and others do your job each day – which will show…</a:t>
            </a:r>
          </a:p>
          <a:p>
            <a:pPr lvl="2" eaLnBrk="1" hangingPunct="1"/>
            <a:r>
              <a:rPr lang="en-US" altLang="en-US" sz="2000" dirty="0" smtClean="0"/>
              <a:t>How requirements are carried out and how they impact your work</a:t>
            </a:r>
          </a:p>
          <a:p>
            <a:pPr lvl="2" eaLnBrk="1" hangingPunct="1"/>
            <a:r>
              <a:rPr lang="en-US" altLang="en-US" sz="2000" dirty="0" smtClean="0"/>
              <a:t>How the UL Quality Policy is understood and carried out</a:t>
            </a:r>
          </a:p>
          <a:p>
            <a:pPr lvl="1" eaLnBrk="1" hangingPunct="1">
              <a:buFontTx/>
              <a:buChar char="•"/>
            </a:pPr>
            <a:r>
              <a:rPr lang="en-US" altLang="en-US" sz="2400" dirty="0" smtClean="0"/>
              <a:t>Ask questions if you are unsure</a:t>
            </a:r>
          </a:p>
          <a:p>
            <a:pPr lvl="1" eaLnBrk="1" hangingPunct="1">
              <a:buFontTx/>
              <a:buChar char="•"/>
            </a:pPr>
            <a:r>
              <a:rPr lang="en-US" altLang="en-US" sz="2400" dirty="0" smtClean="0"/>
              <a:t>Take notes so you know what was evaluated and the opportunities for improvement that can be captured </a:t>
            </a:r>
          </a:p>
          <a:p>
            <a:pPr lvl="1" eaLnBrk="1" hangingPunct="1">
              <a:buFontTx/>
              <a:buChar char="•"/>
            </a:pPr>
            <a:r>
              <a:rPr lang="en-US" altLang="en-US" sz="2400" b="1" dirty="0">
                <a:solidFill>
                  <a:srgbClr val="FF0000"/>
                </a:solidFill>
              </a:rPr>
              <a:t>DO NOT try to provide information about activities you do not perform or manage.</a:t>
            </a:r>
          </a:p>
          <a:p>
            <a:pPr lvl="1" eaLnBrk="1" hangingPunct="1">
              <a:buFontTx/>
              <a:buChar char="•"/>
            </a:pPr>
            <a:endParaRPr lang="en-US" alt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01000" y="6375400"/>
            <a:ext cx="9017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E461E8CB-76EF-43AB-9FEA-0381510B690B}" type="slidenum">
              <a:rPr lang="en-US" altLang="en-US"/>
              <a:pPr/>
              <a:t>29</a:t>
            </a:fld>
            <a:r>
              <a:rPr lang="en-US" altLang="en-US"/>
              <a:t> of 58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42672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96200" cy="1371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5400" b="1" dirty="0" smtClean="0">
                <a:solidFill>
                  <a:schemeClr val="tx1"/>
                </a:solidFill>
              </a:rPr>
              <a:t>Purpose</a:t>
            </a:r>
            <a:endParaRPr lang="en-US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610600" cy="2743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6000" b="1" smtClean="0"/>
              <a:t>Preparation for audits</a:t>
            </a:r>
            <a:endParaRPr lang="en-US" altLang="en-US" sz="6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153400" y="6375400"/>
            <a:ext cx="7493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F3099589-08EE-4EBA-8020-DB87049ABE64}" type="slidenum">
              <a:rPr lang="en-US" altLang="en-US"/>
              <a:pPr/>
              <a:t>3</a:t>
            </a:fld>
            <a:r>
              <a:rPr lang="en-US" altLang="en-US"/>
              <a:t> of 58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859213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4079875" y="648335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153275" cy="42624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Set the stage, so you will feel relaxed and in control.</a:t>
            </a:r>
          </a:p>
          <a:p>
            <a:pPr lvl="1" eaLnBrk="1" hangingPunct="1">
              <a:lnSpc>
                <a:spcPct val="90000"/>
              </a:lnSpc>
              <a:buSzPct val="75000"/>
              <a:buFontTx/>
              <a:buChar char="•"/>
            </a:pPr>
            <a:r>
              <a:rPr lang="en-US" altLang="en-US" sz="2400" smtClean="0"/>
              <a:t>Be relaxed, take a deep breath,  SMILE!</a:t>
            </a:r>
          </a:p>
          <a:p>
            <a:pPr lvl="1" eaLnBrk="1" hangingPunct="1">
              <a:lnSpc>
                <a:spcPct val="90000"/>
              </a:lnSpc>
              <a:buSzPct val="75000"/>
              <a:buFontTx/>
              <a:buChar char="•"/>
            </a:pPr>
            <a:r>
              <a:rPr lang="en-US" altLang="en-US" sz="2400" smtClean="0"/>
              <a:t>Say hello.  Give your name, if no one has introduced you.</a:t>
            </a:r>
          </a:p>
          <a:p>
            <a:pPr lvl="1" eaLnBrk="1" hangingPunct="1">
              <a:lnSpc>
                <a:spcPct val="90000"/>
              </a:lnSpc>
              <a:buSzPct val="75000"/>
              <a:buFontTx/>
              <a:buChar char="•"/>
            </a:pPr>
            <a:r>
              <a:rPr lang="en-US" altLang="en-US" sz="2400" smtClean="0"/>
              <a:t>Consider location.  Make sure YOU can hear the questions.</a:t>
            </a:r>
          </a:p>
          <a:p>
            <a:pPr lvl="1" eaLnBrk="1" hangingPunct="1">
              <a:lnSpc>
                <a:spcPct val="90000"/>
              </a:lnSpc>
              <a:buSzPct val="75000"/>
              <a:buFontTx/>
              <a:buChar char="•"/>
            </a:pPr>
            <a:r>
              <a:rPr lang="en-US" altLang="en-US" sz="2400" smtClean="0"/>
              <a:t>Look the auditor in the eye.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Remind yourself that you are the expert in your job – share your expertise.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. </a:t>
            </a:r>
          </a:p>
        </p:txBody>
      </p:sp>
      <p:sp>
        <p:nvSpPr>
          <p:cNvPr id="32771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chemeClr val="tx1"/>
                </a:solidFill>
              </a:rPr>
              <a:t>When you are being interviewed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924800" y="6375400"/>
            <a:ext cx="9779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6C811492-AC73-4A78-87F4-89BE36284AC4}" type="slidenum">
              <a:rPr lang="en-US" altLang="en-US"/>
              <a:pPr/>
              <a:t>30</a:t>
            </a:fld>
            <a:r>
              <a:rPr lang="en-US" altLang="en-US"/>
              <a:t> of 58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42672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Avoid confusion -</a:t>
            </a:r>
            <a:r>
              <a:rPr lang="en-US" altLang="en-US" sz="2800" smtClean="0"/>
              <a:t>  </a:t>
            </a:r>
            <a:r>
              <a:rPr lang="en-US" altLang="en-US" smtClean="0"/>
              <a:t>If you are uncertain...</a:t>
            </a:r>
            <a:endParaRPr lang="en-US" altLang="en-US" sz="3600" smtClean="0"/>
          </a:p>
          <a:p>
            <a:pPr lvl="1" eaLnBrk="1" hangingPunct="1">
              <a:lnSpc>
                <a:spcPct val="90000"/>
              </a:lnSpc>
              <a:buSzPct val="75000"/>
              <a:buFontTx/>
              <a:buChar char="•"/>
            </a:pPr>
            <a:r>
              <a:rPr lang="en-US" altLang="en-US" sz="2400" smtClean="0"/>
              <a:t>Paraphrase the question.  "You want me to tell you how we handle samples?"</a:t>
            </a:r>
          </a:p>
          <a:p>
            <a:pPr lvl="1" eaLnBrk="1" hangingPunct="1">
              <a:lnSpc>
                <a:spcPct val="90000"/>
              </a:lnSpc>
              <a:buSzPct val="75000"/>
              <a:buFontTx/>
              <a:buChar char="•"/>
            </a:pPr>
            <a:r>
              <a:rPr lang="en-US" altLang="en-US" sz="2400" smtClean="0"/>
              <a:t>Ask clarifying questions.  "Do you want me to explain how we handle samples in the RTP Lab only or for all of Operations?"</a:t>
            </a:r>
          </a:p>
          <a:p>
            <a:pPr lvl="1" eaLnBrk="1" hangingPunct="1">
              <a:lnSpc>
                <a:spcPct val="90000"/>
              </a:lnSpc>
              <a:buSzPct val="75000"/>
              <a:buFontTx/>
              <a:buChar char="•"/>
            </a:pPr>
            <a:r>
              <a:rPr lang="en-US" altLang="en-US" sz="2400" smtClean="0"/>
              <a:t>If you don't get it, say so!  "I'm not familiar with that term, can you explain?"</a:t>
            </a:r>
          </a:p>
          <a:p>
            <a:pPr lvl="1" eaLnBrk="1" hangingPunct="1">
              <a:lnSpc>
                <a:spcPct val="90000"/>
              </a:lnSpc>
              <a:buSzPct val="75000"/>
              <a:buFontTx/>
              <a:buChar char="•"/>
            </a:pPr>
            <a:r>
              <a:rPr lang="en-US" altLang="en-US" sz="2400" smtClean="0"/>
              <a:t>Ask the auditor to repeat the question if you are confused by it.  "I'm sorry, I didn't follow the question.  Could you repeat it?"</a:t>
            </a:r>
            <a:r>
              <a:rPr lang="en-US" altLang="en-US" sz="2000" smtClean="0"/>
              <a:t> </a:t>
            </a:r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010400" cy="844550"/>
          </a:xfrm>
        </p:spPr>
        <p:txBody>
          <a:bodyPr/>
          <a:lstStyle/>
          <a:p>
            <a:pPr eaLnBrk="1" hangingPunct="1"/>
            <a:r>
              <a:rPr lang="en-US" altLang="en-US" sz="4400" b="1" smtClean="0">
                <a:solidFill>
                  <a:schemeClr val="tx1"/>
                </a:solidFill>
              </a:rPr>
              <a:t/>
            </a:r>
            <a:br>
              <a:rPr lang="en-US" altLang="en-US" sz="4400" b="1" smtClean="0">
                <a:solidFill>
                  <a:schemeClr val="tx1"/>
                </a:solidFill>
              </a:rPr>
            </a:br>
            <a:r>
              <a:rPr lang="en-US" altLang="en-US" sz="4400" b="1" smtClean="0">
                <a:solidFill>
                  <a:schemeClr val="tx1"/>
                </a:solidFill>
              </a:rPr>
              <a:t>Listening Effectively</a:t>
            </a:r>
            <a:br>
              <a:rPr lang="en-US" altLang="en-US" sz="4400" b="1" smtClean="0">
                <a:solidFill>
                  <a:schemeClr val="tx1"/>
                </a:solidFill>
              </a:rPr>
            </a:br>
            <a:endParaRPr lang="en-US" altLang="en-US" sz="4400" b="1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924800" y="6375400"/>
            <a:ext cx="9779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0F62A470-F5FF-41DB-9CDC-1C48E9834B9A}" type="slidenum">
              <a:rPr lang="en-US" altLang="en-US"/>
              <a:pPr/>
              <a:t>31</a:t>
            </a:fld>
            <a:r>
              <a:rPr lang="en-US" altLang="en-US"/>
              <a:t> of 58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4316413" y="6375400"/>
            <a:ext cx="54768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29479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Answer only the question you are asked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Simple, focused answers will simplify and speed the process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Keep answers short and relevant.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OPEN BOOK!  Use your controlled procedures and documents. 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Tell the truth!</a:t>
            </a: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7696200" cy="1371600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solidFill>
                  <a:srgbClr val="FF0000"/>
                </a:solidFill>
              </a:rPr>
              <a:t/>
            </a:r>
            <a:br>
              <a:rPr lang="en-US" altLang="en-US" sz="2800" smtClean="0">
                <a:solidFill>
                  <a:srgbClr val="FF0000"/>
                </a:solidFill>
              </a:rPr>
            </a:br>
            <a:endParaRPr lang="en-US" altLang="en-US" sz="2400" smtClean="0">
              <a:solidFill>
                <a:srgbClr val="FF0000"/>
              </a:solidFill>
            </a:endParaRP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1295400" y="228600"/>
            <a:ext cx="7086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400" b="1"/>
              <a:t>Responding to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01000" y="6375400"/>
            <a:ext cx="9017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AD5A1BD6-79A8-4CFC-96EA-5E58055C41A0}" type="slidenum">
              <a:rPr lang="en-US" altLang="en-US"/>
              <a:pPr/>
              <a:t>32</a:t>
            </a:fld>
            <a:r>
              <a:rPr lang="en-US" altLang="en-US"/>
              <a:t> of 58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2672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81150"/>
            <a:ext cx="7772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z="2800" dirty="0" smtClean="0"/>
              <a:t>How to 'pass' gracefully.</a:t>
            </a:r>
          </a:p>
          <a:p>
            <a:pPr lvl="1" eaLnBrk="1" hangingPunct="1">
              <a:buSzPct val="75000"/>
              <a:buFontTx/>
              <a:buChar char="•"/>
            </a:pPr>
            <a:r>
              <a:rPr lang="en-US" altLang="en-US" sz="2400" dirty="0" smtClean="0"/>
              <a:t>If you don’t perform a task, refer the auditor to the correct person/area. 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Don’t try to answer for someone else. </a:t>
            </a:r>
          </a:p>
          <a:p>
            <a:pPr lvl="1" eaLnBrk="1" hangingPunct="1">
              <a:buSzPct val="75000"/>
              <a:buFontTx/>
              <a:buChar char="•"/>
            </a:pPr>
            <a:r>
              <a:rPr lang="en-US" altLang="en-US" sz="2400" dirty="0" smtClean="0"/>
              <a:t>Explain what activities you are responsible for.  </a:t>
            </a:r>
          </a:p>
          <a:p>
            <a:pPr lvl="1" eaLnBrk="1" hangingPunct="1">
              <a:buSzPct val="75000"/>
              <a:buFontTx/>
              <a:buChar char="•"/>
            </a:pPr>
            <a:r>
              <a:rPr lang="en-US" altLang="en-US" sz="2400" dirty="0" smtClean="0"/>
              <a:t>Be honest when you don't know.  "This area isn’t responsible for doing that. I don’t know who does it."</a:t>
            </a:r>
          </a:p>
          <a:p>
            <a:pPr eaLnBrk="1" hangingPunct="1"/>
            <a:r>
              <a:rPr lang="en-US" altLang="en-US" sz="2800" dirty="0" smtClean="0"/>
              <a:t>DON'T AD-LIB ANSWERS!</a:t>
            </a: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800" b="1" smtClean="0">
                <a:solidFill>
                  <a:schemeClr val="tx1"/>
                </a:solidFill>
              </a:rPr>
              <a:t>Redirecting the Auditor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772400" y="6375400"/>
            <a:ext cx="11303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2B5B17AB-F406-4844-A6D7-2CC9D916E4CE}" type="slidenum">
              <a:rPr lang="en-US" altLang="en-US"/>
              <a:pPr/>
              <a:t>33</a:t>
            </a:fld>
            <a:r>
              <a:rPr lang="en-US" altLang="en-US"/>
              <a:t> of 58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41910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09700"/>
            <a:ext cx="7772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Be sure you understand the question.  Ask for clarification.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smtClean="0"/>
              <a:t>"I'm not sure I understand what you mean."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Redirect the auditor to the correct person/area.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smtClean="0"/>
              <a:t>"The lab keeps all the calibration records."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Avoid only saying "I don't know."  Include responsibilities.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smtClean="0"/>
              <a:t>"I don't know who processes the documents after I complete them.  I am responsible for submitting them through the document control database.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58763"/>
            <a:ext cx="8382000" cy="844550"/>
          </a:xfrm>
        </p:spPr>
        <p:txBody>
          <a:bodyPr/>
          <a:lstStyle/>
          <a:p>
            <a:pPr algn="ctr" eaLnBrk="1" hangingPunct="1"/>
            <a:r>
              <a:rPr lang="en-US" altLang="en-US" sz="3200" b="1" smtClean="0">
                <a:solidFill>
                  <a:schemeClr val="tx1"/>
                </a:solidFill>
              </a:rPr>
              <a:t>Negative responses – before you say no…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01000" y="6375400"/>
            <a:ext cx="9017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830FC2C2-6714-41A1-B49C-72A5FF140BE4}" type="slidenum">
              <a:rPr lang="en-US" altLang="en-US"/>
              <a:pPr/>
              <a:t>34</a:t>
            </a:fld>
            <a:r>
              <a:rPr lang="en-US" altLang="en-US"/>
              <a:t> of 58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41910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09650"/>
            <a:ext cx="7772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1" eaLnBrk="1" hangingPunct="1">
              <a:buFontTx/>
              <a:buNone/>
            </a:pPr>
            <a:r>
              <a:rPr lang="en-US" altLang="en-US" smtClean="0"/>
              <a:t>	</a:t>
            </a:r>
          </a:p>
        </p:txBody>
      </p:sp>
      <p:pic>
        <p:nvPicPr>
          <p:cNvPr id="37891" name="Picture 274" descr="C:\Documents and Settings\02890\Desktop\D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6096000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275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924800" cy="844550"/>
          </a:xfrm>
        </p:spPr>
        <p:txBody>
          <a:bodyPr/>
          <a:lstStyle/>
          <a:p>
            <a:pPr algn="ctr" eaLnBrk="1" hangingPunct="1"/>
            <a:r>
              <a:rPr lang="en-US" altLang="en-US" sz="4800" b="1" smtClean="0">
                <a:solidFill>
                  <a:schemeClr val="tx1"/>
                </a:solidFill>
              </a:rPr>
              <a:t>General Audit Behavior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848600" y="6375400"/>
            <a:ext cx="10541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06B8F407-E1D8-4D1E-AD01-FE03815A0A60}" type="slidenum">
              <a:rPr lang="en-US" altLang="en-US"/>
              <a:pPr/>
              <a:t>35</a:t>
            </a:fld>
            <a:r>
              <a:rPr lang="en-US" altLang="en-US"/>
              <a:t> of 58</a:t>
            </a: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5" name="Text Box 4"/>
          <p:cNvSpPr txBox="1">
            <a:spLocks noChangeArrowheads="1"/>
          </p:cNvSpPr>
          <p:nvPr/>
        </p:nvSpPr>
        <p:spPr bwMode="auto">
          <a:xfrm>
            <a:off x="4187825" y="62992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924800" cy="48148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Make sure you understand the problem.  </a:t>
            </a:r>
          </a:p>
          <a:p>
            <a:pPr eaLnBrk="1" hangingPunct="1"/>
            <a:r>
              <a:rPr lang="en-US" altLang="en-US" smtClean="0"/>
              <a:t>Provide details so the written finding will be clear. </a:t>
            </a:r>
            <a:endParaRPr lang="en-US" altLang="en-US" smtClean="0">
              <a:solidFill>
                <a:schemeClr val="hlink"/>
              </a:solidFill>
            </a:endParaRPr>
          </a:p>
          <a:p>
            <a:pPr eaLnBrk="1" hangingPunct="1">
              <a:buSzPct val="75000"/>
            </a:pPr>
            <a:r>
              <a:rPr lang="en-US" altLang="en-US" smtClean="0"/>
              <a:t>Take notes on possible solutions.</a:t>
            </a:r>
          </a:p>
          <a:p>
            <a:pPr eaLnBrk="1" hangingPunct="1">
              <a:buSzPct val="75000"/>
            </a:pPr>
            <a:r>
              <a:rPr lang="en-US" altLang="en-US" smtClean="0"/>
              <a:t>Don't make excuses!  It implies you knew there was a problem but didn't fix it.</a:t>
            </a:r>
          </a:p>
          <a:p>
            <a:pPr lvl="1" eaLnBrk="1" hangingPunct="1">
              <a:buSzPct val="75000"/>
            </a:pPr>
            <a:r>
              <a:rPr lang="en-US" altLang="en-US" sz="2400" smtClean="0"/>
              <a:t>If unclear as to why it's a problem, ask for the requirement that they are writing it against. A good finding will </a:t>
            </a:r>
            <a:r>
              <a:rPr lang="en-US" altLang="en-US" sz="2400" b="1" u="sng" smtClean="0"/>
              <a:t>always</a:t>
            </a:r>
            <a:r>
              <a:rPr lang="en-US" altLang="en-US" sz="2400" smtClean="0"/>
              <a:t> relate to a clear requirement. </a:t>
            </a:r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58763"/>
            <a:ext cx="8915400" cy="84455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1"/>
                </a:solidFill>
              </a:rPr>
              <a:t>What to do if the Auditor has a finding?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77200" y="6375400"/>
            <a:ext cx="8255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F6E2E8FE-50BC-4F47-BC75-CF6C6BC01EB5}" type="slidenum">
              <a:rPr lang="en-US" altLang="en-US"/>
              <a:pPr/>
              <a:t>36</a:t>
            </a:fld>
            <a:r>
              <a:rPr lang="en-US" altLang="en-US"/>
              <a:t> of 58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4257675" y="6473825"/>
            <a:ext cx="54768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z="3600" dirty="0" smtClean="0"/>
              <a:t>If you disagree with a finding, state your opinion calmly and provide the reasoning</a:t>
            </a:r>
          </a:p>
          <a:p>
            <a:pPr eaLnBrk="1" hangingPunct="1"/>
            <a:r>
              <a:rPr lang="en-US" altLang="en-US" sz="3600" dirty="0" smtClean="0"/>
              <a:t>Don't argue with the auditor!</a:t>
            </a:r>
          </a:p>
          <a:p>
            <a:pPr eaLnBrk="1" hangingPunct="1"/>
            <a:r>
              <a:rPr lang="en-US" altLang="en-US" sz="3600" dirty="0" smtClean="0"/>
              <a:t>If you still disagree, ask about the process for disputing a </a:t>
            </a:r>
            <a:r>
              <a:rPr lang="en-US" altLang="en-US" sz="3600" dirty="0" smtClean="0"/>
              <a:t>finding.</a:t>
            </a:r>
          </a:p>
          <a:p>
            <a:pPr eaLnBrk="1" hangingPunct="1"/>
            <a:r>
              <a:rPr lang="en-US" altLang="en-US" sz="3600" dirty="0" smtClean="0"/>
              <a:t>You may contact the staff in Accreditation Services for further help.</a:t>
            </a:r>
            <a:endParaRPr lang="en-US" altLang="en-US" sz="3600" dirty="0" smtClean="0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6477000" cy="844550"/>
          </a:xfrm>
        </p:spPr>
        <p:txBody>
          <a:bodyPr/>
          <a:lstStyle/>
          <a:p>
            <a:pPr eaLnBrk="1" hangingPunct="1"/>
            <a:r>
              <a:rPr lang="en-US" altLang="en-US" sz="4400" b="1" smtClean="0">
                <a:solidFill>
                  <a:schemeClr val="tx1"/>
                </a:solidFill>
              </a:rPr>
              <a:t>Disputing findings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01000" y="6375400"/>
            <a:ext cx="9017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2A354A36-FD88-4ED3-9375-AF00A85ED1B7}" type="slidenum">
              <a:rPr lang="en-US" altLang="en-US"/>
              <a:pPr/>
              <a:t>37</a:t>
            </a:fld>
            <a:r>
              <a:rPr lang="en-US" altLang="en-US"/>
              <a:t> of 58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2" name="Text Box 4"/>
          <p:cNvSpPr txBox="1">
            <a:spLocks noChangeArrowheads="1"/>
          </p:cNvSpPr>
          <p:nvPr/>
        </p:nvSpPr>
        <p:spPr bwMode="auto">
          <a:xfrm>
            <a:off x="41910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286000" y="228600"/>
            <a:ext cx="46799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algn="ctr"/>
            <a:r>
              <a:rPr lang="en-US" altLang="en-US" sz="5400" b="1">
                <a:latin typeface="Times New Roman" panose="02020603050405020304" pitchFamily="18" charset="0"/>
              </a:rPr>
              <a:t>After the Audit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066800" y="1828800"/>
            <a:ext cx="71628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4000">
                <a:cs typeface="Times New Roman" panose="02020603050405020304" pitchFamily="18" charset="0"/>
              </a:rPr>
              <a:t>  </a:t>
            </a:r>
            <a:r>
              <a:rPr lang="en-US" altLang="en-US" sz="4000" b="1">
                <a:cs typeface="Times New Roman" panose="02020603050405020304" pitchFamily="18" charset="0"/>
              </a:rPr>
              <a:t>If there are</a:t>
            </a:r>
            <a:r>
              <a:rPr lang="en-US" altLang="en-US" sz="4000"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cs typeface="Times New Roman" panose="02020603050405020304" pitchFamily="18" charset="0"/>
              </a:rPr>
              <a:t>CARs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4000" b="1">
                <a:cs typeface="Times New Roman" panose="02020603050405020304" pitchFamily="18" charset="0"/>
              </a:rPr>
              <a:t>  CAR Follow-up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4000" b="1">
                <a:cs typeface="Times New Roman" panose="02020603050405020304" pitchFamily="18" charset="0"/>
              </a:rPr>
              <a:t> Continuous  Improvement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77200" y="6375400"/>
            <a:ext cx="8255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282BD49F-7EFB-4289-B073-B1362A44EE1A}" type="slidenum">
              <a:rPr lang="en-US" altLang="en-US"/>
              <a:pPr/>
              <a:t>38</a:t>
            </a:fld>
            <a:r>
              <a:rPr lang="en-US" altLang="en-US"/>
              <a:t> of 58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41910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466850"/>
            <a:ext cx="7772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altLang="en-US" sz="2800" smtClean="0"/>
              <a:t>Typical audit findings result from:</a:t>
            </a:r>
          </a:p>
          <a:p>
            <a:pPr eaLnBrk="1" hangingPunct="1"/>
            <a:r>
              <a:rPr lang="en-US" altLang="en-US" sz="2800" smtClean="0"/>
              <a:t>A requirement has not been addressed by the system. (No procedure or practice)</a:t>
            </a:r>
          </a:p>
          <a:p>
            <a:pPr eaLnBrk="1" hangingPunct="1"/>
            <a:r>
              <a:rPr lang="en-US" altLang="en-US" sz="2800" smtClean="0"/>
              <a:t>A practice has not been documented in a procedure.</a:t>
            </a:r>
          </a:p>
          <a:p>
            <a:pPr eaLnBrk="1" hangingPunct="1"/>
            <a:r>
              <a:rPr lang="en-US" altLang="en-US" sz="2800" smtClean="0"/>
              <a:t>Procedure and practice do not match.</a:t>
            </a:r>
          </a:p>
          <a:p>
            <a:pPr eaLnBrk="1" hangingPunct="1"/>
            <a:r>
              <a:rPr lang="en-US" altLang="en-US" sz="2800" smtClean="0"/>
              <a:t>There is no record to support the procedure.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943600" cy="844550"/>
          </a:xfrm>
        </p:spPr>
        <p:txBody>
          <a:bodyPr/>
          <a:lstStyle/>
          <a:p>
            <a:pPr eaLnBrk="1" hangingPunct="1"/>
            <a:r>
              <a:rPr lang="en-US" altLang="en-US" sz="4800" b="1" smtClean="0">
                <a:solidFill>
                  <a:schemeClr val="tx1"/>
                </a:solidFill>
              </a:rPr>
              <a:t>Audit Findings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01000" y="6375400"/>
            <a:ext cx="9017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6D3D0417-5AE0-4518-9E58-5067DEF0A0F1}" type="slidenum">
              <a:rPr lang="en-US" altLang="en-US"/>
              <a:pPr/>
              <a:t>39</a:t>
            </a:fld>
            <a:r>
              <a:rPr lang="en-US" altLang="en-US"/>
              <a:t> of 58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41910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182813" y="152400"/>
            <a:ext cx="46259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algn="ctr"/>
            <a:r>
              <a:rPr lang="en-US" altLang="en-US" sz="6000" b="1"/>
              <a:t>Introduction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85800" y="1600200"/>
            <a:ext cx="8001000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600" b="1">
                <a:cs typeface="Times New Roman" panose="02020603050405020304" pitchFamily="18" charset="0"/>
              </a:rPr>
              <a:t>  </a:t>
            </a:r>
            <a:r>
              <a:rPr lang="en-US" altLang="en-US" sz="3200" b="1">
                <a:cs typeface="Times New Roman" panose="02020603050405020304" pitchFamily="18" charset="0"/>
              </a:rPr>
              <a:t>What is an Audit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b="1">
                <a:cs typeface="Times New Roman" panose="02020603050405020304" pitchFamily="18" charset="0"/>
              </a:rPr>
              <a:t>  Why we Audit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b="1">
                <a:cs typeface="Times New Roman" panose="02020603050405020304" pitchFamily="18" charset="0"/>
              </a:rPr>
              <a:t>  Need for Audits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b="1">
                <a:cs typeface="Times New Roman" panose="02020603050405020304" pitchFamily="18" charset="0"/>
              </a:rPr>
              <a:t>  Types of Audits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b="1">
                <a:cs typeface="Times New Roman" panose="02020603050405020304" pitchFamily="18" charset="0"/>
              </a:rPr>
              <a:t>  What we are Audited Against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sz="3200" b="1"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77200" y="6375400"/>
            <a:ext cx="8255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F02C5092-80E7-4291-A6F5-8FC49FDE6328}" type="slidenum">
              <a:rPr lang="en-US" altLang="en-US"/>
              <a:pPr/>
              <a:t>4</a:t>
            </a:fld>
            <a:r>
              <a:rPr lang="en-US" altLang="en-US"/>
              <a:t> of 58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4273550" y="64008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chemeClr val="tx1"/>
                </a:solidFill>
              </a:rPr>
              <a:t>CAR’s and Root Cause Analysis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71613"/>
            <a:ext cx="8305800" cy="48148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Once a finding is formally in the system a root cause analysis must be used to determine the “bottom line” reason why a nonconformity occurred</a:t>
            </a:r>
          </a:p>
          <a:p>
            <a:pPr eaLnBrk="1" hangingPunct="1"/>
            <a:r>
              <a:rPr lang="en-US" altLang="en-US" dirty="0" smtClean="0"/>
              <a:t>UL’s corrective action procedure and process can be found in DCS. </a:t>
            </a:r>
            <a:r>
              <a:rPr lang="en-US" altLang="en-US" dirty="0"/>
              <a:t>00-QA-S0006 and CAR FAQ </a:t>
            </a:r>
            <a:r>
              <a:rPr lang="en-US" altLang="en-US" dirty="0">
                <a:hlinkClick r:id="rId2"/>
              </a:rPr>
              <a:t>http://</a:t>
            </a:r>
            <a:r>
              <a:rPr lang="en-US" altLang="en-US" dirty="0" smtClean="0">
                <a:hlinkClick r:id="rId2"/>
              </a:rPr>
              <a:t>corporate.ul.com/departments/snk5212/QE/FAQ.cfm</a:t>
            </a:r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77200" y="6375400"/>
            <a:ext cx="8255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510D9E5D-988B-48AE-BEEE-7F2EA633941A}" type="slidenum">
              <a:rPr lang="en-US" altLang="en-US"/>
              <a:pPr/>
              <a:t>40</a:t>
            </a:fld>
            <a:r>
              <a:rPr lang="en-US" altLang="en-US"/>
              <a:t> of 58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4" name="Text Box 4"/>
          <p:cNvSpPr txBox="1">
            <a:spLocks noChangeArrowheads="1"/>
          </p:cNvSpPr>
          <p:nvPr/>
        </p:nvSpPr>
        <p:spPr bwMode="auto">
          <a:xfrm>
            <a:off x="4191000" y="6375400"/>
            <a:ext cx="546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b="1" smtClean="0">
                <a:solidFill>
                  <a:schemeClr val="tx1"/>
                </a:solidFill>
              </a:rPr>
              <a:t>The Role of the Audit Escort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924800" cy="4814888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is an Audit Escort?</a:t>
            </a:r>
          </a:p>
          <a:p>
            <a:pPr eaLnBrk="1" hangingPunct="1"/>
            <a:r>
              <a:rPr lang="en-US" altLang="en-US" smtClean="0"/>
              <a:t>What is the Value of the Audit Escort?</a:t>
            </a:r>
          </a:p>
          <a:p>
            <a:pPr eaLnBrk="1" hangingPunct="1"/>
            <a:r>
              <a:rPr lang="en-US" altLang="en-US" smtClean="0"/>
              <a:t>How Should the Audit Escort Interact with the Auditee and Auditor?</a:t>
            </a:r>
          </a:p>
          <a:p>
            <a:pPr eaLnBrk="1" hangingPunct="1"/>
            <a:r>
              <a:rPr lang="en-US" altLang="en-US" smtClean="0"/>
              <a:t>Where do I Find More Information Concerning the Topics Presented Today?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924800" y="6375400"/>
            <a:ext cx="9779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EF2EC98F-1D61-44B8-B339-C081B88DA5B6}" type="slidenum">
              <a:rPr lang="en-US" altLang="en-US"/>
              <a:pPr/>
              <a:t>41</a:t>
            </a:fld>
            <a:r>
              <a:rPr lang="en-US" altLang="en-US"/>
              <a:t> of 58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8" name="Text Box 4"/>
          <p:cNvSpPr txBox="1">
            <a:spLocks noChangeArrowheads="1"/>
          </p:cNvSpPr>
          <p:nvPr/>
        </p:nvSpPr>
        <p:spPr bwMode="auto">
          <a:xfrm>
            <a:off x="41910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chemeClr val="tx1"/>
                </a:solidFill>
              </a:rPr>
              <a:t>The Audit Escort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924800" cy="4814888"/>
          </a:xfrm>
        </p:spPr>
        <p:txBody>
          <a:bodyPr/>
          <a:lstStyle/>
          <a:p>
            <a:pPr eaLnBrk="1" hangingPunct="1"/>
            <a:r>
              <a:rPr lang="en-US" altLang="en-US" smtClean="0"/>
              <a:t>The Audit Escort is an Independent Observer who Acts as a “Witness and Scribe” of the Audit Proceedings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924800" y="6375400"/>
            <a:ext cx="9779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2A6F6C9F-A070-475D-B4CE-8018BBF6591D}" type="slidenum">
              <a:rPr lang="en-US" altLang="en-US"/>
              <a:pPr/>
              <a:t>42</a:t>
            </a:fld>
            <a:r>
              <a:rPr lang="en-US" altLang="en-US"/>
              <a:t> of 58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2" name="Text Box 4"/>
          <p:cNvSpPr txBox="1">
            <a:spLocks noChangeArrowheads="1"/>
          </p:cNvSpPr>
          <p:nvPr/>
        </p:nvSpPr>
        <p:spPr bwMode="auto">
          <a:xfrm>
            <a:off x="41910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chemeClr val="tx1"/>
                </a:solidFill>
              </a:rPr>
              <a:t>Attributes of the Audit Escort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924800" cy="4814888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General understanding of the audit process</a:t>
            </a:r>
          </a:p>
          <a:p>
            <a:pPr eaLnBrk="1" hangingPunct="1"/>
            <a:r>
              <a:rPr lang="en-US" altLang="en-US" sz="2800" smtClean="0"/>
              <a:t>General understanding of UL’s quality management system and applicable ISO Standards</a:t>
            </a:r>
          </a:p>
          <a:p>
            <a:pPr eaLnBrk="1" hangingPunct="1"/>
            <a:r>
              <a:rPr lang="en-US" altLang="en-US" sz="2800" smtClean="0"/>
              <a:t>General understanding of UL’s safety requirements</a:t>
            </a:r>
          </a:p>
          <a:p>
            <a:pPr eaLnBrk="1" hangingPunct="1"/>
            <a:r>
              <a:rPr lang="en-US" altLang="en-US" sz="2800" smtClean="0"/>
              <a:t>General understanding of UL’s facility layout </a:t>
            </a:r>
          </a:p>
          <a:p>
            <a:pPr eaLnBrk="1" hangingPunct="1"/>
            <a:r>
              <a:rPr lang="en-US" altLang="en-US" sz="2800" smtClean="0"/>
              <a:t>Listening skills</a:t>
            </a:r>
          </a:p>
          <a:p>
            <a:pPr eaLnBrk="1" hangingPunct="1"/>
            <a:r>
              <a:rPr lang="en-US" altLang="en-US" sz="2800" smtClean="0"/>
              <a:t>Note taking skills</a:t>
            </a:r>
          </a:p>
          <a:p>
            <a:pPr eaLnBrk="1" hangingPunct="1"/>
            <a:r>
              <a:rPr lang="en-US" altLang="en-US" sz="2800" smtClean="0"/>
              <a:t>Maintains a professional image at all times 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01000" y="6375400"/>
            <a:ext cx="9017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144FFF5A-9EFF-4C99-A771-6A402921A998}" type="slidenum">
              <a:rPr lang="en-US" altLang="en-US"/>
              <a:pPr/>
              <a:t>43</a:t>
            </a:fld>
            <a:r>
              <a:rPr lang="en-US" altLang="en-US"/>
              <a:t> of 58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41910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chemeClr val="tx1"/>
                </a:solidFill>
              </a:rPr>
              <a:t>Value of the Audit Escort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924800" cy="4814888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Prevention of misunderstanding and issue clarification through the recording of detailed notes and carefully observing the audit proceedings</a:t>
            </a:r>
          </a:p>
          <a:p>
            <a:pPr lvl="1" eaLnBrk="1" hangingPunct="1"/>
            <a:r>
              <a:rPr lang="en-US" altLang="en-US" sz="2000" smtClean="0"/>
              <a:t>A “second set of eyes and ears” greatly benefits the auditee, as it is easy to confuse issues and information during the stress of an audit </a:t>
            </a:r>
          </a:p>
          <a:p>
            <a:pPr eaLnBrk="1" hangingPunct="1"/>
            <a:r>
              <a:rPr lang="en-US" altLang="en-US" sz="2400" smtClean="0"/>
              <a:t>Assistance to UL in taking corrective action, as auditor findings are sometimes incomplete or not written in “UL’s language”</a:t>
            </a:r>
          </a:p>
          <a:p>
            <a:pPr lvl="1" eaLnBrk="1" hangingPunct="1"/>
            <a:r>
              <a:rPr lang="en-US" altLang="en-US" sz="2000" smtClean="0"/>
              <a:t>Project numbers, locations assessed, equipment IDs, etc. can be missing from auditor findings</a:t>
            </a:r>
          </a:p>
          <a:p>
            <a:pPr lvl="1" eaLnBrk="1" hangingPunct="1"/>
            <a:r>
              <a:rPr lang="en-US" altLang="en-US" sz="2000" smtClean="0"/>
              <a:t>Findings may not reference the UL documentation violated, but may only include the appropriate ISO Standard clause that was violated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848600" y="6375400"/>
            <a:ext cx="10541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5CD2D59C-BC8B-4871-8F76-B7A08476858C}" type="slidenum">
              <a:rPr lang="en-US" altLang="en-US"/>
              <a:pPr/>
              <a:t>44</a:t>
            </a:fld>
            <a:r>
              <a:rPr lang="en-US" altLang="en-US"/>
              <a:t> of 58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0" name="Text Box 4"/>
          <p:cNvSpPr txBox="1">
            <a:spLocks noChangeArrowheads="1"/>
          </p:cNvSpPr>
          <p:nvPr/>
        </p:nvSpPr>
        <p:spPr bwMode="auto">
          <a:xfrm>
            <a:off x="4406900" y="6400800"/>
            <a:ext cx="54768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smtClean="0">
                <a:solidFill>
                  <a:schemeClr val="tx1"/>
                </a:solidFill>
              </a:rPr>
              <a:t>Value of the Audit Escort</a:t>
            </a:r>
            <a:endParaRPr lang="en-US" altLang="en-US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924800" cy="4814888"/>
          </a:xfrm>
        </p:spPr>
        <p:txBody>
          <a:bodyPr/>
          <a:lstStyle/>
          <a:p>
            <a:r>
              <a:rPr lang="en-US" altLang="en-US" sz="2800" dirty="0" smtClean="0"/>
              <a:t>Assistance in finding information that is not readily accessible during the audit</a:t>
            </a:r>
          </a:p>
          <a:p>
            <a:pPr lvl="1"/>
            <a:r>
              <a:rPr lang="en-US" altLang="en-US" sz="2400" dirty="0" smtClean="0"/>
              <a:t>Example – The </a:t>
            </a:r>
            <a:r>
              <a:rPr lang="en-US" altLang="en-US" sz="2400" dirty="0" err="1" smtClean="0"/>
              <a:t>auditee</a:t>
            </a:r>
            <a:r>
              <a:rPr lang="en-US" altLang="en-US" sz="2400" dirty="0" smtClean="0"/>
              <a:t> is not able to locate a document in DCS.  The escort may offer to contact the document control team and initiate a search for the missing document while the audit continues.</a:t>
            </a:r>
          </a:p>
          <a:p>
            <a:pPr lvl="2"/>
            <a:r>
              <a:rPr lang="en-US" altLang="en-US" sz="2000" dirty="0" smtClean="0"/>
              <a:t>Note that the auditor may still write the issue as a finding even if the document is later found. In this case, it is preferable to receive a finding due to document irretrievability as opposed to a missing document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924800" y="6375400"/>
            <a:ext cx="9779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4D24CAB3-0226-4959-9B86-FA2A8E4DCFA6}" type="slidenum">
              <a:rPr lang="en-US" altLang="en-US"/>
              <a:pPr/>
              <a:t>45</a:t>
            </a:fld>
            <a:r>
              <a:rPr lang="en-US" altLang="en-US"/>
              <a:t> of 58</a:t>
            </a: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4" name="Text Box 4"/>
          <p:cNvSpPr txBox="1">
            <a:spLocks noChangeArrowheads="1"/>
          </p:cNvSpPr>
          <p:nvPr/>
        </p:nvSpPr>
        <p:spPr bwMode="auto">
          <a:xfrm>
            <a:off x="41910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chemeClr val="tx1"/>
                </a:solidFill>
              </a:rPr>
              <a:t>Value of the Audit Escort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924800" cy="4814888"/>
          </a:xfrm>
        </p:spPr>
        <p:txBody>
          <a:bodyPr/>
          <a:lstStyle/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mtClean="0"/>
              <a:t>May assist with logistical aspects of the audit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May assist with enforcement of UL safety 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848600" y="6375400"/>
            <a:ext cx="10541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19046C75-3BB3-4A7B-A4DE-53E7EC774E87}" type="slidenum">
              <a:rPr lang="en-US" altLang="en-US"/>
              <a:pPr/>
              <a:t>46</a:t>
            </a:fld>
            <a:r>
              <a:rPr lang="en-US" altLang="en-US"/>
              <a:t> of 58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41910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>
                <a:solidFill>
                  <a:schemeClr val="tx1"/>
                </a:solidFill>
              </a:rPr>
              <a:t> </a:t>
            </a:r>
            <a:r>
              <a:rPr lang="en-US" altLang="en-US" b="1" smtClean="0">
                <a:solidFill>
                  <a:schemeClr val="tx1"/>
                </a:solidFill>
              </a:rPr>
              <a:t>Note Taking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7924800" cy="4814888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Detailed note taking is a key responsibility of the audit escort</a:t>
            </a:r>
          </a:p>
          <a:p>
            <a:pPr eaLnBrk="1" hangingPunct="1">
              <a:defRPr/>
            </a:pPr>
            <a:r>
              <a:rPr lang="en-US" sz="2400" dirty="0" smtClean="0"/>
              <a:t>All relevant information needs to be recorded</a:t>
            </a:r>
            <a:r>
              <a:rPr lang="en-US" sz="2000" dirty="0" smtClean="0"/>
              <a:t>. </a:t>
            </a:r>
          </a:p>
          <a:p>
            <a:pPr lvl="1" eaLnBrk="1" hangingPunct="1">
              <a:defRPr/>
            </a:pPr>
            <a:r>
              <a:rPr lang="en-US" sz="1800" b="1" dirty="0" smtClean="0"/>
              <a:t>Think</a:t>
            </a:r>
            <a:r>
              <a:rPr lang="en-US" sz="1800" dirty="0" smtClean="0"/>
              <a:t> – “What information will be required to respond to and fully investigate the auditor’s concerns?”</a:t>
            </a:r>
          </a:p>
          <a:p>
            <a:pPr eaLnBrk="1" hangingPunct="1">
              <a:defRPr/>
            </a:pPr>
            <a:r>
              <a:rPr lang="en-US" sz="2400" dirty="0" smtClean="0"/>
              <a:t>Examples include but are not limited to:</a:t>
            </a:r>
          </a:p>
          <a:p>
            <a:pPr lvl="1" eaLnBrk="1" hangingPunct="1">
              <a:defRPr/>
            </a:pPr>
            <a:r>
              <a:rPr lang="en-US" sz="1800" dirty="0" smtClean="0"/>
              <a:t>Project Numbers, File Numbers, CCN</a:t>
            </a:r>
          </a:p>
          <a:p>
            <a:pPr lvl="1" eaLnBrk="1" hangingPunct="1">
              <a:defRPr/>
            </a:pPr>
            <a:r>
              <a:rPr lang="en-US" sz="1800" dirty="0" smtClean="0"/>
              <a:t>Standard Numbers</a:t>
            </a:r>
          </a:p>
          <a:p>
            <a:pPr lvl="1" eaLnBrk="1" hangingPunct="1">
              <a:defRPr/>
            </a:pPr>
            <a:r>
              <a:rPr lang="en-US" sz="1800" dirty="0" smtClean="0"/>
              <a:t>UL Procedures Reviewed</a:t>
            </a:r>
          </a:p>
          <a:p>
            <a:pPr lvl="1" eaLnBrk="1" hangingPunct="1">
              <a:defRPr/>
            </a:pPr>
            <a:r>
              <a:rPr lang="en-US" sz="1800" dirty="0" smtClean="0"/>
              <a:t>Equipment ID Numbers</a:t>
            </a:r>
          </a:p>
          <a:p>
            <a:pPr lvl="1" eaLnBrk="1" hangingPunct="1">
              <a:defRPr/>
            </a:pPr>
            <a:r>
              <a:rPr lang="en-US" sz="1800" dirty="0" smtClean="0"/>
              <a:t>Locations Audited</a:t>
            </a:r>
          </a:p>
          <a:p>
            <a:pPr lvl="1" eaLnBrk="1" hangingPunct="1">
              <a:defRPr/>
            </a:pPr>
            <a:r>
              <a:rPr lang="en-US" sz="1800" dirty="0" smtClean="0"/>
              <a:t>Personnel Interviewed</a:t>
            </a:r>
          </a:p>
          <a:p>
            <a:pPr lvl="1" eaLnBrk="1" hangingPunct="1">
              <a:defRPr/>
            </a:pPr>
            <a:r>
              <a:rPr lang="en-US" sz="1800" dirty="0" smtClean="0"/>
              <a:t>Findings Raised by the Auditor</a:t>
            </a:r>
          </a:p>
          <a:p>
            <a:pPr lvl="1" eaLnBrk="1" hangingPunct="1">
              <a:defRPr/>
            </a:pPr>
            <a:r>
              <a:rPr lang="en-US" sz="1800" dirty="0" smtClean="0"/>
              <a:t>Follow-up Actions Requested by the Auditor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sz="1800" dirty="0" smtClean="0"/>
          </a:p>
          <a:p>
            <a:pPr marL="457200" lvl="1" indent="0" eaLnBrk="1" hangingPunct="1">
              <a:buFontTx/>
              <a:buNone/>
              <a:defRPr/>
            </a:pPr>
            <a:endParaRPr lang="en-US" sz="1800" dirty="0" smtClean="0"/>
          </a:p>
          <a:p>
            <a:pPr marL="0" indent="0" eaLnBrk="1" hangingPunct="1">
              <a:buFontTx/>
              <a:buNone/>
              <a:defRPr/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772400" y="6375400"/>
            <a:ext cx="11303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C332DE58-736A-479B-B49E-127C405D99B2}" type="slidenum">
              <a:rPr lang="en-US" altLang="en-US"/>
              <a:pPr/>
              <a:t>47</a:t>
            </a:fld>
            <a:r>
              <a:rPr lang="en-US" altLang="en-US"/>
              <a:t> of 58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2" name="Text Box 4"/>
          <p:cNvSpPr txBox="1">
            <a:spLocks noChangeArrowheads="1"/>
          </p:cNvSpPr>
          <p:nvPr/>
        </p:nvSpPr>
        <p:spPr bwMode="auto">
          <a:xfrm>
            <a:off x="41910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chemeClr val="tx1"/>
                </a:solidFill>
              </a:rPr>
              <a:t>Interaction with the Auditee and Auditor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924800" cy="4814888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The audit escort must not interfere with the audit</a:t>
            </a:r>
          </a:p>
          <a:p>
            <a:pPr lvl="1" eaLnBrk="1" hangingPunct="1">
              <a:defRPr/>
            </a:pPr>
            <a:r>
              <a:rPr lang="en-US" sz="2400" dirty="0" smtClean="0"/>
              <a:t>Never answer questions for the auditee</a:t>
            </a:r>
          </a:p>
          <a:p>
            <a:pPr marL="342900" lvl="1" indent="-342900" eaLnBrk="1" hangingPunct="1">
              <a:buFontTx/>
              <a:buChar char="•"/>
              <a:defRPr/>
            </a:pPr>
            <a:r>
              <a:rPr lang="en-US" dirty="0" smtClean="0"/>
              <a:t>Audit escort may assist the auditor through paraphrase or the restatement of questions when the auditee is struggling</a:t>
            </a:r>
          </a:p>
          <a:p>
            <a:pPr marL="342900" lvl="1" indent="-342900" eaLnBrk="1" hangingPunct="1">
              <a:buFontTx/>
              <a:buChar char="•"/>
              <a:defRPr/>
            </a:pPr>
            <a:r>
              <a:rPr lang="en-US" dirty="0" smtClean="0"/>
              <a:t>Audit escort may assist auditor in sample selection</a:t>
            </a:r>
          </a:p>
          <a:p>
            <a:pPr marL="342900" lvl="1" indent="-342900" eaLnBrk="1" hangingPunct="1">
              <a:buFontTx/>
              <a:buChar char="•"/>
              <a:defRPr/>
            </a:pPr>
            <a:r>
              <a:rPr lang="en-US" dirty="0" smtClean="0"/>
              <a:t>Audit escort may suggest a “time out” if auditee is going through extensive anxiety</a:t>
            </a:r>
          </a:p>
          <a:p>
            <a:pPr marL="342900" lvl="1" indent="-342900" eaLnBrk="1" hangingPunct="1">
              <a:buFontTx/>
              <a:buChar char="•"/>
              <a:defRPr/>
            </a:pPr>
            <a:endParaRPr lang="en-US" sz="2400" dirty="0" smtClean="0"/>
          </a:p>
          <a:p>
            <a:pPr marL="914400" lvl="2" indent="0" eaLnBrk="1" hangingPunct="1">
              <a:buFontTx/>
              <a:buNone/>
              <a:defRPr/>
            </a:pPr>
            <a:endParaRPr lang="en-US" sz="2000" dirty="0" smtClean="0"/>
          </a:p>
          <a:p>
            <a:pPr lvl="1" eaLnBrk="1" hangingPunct="1">
              <a:defRPr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01000" y="6375400"/>
            <a:ext cx="9017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693B95D8-CF39-433D-A36C-34FFCB2DA73F}" type="slidenum">
              <a:rPr lang="en-US" altLang="en-US"/>
              <a:pPr/>
              <a:t>48</a:t>
            </a:fld>
            <a:r>
              <a:rPr lang="en-US" altLang="en-US"/>
              <a:t> of 58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6" name="Text Box 4"/>
          <p:cNvSpPr txBox="1">
            <a:spLocks noChangeArrowheads="1"/>
          </p:cNvSpPr>
          <p:nvPr/>
        </p:nvSpPr>
        <p:spPr bwMode="auto">
          <a:xfrm>
            <a:off x="41910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chemeClr val="tx1"/>
                </a:solidFill>
              </a:rPr>
              <a:t>Audit Escort Assistance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7924800" cy="4814888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Example 1 “I see that we are having trouble finding a new work sample. Would you allow me to find a sample that you could review and then determine if it meets your needs?”</a:t>
            </a:r>
          </a:p>
          <a:p>
            <a:pPr eaLnBrk="1" hangingPunct="1">
              <a:defRPr/>
            </a:pPr>
            <a:r>
              <a:rPr lang="en-US" sz="2400" dirty="0" smtClean="0"/>
              <a:t>Example 2 “ I see that the Lab Tech. is struggling with this standard based question. Perhaps if I rephrase the question in “UL language”, the lab Tech would better understand?”</a:t>
            </a:r>
          </a:p>
          <a:p>
            <a:pPr eaLnBrk="1" hangingPunct="1">
              <a:defRPr/>
            </a:pPr>
            <a:r>
              <a:rPr lang="en-US" sz="2400" dirty="0" smtClean="0"/>
              <a:t>Example 3 “ I see that the auditee is very anxious and not thinking clearly as a result.  Could we please take a 10 minute break to allow the auditee to collect his thought and then resume the audit with this individual?”</a:t>
            </a:r>
          </a:p>
          <a:p>
            <a:pPr marL="0" indent="0" eaLnBrk="1" hangingPunct="1">
              <a:buFontTx/>
              <a:buNone/>
              <a:defRPr/>
            </a:pP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77200" y="6375400"/>
            <a:ext cx="8255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79FCFAC1-1E14-44AD-9D71-36992BBD58FD}" type="slidenum">
              <a:rPr lang="en-US" altLang="en-US"/>
              <a:pPr/>
              <a:t>49</a:t>
            </a:fld>
            <a:r>
              <a:rPr lang="en-US" altLang="en-US"/>
              <a:t> of 58</a:t>
            </a: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30" name="Text Box 4"/>
          <p:cNvSpPr txBox="1">
            <a:spLocks noChangeArrowheads="1"/>
          </p:cNvSpPr>
          <p:nvPr/>
        </p:nvSpPr>
        <p:spPr bwMode="auto">
          <a:xfrm>
            <a:off x="41910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471613"/>
            <a:ext cx="8382000" cy="481488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Checking procedure against practice (“…say you what do”)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Checking practice against procedure (“…do what you say”)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Checking records against procedure (“…prove it”)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Checking to see if the practice is effective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An OPEN BOOK “test” of the system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6858000" cy="1371600"/>
          </a:xfrm>
        </p:spPr>
        <p:txBody>
          <a:bodyPr/>
          <a:lstStyle/>
          <a:p>
            <a:pPr algn="ctr" eaLnBrk="1" hangingPunct="1"/>
            <a:r>
              <a:rPr lang="en-US" altLang="en-US" sz="7200" b="1" smtClean="0">
                <a:solidFill>
                  <a:schemeClr val="tx1"/>
                </a:solidFill>
              </a:rPr>
              <a:t>An Audit is…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01000" y="6338888"/>
            <a:ext cx="9017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C33D2A55-3C5C-4906-ACF9-A8706AD76B8B}" type="slidenum">
              <a:rPr lang="en-US" altLang="en-US"/>
              <a:pPr/>
              <a:t>5</a:t>
            </a:fld>
            <a:r>
              <a:rPr lang="en-US" altLang="en-US"/>
              <a:t> of 58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4267200" y="6375400"/>
            <a:ext cx="54768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  <a:p>
            <a:pPr eaLnBrk="1" hangingPunct="1"/>
            <a:endParaRPr lang="en-US" altLang="en-US" sz="8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chemeClr val="tx1"/>
                </a:solidFill>
              </a:rPr>
              <a:t>Interaction with the Auditor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924800" cy="4814888"/>
          </a:xfrm>
        </p:spPr>
        <p:txBody>
          <a:bodyPr/>
          <a:lstStyle/>
          <a:p>
            <a:pPr eaLnBrk="1" hangingPunct="1"/>
            <a:r>
              <a:rPr lang="en-US" altLang="en-US" smtClean="0"/>
              <a:t>Do not engage in lengthy casual conversations during the audit </a:t>
            </a:r>
          </a:p>
          <a:p>
            <a:pPr lvl="1" eaLnBrk="1" hangingPunct="1"/>
            <a:r>
              <a:rPr lang="en-US" altLang="en-US" smtClean="0"/>
              <a:t>Professional image must be maintained at all times</a:t>
            </a:r>
          </a:p>
          <a:p>
            <a:pPr eaLnBrk="1" hangingPunct="1"/>
            <a:r>
              <a:rPr lang="en-US" altLang="en-US" smtClean="0"/>
              <a:t>Conversations with auditor should portray UL as an excellent place to work</a:t>
            </a:r>
          </a:p>
          <a:p>
            <a:pPr lvl="1" eaLnBrk="1" hangingPunct="1"/>
            <a:r>
              <a:rPr lang="en-US" altLang="en-US" smtClean="0"/>
              <a:t>Discussion about reorganizations, less than optimal working tools, slow moving processes or any organizational barriers should NEVER be discussed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848600" y="6375400"/>
            <a:ext cx="10541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1C67C7BD-C8D8-41A7-A0C0-74D796186F99}" type="slidenum">
              <a:rPr lang="en-US" altLang="en-US"/>
              <a:pPr/>
              <a:t>50</a:t>
            </a:fld>
            <a:r>
              <a:rPr lang="en-US" altLang="en-US"/>
              <a:t> of 58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4" name="Text Box 4"/>
          <p:cNvSpPr txBox="1">
            <a:spLocks noChangeArrowheads="1"/>
          </p:cNvSpPr>
          <p:nvPr/>
        </p:nvSpPr>
        <p:spPr bwMode="auto">
          <a:xfrm>
            <a:off x="41910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chemeClr val="tx1"/>
                </a:solidFill>
              </a:rPr>
              <a:t>Interaction with the Auditor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924800" cy="4814888"/>
          </a:xfrm>
        </p:spPr>
        <p:txBody>
          <a:bodyPr/>
          <a:lstStyle/>
          <a:p>
            <a:pPr eaLnBrk="1" hangingPunct="1"/>
            <a:r>
              <a:rPr lang="en-US" altLang="en-US" smtClean="0"/>
              <a:t>If the audit escort notices a noncompliance during the audit, fully record the details, but DO NOT share the noncompliance with the auditor</a:t>
            </a:r>
          </a:p>
          <a:p>
            <a:pPr lvl="1" eaLnBrk="1" hangingPunct="1"/>
            <a:r>
              <a:rPr lang="en-US" altLang="en-US" smtClean="0"/>
              <a:t>UL will evaluate the issue for possible corrective action after the audit</a:t>
            </a:r>
          </a:p>
          <a:p>
            <a:pPr lvl="1" eaLnBrk="1" hangingPunct="1"/>
            <a:r>
              <a:rPr lang="en-US" altLang="en-US" smtClean="0"/>
              <a:t>External audit protocol clearly establishes the auditor as being responsible for the identification of findings.  Not UL</a:t>
            </a:r>
          </a:p>
          <a:p>
            <a:pPr marL="914400" lvl="2" indent="0" eaLnBrk="1" hangingPunct="1">
              <a:buFontTx/>
              <a:buNone/>
            </a:pPr>
            <a:endParaRPr lang="en-US" altLang="en-US" smtClean="0"/>
          </a:p>
          <a:p>
            <a:pPr lvl="1"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77200" y="6375400"/>
            <a:ext cx="8255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5328A193-2A77-4029-BF0C-BA76DDF4A31D}" type="slidenum">
              <a:rPr lang="en-US" altLang="en-US"/>
              <a:pPr/>
              <a:t>51</a:t>
            </a:fld>
            <a:r>
              <a:rPr lang="en-US" altLang="en-US"/>
              <a:t> of 58</a:t>
            </a: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78" name="Text Box 4"/>
          <p:cNvSpPr txBox="1">
            <a:spLocks noChangeArrowheads="1"/>
          </p:cNvSpPr>
          <p:nvPr/>
        </p:nvSpPr>
        <p:spPr bwMode="auto">
          <a:xfrm>
            <a:off x="41910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chemeClr val="tx1"/>
                </a:solidFill>
              </a:rPr>
              <a:t>Interaction with the Auditee and Auditor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924800" cy="4814888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Audit escort should ask the </a:t>
            </a:r>
            <a:r>
              <a:rPr lang="en-US" altLang="en-US" sz="2400" dirty="0" err="1" smtClean="0"/>
              <a:t>auditee</a:t>
            </a:r>
            <a:r>
              <a:rPr lang="en-US" altLang="en-US" sz="2400" dirty="0" smtClean="0"/>
              <a:t> if </a:t>
            </a:r>
            <a:r>
              <a:rPr lang="en-US" altLang="en-US" sz="2400" b="1" u="sng" dirty="0" smtClean="0"/>
              <a:t>MINOR</a:t>
            </a:r>
            <a:r>
              <a:rPr lang="en-US" altLang="en-US" sz="2400" dirty="0" smtClean="0"/>
              <a:t> findings could be corrected before the audit is complete.</a:t>
            </a:r>
          </a:p>
          <a:p>
            <a:pPr lvl="1" eaLnBrk="1" hangingPunct="1"/>
            <a:r>
              <a:rPr lang="en-US" altLang="en-US" sz="2000" dirty="0" smtClean="0"/>
              <a:t>Example - One document needs to approved in DCS; a gage needs to be removed from service; a Datasheet needs to be signed..</a:t>
            </a:r>
            <a:r>
              <a:rPr lang="en-US" altLang="en-US" sz="2000" dirty="0" err="1" smtClean="0"/>
              <a:t>etc</a:t>
            </a:r>
            <a:r>
              <a:rPr lang="en-US" altLang="en-US" sz="2000" dirty="0" smtClean="0"/>
              <a:t>........…</a:t>
            </a:r>
          </a:p>
          <a:p>
            <a:pPr eaLnBrk="1" hangingPunct="1"/>
            <a:r>
              <a:rPr lang="en-US" altLang="en-US" sz="2400" dirty="0" smtClean="0"/>
              <a:t>Let the auditor know that we are working on correcting the issue during the audit, and offer to notify the auditor when the corrective action is complete.</a:t>
            </a:r>
          </a:p>
          <a:p>
            <a:pPr lvl="1" eaLnBrk="1" hangingPunct="1"/>
            <a:r>
              <a:rPr lang="en-US" altLang="en-US" sz="2000" dirty="0" smtClean="0"/>
              <a:t>This activity is not being done to “get out” of or “talk the auditor out of” writing a finding.  The auditor may or may not elect to record the issue of as a finding in the audit report.  UL is proactive and takes corrective action seriously, which is why we choose to quickly resolve minor issues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01000" y="6375400"/>
            <a:ext cx="9017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A6F879B4-5169-4E6F-A1FF-FEE63B52956D}" type="slidenum">
              <a:rPr lang="en-US" altLang="en-US"/>
              <a:pPr/>
              <a:t>52</a:t>
            </a:fld>
            <a:r>
              <a:rPr lang="en-US" altLang="en-US"/>
              <a:t> of 58</a:t>
            </a: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41910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smtClean="0">
                <a:solidFill>
                  <a:schemeClr val="tx1"/>
                </a:solidFill>
              </a:rPr>
              <a:t>Interaction with the Auditee and Auditor</a:t>
            </a:r>
            <a:endParaRPr lang="en-US" altLang="en-US" smtClean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508000" y="1319213"/>
            <a:ext cx="7924800" cy="4814888"/>
          </a:xfrm>
        </p:spPr>
        <p:txBody>
          <a:bodyPr/>
          <a:lstStyle/>
          <a:p>
            <a:r>
              <a:rPr lang="en-US" altLang="en-US" dirty="0" smtClean="0"/>
              <a:t> If we are aware of the nonconformity and have already opened a CAR for the issue, offer to show the CAR to the auditor </a:t>
            </a:r>
          </a:p>
          <a:p>
            <a:pPr lvl="1"/>
            <a:r>
              <a:rPr lang="en-US" altLang="en-US" b="1" u="sng" dirty="0" smtClean="0"/>
              <a:t>Sometimes</a:t>
            </a:r>
            <a:r>
              <a:rPr lang="en-US" altLang="en-US" dirty="0" smtClean="0"/>
              <a:t> an external auditor will not write a CAR if an active UL CAR is already addressing the issue</a:t>
            </a:r>
          </a:p>
          <a:p>
            <a:pPr lvl="2"/>
            <a:r>
              <a:rPr lang="en-US" altLang="en-US" sz="2000" dirty="0" smtClean="0">
                <a:solidFill>
                  <a:srgbClr val="FF0000"/>
                </a:solidFill>
              </a:rPr>
              <a:t>NOTE – Before showing the CAR to an external auditor, it must be confirmed that the CAR is not in an overdue or escalated state</a:t>
            </a:r>
            <a:r>
              <a:rPr lang="en-US" altLang="en-US" sz="2000" dirty="0" smtClean="0">
                <a:solidFill>
                  <a:srgbClr val="FF0000"/>
                </a:solidFill>
              </a:rPr>
              <a:t>!  If the CAR is in an overdue or escalated state, please do not offer to show the CAR to the auditor.</a:t>
            </a:r>
            <a:endParaRPr lang="en-US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375400"/>
            <a:ext cx="12065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1FF36EDF-57CC-43B0-A9B4-D7C841BCBE86}" type="slidenum">
              <a:rPr lang="en-US" altLang="en-US"/>
              <a:pPr/>
              <a:t>53</a:t>
            </a:fld>
            <a:r>
              <a:rPr lang="en-US" altLang="en-US"/>
              <a:t> of 58</a:t>
            </a:r>
          </a:p>
        </p:txBody>
      </p:sp>
      <p:sp>
        <p:nvSpPr>
          <p:cNvPr id="56325" name="TextBox 7"/>
          <p:cNvSpPr txBox="1">
            <a:spLocks noChangeArrowheads="1"/>
          </p:cNvSpPr>
          <p:nvPr/>
        </p:nvSpPr>
        <p:spPr bwMode="auto">
          <a:xfrm>
            <a:off x="3505200" y="6400800"/>
            <a:ext cx="16764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>
              <a:solidFill>
                <a:srgbClr val="00FFFF"/>
              </a:solidFill>
            </a:endParaRPr>
          </a:p>
        </p:txBody>
      </p:sp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41910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chemeClr val="tx1"/>
                </a:solidFill>
              </a:rPr>
              <a:t>Interaction with the Auditor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7924800" cy="4814888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Questions that are acceptable to ask the auditor</a:t>
            </a:r>
          </a:p>
          <a:p>
            <a:pPr lvl="1" eaLnBrk="1" hangingPunct="1"/>
            <a:r>
              <a:rPr lang="en-US" altLang="en-US" sz="2400" smtClean="0"/>
              <a:t>“Are there any findings in this area?”</a:t>
            </a:r>
          </a:p>
          <a:p>
            <a:pPr lvl="1" eaLnBrk="1" hangingPunct="1"/>
            <a:r>
              <a:rPr lang="en-US" altLang="en-US" sz="2400" smtClean="0"/>
              <a:t>“Do we have any outstanding issues that require follow-up?”</a:t>
            </a:r>
          </a:p>
          <a:p>
            <a:pPr lvl="1" eaLnBrk="1" hangingPunct="1"/>
            <a:r>
              <a:rPr lang="en-US" altLang="en-US" sz="2400" smtClean="0"/>
              <a:t>“I did not see the procedure that you audited a moment ago.  Could I please record the procedure number in my notes?”</a:t>
            </a:r>
          </a:p>
          <a:p>
            <a:pPr lvl="1" eaLnBrk="1" hangingPunct="1"/>
            <a:r>
              <a:rPr lang="en-US" altLang="en-US" sz="2400" smtClean="0"/>
              <a:t>“Should I call the area scheduled to be audited next and let them know that we are running late?”</a:t>
            </a:r>
          </a:p>
          <a:p>
            <a:pPr lvl="1" eaLnBrk="1" hangingPunct="1"/>
            <a:r>
              <a:rPr lang="en-US" altLang="en-US" sz="2400" smtClean="0"/>
              <a:t>“Can you please identify the violated UL procedure or ISO Standard requirement for this finding?”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96200" y="6375400"/>
            <a:ext cx="12065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53A29A42-EA66-4202-983A-0014A5AAA0E0}" type="slidenum">
              <a:rPr lang="en-US" altLang="en-US"/>
              <a:pPr/>
              <a:t>54</a:t>
            </a:fld>
            <a:r>
              <a:rPr lang="en-US" altLang="en-US"/>
              <a:t> of 58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0" name="Text Box 4"/>
          <p:cNvSpPr txBox="1">
            <a:spLocks noChangeArrowheads="1"/>
          </p:cNvSpPr>
          <p:nvPr/>
        </p:nvSpPr>
        <p:spPr bwMode="auto">
          <a:xfrm>
            <a:off x="41910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924800" cy="48148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3600" b="1" dirty="0" smtClean="0"/>
              <a:t>The Audit Escort</a:t>
            </a:r>
          </a:p>
          <a:p>
            <a:pPr eaLnBrk="1" hangingPunct="1"/>
            <a:r>
              <a:rPr lang="en-US" altLang="en-US" sz="2800" dirty="0" smtClean="0"/>
              <a:t>Does Not Interfere with the Audit</a:t>
            </a:r>
          </a:p>
          <a:p>
            <a:pPr eaLnBrk="1" hangingPunct="1"/>
            <a:r>
              <a:rPr lang="en-US" altLang="en-US" sz="2800" dirty="0" smtClean="0"/>
              <a:t>Takes Detailed Notes and Carefully Witnesses Audit Proceedings</a:t>
            </a:r>
          </a:p>
          <a:p>
            <a:pPr eaLnBrk="1" hangingPunct="1"/>
            <a:r>
              <a:rPr lang="en-US" altLang="en-US" sz="2800" dirty="0" smtClean="0"/>
              <a:t>May assist the Auditor and </a:t>
            </a:r>
            <a:r>
              <a:rPr lang="en-US" altLang="en-US" sz="2800" dirty="0" err="1" smtClean="0"/>
              <a:t>Auditee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May Assist with Logistics </a:t>
            </a:r>
          </a:p>
          <a:p>
            <a:pPr eaLnBrk="1" hangingPunct="1"/>
            <a:r>
              <a:rPr lang="en-US" altLang="en-US" sz="2800" dirty="0" smtClean="0"/>
              <a:t>May Assist with Safety Compliance</a:t>
            </a:r>
          </a:p>
          <a:p>
            <a:pPr eaLnBrk="1" hangingPunct="1"/>
            <a:r>
              <a:rPr lang="en-US" altLang="en-US" sz="2800" dirty="0" smtClean="0"/>
              <a:t>Maintains a Professional Image at all Times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772400" y="6375400"/>
            <a:ext cx="11303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13597F32-6691-4109-B08D-54194CA9BB8B}" type="slidenum">
              <a:rPr lang="en-US" altLang="en-US"/>
              <a:pPr/>
              <a:t>55</a:t>
            </a:fld>
            <a:r>
              <a:rPr lang="en-US" altLang="en-US"/>
              <a:t> of 58</a:t>
            </a: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4" name="Text Box 4"/>
          <p:cNvSpPr txBox="1">
            <a:spLocks noChangeArrowheads="1"/>
          </p:cNvSpPr>
          <p:nvPr/>
        </p:nvSpPr>
        <p:spPr bwMode="auto">
          <a:xfrm>
            <a:off x="41910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chemeClr val="tx1"/>
                </a:solidFill>
              </a:rPr>
              <a:t>WHERE DO I FIND MORE INFORMATION?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924800" cy="481488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Immediate Supervisor</a:t>
            </a:r>
          </a:p>
          <a:p>
            <a:pPr eaLnBrk="1" hangingPunct="1"/>
            <a:r>
              <a:rPr lang="en-US" altLang="en-US" dirty="0" smtClean="0"/>
              <a:t>Local or Regional Quality Representative</a:t>
            </a:r>
          </a:p>
          <a:p>
            <a:pPr eaLnBrk="1" hangingPunct="1"/>
            <a:r>
              <a:rPr lang="en-US" altLang="en-US" dirty="0" smtClean="0"/>
              <a:t>Internal Audits – Kai Huang x 11536</a:t>
            </a:r>
          </a:p>
          <a:p>
            <a:pPr eaLnBrk="1" hangingPunct="1"/>
            <a:r>
              <a:rPr lang="en-US" altLang="en-US" dirty="0" smtClean="0"/>
              <a:t>Corrective Action Requests </a:t>
            </a:r>
            <a:r>
              <a:rPr lang="en-US" altLang="en-US" smtClean="0"/>
              <a:t>– Cheryl </a:t>
            </a:r>
            <a:r>
              <a:rPr lang="en-US" altLang="en-US" dirty="0" smtClean="0"/>
              <a:t>Adams x43246</a:t>
            </a:r>
          </a:p>
          <a:p>
            <a:pPr eaLnBrk="1" hangingPunct="1"/>
            <a:r>
              <a:rPr lang="en-US" altLang="en-US" dirty="0" smtClean="0"/>
              <a:t>Published Documents – John Jones x43147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924800" y="6392863"/>
            <a:ext cx="9017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C6A7034D-34C4-4EDF-B30F-9033627839C2}" type="slidenum">
              <a:rPr lang="en-US" altLang="en-US"/>
              <a:pPr/>
              <a:t>56</a:t>
            </a:fld>
            <a:r>
              <a:rPr lang="en-US" altLang="en-US"/>
              <a:t> of 58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41910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smtClean="0">
                <a:solidFill>
                  <a:schemeClr val="tx1"/>
                </a:solidFill>
              </a:rPr>
              <a:t>Revision History</a:t>
            </a:r>
            <a:endParaRPr lang="en-US" altLang="en-US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501650" y="1295400"/>
            <a:ext cx="7924800" cy="496728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050" dirty="0" smtClean="0"/>
              <a:t>Rev. 7 K. </a:t>
            </a:r>
            <a:r>
              <a:rPr lang="en-US" sz="1050" smtClean="0"/>
              <a:t>Huang </a:t>
            </a:r>
            <a:r>
              <a:rPr lang="en-US" sz="1050" dirty="0" smtClean="0"/>
              <a:t>3/5/2018</a:t>
            </a:r>
          </a:p>
          <a:p>
            <a:pPr marL="0" indent="0">
              <a:buFontTx/>
              <a:buNone/>
              <a:defRPr/>
            </a:pPr>
            <a:r>
              <a:rPr lang="en-US" sz="1050" dirty="0" smtClean="0"/>
              <a:t>Update the standards and document links. </a:t>
            </a:r>
          </a:p>
          <a:p>
            <a:pPr marL="0" indent="0">
              <a:buFontTx/>
              <a:buNone/>
              <a:defRPr/>
            </a:pPr>
            <a:endParaRPr lang="en-US" sz="1050" dirty="0" smtClean="0"/>
          </a:p>
          <a:p>
            <a:pPr marL="0" indent="0">
              <a:buFontTx/>
              <a:buNone/>
              <a:defRPr/>
            </a:pPr>
            <a:r>
              <a:rPr lang="en-US" sz="1050" dirty="0" smtClean="0"/>
              <a:t>Rev 6 </a:t>
            </a:r>
            <a:r>
              <a:rPr lang="en-US" sz="1050" dirty="0" err="1"/>
              <a:t>D.Echols</a:t>
            </a:r>
            <a:r>
              <a:rPr lang="en-US" sz="1050" dirty="0"/>
              <a:t> </a:t>
            </a:r>
            <a:r>
              <a:rPr lang="en-US" sz="1050" dirty="0" smtClean="0"/>
              <a:t>4/24/12 </a:t>
            </a:r>
            <a:r>
              <a:rPr lang="en-US" sz="1050" dirty="0"/>
              <a:t>Updates: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sz="1050" dirty="0"/>
              <a:t>Slide </a:t>
            </a:r>
            <a:r>
              <a:rPr lang="en-US" sz="1050" dirty="0" smtClean="0"/>
              <a:t>28- </a:t>
            </a:r>
            <a:r>
              <a:rPr lang="en-US" sz="1050" dirty="0"/>
              <a:t>Corrected </a:t>
            </a:r>
            <a:r>
              <a:rPr lang="en-US" sz="1050" dirty="0" smtClean="0"/>
              <a:t>link to technical competency database</a:t>
            </a:r>
            <a:endParaRPr lang="en-US" sz="1050" dirty="0"/>
          </a:p>
          <a:p>
            <a:pPr marL="0" indent="0">
              <a:buFontTx/>
              <a:buNone/>
              <a:defRPr/>
            </a:pPr>
            <a:endParaRPr lang="en-US" sz="1050" dirty="0" smtClean="0"/>
          </a:p>
          <a:p>
            <a:pPr marL="0" indent="0">
              <a:buFontTx/>
              <a:buNone/>
              <a:defRPr/>
            </a:pPr>
            <a:r>
              <a:rPr lang="en-US" sz="1050" dirty="0" smtClean="0"/>
              <a:t>Rev 5 </a:t>
            </a:r>
            <a:r>
              <a:rPr lang="en-US" sz="1050" dirty="0" err="1" smtClean="0"/>
              <a:t>D.Echols</a:t>
            </a:r>
            <a:r>
              <a:rPr lang="en-US" sz="1050" dirty="0" smtClean="0"/>
              <a:t> 3/29/11 Updates: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sz="1050" dirty="0" smtClean="0"/>
              <a:t>Slide 5- Corrected to “say what you do”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sz="1050" dirty="0" smtClean="0"/>
              <a:t>Slide 17- updated bullets to include corrective action responses on time and effective corrective action</a:t>
            </a:r>
          </a:p>
          <a:p>
            <a:pPr marL="228600" indent="-228600">
              <a:buFontTx/>
              <a:buAutoNum type="arabicPeriod"/>
              <a:defRPr/>
            </a:pPr>
            <a:endParaRPr lang="en-US" sz="1050" dirty="0" smtClean="0"/>
          </a:p>
          <a:p>
            <a:pPr marL="228600" indent="-228600">
              <a:buFontTx/>
              <a:buAutoNum type="arabicPeriod"/>
              <a:defRPr/>
            </a:pPr>
            <a:endParaRPr lang="en-US" sz="105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01000" y="6375400"/>
            <a:ext cx="9017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6FE43B0C-A816-488C-AE7F-A30EAADEE0F3}" type="slidenum">
              <a:rPr lang="en-US" altLang="en-US"/>
              <a:pPr/>
              <a:t>57</a:t>
            </a:fld>
            <a:r>
              <a:rPr lang="en-US" altLang="en-US"/>
              <a:t> of 58</a:t>
            </a: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22" name="Text Box 4"/>
          <p:cNvSpPr txBox="1">
            <a:spLocks noChangeArrowheads="1"/>
          </p:cNvSpPr>
          <p:nvPr/>
        </p:nvSpPr>
        <p:spPr bwMode="auto">
          <a:xfrm>
            <a:off x="41910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smtClean="0">
                <a:solidFill>
                  <a:schemeClr val="tx1"/>
                </a:solidFill>
              </a:rPr>
              <a:t>Revision History</a:t>
            </a:r>
            <a:endParaRPr lang="en-US" altLang="en-US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7924800" cy="496728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050" dirty="0" smtClean="0"/>
              <a:t>Rev 4.0 2/21/2010 Mark Jessen Updates: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sz="1050" dirty="0" smtClean="0"/>
              <a:t>Updated all </a:t>
            </a:r>
            <a:r>
              <a:rPr lang="en-US" sz="1050" dirty="0"/>
              <a:t>the </a:t>
            </a:r>
            <a:r>
              <a:rPr lang="en-US" sz="1050" dirty="0" smtClean="0"/>
              <a:t>links</a:t>
            </a:r>
          </a:p>
          <a:p>
            <a:pPr marL="228600" indent="-228600">
              <a:buFontTx/>
              <a:buAutoNum type="arabicPeriod" startAt="2"/>
              <a:defRPr/>
            </a:pPr>
            <a:r>
              <a:rPr lang="en-US" sz="1050" dirty="0" smtClean="0"/>
              <a:t>Replaced </a:t>
            </a:r>
            <a:r>
              <a:rPr lang="en-US" sz="1050" dirty="0"/>
              <a:t>the term Ethic Code (slides 22 &amp; 25)  with UL Standard Of Business Conduct</a:t>
            </a:r>
            <a:r>
              <a:rPr lang="en-US" sz="1050" dirty="0" smtClean="0"/>
              <a:t>.</a:t>
            </a:r>
          </a:p>
          <a:p>
            <a:pPr marL="228600" indent="-228600">
              <a:buFontTx/>
              <a:buAutoNum type="arabicPeriod" startAt="2"/>
              <a:defRPr/>
            </a:pPr>
            <a:r>
              <a:rPr lang="en-US" sz="1050" dirty="0"/>
              <a:t>R</a:t>
            </a:r>
            <a:r>
              <a:rPr lang="en-US" sz="1050" dirty="0" smtClean="0"/>
              <a:t>emoved </a:t>
            </a:r>
            <a:r>
              <a:rPr lang="en-US" sz="1050" dirty="0"/>
              <a:t>the Job description link and noted that job descriptions are </a:t>
            </a:r>
            <a:r>
              <a:rPr lang="en-US" sz="1050" dirty="0" smtClean="0"/>
              <a:t>(</a:t>
            </a:r>
            <a:r>
              <a:rPr lang="en-US" sz="1050" dirty="0"/>
              <a:t>slide </a:t>
            </a:r>
            <a:r>
              <a:rPr lang="en-US" sz="1050" dirty="0" smtClean="0"/>
              <a:t>26) located in KMS.</a:t>
            </a:r>
          </a:p>
          <a:p>
            <a:pPr marL="228600" indent="-228600">
              <a:buFontTx/>
              <a:buAutoNum type="arabicPeriod" startAt="2"/>
              <a:defRPr/>
            </a:pPr>
            <a:r>
              <a:rPr lang="en-US" sz="1050" dirty="0" smtClean="0"/>
              <a:t>Because of issue with presentation in new version of windows, footers cannot be changed.  Use shape with color white to cover up revision 3.0 information</a:t>
            </a:r>
          </a:p>
          <a:p>
            <a:pPr marL="228600" indent="-228600">
              <a:buFontTx/>
              <a:buAutoNum type="arabicPeriod" startAt="2"/>
              <a:defRPr/>
            </a:pPr>
            <a:r>
              <a:rPr lang="en-US" sz="1050" dirty="0" smtClean="0"/>
              <a:t>Updated slide 6 speaker notes to define a “system”</a:t>
            </a:r>
          </a:p>
          <a:p>
            <a:pPr marL="228600" indent="-228600">
              <a:buFontTx/>
              <a:buAutoNum type="arabicPeriod" startAt="2"/>
              <a:defRPr/>
            </a:pPr>
            <a:r>
              <a:rPr lang="en-US" sz="1050" dirty="0" smtClean="0"/>
              <a:t>Updated slide 36 to link findings to requirements</a:t>
            </a:r>
          </a:p>
          <a:p>
            <a:pPr marL="228600" indent="-228600">
              <a:buFontTx/>
              <a:buAutoNum type="arabicPeriod" startAt="2"/>
              <a:defRPr/>
            </a:pPr>
            <a:r>
              <a:rPr lang="en-US" sz="1050" dirty="0" smtClean="0"/>
              <a:t>Updated slide 53 to address external auditor findings when UL already has an active CAR open</a:t>
            </a:r>
          </a:p>
          <a:p>
            <a:pPr marL="228600" indent="-228600">
              <a:buFontTx/>
              <a:buAutoNum type="arabicPeriod" startAt="2"/>
              <a:defRPr/>
            </a:pPr>
            <a:r>
              <a:rPr lang="en-US" sz="1050" dirty="0" smtClean="0"/>
              <a:t>Slide 16 – Remove regional reference to “Missouri”</a:t>
            </a:r>
          </a:p>
          <a:p>
            <a:pPr marL="228600" indent="-228600">
              <a:buFontTx/>
              <a:buAutoNum type="arabicPeriod" startAt="2"/>
              <a:defRPr/>
            </a:pPr>
            <a:r>
              <a:rPr lang="en-US" sz="1050" dirty="0" smtClean="0"/>
              <a:t>Slide 28 Added that training records are stored in Oracle</a:t>
            </a:r>
          </a:p>
          <a:p>
            <a:pPr marL="228600" indent="-228600">
              <a:buFontTx/>
              <a:buAutoNum type="arabicPeriod" startAt="2"/>
              <a:defRPr/>
            </a:pPr>
            <a:r>
              <a:rPr lang="en-US" sz="1050" dirty="0" smtClean="0"/>
              <a:t>Slide 27 – Added that organization charts can be managed locally</a:t>
            </a:r>
          </a:p>
          <a:p>
            <a:pPr marL="0" indent="0">
              <a:buFontTx/>
              <a:buNone/>
              <a:defRPr/>
            </a:pPr>
            <a:endParaRPr lang="en-US" sz="1050" dirty="0" smtClean="0"/>
          </a:p>
          <a:p>
            <a:pPr marL="0" indent="0">
              <a:buFontTx/>
              <a:buNone/>
              <a:defRPr/>
            </a:pPr>
            <a:r>
              <a:rPr lang="en-US" sz="1050" dirty="0" smtClean="0"/>
              <a:t>Rev 3.0  4/2/2008 DL Echols Updates:</a:t>
            </a:r>
          </a:p>
          <a:p>
            <a:pPr marL="0" indent="0">
              <a:buFontTx/>
              <a:buNone/>
              <a:defRPr/>
            </a:pPr>
            <a:r>
              <a:rPr lang="en-US" sz="1050" dirty="0" smtClean="0"/>
              <a:t>1. slide 23 removed CAM reference and added UL Mark Policy</a:t>
            </a:r>
          </a:p>
          <a:p>
            <a:pPr marL="0" indent="0">
              <a:buFontTx/>
              <a:buNone/>
              <a:defRPr/>
            </a:pPr>
            <a:r>
              <a:rPr lang="en-US" sz="1050" dirty="0" smtClean="0"/>
              <a:t>2. Slide 40 removed reference to 00-QA-S0010 and added 00-QA-S0006. </a:t>
            </a:r>
          </a:p>
          <a:p>
            <a:pPr marL="0" indent="0">
              <a:buFontTx/>
              <a:buNone/>
              <a:defRPr/>
            </a:pPr>
            <a:r>
              <a:rPr lang="en-US" sz="1050" dirty="0" smtClean="0"/>
              <a:t>3. Slide 41 removed reference to Jim Oates CAR Owner and added Denise Echols.</a:t>
            </a:r>
          </a:p>
          <a:p>
            <a:pPr marL="0" indent="0">
              <a:buFontTx/>
              <a:buNone/>
              <a:defRPr/>
            </a:pPr>
            <a:endParaRPr lang="en-US" sz="1050" dirty="0" smtClean="0"/>
          </a:p>
          <a:p>
            <a:pPr marL="0" indent="0">
              <a:buFontTx/>
              <a:buNone/>
              <a:defRPr/>
            </a:pPr>
            <a:r>
              <a:rPr lang="en-US" sz="1050" dirty="0" smtClean="0"/>
              <a:t>Rev 2.0  10/1/2007 </a:t>
            </a:r>
            <a:r>
              <a:rPr lang="en-US" sz="1050" dirty="0" err="1" smtClean="0"/>
              <a:t>DLEchols</a:t>
            </a:r>
            <a:r>
              <a:rPr lang="en-US" sz="1050" dirty="0" smtClean="0"/>
              <a:t> updates:  </a:t>
            </a:r>
          </a:p>
          <a:p>
            <a:pPr marL="0" indent="0">
              <a:buFontTx/>
              <a:buNone/>
              <a:defRPr/>
            </a:pPr>
            <a:r>
              <a:rPr lang="en-US" sz="1050" dirty="0" smtClean="0"/>
              <a:t>1. Added examples and hyperlinks to published documents slides 22,23,24,26, 27,28, and 29.</a:t>
            </a:r>
          </a:p>
          <a:p>
            <a:pPr marL="0" indent="0">
              <a:buFontTx/>
              <a:buNone/>
              <a:defRPr/>
            </a:pPr>
            <a:r>
              <a:rPr lang="en-US" sz="1050" dirty="0" smtClean="0"/>
              <a:t>2. slides 23 24 added statement to use controlled documents and records.  Added work control to various slides to make sure controlled docs are used.</a:t>
            </a:r>
          </a:p>
          <a:p>
            <a:pPr marL="0" indent="0">
              <a:buFontTx/>
              <a:buNone/>
              <a:defRPr/>
            </a:pPr>
            <a:endParaRPr lang="en-US" sz="1050" dirty="0"/>
          </a:p>
          <a:p>
            <a:pPr marL="0" indent="0">
              <a:buFontTx/>
              <a:buNone/>
              <a:defRPr/>
            </a:pPr>
            <a:r>
              <a:rPr lang="en-US" sz="1050" dirty="0" smtClean="0"/>
              <a:t>Rev 1.0 </a:t>
            </a:r>
            <a:r>
              <a:rPr lang="en-US" sz="1050" dirty="0" err="1" smtClean="0"/>
              <a:t>DLEchols</a:t>
            </a:r>
            <a:r>
              <a:rPr lang="en-US" sz="1050" dirty="0" smtClean="0"/>
              <a:t>  Initial Release 5/31/2007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01000" y="6375400"/>
            <a:ext cx="9017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2A4BBF98-B432-48FD-9324-FAD26EC48E16}" type="slidenum">
              <a:rPr lang="en-US" altLang="en-US"/>
              <a:pPr/>
              <a:t>58</a:t>
            </a:fld>
            <a:r>
              <a:rPr lang="en-US" altLang="en-US"/>
              <a:t> of 58</a:t>
            </a:r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46" name="Text Box 4"/>
          <p:cNvSpPr txBox="1">
            <a:spLocks noChangeArrowheads="1"/>
          </p:cNvSpPr>
          <p:nvPr/>
        </p:nvSpPr>
        <p:spPr bwMode="auto">
          <a:xfrm>
            <a:off x="41910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858000" cy="1371600"/>
          </a:xfrm>
        </p:spPr>
        <p:txBody>
          <a:bodyPr/>
          <a:lstStyle/>
          <a:p>
            <a:pPr algn="ctr" eaLnBrk="1" hangingPunct="1"/>
            <a:r>
              <a:rPr lang="en-US" altLang="en-US" sz="6000" b="1" smtClean="0">
                <a:solidFill>
                  <a:schemeClr val="tx1"/>
                </a:solidFill>
              </a:rPr>
              <a:t>Audits are…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648200"/>
          </a:xfrm>
        </p:spPr>
        <p:txBody>
          <a:bodyPr/>
          <a:lstStyle/>
          <a:p>
            <a:pPr eaLnBrk="1" hangingPunct="1"/>
            <a:r>
              <a:rPr lang="en-US" altLang="en-US" sz="2400" b="1" smtClean="0"/>
              <a:t>A sampling of a process or activity at a point in time. </a:t>
            </a:r>
          </a:p>
          <a:p>
            <a:pPr lvl="1" eaLnBrk="1" hangingPunct="1">
              <a:buSzPct val="85000"/>
              <a:buFontTx/>
              <a:buChar char="•"/>
            </a:pPr>
            <a:r>
              <a:rPr lang="en-US" altLang="en-US" sz="2000" b="1" smtClean="0"/>
              <a:t>Different specifics may be evaluated since parts of UL will have different activities</a:t>
            </a:r>
          </a:p>
          <a:p>
            <a:pPr lvl="2" eaLnBrk="1" hangingPunct="1"/>
            <a:r>
              <a:rPr lang="en-US" altLang="en-US" sz="2000" b="1" smtClean="0"/>
              <a:t>Few or many requirements could apply to any one system assessed</a:t>
            </a:r>
            <a:endParaRPr lang="en-US" altLang="en-US" b="1" smtClean="0"/>
          </a:p>
          <a:p>
            <a:pPr eaLnBrk="1" hangingPunct="1"/>
            <a:r>
              <a:rPr lang="en-US" altLang="en-US" sz="2400" b="1" smtClean="0"/>
              <a:t>An assessment of a system (and processes of the system) to determine if it is conforming to applicable requirements (standards and procedures)</a:t>
            </a:r>
          </a:p>
          <a:p>
            <a:pPr eaLnBrk="1" hangingPunct="1"/>
            <a:endParaRPr lang="en-US" altLang="en-US" sz="2400" b="1" smtClean="0"/>
          </a:p>
          <a:p>
            <a:pPr eaLnBrk="1" hangingPunct="1"/>
            <a:r>
              <a:rPr lang="en-US" altLang="en-US" sz="2400" b="1" smtClean="0"/>
              <a:t>An assessment of system effectiveness and continuous improvement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77200" y="6375400"/>
            <a:ext cx="8255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27AE9F47-FB84-4095-924E-94C0F42119AB}" type="slidenum">
              <a:rPr lang="en-US" altLang="en-US"/>
              <a:pPr/>
              <a:t>6</a:t>
            </a:fld>
            <a:r>
              <a:rPr lang="en-US" altLang="en-US"/>
              <a:t> of 58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42672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6477000" cy="1371600"/>
          </a:xfrm>
        </p:spPr>
        <p:txBody>
          <a:bodyPr/>
          <a:lstStyle/>
          <a:p>
            <a:pPr algn="ctr" eaLnBrk="1" hangingPunct="1"/>
            <a:r>
              <a:rPr lang="en-US" altLang="en-US" sz="5400" b="1" smtClean="0">
                <a:solidFill>
                  <a:schemeClr val="tx1"/>
                </a:solidFill>
              </a:rPr>
              <a:t>Audits are not…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924800" cy="4814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An evaluation of any one person, or one person’s job performance, they are an assessment of the system at a point in time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An activity to find and place blame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An exercise to search for something wrong with the system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153400" y="6375400"/>
            <a:ext cx="7493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96D51015-ECFB-4A7D-9BB1-60C03950FA23}" type="slidenum">
              <a:rPr lang="en-US" altLang="en-US"/>
              <a:pPr/>
              <a:t>7</a:t>
            </a:fld>
            <a:r>
              <a:rPr lang="en-US" altLang="en-US"/>
              <a:t> of 58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4267200" y="6307138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696200" cy="1371600"/>
          </a:xfrm>
        </p:spPr>
        <p:txBody>
          <a:bodyPr/>
          <a:lstStyle/>
          <a:p>
            <a:pPr algn="ctr" eaLnBrk="1" hangingPunct="1"/>
            <a:r>
              <a:rPr lang="en-US" altLang="en-US" sz="4400" b="1" smtClean="0">
                <a:solidFill>
                  <a:schemeClr val="tx1"/>
                </a:solidFill>
              </a:rPr>
              <a:t>Audits Required by..</a:t>
            </a:r>
            <a:r>
              <a:rPr lang="en-US" altLang="en-US" sz="4400" smtClean="0"/>
              <a:t> </a:t>
            </a:r>
          </a:p>
        </p:txBody>
      </p:sp>
      <p:sp>
        <p:nvSpPr>
          <p:cNvPr id="1024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924800" cy="4814888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International standards such as:</a:t>
            </a:r>
          </a:p>
          <a:p>
            <a:pPr lvl="1" eaLnBrk="1" hangingPunct="1"/>
            <a:r>
              <a:rPr lang="en-US" altLang="en-US" sz="3200" dirty="0" smtClean="0"/>
              <a:t>ISO 17025 (standard UL laboratory operations are assessed against) </a:t>
            </a:r>
          </a:p>
          <a:p>
            <a:pPr lvl="1" eaLnBrk="1" hangingPunct="1"/>
            <a:r>
              <a:rPr lang="en-US" altLang="en-US" sz="3200" dirty="0" smtClean="0"/>
              <a:t>ISO 17065 (standard product certification is assessed against)</a:t>
            </a:r>
          </a:p>
          <a:p>
            <a:pPr eaLnBrk="1" hangingPunct="1"/>
            <a:r>
              <a:rPr lang="en-US" altLang="en-US" sz="3600" dirty="0" smtClean="0"/>
              <a:t>Our accreditation body and regulation body</a:t>
            </a:r>
          </a:p>
          <a:p>
            <a:pPr eaLnBrk="1" hangingPunct="1"/>
            <a:r>
              <a:rPr lang="en-US" altLang="en-US" sz="3600" dirty="0" smtClean="0"/>
              <a:t>Our internal </a:t>
            </a:r>
            <a:r>
              <a:rPr lang="en-US" altLang="en-US" sz="3600" smtClean="0"/>
              <a:t>management systems</a:t>
            </a:r>
            <a:endParaRPr lang="en-US" altLang="en-US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77200" y="6375400"/>
            <a:ext cx="8255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59CEEAC2-887F-4913-A63B-366E2029E13C}" type="slidenum">
              <a:rPr lang="en-US" altLang="en-US"/>
              <a:pPr/>
              <a:t>8</a:t>
            </a:fld>
            <a:r>
              <a:rPr lang="en-US" altLang="en-US"/>
              <a:t> of 58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824288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4267200" y="6375400"/>
            <a:ext cx="54768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  <a:p>
            <a:pPr eaLnBrk="1" hangingPunct="1"/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696200" cy="1371600"/>
          </a:xfrm>
        </p:spPr>
        <p:txBody>
          <a:bodyPr/>
          <a:lstStyle/>
          <a:p>
            <a:pPr eaLnBrk="1" hangingPunct="1"/>
            <a:r>
              <a:rPr lang="en-US" altLang="en-US" sz="6000" b="1" smtClean="0">
                <a:solidFill>
                  <a:schemeClr val="tx1"/>
                </a:solidFill>
              </a:rPr>
              <a:t>Need for Audits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924800" cy="481488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3600" smtClean="0"/>
              <a:t>Audits help to verify that we are meeting our accreditor, customer and business requirements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 smtClean="0"/>
          </a:p>
          <a:p>
            <a:pPr eaLnBrk="1" hangingPunct="1"/>
            <a:r>
              <a:rPr lang="en-US" altLang="en-US" sz="3600" smtClean="0"/>
              <a:t>Audits also can help us determine if we are doing the things to meet our Quality Policy and Mission</a:t>
            </a:r>
          </a:p>
          <a:p>
            <a:pPr eaLnBrk="1" hangingPunct="1"/>
            <a:endParaRPr lang="en-US" altLang="en-US" sz="4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77200" y="6375400"/>
            <a:ext cx="825500" cy="330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fld id="{D5A9777E-85B9-4496-8AA2-A0FB1F44EBFD}" type="slidenum">
              <a:rPr lang="en-US" altLang="en-US"/>
              <a:pPr/>
              <a:t>9</a:t>
            </a:fld>
            <a:r>
              <a:rPr lang="en-US" altLang="en-US"/>
              <a:t> of 58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stealth" w="med" len="med"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4267200" y="6375400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altLang="en-US" sz="800" b="1"/>
              <a:t>Rev </a:t>
            </a:r>
            <a:r>
              <a:rPr lang="en-US" altLang="en-US" sz="800" b="1" smtClean="0"/>
              <a:t>7.0</a:t>
            </a:r>
            <a:endParaRPr lang="en-US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 brand template">
  <a:themeElements>
    <a:clrScheme name="ul brand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l brand template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stealth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stealth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ul brand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 brand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 brand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 brand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 brand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 brand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 brand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 brand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 brand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 brand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 brand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 brand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C:\Data\02955\ul brand template.pot</Template>
  <TotalTime>46299869</TotalTime>
  <Pages>20</Pages>
  <Words>4142</Words>
  <Application>Microsoft Office PowerPoint</Application>
  <PresentationFormat>On-screen Show (4:3)</PresentationFormat>
  <Paragraphs>538</Paragraphs>
  <Slides>58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Helv</vt:lpstr>
      <vt:lpstr>Osaka</vt:lpstr>
      <vt:lpstr>Arial</vt:lpstr>
      <vt:lpstr>Book Antiqua</vt:lpstr>
      <vt:lpstr>Times New Roman</vt:lpstr>
      <vt:lpstr>ul brand template</vt:lpstr>
      <vt:lpstr>Audit Preparedness</vt:lpstr>
      <vt:lpstr>Agenda</vt:lpstr>
      <vt:lpstr>Purpose</vt:lpstr>
      <vt:lpstr>PowerPoint Presentation</vt:lpstr>
      <vt:lpstr>An Audit is…</vt:lpstr>
      <vt:lpstr>Audits are…</vt:lpstr>
      <vt:lpstr>Audits are not…</vt:lpstr>
      <vt:lpstr>Audits Required by.. </vt:lpstr>
      <vt:lpstr>Need for Audits</vt:lpstr>
      <vt:lpstr>Types of Audits</vt:lpstr>
      <vt:lpstr>Types of Audits</vt:lpstr>
      <vt:lpstr>PowerPoint Presentation</vt:lpstr>
      <vt:lpstr>Basic Audit Process</vt:lpstr>
      <vt:lpstr>Audits Conducted by….</vt:lpstr>
      <vt:lpstr>Audit by Observation</vt:lpstr>
      <vt:lpstr>Audit by Interviewing</vt:lpstr>
      <vt:lpstr>Audit by Record Review</vt:lpstr>
      <vt:lpstr>Audit by procedure review</vt:lpstr>
      <vt:lpstr>PowerPoint Presentation</vt:lpstr>
      <vt:lpstr> Always be Prepared  </vt:lpstr>
      <vt:lpstr>Always  be Prepared</vt:lpstr>
      <vt:lpstr>Pre-Audit Planning</vt:lpstr>
      <vt:lpstr>Pre-Audit Planning</vt:lpstr>
      <vt:lpstr>Pre-Audit Planning</vt:lpstr>
      <vt:lpstr>Producing Records</vt:lpstr>
      <vt:lpstr>Procedure Review</vt:lpstr>
      <vt:lpstr>Procedure Review</vt:lpstr>
      <vt:lpstr>Procedure Review</vt:lpstr>
      <vt:lpstr>During the audit ….. </vt:lpstr>
      <vt:lpstr>When you are being interviewed</vt:lpstr>
      <vt:lpstr> Listening Effectively </vt:lpstr>
      <vt:lpstr> </vt:lpstr>
      <vt:lpstr>Redirecting the Auditor</vt:lpstr>
      <vt:lpstr>Negative responses – before you say no…</vt:lpstr>
      <vt:lpstr>General Audit Behavior</vt:lpstr>
      <vt:lpstr>What to do if the Auditor has a finding?</vt:lpstr>
      <vt:lpstr>Disputing findings</vt:lpstr>
      <vt:lpstr>PowerPoint Presentation</vt:lpstr>
      <vt:lpstr>Audit Findings</vt:lpstr>
      <vt:lpstr>CAR’s and Root Cause Analysis</vt:lpstr>
      <vt:lpstr> The Role of the Audit Escort </vt:lpstr>
      <vt:lpstr>The Audit Escort</vt:lpstr>
      <vt:lpstr>Attributes of the Audit Escort</vt:lpstr>
      <vt:lpstr>Value of the Audit Escort</vt:lpstr>
      <vt:lpstr>Value of the Audit Escort</vt:lpstr>
      <vt:lpstr>Value of the Audit Escort</vt:lpstr>
      <vt:lpstr> Note Taking</vt:lpstr>
      <vt:lpstr>Interaction with the Auditee and Auditor</vt:lpstr>
      <vt:lpstr>Audit Escort Assistance</vt:lpstr>
      <vt:lpstr>Interaction with the Auditor</vt:lpstr>
      <vt:lpstr>Interaction with the Auditor</vt:lpstr>
      <vt:lpstr>Interaction with the Auditee and Auditor</vt:lpstr>
      <vt:lpstr>Interaction with the Auditee and Auditor</vt:lpstr>
      <vt:lpstr>Interaction with the Auditor</vt:lpstr>
      <vt:lpstr>SUMMARY</vt:lpstr>
      <vt:lpstr>WHERE DO I FIND MORE INFORMATION?</vt:lpstr>
      <vt:lpstr>Revision History</vt:lpstr>
      <vt:lpstr>Revision History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 Audit Preparedness -</dc:title>
  <dc:creator>Carla Gleason</dc:creator>
  <dc:description>Rev 3.0 DLE Updates:1. slide 23 removed CAM reference and added UL Mark Policy 2. Slide 40 removed reference to 00-QA-S0010 and added 00-QA-S0006. 3. Slide 41 removed reference to Jim Oates CAR Owner and added Densie Echols._x000d_
Rev 2.0 DLE updates:  1. Added examples and hyperlinks to published documents slides 22,23,24,26, 27,28, and 29._x000d_
2. slides 2324 added statement to use controlled documents and records.  added work control to variuos slides to make sue controlled docs are used.</dc:description>
  <cp:lastModifiedBy>Huang, Kai</cp:lastModifiedBy>
  <cp:revision>376</cp:revision>
  <cp:lastPrinted>1998-04-15T17:15:04Z</cp:lastPrinted>
  <dcterms:created xsi:type="dcterms:W3CDTF">1998-04-15T14:41:56Z</dcterms:created>
  <dcterms:modified xsi:type="dcterms:W3CDTF">2018-03-06T22:38:49Z</dcterms:modified>
</cp:coreProperties>
</file>