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88" r:id="rId5"/>
    <p:sldId id="474" r:id="rId6"/>
    <p:sldId id="487" r:id="rId7"/>
    <p:sldId id="483" r:id="rId8"/>
    <p:sldId id="489" r:id="rId9"/>
    <p:sldId id="478" r:id="rId10"/>
    <p:sldId id="485" r:id="rId11"/>
    <p:sldId id="484" r:id="rId12"/>
    <p:sldId id="486" r:id="rId13"/>
    <p:sldId id="454" r:id="rId14"/>
    <p:sldId id="472" r:id="rId15"/>
    <p:sldId id="492" r:id="rId16"/>
    <p:sldId id="491" r:id="rId17"/>
    <p:sldId id="475" r:id="rId18"/>
    <p:sldId id="490" r:id="rId19"/>
    <p:sldId id="452" r:id="rId20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08E"/>
    <a:srgbClr val="C10036"/>
    <a:srgbClr val="FDC835"/>
    <a:srgbClr val="96C547"/>
    <a:srgbClr val="6EC1BC"/>
    <a:srgbClr val="F18307"/>
    <a:srgbClr val="459D2D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9" autoAdjust="0"/>
    <p:restoredTop sz="86619" autoAdjust="0"/>
  </p:normalViewPr>
  <p:slideViewPr>
    <p:cSldViewPr snapToGrid="0" snapToObjects="1">
      <p:cViewPr varScale="1">
        <p:scale>
          <a:sx n="72" d="100"/>
          <a:sy n="72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2556" y="-9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332"/>
          </a:xfrm>
          <a:prstGeom prst="rect">
            <a:avLst/>
          </a:prstGeom>
        </p:spPr>
        <p:txBody>
          <a:bodyPr vert="horz" wrap="square" lIns="96478" tIns="48239" rIns="96478" bIns="48239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60" cy="496332"/>
          </a:xfrm>
          <a:prstGeom prst="rect">
            <a:avLst/>
          </a:prstGeom>
        </p:spPr>
        <p:txBody>
          <a:bodyPr vert="horz" wrap="square" lIns="96478" tIns="48239" rIns="96478" bIns="4823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390CCF0-D036-4FDD-AB8A-178720D7E394}" type="datetime1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478" tIns="48239" rIns="96478" bIns="4823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6478" tIns="48239" rIns="96478" bIns="4823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60" cy="496332"/>
          </a:xfrm>
          <a:prstGeom prst="rect">
            <a:avLst/>
          </a:prstGeom>
        </p:spPr>
        <p:txBody>
          <a:bodyPr vert="horz" wrap="square" lIns="96478" tIns="48239" rIns="96478" bIns="48239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60" cy="496332"/>
          </a:xfrm>
          <a:prstGeom prst="rect">
            <a:avLst/>
          </a:prstGeom>
        </p:spPr>
        <p:txBody>
          <a:bodyPr vert="horz" wrap="square" lIns="96478" tIns="48239" rIns="96478" bIns="4823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A7B0E06-88C7-41A5-89C6-578FDE024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48AF2-C602-4344-B123-036D798579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7B0E06-88C7-41A5-89C6-578FDE0245C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1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4685230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4685230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30713" y="1700213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6E1F3-A726-4DE7-8C85-8936515E0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181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2888"/>
            <a:ext cx="4722584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472258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7D874-DEDF-4E40-AA13-89BA69EA5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3BC72-6A81-4160-8EC7-BF047365F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6EEB-9DFB-44B5-B382-C3FFE14AE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2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6ED2C-34E3-440D-AD0C-F896FF87C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C3709-98A9-4334-A7E1-7C2DCE189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EDBD0-164C-4E41-8945-A4B6B0E75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BD785D66-E9DD-4DC1-8003-1C9ECFB45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+mn-cs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eat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199" y="2876550"/>
            <a:ext cx="6153665" cy="373800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EPEAT Scheme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Scheme Owner: The Green Electronics Council</a:t>
            </a:r>
            <a:br>
              <a:rPr lang="en-US" sz="1600" dirty="0" smtClean="0">
                <a:latin typeface="Arial" charset="0"/>
              </a:rPr>
            </a:b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Program Manager: Pam Seaver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63486"/>
            <a:ext cx="48768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EPEAT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6ED2C-34E3-440D-AD0C-F896FF87CFA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16828"/>
            <a:ext cx="3810000" cy="4511832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Manufacturers approach PRE to declare </a:t>
            </a:r>
            <a:r>
              <a:rPr lang="en-US" dirty="0" smtClean="0"/>
              <a:t>their </a:t>
            </a:r>
            <a:r>
              <a:rPr lang="en-US" dirty="0"/>
              <a:t>products’ conformance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Product </a:t>
            </a:r>
            <a:r>
              <a:rPr lang="en-US" b="1" dirty="0"/>
              <a:t>Registration </a:t>
            </a:r>
            <a:r>
              <a:rPr lang="en-US" b="1" dirty="0" smtClean="0"/>
              <a:t>Entity </a:t>
            </a:r>
            <a:r>
              <a:rPr lang="en-US" dirty="0" smtClean="0"/>
              <a:t>(PRE) </a:t>
            </a:r>
            <a:r>
              <a:rPr lang="en-US" b="1" dirty="0" smtClean="0"/>
              <a:t>performs </a:t>
            </a:r>
            <a:r>
              <a:rPr lang="en-US" dirty="0" smtClean="0"/>
              <a:t>a Desk Review of the </a:t>
            </a:r>
            <a:r>
              <a:rPr lang="en-US" dirty="0"/>
              <a:t>accuracy of </a:t>
            </a:r>
            <a:r>
              <a:rPr lang="en-US" dirty="0" smtClean="0"/>
              <a:t>the manufacturer’s declarations, </a:t>
            </a:r>
            <a:r>
              <a:rPr lang="en-US" b="1" dirty="0" smtClean="0"/>
              <a:t>activates</a:t>
            </a:r>
            <a:r>
              <a:rPr lang="en-US" dirty="0" smtClean="0"/>
              <a:t> products on the registry.  After sufficient desk reviews have been completed, Manufacturer is given access to </a:t>
            </a:r>
            <a:r>
              <a:rPr lang="en-US" b="1" dirty="0" smtClean="0">
                <a:solidFill>
                  <a:srgbClr val="FF0000"/>
                </a:solidFill>
              </a:rPr>
              <a:t>self-declare</a:t>
            </a:r>
            <a:r>
              <a:rPr lang="en-US" dirty="0" smtClean="0"/>
              <a:t> product conformance</a:t>
            </a:r>
          </a:p>
          <a:p>
            <a:endParaRPr lang="en-US" dirty="0"/>
          </a:p>
        </p:txBody>
      </p:sp>
      <p:sp>
        <p:nvSpPr>
          <p:cNvPr id="3" name="8-Point Star 2"/>
          <p:cNvSpPr/>
          <p:nvPr/>
        </p:nvSpPr>
        <p:spPr>
          <a:xfrm>
            <a:off x="4797055" y="4784239"/>
            <a:ext cx="912628" cy="797443"/>
          </a:xfrm>
          <a:prstGeom prst="star8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267200" y="3859619"/>
            <a:ext cx="272902" cy="14460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846288" y="3859619"/>
            <a:ext cx="271131" cy="14460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EPEAT Overview </a:t>
            </a:r>
            <a:br>
              <a:rPr lang="en-US" dirty="0" smtClean="0"/>
            </a:br>
            <a:r>
              <a:rPr lang="en-US" sz="1600" dirty="0" smtClean="0"/>
              <a:t>(continued)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3BC72-6A81-4160-8EC7-BF047365F3F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Slide Number Placeholder 3"/>
          <p:cNvSpPr txBox="1">
            <a:spLocks/>
          </p:cNvSpPr>
          <p:nvPr/>
        </p:nvSpPr>
        <p:spPr>
          <a:xfrm>
            <a:off x="4378325" y="508054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Geneva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9pPr>
          </a:lstStyle>
          <a:p>
            <a:pPr>
              <a:defRPr/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544286" y="1233378"/>
            <a:ext cx="8142513" cy="494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+mn-cs"/>
              </a:defRPr>
            </a:lvl1pPr>
            <a:lvl2pPr marL="344488" indent="-1714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b="1" dirty="0" smtClean="0"/>
              <a:t>EPEAT Product Verification Committee (PVC) approves </a:t>
            </a:r>
            <a:r>
              <a:rPr lang="en-US" sz="1800" dirty="0" smtClean="0"/>
              <a:t>the Verification Round Plan for 1680.1, 1680.2 or 1680.3.  Goal is 6 Verification Rounds  per year, per standard.  Select specific criteria, select countries. </a:t>
            </a:r>
            <a:endParaRPr lang="en-US" sz="1800" dirty="0"/>
          </a:p>
          <a:p>
            <a:pPr marL="801687" lvl="4" indent="0" defTabSz="914400">
              <a:buNone/>
            </a:pPr>
            <a:r>
              <a:rPr lang="en-US" altLang="ja-JP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Verification Rounds may be:</a:t>
            </a:r>
          </a:p>
          <a:p>
            <a:pPr lvl="4" defTabSz="914400"/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Level 0: Independent document review – no subscriber involvement required</a:t>
            </a:r>
          </a:p>
          <a:p>
            <a:pPr lvl="4" defTabSz="914400"/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Level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1: Desk inspection of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evidence (document review)</a:t>
            </a:r>
            <a:endParaRPr lang="en-US" altLang="ja-JP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4" defTabSz="914400"/>
            <a:r>
              <a:rPr lang="en-US" altLang="ja-JP" sz="1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Level 2: Empirical </a:t>
            </a:r>
            <a:r>
              <a:rPr lang="en-US" altLang="ja-JP" sz="1400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investigations/interviews (analytical test data requested)</a:t>
            </a:r>
            <a:endParaRPr lang="en-US" altLang="ja-JP" sz="1400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4" defTabSz="914400"/>
            <a:r>
              <a:rPr lang="en-US" altLang="ja-JP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Level 3: Analytical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investigation (testing performed by PRE)</a:t>
            </a:r>
            <a:endParaRPr lang="en-US" altLang="ja-JP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800" b="1" dirty="0" smtClean="0"/>
              <a:t>PRE conducts</a:t>
            </a:r>
            <a:r>
              <a:rPr lang="en-US" sz="1800" dirty="0" smtClean="0"/>
              <a:t> verification/investigations by communicating with the Subscriber to obtain sufficient data to prove conformance. Investigation reports are submitted to the EPEAT PVC with a recommendation that the product is conformant or non-conformant.  </a:t>
            </a:r>
          </a:p>
          <a:p>
            <a:pPr marL="285750" indent="-285750">
              <a:buFontTx/>
              <a:buChar char="-"/>
            </a:pPr>
            <a:r>
              <a:rPr lang="en-US" sz="1800" b="1" dirty="0" smtClean="0"/>
              <a:t>PVC reviews </a:t>
            </a:r>
            <a:r>
              <a:rPr lang="en-US" sz="1800" dirty="0" smtClean="0"/>
              <a:t>the investigation reports, determines Conformance/Non-conformance (may agree or disagree with the QV)</a:t>
            </a:r>
            <a:endParaRPr lang="en-US" sz="1800" b="1" dirty="0" smtClean="0"/>
          </a:p>
          <a:p>
            <a:pPr marL="0" indent="0"/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800" b="1" dirty="0" smtClean="0"/>
              <a:t>MSE Publishes </a:t>
            </a:r>
            <a:r>
              <a:rPr lang="en-US" sz="1800" dirty="0" smtClean="0"/>
              <a:t>Investigation Results. </a:t>
            </a:r>
            <a:r>
              <a:rPr lang="en-US" sz="1800" dirty="0"/>
              <a:t>When a </a:t>
            </a:r>
            <a:r>
              <a:rPr lang="en-US" sz="1800" dirty="0" smtClean="0"/>
              <a:t>non-conformity </a:t>
            </a:r>
            <a:r>
              <a:rPr lang="en-US" sz="1800" dirty="0"/>
              <a:t>is found, manufacturer must take corrective action.  </a:t>
            </a:r>
          </a:p>
          <a:p>
            <a:pPr marL="285750" indent="-285750">
              <a:buFontTx/>
              <a:buChar char="-"/>
            </a:pPr>
            <a:endParaRPr lang="en-US" sz="1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EPEAT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3BC72-6A81-4160-8EC7-BF047365F3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00"/>
            <a:ext cx="9055733" cy="59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4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Desk Review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Completion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Desk Review Workbook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Verification Round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Investigation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3BC72-6A81-4160-8EC7-BF047365F3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EPEAT Registration vs. ULE SPC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33154"/>
            <a:ext cx="4038600" cy="5093010"/>
          </a:xfrm>
        </p:spPr>
        <p:txBody>
          <a:bodyPr>
            <a:normAutofit fontScale="92500" lnSpcReduction="10000"/>
          </a:bodyPr>
          <a:lstStyle/>
          <a:p>
            <a:pPr marL="0" lvl="1" indent="0" defTabSz="914400" eaLnBrk="1" hangingPunct="1">
              <a:lnSpc>
                <a:spcPct val="12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EPEAT</a:t>
            </a:r>
          </a:p>
          <a:p>
            <a:pPr marL="457200" lvl="1" indent="-457200" defTabSz="914400" eaLnBrk="1" hangingPunct="1">
              <a:lnSpc>
                <a:spcPct val="120000"/>
              </a:lnSpc>
              <a:buFont typeface="Arial" pitchFamily="34" charset="0"/>
              <a:buChar char="‒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Self-declaration by manufacturers and </a:t>
            </a:r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post-market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surveillance syste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1" indent="-457200" defTabSz="914400" eaLnBrk="1" hangingPunct="1">
              <a:spcBef>
                <a:spcPts val="600"/>
              </a:spcBef>
              <a:buFont typeface="Arial" pitchFamily="34" charset="0"/>
              <a:buChar char="‒"/>
            </a:pPr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Required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in purchasing specs for: </a:t>
            </a:r>
          </a:p>
          <a:p>
            <a:pPr marL="801687" lvl="4" indent="-171450" defTabSz="914400" eaLnBrk="1" hangingPunct="1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national governments</a:t>
            </a:r>
          </a:p>
          <a:p>
            <a:pPr marL="801687" lvl="4" indent="-171450" defTabSz="914400" eaLnBrk="1" hangingPunct="1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large enterprises </a:t>
            </a:r>
          </a:p>
          <a:p>
            <a:pPr marL="801687" lvl="4" indent="-171450" defTabSz="914400" eaLnBrk="1" hangingPunct="1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state/provincial/county/municipal governments</a:t>
            </a:r>
          </a:p>
          <a:p>
            <a:pPr marL="801687" lvl="4" indent="-171450" defTabSz="914400" eaLnBrk="1" hangingPunct="1"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universities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K-12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schools</a:t>
            </a:r>
          </a:p>
          <a:p>
            <a:pPr marL="457200" lvl="1" indent="-457200" defTabSz="914400" eaLnBrk="1" hangingPunct="1">
              <a:lnSpc>
                <a:spcPct val="120000"/>
              </a:lnSpc>
              <a:buFont typeface="Arial" pitchFamily="34" charset="0"/>
              <a:buChar char="‒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EPEAT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market recognition for environmentally preferable electronic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products</a:t>
            </a:r>
          </a:p>
          <a:p>
            <a:pPr marL="457200" lvl="1" indent="-457200" defTabSz="914400" eaLnBrk="1" hangingPunct="1">
              <a:lnSpc>
                <a:spcPct val="120000"/>
              </a:lnSpc>
              <a:buFont typeface="Arial" pitchFamily="34" charset="0"/>
              <a:buChar char="‒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Desk Review for initial registration, brief and do not check all criteria for all products</a:t>
            </a:r>
          </a:p>
          <a:p>
            <a:pPr marL="457200" lvl="1" indent="-457200" defTabSz="914400" eaLnBrk="1" hangingPunct="1">
              <a:lnSpc>
                <a:spcPct val="120000"/>
              </a:lnSpc>
              <a:buFont typeface="Arial" pitchFamily="34" charset="0"/>
              <a:buChar char="‒"/>
            </a:pPr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Verification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Rounds – Goal is 6 per year, per standard, only some criteria reviewed and only ~10% of products are verified each round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033154"/>
            <a:ext cx="4038600" cy="509300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2600" b="1" dirty="0" smtClean="0"/>
              <a:t>SPC</a:t>
            </a:r>
          </a:p>
          <a:p>
            <a:pPr>
              <a:buFont typeface="Arial" pitchFamily="34" charset="0"/>
              <a:buChar char="‒"/>
            </a:pPr>
            <a:r>
              <a:rPr lang="en-US" sz="1600" dirty="0" smtClean="0"/>
              <a:t>Third party certification, </a:t>
            </a:r>
            <a:r>
              <a:rPr lang="en-US" sz="1600" b="1" dirty="0" smtClean="0">
                <a:solidFill>
                  <a:srgbClr val="0070C0"/>
                </a:solidFill>
              </a:rPr>
              <a:t>pre-market</a:t>
            </a:r>
            <a:r>
              <a:rPr lang="en-US" sz="1600" dirty="0" smtClean="0"/>
              <a:t> evaluation</a:t>
            </a:r>
          </a:p>
          <a:p>
            <a:pPr>
              <a:buFont typeface="Arial" pitchFamily="34" charset="0"/>
              <a:buChar char="‒"/>
            </a:pPr>
            <a:r>
              <a:rPr lang="en-US" sz="1600" b="1" dirty="0" smtClean="0">
                <a:solidFill>
                  <a:srgbClr val="0070C0"/>
                </a:solidFill>
              </a:rPr>
              <a:t>Voluntary</a:t>
            </a:r>
            <a:r>
              <a:rPr lang="en-US" sz="1600" dirty="0" smtClean="0"/>
              <a:t> certification</a:t>
            </a:r>
          </a:p>
          <a:p>
            <a:pPr>
              <a:buFont typeface="Arial" pitchFamily="34" charset="0"/>
              <a:buChar char="‒"/>
            </a:pPr>
            <a:endParaRPr lang="en-US" sz="1600" dirty="0"/>
          </a:p>
          <a:p>
            <a:pPr>
              <a:buFont typeface="Arial" pitchFamily="34" charset="0"/>
              <a:buChar char="‒"/>
            </a:pPr>
            <a:endParaRPr lang="en-US" sz="1600" dirty="0" smtClean="0"/>
          </a:p>
          <a:p>
            <a:pPr>
              <a:buFont typeface="Arial" pitchFamily="34" charset="0"/>
              <a:buChar char="‒"/>
            </a:pPr>
            <a:r>
              <a:rPr lang="en-US" sz="1600" dirty="0" smtClean="0"/>
              <a:t>UL brand market recognition</a:t>
            </a:r>
          </a:p>
          <a:p>
            <a:pPr marL="0" indent="0"/>
            <a:endParaRPr lang="en-US" sz="1600" dirty="0" smtClean="0"/>
          </a:p>
          <a:p>
            <a:pPr>
              <a:buFont typeface="Arial" pitchFamily="34" charset="0"/>
              <a:buChar char="‒"/>
            </a:pPr>
            <a:r>
              <a:rPr lang="en-US" sz="1600" dirty="0" smtClean="0"/>
              <a:t>Certification includes comprehensive review of </a:t>
            </a:r>
            <a:r>
              <a:rPr lang="en-US" sz="1600" i="1" dirty="0" smtClean="0"/>
              <a:t>all</a:t>
            </a:r>
            <a:r>
              <a:rPr lang="en-US" sz="1600" dirty="0" smtClean="0"/>
              <a:t> criteria, visual inspection and on-site audit</a:t>
            </a:r>
          </a:p>
          <a:p>
            <a:pPr>
              <a:buFont typeface="Arial" pitchFamily="34" charset="0"/>
              <a:buChar char="‒"/>
            </a:pPr>
            <a:endParaRPr lang="en-US" sz="1600" dirty="0" smtClean="0"/>
          </a:p>
          <a:p>
            <a:pPr>
              <a:buFont typeface="Arial" pitchFamily="34" charset="0"/>
              <a:buChar char="‒"/>
            </a:pPr>
            <a:r>
              <a:rPr lang="en-US" sz="1600" b="1" dirty="0" smtClean="0">
                <a:solidFill>
                  <a:srgbClr val="0070C0"/>
                </a:solidFill>
              </a:rPr>
              <a:t>Annual Review</a:t>
            </a:r>
            <a:r>
              <a:rPr lang="en-US" sz="1600" dirty="0" smtClean="0"/>
              <a:t> is required, all models/families once per year</a:t>
            </a:r>
            <a:endParaRPr lang="en-US" sz="1600" dirty="0"/>
          </a:p>
        </p:txBody>
      </p:sp>
      <p:sp>
        <p:nvSpPr>
          <p:cNvPr id="17412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356ED1-8AC4-4E49-BEEC-F10CDB23C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Competency and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Competency: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Personnel involved in the EPEAT Scheme are to become Qualified Verifiers (QVs), a training provided by the GEC.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EPMs perform Desk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ULE uses FUS QVs and EPMs to perform Verifications Rounds.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Records: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Desk Review Workbook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Manufacturer Desk Review Status on EPEAT.net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Investigation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3BC72-6A81-4160-8EC7-BF047365F3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12" y="6166547"/>
            <a:ext cx="2221862" cy="3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EPEAT?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7D874-DEDF-4E40-AA13-89BA69EA5F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65513"/>
            <a:ext cx="8153400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spcAft>
                <a:spcPct val="30000"/>
              </a:spcAft>
            </a:pPr>
            <a:r>
              <a:rPr lang="en-US" sz="2400" b="1" dirty="0">
                <a:ea typeface="Arial" charset="0"/>
                <a:cs typeface="Arial" charset="0"/>
              </a:rPr>
              <a:t>“</a:t>
            </a:r>
            <a:r>
              <a:rPr lang="en-US" sz="2400" b="1" u="sng" dirty="0">
                <a:ea typeface="Arial" charset="0"/>
                <a:cs typeface="Arial" charset="0"/>
              </a:rPr>
              <a:t>E</a:t>
            </a:r>
            <a:r>
              <a:rPr lang="en-US" sz="2400" b="1" dirty="0">
                <a:ea typeface="Arial" charset="0"/>
                <a:cs typeface="Arial" charset="0"/>
              </a:rPr>
              <a:t>lectronic </a:t>
            </a:r>
            <a:r>
              <a:rPr lang="en-US" sz="2400" b="1" u="sng" dirty="0">
                <a:ea typeface="Arial" charset="0"/>
                <a:cs typeface="Arial" charset="0"/>
              </a:rPr>
              <a:t>P</a:t>
            </a:r>
            <a:r>
              <a:rPr lang="en-US" sz="2400" b="1" dirty="0">
                <a:ea typeface="Arial" charset="0"/>
                <a:cs typeface="Arial" charset="0"/>
              </a:rPr>
              <a:t>roducts </a:t>
            </a:r>
            <a:r>
              <a:rPr lang="en-US" sz="2400" b="1" u="sng" dirty="0">
                <a:ea typeface="Arial" charset="0"/>
                <a:cs typeface="Arial" charset="0"/>
              </a:rPr>
              <a:t>E</a:t>
            </a:r>
            <a:r>
              <a:rPr lang="en-US" sz="2400" b="1" dirty="0">
                <a:ea typeface="Arial" charset="0"/>
                <a:cs typeface="Arial" charset="0"/>
              </a:rPr>
              <a:t>nvironmental </a:t>
            </a:r>
            <a:r>
              <a:rPr lang="en-US" sz="2400" b="1" u="sng" dirty="0">
                <a:ea typeface="Arial" charset="0"/>
                <a:cs typeface="Arial" charset="0"/>
              </a:rPr>
              <a:t>A</a:t>
            </a:r>
            <a:r>
              <a:rPr lang="en-US" sz="2400" b="1" dirty="0">
                <a:ea typeface="Arial" charset="0"/>
                <a:cs typeface="Arial" charset="0"/>
              </a:rPr>
              <a:t>ssessment </a:t>
            </a:r>
            <a:r>
              <a:rPr lang="en-US" sz="2400" b="1" u="sng" dirty="0">
                <a:ea typeface="Arial" charset="0"/>
                <a:cs typeface="Arial" charset="0"/>
              </a:rPr>
              <a:t>T</a:t>
            </a:r>
            <a:r>
              <a:rPr lang="en-US" sz="2400" b="1" dirty="0">
                <a:ea typeface="Arial" charset="0"/>
                <a:cs typeface="Arial" charset="0"/>
              </a:rPr>
              <a:t>ool”</a:t>
            </a:r>
          </a:p>
          <a:p>
            <a:pPr lvl="1" defTabSz="914400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An </a:t>
            </a:r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environmental procurement tool designed to help institutional purchasers and consumers evaluate, compare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select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electronics products </a:t>
            </a:r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based on their environmental attributes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.</a:t>
            </a:r>
          </a:p>
          <a:p>
            <a:pPr lvl="1" defTabSz="914400" eaLnBrk="1" hangingPunct="1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  <a:ea typeface="Geneva" charset="0"/>
              <a:cs typeface="Arial" charset="0"/>
            </a:endParaRPr>
          </a:p>
          <a:p>
            <a:pPr marL="103188" lvl="1" defTabSz="91440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ea typeface="Geneva" charset="0"/>
                <a:cs typeface="Arial" charset="0"/>
              </a:rPr>
              <a:t>The EPEAT Program was </a:t>
            </a:r>
            <a:r>
              <a:rPr lang="en-US" sz="2000" dirty="0" smtClean="0"/>
              <a:t>developed </a:t>
            </a:r>
            <a:r>
              <a:rPr lang="en-US" sz="2000" dirty="0"/>
              <a:t>through the collaboration of stakeholders from the business, advocacy, government and </a:t>
            </a:r>
            <a:r>
              <a:rPr lang="en-US" sz="2000" dirty="0" smtClean="0"/>
              <a:t>academic institutions.  The program </a:t>
            </a:r>
            <a:r>
              <a:rPr lang="en-US" sz="2000" dirty="0" smtClean="0">
                <a:solidFill>
                  <a:srgbClr val="000000"/>
                </a:solidFill>
                <a:ea typeface="Geneva" charset="0"/>
                <a:cs typeface="Arial" charset="0"/>
              </a:rPr>
              <a:t>is managed by the Green Electronics Council (GEC)  </a:t>
            </a:r>
            <a:endParaRPr lang="en-US" sz="2000" dirty="0"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4774"/>
            <a:ext cx="6335486" cy="4351789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</a:pPr>
            <a:r>
              <a:rPr lang="en-US" sz="2000" b="1" dirty="0" smtClean="0"/>
              <a:t>Milestones</a:t>
            </a: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2001 </a:t>
            </a:r>
            <a:r>
              <a:rPr lang="en-US" sz="2000" dirty="0" smtClean="0"/>
              <a:t> EPA awarded a grant to develop an electronics environmental rating system.</a:t>
            </a:r>
            <a:r>
              <a:rPr lang="en-US" sz="2000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2002</a:t>
            </a:r>
            <a:r>
              <a:rPr lang="en-US" sz="2000" dirty="0" smtClean="0"/>
              <a:t>  Stakeholders </a:t>
            </a:r>
            <a:r>
              <a:rPr lang="en-US" sz="2000" dirty="0"/>
              <a:t>begin developing </a:t>
            </a:r>
            <a:r>
              <a:rPr lang="en-US" sz="2000" dirty="0" smtClean="0"/>
              <a:t>rating system for electronics.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smtClean="0"/>
              <a:t>2005</a:t>
            </a:r>
            <a:r>
              <a:rPr lang="en-US" sz="2000" dirty="0" smtClean="0"/>
              <a:t>  Stakeholders </a:t>
            </a:r>
            <a:r>
              <a:rPr lang="en-US" sz="2000" dirty="0"/>
              <a:t>select host to implement IEEE 1680. </a:t>
            </a:r>
            <a:r>
              <a:rPr lang="en-US" sz="2000" dirty="0" smtClean="0"/>
              <a:t>EPA provides </a:t>
            </a:r>
            <a:r>
              <a:rPr lang="en-US" sz="2000" dirty="0"/>
              <a:t>start‐up grant. EPEAT Inc. formed. 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smtClean="0"/>
              <a:t>2006</a:t>
            </a:r>
            <a:r>
              <a:rPr lang="en-US" sz="2000" dirty="0" smtClean="0"/>
              <a:t>  IEEE 1680.1 released, </a:t>
            </a:r>
            <a:r>
              <a:rPr lang="en-US" sz="2000" dirty="0" smtClean="0">
                <a:hlinkClick r:id="rId2"/>
              </a:rPr>
              <a:t>www.epeat.net</a:t>
            </a:r>
            <a:r>
              <a:rPr lang="en-US" sz="2000" dirty="0" smtClean="0"/>
              <a:t>  launched. Maintained by Green Electronics Council (GEC)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smtClean="0"/>
              <a:t>2012</a:t>
            </a:r>
            <a:r>
              <a:rPr lang="en-US" sz="2000" dirty="0" smtClean="0"/>
              <a:t>  IEEE 1680.2, 1680.3 standards released.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smtClean="0"/>
              <a:t>2013  </a:t>
            </a:r>
            <a:r>
              <a:rPr lang="en-US" sz="2000" dirty="0" smtClean="0"/>
              <a:t>IEEE </a:t>
            </a:r>
            <a:r>
              <a:rPr lang="en-US" sz="2000" dirty="0"/>
              <a:t>1680.2, 1680.3 </a:t>
            </a:r>
            <a:r>
              <a:rPr lang="en-US" sz="2000" dirty="0" smtClean="0"/>
              <a:t>registry launch!</a:t>
            </a:r>
            <a:endParaRPr lang="en-US" sz="2000" b="1" dirty="0" smtClean="0"/>
          </a:p>
          <a:p>
            <a:pPr marL="0" indent="0"/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6ED2C-34E3-440D-AD0C-F896FF87CFA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096"/>
            <a:ext cx="8229600" cy="4548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</a:t>
            </a:r>
            <a:r>
              <a:rPr lang="en-US" b="0" dirty="0" smtClean="0">
                <a:solidFill>
                  <a:schemeClr val="tx1"/>
                </a:solidFill>
              </a:rPr>
              <a:t> – Product Registration Entity </a:t>
            </a:r>
            <a:r>
              <a:rPr lang="en-US" sz="1900" b="0" dirty="0" smtClean="0">
                <a:solidFill>
                  <a:schemeClr val="tx1"/>
                </a:solidFill>
              </a:rPr>
              <a:t>(UL Environment)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MSE</a:t>
            </a:r>
            <a:r>
              <a:rPr lang="en-US" b="0" dirty="0" smtClean="0">
                <a:solidFill>
                  <a:schemeClr val="tx1"/>
                </a:solidFill>
              </a:rPr>
              <a:t> – Market Surveillance Entity </a:t>
            </a:r>
            <a:r>
              <a:rPr lang="en-US" sz="1900" b="0" dirty="0" smtClean="0">
                <a:solidFill>
                  <a:schemeClr val="tx1"/>
                </a:solidFill>
              </a:rPr>
              <a:t>(Green Electronics Council)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PVC</a:t>
            </a:r>
            <a:r>
              <a:rPr lang="en-US" b="0" dirty="0" smtClean="0">
                <a:solidFill>
                  <a:schemeClr val="tx1"/>
                </a:solidFill>
              </a:rPr>
              <a:t> – Product Verification Committee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</a:rPr>
              <a:t>The PVC is a committee made up of 5 independent members with technical expertise and knowledge of electronics, hazardous materials, regulations, environmental issues, etc. 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QV</a:t>
            </a:r>
            <a:r>
              <a:rPr lang="en-US" b="0" dirty="0" smtClean="0">
                <a:solidFill>
                  <a:schemeClr val="tx1"/>
                </a:solidFill>
              </a:rPr>
              <a:t> – Qualified Verifier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sz="2100" b="0" dirty="0" smtClean="0">
                <a:solidFill>
                  <a:schemeClr val="tx1"/>
                </a:solidFill>
              </a:rPr>
              <a:t>Conducts the investigation for the Verification Round and makes the recommendation to the PVC for conformance or non-conformance of the product.  ULE has 7 trained Qualified Verifiers.  </a:t>
            </a:r>
            <a:endParaRPr lang="en-US" sz="21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7D874-DEDF-4E40-AA13-89BA69EA5F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Scheme Documents - 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239"/>
            <a:ext cx="8229600" cy="4916022"/>
          </a:xfrm>
        </p:spPr>
        <p:txBody>
          <a:bodyPr/>
          <a:lstStyle/>
          <a:p>
            <a:r>
              <a:rPr lang="en-US" b="1" dirty="0" smtClean="0"/>
              <a:t>EPEAT to require ISO 17020 or 17065 accreditation by an IAF member accreditation body beginning January 1, 2016.  We are following ISO 17020. </a:t>
            </a:r>
          </a:p>
          <a:p>
            <a:endParaRPr lang="en-US" b="1" dirty="0" smtClean="0"/>
          </a:p>
          <a:p>
            <a:r>
              <a:rPr lang="en-US" sz="1800" b="1" dirty="0" smtClean="0"/>
              <a:t>GEC/EPEAT </a:t>
            </a:r>
            <a:r>
              <a:rPr lang="en-US" sz="1800" b="1" dirty="0" smtClean="0"/>
              <a:t>Documents: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EPEAT Program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EPEAT Product Registration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EPEAT PRE Agreement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EPEAT Requirements of PREs</a:t>
            </a:r>
          </a:p>
          <a:p>
            <a:endParaRPr lang="en-US" sz="1800" dirty="0" smtClean="0"/>
          </a:p>
          <a:p>
            <a:r>
              <a:rPr lang="en-US" sz="1800" b="1" dirty="0" smtClean="0"/>
              <a:t>ULE Documents: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EPEAT Service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00-EN-P0859 - ULE 17020 Compliance Manual for 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00-EN-S0857  - EPEAT Desk Review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00-EN-S0858  - EPEAT Verification Round Process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3BC72-6A81-4160-8EC7-BF047365F3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Geneva" charset="0"/>
              </a:rPr>
              <a:t>IEEE 1680 Family of Standards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1480932"/>
            <a:ext cx="8382000" cy="4525963"/>
          </a:xfrm>
        </p:spPr>
        <p:txBody>
          <a:bodyPr>
            <a:normAutofit/>
          </a:bodyPr>
          <a:lstStyle/>
          <a:p>
            <a:pPr marL="173038" lvl="1" defTabSz="914400" eaLnBrk="1" hangingPunct="1"/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Current:</a:t>
            </a:r>
          </a:p>
          <a:p>
            <a:pPr marL="173038" lvl="4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IEEE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1680 umbrella standard –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“rules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of the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game”, definitions</a:t>
            </a:r>
          </a:p>
          <a:p>
            <a:pPr marL="173038" lvl="4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IEEE 1680.1 environmental criteria for computers &amp; displays</a:t>
            </a:r>
          </a:p>
          <a:p>
            <a:pPr lvl="4" defTabSz="914400" eaLnBrk="1" hangingPunct="1"/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IEEE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1680.2 environmental criteria for imaging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equipment</a:t>
            </a:r>
            <a:endParaRPr lang="en-US" sz="18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4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IEEE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1680.3 environmental criteria for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TVs</a:t>
            </a:r>
            <a:endParaRPr lang="en-US" sz="18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73038" lvl="1" defTabSz="914400" eaLnBrk="1" hangingPunct="1"/>
            <a:endParaRPr lang="en-US" sz="1800" b="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73038" lvl="1" defTabSz="914400" eaLnBrk="1" hangingPunct="1"/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Planning: </a:t>
            </a:r>
            <a:endParaRPr lang="en-US" sz="1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UL 110 </a:t>
            </a:r>
          </a:p>
          <a:p>
            <a:pPr lvl="1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IEEE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1680.1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update</a:t>
            </a:r>
            <a:endParaRPr lang="en-US" sz="12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 defTabSz="914400" eaLnBrk="1" hangingPunct="1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IEEE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1680.4 environmental criteria for 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17412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356ED1-8AC4-4E49-BEEC-F10CDB23C281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www.epeat.net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7D874-DEDF-4E40-AA13-89BA69EA5F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0" y="904972"/>
            <a:ext cx="8086299" cy="53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5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Listings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6ED2C-34E3-440D-AD0C-F896FF87CF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7" y="1417638"/>
            <a:ext cx="7925550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4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7D874-DEDF-4E40-AA13-89BA69EA5F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274638"/>
            <a:ext cx="8454788" cy="598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479327D5A6E498E99B7EFABCB8DB9" ma:contentTypeVersion="0" ma:contentTypeDescription="Create a new document." ma:contentTypeScope="" ma:versionID="d3b0b1e348939ffcd0cea9997928fa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21B7BA-87A2-4642-9E2F-0A2E12714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732E00-B90A-488C-838A-88D6D7C85F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4110F4-02E2-4EA7-A189-F563DD34C107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13033</TotalTime>
  <Words>718</Words>
  <Application>Microsoft Office PowerPoint</Application>
  <PresentationFormat>On-screen Show (4:3)</PresentationFormat>
  <Paragraphs>124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ULTemplate</vt:lpstr>
      <vt:lpstr>EPEAT Scheme    Scheme Owner: The Green Electronics Council  Program Manager: Pam Seaver</vt:lpstr>
      <vt:lpstr>What is EPEAT?</vt:lpstr>
      <vt:lpstr>Background</vt:lpstr>
      <vt:lpstr>Acronyms</vt:lpstr>
      <vt:lpstr>Main Scheme Documents - EPEAT</vt:lpstr>
      <vt:lpstr>IEEE 1680 Family of Standards</vt:lpstr>
      <vt:lpstr>www.epeat.net</vt:lpstr>
      <vt:lpstr>Product Listings</vt:lpstr>
      <vt:lpstr>PowerPoint Presentation</vt:lpstr>
      <vt:lpstr>EPEAT Overview</vt:lpstr>
      <vt:lpstr>EPEAT Overview  (continued)</vt:lpstr>
      <vt:lpstr>EPEAT Process</vt:lpstr>
      <vt:lpstr>Deliverables</vt:lpstr>
      <vt:lpstr>EPEAT Registration vs. ULE SPC</vt:lpstr>
      <vt:lpstr>Competency and Records</vt:lpstr>
      <vt:lpstr>PowerPoint Presentation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colin proietto</dc:creator>
  <cp:lastModifiedBy>Seaver, Pamela</cp:lastModifiedBy>
  <cp:revision>454</cp:revision>
  <cp:lastPrinted>2012-06-20T07:24:06Z</cp:lastPrinted>
  <dcterms:created xsi:type="dcterms:W3CDTF">2010-10-05T14:05:22Z</dcterms:created>
  <dcterms:modified xsi:type="dcterms:W3CDTF">2015-09-01T15:41:43Z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0x010100463479327D5A6E498E99B7EFABCB8DB9</vt:lpwstr>
  </property>
</Properties>
</file>