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6" r:id="rId2"/>
    <p:sldId id="312" r:id="rId3"/>
    <p:sldId id="313" r:id="rId4"/>
    <p:sldId id="315" r:id="rId5"/>
    <p:sldId id="316" r:id="rId6"/>
    <p:sldId id="317" r:id="rId7"/>
    <p:sldId id="318" r:id="rId8"/>
    <p:sldId id="314" r:id="rId9"/>
    <p:sldId id="319" r:id="rId10"/>
    <p:sldId id="320" r:id="rId11"/>
    <p:sldId id="321" r:id="rId12"/>
    <p:sldId id="322" r:id="rId13"/>
    <p:sldId id="323" r:id="rId14"/>
    <p:sldId id="324" r:id="rId15"/>
    <p:sldId id="310" r:id="rId16"/>
    <p:sldId id="311" r:id="rId17"/>
    <p:sldId id="300" r:id="rId18"/>
    <p:sldId id="264" r:id="rId1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Geneva" charset="-128"/>
        <a:cs typeface="Geneva" charset="-128"/>
      </a:defRPr>
    </a:lvl1pPr>
    <a:lvl2pPr marL="457200" algn="l" defTabSz="457200" rtl="0" fontAlgn="base">
      <a:spcBef>
        <a:spcPct val="0"/>
      </a:spcBef>
      <a:spcAft>
        <a:spcPct val="0"/>
      </a:spcAft>
      <a:defRPr kern="1200">
        <a:solidFill>
          <a:schemeClr val="tx1"/>
        </a:solidFill>
        <a:latin typeface="Arial" charset="0"/>
        <a:ea typeface="Geneva" charset="-128"/>
        <a:cs typeface="Geneva" charset="-128"/>
      </a:defRPr>
    </a:lvl2pPr>
    <a:lvl3pPr marL="914400" algn="l" defTabSz="457200" rtl="0" fontAlgn="base">
      <a:spcBef>
        <a:spcPct val="0"/>
      </a:spcBef>
      <a:spcAft>
        <a:spcPct val="0"/>
      </a:spcAft>
      <a:defRPr kern="1200">
        <a:solidFill>
          <a:schemeClr val="tx1"/>
        </a:solidFill>
        <a:latin typeface="Arial" charset="0"/>
        <a:ea typeface="Geneva" charset="-128"/>
        <a:cs typeface="Geneva" charset="-128"/>
      </a:defRPr>
    </a:lvl3pPr>
    <a:lvl4pPr marL="1371600" algn="l" defTabSz="457200" rtl="0" fontAlgn="base">
      <a:spcBef>
        <a:spcPct val="0"/>
      </a:spcBef>
      <a:spcAft>
        <a:spcPct val="0"/>
      </a:spcAft>
      <a:defRPr kern="1200">
        <a:solidFill>
          <a:schemeClr val="tx1"/>
        </a:solidFill>
        <a:latin typeface="Arial" charset="0"/>
        <a:ea typeface="Geneva" charset="-128"/>
        <a:cs typeface="Geneva" charset="-128"/>
      </a:defRPr>
    </a:lvl4pPr>
    <a:lvl5pPr marL="1828800" algn="l" defTabSz="457200" rtl="0" fontAlgn="base">
      <a:spcBef>
        <a:spcPct val="0"/>
      </a:spcBef>
      <a:spcAft>
        <a:spcPct val="0"/>
      </a:spcAft>
      <a:defRPr kern="1200">
        <a:solidFill>
          <a:schemeClr val="tx1"/>
        </a:solidFill>
        <a:latin typeface="Arial" charset="0"/>
        <a:ea typeface="Geneva" charset="-128"/>
        <a:cs typeface="Geneva" charset="-128"/>
      </a:defRPr>
    </a:lvl5pPr>
    <a:lvl6pPr marL="2286000" algn="l" defTabSz="457200" rtl="0" eaLnBrk="1" latinLnBrk="0" hangingPunct="1">
      <a:defRPr kern="1200">
        <a:solidFill>
          <a:schemeClr val="tx1"/>
        </a:solidFill>
        <a:latin typeface="Arial" charset="0"/>
        <a:ea typeface="Geneva" charset="-128"/>
        <a:cs typeface="Geneva" charset="-128"/>
      </a:defRPr>
    </a:lvl6pPr>
    <a:lvl7pPr marL="2743200" algn="l" defTabSz="457200" rtl="0" eaLnBrk="1" latinLnBrk="0" hangingPunct="1">
      <a:defRPr kern="1200">
        <a:solidFill>
          <a:schemeClr val="tx1"/>
        </a:solidFill>
        <a:latin typeface="Arial" charset="0"/>
        <a:ea typeface="Geneva" charset="-128"/>
        <a:cs typeface="Geneva" charset="-128"/>
      </a:defRPr>
    </a:lvl7pPr>
    <a:lvl8pPr marL="3200400" algn="l" defTabSz="457200" rtl="0" eaLnBrk="1" latinLnBrk="0" hangingPunct="1">
      <a:defRPr kern="1200">
        <a:solidFill>
          <a:schemeClr val="tx1"/>
        </a:solidFill>
        <a:latin typeface="Arial" charset="0"/>
        <a:ea typeface="Geneva" charset="-128"/>
        <a:cs typeface="Geneva" charset="-128"/>
      </a:defRPr>
    </a:lvl8pPr>
    <a:lvl9pPr marL="3657600" algn="l" defTabSz="457200" rtl="0" eaLnBrk="1" latinLnBrk="0" hangingPunct="1">
      <a:defRPr kern="1200">
        <a:solidFill>
          <a:schemeClr val="tx1"/>
        </a:solidFill>
        <a:latin typeface="Arial" charset="0"/>
        <a:ea typeface="Geneva" charset="-128"/>
        <a:cs typeface="Geneva"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C547"/>
    <a:srgbClr val="6EC1BC"/>
    <a:srgbClr val="F18307"/>
    <a:srgbClr val="459D2D"/>
    <a:srgbClr val="1B808E"/>
    <a:srgbClr val="C10036"/>
    <a:srgbClr val="FDC835"/>
    <a:srgbClr val="93C6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6" d="100"/>
          <a:sy n="66" d="100"/>
        </p:scale>
        <p:origin x="-546"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E407D166-CC58-C24F-A4DB-832ADA7CD83E}" type="datetime1">
              <a:rPr lang="en-US"/>
              <a:pPr>
                <a:defRPr/>
              </a:pPr>
              <a:t>3/22/2011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442C9665-F9C2-4545-A5B2-87E8BFC96133}" type="slidenum">
              <a:rPr lang="en-US"/>
              <a:pPr>
                <a:defRPr/>
              </a:pPr>
              <a:t>‹#›</a:t>
            </a:fld>
            <a:endParaRPr lang="en-US"/>
          </a:p>
        </p:txBody>
      </p:sp>
    </p:spTree>
    <p:extLst>
      <p:ext uri="{BB962C8B-B14F-4D97-AF65-F5344CB8AC3E}">
        <p14:creationId xmlns:p14="http://schemas.microsoft.com/office/powerpoint/2010/main" val="29280917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Geneva" charset="-128"/>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29057" indent="-280406" eaLnBrk="0" hangingPunct="0">
              <a:defRPr>
                <a:solidFill>
                  <a:schemeClr val="tx1"/>
                </a:solidFill>
                <a:latin typeface="Arial" charset="0"/>
                <a:ea typeface="Osaka" pitchFamily="1" charset="-128"/>
              </a:defRPr>
            </a:lvl2pPr>
            <a:lvl3pPr marL="1121626" indent="-224325" eaLnBrk="0" hangingPunct="0">
              <a:defRPr>
                <a:solidFill>
                  <a:schemeClr val="tx1"/>
                </a:solidFill>
                <a:latin typeface="Arial" charset="0"/>
                <a:ea typeface="Osaka" pitchFamily="1" charset="-128"/>
              </a:defRPr>
            </a:lvl3pPr>
            <a:lvl4pPr marL="1570276" indent="-224325" eaLnBrk="0" hangingPunct="0">
              <a:defRPr>
                <a:solidFill>
                  <a:schemeClr val="tx1"/>
                </a:solidFill>
                <a:latin typeface="Arial" charset="0"/>
                <a:ea typeface="Osaka" pitchFamily="1" charset="-128"/>
              </a:defRPr>
            </a:lvl4pPr>
            <a:lvl5pPr marL="2018927" indent="-224325" eaLnBrk="0" hangingPunct="0">
              <a:defRPr>
                <a:solidFill>
                  <a:schemeClr val="tx1"/>
                </a:solidFill>
                <a:latin typeface="Arial" charset="0"/>
                <a:ea typeface="Osaka" pitchFamily="1" charset="-128"/>
              </a:defRPr>
            </a:lvl5pPr>
            <a:lvl6pPr marL="2467577" indent="-224325" eaLnBrk="0" fontAlgn="base" hangingPunct="0">
              <a:spcBef>
                <a:spcPct val="0"/>
              </a:spcBef>
              <a:spcAft>
                <a:spcPct val="0"/>
              </a:spcAft>
              <a:defRPr>
                <a:solidFill>
                  <a:schemeClr val="tx1"/>
                </a:solidFill>
                <a:latin typeface="Arial" charset="0"/>
                <a:ea typeface="Osaka" pitchFamily="1" charset="-128"/>
              </a:defRPr>
            </a:lvl6pPr>
            <a:lvl7pPr marL="2916227" indent="-224325" eaLnBrk="0" fontAlgn="base" hangingPunct="0">
              <a:spcBef>
                <a:spcPct val="0"/>
              </a:spcBef>
              <a:spcAft>
                <a:spcPct val="0"/>
              </a:spcAft>
              <a:defRPr>
                <a:solidFill>
                  <a:schemeClr val="tx1"/>
                </a:solidFill>
                <a:latin typeface="Arial" charset="0"/>
                <a:ea typeface="Osaka" pitchFamily="1" charset="-128"/>
              </a:defRPr>
            </a:lvl7pPr>
            <a:lvl8pPr marL="3364878" indent="-224325" eaLnBrk="0" fontAlgn="base" hangingPunct="0">
              <a:spcBef>
                <a:spcPct val="0"/>
              </a:spcBef>
              <a:spcAft>
                <a:spcPct val="0"/>
              </a:spcAft>
              <a:defRPr>
                <a:solidFill>
                  <a:schemeClr val="tx1"/>
                </a:solidFill>
                <a:latin typeface="Arial" charset="0"/>
                <a:ea typeface="Osaka" pitchFamily="1" charset="-128"/>
              </a:defRPr>
            </a:lvl8pPr>
            <a:lvl9pPr marL="3813528" indent="-224325"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1D43379F-90AA-438E-BA42-C6635C90B45F}" type="slidenum">
              <a:rPr lang="en-US" smtClean="0"/>
              <a:pPr eaLnBrk="1" hangingPunct="1"/>
              <a:t>1</a:t>
            </a:fld>
            <a:endParaRPr lang="en-US" smtClean="0"/>
          </a:p>
        </p:txBody>
      </p:sp>
      <p:sp>
        <p:nvSpPr>
          <p:cNvPr id="29699" name="Rectangle 2"/>
          <p:cNvSpPr>
            <a:spLocks noGrp="1" noRot="1" noChangeAspect="1" noChangeArrowheads="1" noTextEdit="1"/>
          </p:cNvSpPr>
          <p:nvPr>
            <p:ph type="sldImg"/>
          </p:nvPr>
        </p:nvSpPr>
        <p:spPr>
          <a:xfrm>
            <a:off x="1147763" y="687388"/>
            <a:ext cx="4567237" cy="3427412"/>
          </a:xfrm>
          <a:ln/>
        </p:spPr>
      </p:sp>
      <p:sp>
        <p:nvSpPr>
          <p:cNvPr id="29700" name="Rectangle 3"/>
          <p:cNvSpPr>
            <a:spLocks noGrp="1" noChangeArrowheads="1"/>
          </p:cNvSpPr>
          <p:nvPr>
            <p:ph type="body" idx="1"/>
          </p:nvPr>
        </p:nvSpPr>
        <p:spPr>
          <a:xfrm>
            <a:off x="916264" y="4344025"/>
            <a:ext cx="5025473" cy="4112926"/>
          </a:xfrm>
          <a:noFill/>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42D7C9-7166-4FDB-9AB4-D5899E8FA572}" type="slidenum">
              <a:rPr lang="en-US"/>
              <a:pPr/>
              <a:t>15</a:t>
            </a:fld>
            <a:endParaRPr lang="en-US"/>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42D7C9-7166-4FDB-9AB4-D5899E8FA572}" type="slidenum">
              <a:rPr lang="en-US">
                <a:solidFill>
                  <a:prstClr val="black"/>
                </a:solidFill>
              </a:rPr>
              <a:pPr/>
              <a:t>16</a:t>
            </a:fld>
            <a:endParaRPr lang="en-US">
              <a:solidFill>
                <a:prstClr val="black"/>
              </a:solidFill>
            </a:endParaRPr>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29057" indent="-280406" eaLnBrk="0" hangingPunct="0">
              <a:defRPr>
                <a:solidFill>
                  <a:schemeClr val="tx1"/>
                </a:solidFill>
                <a:latin typeface="Arial" charset="0"/>
                <a:ea typeface="Osaka" pitchFamily="1" charset="-128"/>
              </a:defRPr>
            </a:lvl2pPr>
            <a:lvl3pPr marL="1121626" indent="-224325" eaLnBrk="0" hangingPunct="0">
              <a:defRPr>
                <a:solidFill>
                  <a:schemeClr val="tx1"/>
                </a:solidFill>
                <a:latin typeface="Arial" charset="0"/>
                <a:ea typeface="Osaka" pitchFamily="1" charset="-128"/>
              </a:defRPr>
            </a:lvl3pPr>
            <a:lvl4pPr marL="1570276" indent="-224325" eaLnBrk="0" hangingPunct="0">
              <a:defRPr>
                <a:solidFill>
                  <a:schemeClr val="tx1"/>
                </a:solidFill>
                <a:latin typeface="Arial" charset="0"/>
                <a:ea typeface="Osaka" pitchFamily="1" charset="-128"/>
              </a:defRPr>
            </a:lvl4pPr>
            <a:lvl5pPr marL="2018927" indent="-224325" eaLnBrk="0" hangingPunct="0">
              <a:defRPr>
                <a:solidFill>
                  <a:schemeClr val="tx1"/>
                </a:solidFill>
                <a:latin typeface="Arial" charset="0"/>
                <a:ea typeface="Osaka" pitchFamily="1" charset="-128"/>
              </a:defRPr>
            </a:lvl5pPr>
            <a:lvl6pPr marL="2467577" indent="-224325" eaLnBrk="0" fontAlgn="base" hangingPunct="0">
              <a:spcBef>
                <a:spcPct val="0"/>
              </a:spcBef>
              <a:spcAft>
                <a:spcPct val="0"/>
              </a:spcAft>
              <a:defRPr>
                <a:solidFill>
                  <a:schemeClr val="tx1"/>
                </a:solidFill>
                <a:latin typeface="Arial" charset="0"/>
                <a:ea typeface="Osaka" pitchFamily="1" charset="-128"/>
              </a:defRPr>
            </a:lvl6pPr>
            <a:lvl7pPr marL="2916227" indent="-224325" eaLnBrk="0" fontAlgn="base" hangingPunct="0">
              <a:spcBef>
                <a:spcPct val="0"/>
              </a:spcBef>
              <a:spcAft>
                <a:spcPct val="0"/>
              </a:spcAft>
              <a:defRPr>
                <a:solidFill>
                  <a:schemeClr val="tx1"/>
                </a:solidFill>
                <a:latin typeface="Arial" charset="0"/>
                <a:ea typeface="Osaka" pitchFamily="1" charset="-128"/>
              </a:defRPr>
            </a:lvl7pPr>
            <a:lvl8pPr marL="3364878" indent="-224325" eaLnBrk="0" fontAlgn="base" hangingPunct="0">
              <a:spcBef>
                <a:spcPct val="0"/>
              </a:spcBef>
              <a:spcAft>
                <a:spcPct val="0"/>
              </a:spcAft>
              <a:defRPr>
                <a:solidFill>
                  <a:schemeClr val="tx1"/>
                </a:solidFill>
                <a:latin typeface="Arial" charset="0"/>
                <a:ea typeface="Osaka" pitchFamily="1" charset="-128"/>
              </a:defRPr>
            </a:lvl8pPr>
            <a:lvl9pPr marL="3813528" indent="-224325"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054D40C5-46B9-48EF-9A79-4E40AF53AD04}" type="slidenum">
              <a:rPr lang="en-US" smtClean="0"/>
              <a:pPr eaLnBrk="1" hangingPunct="1"/>
              <a:t>17</a:t>
            </a:fld>
            <a:endParaRPr 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srcRect r="16216"/>
          <a:stretch>
            <a:fillRect/>
          </a:stretch>
        </p:blipFill>
        <p:spPr bwMode="invGray">
          <a:xfrm>
            <a:off x="6308725" y="328613"/>
            <a:ext cx="2835275" cy="3384550"/>
          </a:xfrm>
          <a:prstGeom prst="rect">
            <a:avLst/>
          </a:prstGeom>
          <a:noFill/>
          <a:ln w="9525">
            <a:noFill/>
            <a:miter lim="800000"/>
            <a:headEnd/>
            <a:tailEnd/>
          </a:ln>
        </p:spPr>
      </p:pic>
      <p:sp>
        <p:nvSpPr>
          <p:cNvPr id="5" name="TextBox 4"/>
          <p:cNvSpPr txBox="1"/>
          <p:nvPr userDrawn="1"/>
        </p:nvSpPr>
        <p:spPr>
          <a:xfrm>
            <a:off x="457200" y="6423025"/>
            <a:ext cx="2343898" cy="246221"/>
          </a:xfrm>
          <a:prstGeom prst="rect">
            <a:avLst/>
          </a:prstGeom>
          <a:noFill/>
        </p:spPr>
        <p:txBody>
          <a:bodyPr wrap="none">
            <a:spAutoFit/>
          </a:bodyPr>
          <a:lstStyle/>
          <a:p>
            <a:pPr>
              <a:defRPr/>
            </a:pPr>
            <a:r>
              <a:rPr lang="en-US" sz="1000" dirty="0">
                <a:solidFill>
                  <a:schemeClr val="bg1"/>
                </a:solidFill>
                <a:latin typeface="Arial" pitchFamily="34" charset="0"/>
                <a:cs typeface="Arial" pitchFamily="34" charset="0"/>
              </a:rPr>
              <a:t>© 2011</a:t>
            </a:r>
            <a:r>
              <a:rPr lang="en-US" sz="1000" dirty="0" smtClean="0">
                <a:solidFill>
                  <a:schemeClr val="bg1"/>
                </a:solidFill>
                <a:latin typeface="Arial" pitchFamily="34" charset="0"/>
                <a:cs typeface="Arial" pitchFamily="34" charset="0"/>
              </a:rPr>
              <a:t> Underwriters Laboratories Inc.</a:t>
            </a:r>
            <a:endParaRPr lang="en-US" sz="1000" dirty="0">
              <a:solidFill>
                <a:schemeClr val="bg1"/>
              </a:solidFill>
              <a:latin typeface="Arial" pitchFamily="34" charset="0"/>
              <a:cs typeface="Arial" pitchFamily="34" charset="0"/>
            </a:endParaRP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srcRect/>
          <a:stretch>
            <a:fillRect/>
          </a:stretch>
        </p:blipFill>
        <p:spPr bwMode="auto">
          <a:xfrm>
            <a:off x="7881938" y="482600"/>
            <a:ext cx="804862" cy="806450"/>
          </a:xfrm>
          <a:prstGeom prst="rect">
            <a:avLst/>
          </a:prstGeom>
          <a:noFill/>
          <a:ln w="9525">
            <a:noFill/>
            <a:miter lim="800000"/>
            <a:headEnd/>
            <a:tailEnd/>
          </a:ln>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srcRect r="16216"/>
          <a:stretch>
            <a:fillRect/>
          </a:stretch>
        </p:blipFill>
        <p:spPr bwMode="auto">
          <a:xfrm>
            <a:off x="6308725" y="328613"/>
            <a:ext cx="2835275" cy="3384550"/>
          </a:xfrm>
          <a:prstGeom prst="rect">
            <a:avLst/>
          </a:prstGeom>
          <a:noFill/>
          <a:ln w="9525">
            <a:noFill/>
            <a:miter lim="800000"/>
            <a:headEnd/>
            <a:tailEnd/>
          </a:ln>
        </p:spPr>
      </p:pic>
      <p:sp>
        <p:nvSpPr>
          <p:cNvPr id="5" name="TextBox 4"/>
          <p:cNvSpPr txBox="1"/>
          <p:nvPr userDrawn="1"/>
        </p:nvSpPr>
        <p:spPr>
          <a:xfrm>
            <a:off x="457200" y="6423025"/>
            <a:ext cx="2343898" cy="246221"/>
          </a:xfrm>
          <a:prstGeom prst="rect">
            <a:avLst/>
          </a:prstGeom>
          <a:noFill/>
        </p:spPr>
        <p:txBody>
          <a:bodyPr wrap="none">
            <a:spAutoFit/>
          </a:bodyPr>
          <a:lstStyle/>
          <a:p>
            <a:pPr>
              <a:defRPr/>
            </a:pPr>
            <a:r>
              <a:rPr lang="en-US" sz="1000" dirty="0">
                <a:solidFill>
                  <a:srgbClr val="000000"/>
                </a:solidFill>
                <a:latin typeface="Arial" pitchFamily="34" charset="0"/>
                <a:cs typeface="Arial" pitchFamily="34" charset="0"/>
              </a:rPr>
              <a:t>© 2011 </a:t>
            </a:r>
            <a:r>
              <a:rPr lang="en-US" sz="1000" dirty="0" smtClean="0">
                <a:solidFill>
                  <a:srgbClr val="000000"/>
                </a:solidFill>
                <a:latin typeface="Arial" pitchFamily="34" charset="0"/>
                <a:cs typeface="Arial" pitchFamily="34" charset="0"/>
              </a:rPr>
              <a:t>Underwriters </a:t>
            </a:r>
            <a:r>
              <a:rPr lang="en-US" sz="1000" dirty="0">
                <a:solidFill>
                  <a:srgbClr val="000000"/>
                </a:solidFill>
                <a:latin typeface="Arial" pitchFamily="34" charset="0"/>
                <a:cs typeface="Arial" pitchFamily="34" charset="0"/>
              </a:rPr>
              <a:t>Laboratories Inc.</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0770391B-8EF0-9F4B-B69F-D9A6DF8C300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941A1CB8-17E8-144A-A864-A2EE2A65067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srcRect r="79"/>
          <a:stretch>
            <a:fillRect/>
          </a:stretch>
        </p:blipFill>
        <p:spPr bwMode="auto">
          <a:xfrm>
            <a:off x="7132638" y="274638"/>
            <a:ext cx="1646237" cy="1647825"/>
          </a:xfrm>
          <a:prstGeom prst="rect">
            <a:avLst/>
          </a:prstGeom>
          <a:noFill/>
          <a:ln w="9525">
            <a:noFill/>
            <a:miter lim="800000"/>
            <a:headEnd/>
            <a:tailEnd/>
          </a:ln>
        </p:spPr>
      </p:pic>
      <p:pic>
        <p:nvPicPr>
          <p:cNvPr id="5" name="Picture 7" descr="UL_Enterprise_red_rgb.gif"/>
          <p:cNvPicPr>
            <a:picLocks noChangeAspect="1"/>
          </p:cNvPicPr>
          <p:nvPr/>
        </p:nvPicPr>
        <p:blipFill>
          <a:blip r:embed="rId2"/>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6C178721-1EA3-3E4C-9E84-52CF27FF191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defRPr/>
            </a:pPr>
            <a:endParaRPr lang="en-US">
              <a:solidFill>
                <a:srgbClr val="FFFFFF"/>
              </a:solidFill>
              <a:ea typeface="Arial" charset="0"/>
              <a:cs typeface="Arial" charset="0"/>
            </a:endParaRPr>
          </a:p>
        </p:txBody>
      </p:sp>
      <p:pic>
        <p:nvPicPr>
          <p:cNvPr id="4" name="Picture 6" descr="ul_pattern.pdf"/>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pPr>
              <a:defRPr/>
            </a:pPr>
            <a:fld id="{329A7B29-E2D0-BD48-BD30-C56420D47F2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8C3FFDBD-2DF8-1B42-A729-8F5DFCC2309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a:srcRect/>
          <a:stretch>
            <a:fillRect/>
          </a:stretch>
        </p:blipFill>
        <p:spPr bwMode="auto">
          <a:xfrm>
            <a:off x="457200" y="6259513"/>
            <a:ext cx="393700" cy="393700"/>
          </a:xfrm>
          <a:prstGeom prst="rect">
            <a:avLst/>
          </a:prstGeom>
          <a:noFill/>
          <a:ln w="9525">
            <a:noFill/>
            <a:miter lim="800000"/>
            <a:headEnd/>
            <a:tailEnd/>
          </a:ln>
        </p:spPr>
      </p:pic>
      <p:sp>
        <p:nvSpPr>
          <p:cNvPr id="3" name="Slide Number Placeholder 3"/>
          <p:cNvSpPr>
            <a:spLocks noGrp="1"/>
          </p:cNvSpPr>
          <p:nvPr>
            <p:ph type="sldNum" sz="quarter" idx="10"/>
          </p:nvPr>
        </p:nvSpPr>
        <p:spPr/>
        <p:txBody>
          <a:bodyPr/>
          <a:lstStyle>
            <a:lvl1pPr>
              <a:defRPr/>
            </a:lvl1pPr>
          </a:lstStyle>
          <a:p>
            <a:pPr>
              <a:defRPr/>
            </a:pPr>
            <a:fld id="{EA2B811C-29CB-2D41-B474-833BE409555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pPr>
              <a:defRPr/>
            </a:pPr>
            <a:fld id="{211A2ACA-5787-1D44-8EDB-0E62A4E19E3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Lst>
  <p:hf hdr="0"/>
  <p:txStyles>
    <p:title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577623" y="1952625"/>
            <a:ext cx="82645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defTabSz="914400"/>
            <a:r>
              <a:rPr lang="en-US" sz="3000" dirty="0" smtClean="0">
                <a:solidFill>
                  <a:schemeClr val="bg1"/>
                </a:solidFill>
                <a:ea typeface="Osaka" pitchFamily="1" charset="-128"/>
                <a:cs typeface="+mn-cs"/>
              </a:rPr>
              <a:t>Annual Internal Quality Audit</a:t>
            </a:r>
            <a:br>
              <a:rPr lang="en-US" sz="3000" dirty="0" smtClean="0">
                <a:solidFill>
                  <a:schemeClr val="bg1"/>
                </a:solidFill>
                <a:ea typeface="Osaka" pitchFamily="1" charset="-128"/>
                <a:cs typeface="+mn-cs"/>
              </a:rPr>
            </a:br>
            <a:r>
              <a:rPr lang="en-US" sz="3000" dirty="0" smtClean="0">
                <a:solidFill>
                  <a:schemeClr val="bg1"/>
                </a:solidFill>
                <a:ea typeface="Osaka" pitchFamily="1" charset="-128"/>
                <a:cs typeface="+mn-cs"/>
              </a:rPr>
              <a:t>- Closing Meeting</a:t>
            </a:r>
          </a:p>
        </p:txBody>
      </p:sp>
      <p:sp>
        <p:nvSpPr>
          <p:cNvPr id="6" name="Rectangle 12"/>
          <p:cNvSpPr>
            <a:spLocks noGrp="1" noChangeArrowheads="1"/>
          </p:cNvSpPr>
          <p:nvPr>
            <p:ph type="subTitle" idx="1"/>
          </p:nvPr>
        </p:nvSpPr>
        <p:spPr bwMode="auto">
          <a:xfrm>
            <a:off x="577623" y="3844925"/>
            <a:ext cx="8392206" cy="1905000"/>
          </a:xfrm>
          <a:prstGeom prst="rect">
            <a:avLst/>
          </a:prstGeom>
          <a:noFill/>
          <a:ln w="9525">
            <a:noFill/>
            <a:miter lim="800000"/>
            <a:headEnd/>
            <a:tailEnd/>
          </a:ln>
        </p:spPr>
        <p:txBody>
          <a:bodyPr>
            <a:normAutofit fontScale="92500"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effectLst/>
                <a:uLnTx/>
                <a:uFillTx/>
              </a:rPr>
              <a:t>Lead Auditor : 			</a:t>
            </a:r>
            <a:r>
              <a:rPr kumimoji="0" lang="en-US" sz="2400" b="0" i="0" u="none" strike="noStrike" kern="0" cap="none" spc="0" normalizeH="0" baseline="0" noProof="0" dirty="0" err="1" smtClean="0">
                <a:ln>
                  <a:noFill/>
                </a:ln>
                <a:effectLst/>
                <a:uLnTx/>
                <a:uFillTx/>
              </a:rPr>
              <a:t>Simy</a:t>
            </a:r>
            <a:r>
              <a:rPr kumimoji="0" lang="en-US" sz="2400" b="0" i="0" u="none" strike="noStrike" kern="0" cap="none" spc="0" normalizeH="0" baseline="0" noProof="0" dirty="0" smtClean="0">
                <a:ln>
                  <a:noFill/>
                </a:ln>
                <a:effectLst/>
                <a:uLnTx/>
                <a:uFillTx/>
              </a:rPr>
              <a:t> Li</a:t>
            </a:r>
          </a:p>
          <a:p>
            <a:pPr marL="0" marR="0" lvl="0" indent="0" defTabSz="914400" eaLnBrk="1" fontAlgn="auto" latinLnBrk="0" hangingPunct="1">
              <a:lnSpc>
                <a:spcPct val="100000"/>
              </a:lnSpc>
              <a:spcBef>
                <a:spcPts val="0"/>
              </a:spcBef>
              <a:spcAft>
                <a:spcPts val="0"/>
              </a:spcAft>
              <a:buClrTx/>
              <a:buSzTx/>
              <a:buFontTx/>
              <a:buNone/>
              <a:tabLst/>
              <a:defRPr/>
            </a:pPr>
            <a:r>
              <a:rPr lang="en-US" sz="2400" b="0" kern="0" dirty="0" smtClean="0"/>
              <a:t>Lead Auditor Trainee :	Paul </a:t>
            </a:r>
            <a:r>
              <a:rPr lang="en-US" sz="2400" b="0" kern="0" dirty="0" err="1" smtClean="0"/>
              <a:t>Ip</a:t>
            </a:r>
            <a:endParaRPr kumimoji="0" lang="en-US" sz="2400" b="0" i="0" u="none" strike="noStrike" kern="0" cap="none" spc="0" normalizeH="0" baseline="0" noProof="0" dirty="0" smtClean="0">
              <a:ln>
                <a:noFill/>
              </a:ln>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effectLst/>
                <a:uLnTx/>
                <a:uFillTx/>
              </a:rPr>
              <a:t>Auditor : </a:t>
            </a:r>
            <a:r>
              <a:rPr lang="en-US" sz="2400" b="0" kern="0" dirty="0"/>
              <a:t>	</a:t>
            </a:r>
            <a:r>
              <a:rPr lang="en-US" sz="2400" b="0" kern="0" dirty="0" smtClean="0"/>
              <a:t>		</a:t>
            </a:r>
            <a:r>
              <a:rPr kumimoji="0" lang="en-US" sz="2400" b="0" i="0" u="none" strike="noStrike" kern="0" cap="none" spc="0" normalizeH="0" baseline="0" noProof="0" dirty="0" smtClean="0">
                <a:ln>
                  <a:noFill/>
                </a:ln>
                <a:effectLst/>
                <a:uLnTx/>
                <a:uFillTx/>
              </a:rPr>
              <a:t>Kelvin </a:t>
            </a:r>
            <a:r>
              <a:rPr kumimoji="0" lang="en-US" sz="2400" b="0" i="0" u="none" strike="noStrike" kern="0" cap="none" spc="0" normalizeH="0" baseline="0" noProof="0" dirty="0" err="1" smtClean="0">
                <a:ln>
                  <a:noFill/>
                </a:ln>
                <a:effectLst/>
                <a:uLnTx/>
                <a:uFillTx/>
              </a:rPr>
              <a:t>Tsoi</a:t>
            </a:r>
            <a:endParaRPr kumimoji="0" lang="en-US" sz="2400" b="0" i="0" u="none" strike="noStrike" kern="0" cap="none" spc="0" normalizeH="0" baseline="0" noProof="0" dirty="0" smtClean="0">
              <a:ln>
                <a:noFill/>
              </a:ln>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effectLst/>
                <a:uLnTx/>
                <a:uFillTx/>
              </a:rPr>
              <a:t>Auditor Trainees :  		Brian Wong, Shannon </a:t>
            </a:r>
            <a:r>
              <a:rPr kumimoji="0" lang="en-US" sz="2400" b="0" i="0" u="none" strike="noStrike" kern="0" cap="none" spc="0" normalizeH="0" baseline="0" noProof="0" dirty="0" err="1" smtClean="0">
                <a:ln>
                  <a:noFill/>
                </a:ln>
                <a:effectLst/>
                <a:uLnTx/>
                <a:uFillTx/>
              </a:rPr>
              <a:t>Tsui</a:t>
            </a:r>
            <a:r>
              <a:rPr kumimoji="0" lang="en-US" sz="2400" b="0" i="0" u="none" strike="noStrike" kern="0" cap="none" spc="0" normalizeH="0" baseline="0" noProof="0" dirty="0" smtClean="0">
                <a:ln>
                  <a:noFill/>
                </a:ln>
                <a:effectLst/>
                <a:uLnTx/>
                <a:uFillTx/>
              </a:rPr>
              <a:t> (CAS), </a:t>
            </a:r>
          </a:p>
          <a:p>
            <a:pPr marL="0" marR="0" lvl="0" indent="0" defTabSz="914400" eaLnBrk="1" fontAlgn="auto" latinLnBrk="0" hangingPunct="1">
              <a:lnSpc>
                <a:spcPct val="100000"/>
              </a:lnSpc>
              <a:spcBef>
                <a:spcPts val="0"/>
              </a:spcBef>
              <a:spcAft>
                <a:spcPts val="0"/>
              </a:spcAft>
              <a:buClrTx/>
              <a:buSzTx/>
              <a:buFontTx/>
              <a:buNone/>
              <a:tabLst/>
              <a:defRPr/>
            </a:pPr>
            <a:r>
              <a:rPr lang="en-US" sz="2400" b="0" kern="0" dirty="0"/>
              <a:t>	</a:t>
            </a:r>
            <a:r>
              <a:rPr lang="en-US" sz="2400" b="0" kern="0" dirty="0" smtClean="0"/>
              <a:t>			</a:t>
            </a:r>
            <a:r>
              <a:rPr kumimoji="0" lang="en-US" sz="2400" b="0" i="0" u="none" strike="noStrike" kern="0" cap="none" spc="0" normalizeH="0" baseline="0" noProof="0" dirty="0" err="1" smtClean="0">
                <a:ln>
                  <a:noFill/>
                </a:ln>
                <a:effectLst/>
                <a:uLnTx/>
                <a:uFillTx/>
              </a:rPr>
              <a:t>Cammy</a:t>
            </a:r>
            <a:r>
              <a:rPr kumimoji="0" lang="en-US" sz="2400" b="0" i="0" u="none" strike="noStrike" kern="0" cap="none" spc="0" normalizeH="0" baseline="0" noProof="0" dirty="0" smtClean="0">
                <a:ln>
                  <a:noFill/>
                </a:ln>
                <a:effectLst/>
                <a:uLnTx/>
                <a:uFillTx/>
              </a:rPr>
              <a:t> Hung (Lab)</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effectLst/>
                <a:uLnTx/>
                <a:uFillTx/>
              </a:rPr>
              <a:t>Date :  				March 17, 2011</a:t>
            </a:r>
          </a:p>
        </p:txBody>
      </p:sp>
    </p:spTree>
    <p:extLst>
      <p:ext uri="{BB962C8B-B14F-4D97-AF65-F5344CB8AC3E}">
        <p14:creationId xmlns:p14="http://schemas.microsoft.com/office/powerpoint/2010/main" val="37032187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Slide Number Placeholder 8"/>
          <p:cNvSpPr>
            <a:spLocks noGrp="1"/>
          </p:cNvSpPr>
          <p:nvPr>
            <p:ph type="sldNum" sz="quarter" idx="10"/>
          </p:nvPr>
        </p:nvSpPr>
        <p:spPr bwMode="auto">
          <a:noFill/>
          <a:ln>
            <a:miter lim="800000"/>
            <a:headEnd/>
            <a:tailEnd/>
          </a:ln>
        </p:spPr>
        <p:txBody>
          <a:bodyPr/>
          <a:lstStyle/>
          <a:p>
            <a:fld id="{DB000F64-BB07-0045-9A41-263437AD3EA2}" type="slidenum">
              <a:rPr lang="en-US"/>
              <a:pPr/>
              <a:t>10</a:t>
            </a:fld>
            <a:endParaRPr lang="en-US"/>
          </a:p>
        </p:txBody>
      </p:sp>
      <p:sp>
        <p:nvSpPr>
          <p:cNvPr id="7" name="Rectangle 2"/>
          <p:cNvSpPr>
            <a:spLocks noGrp="1" noChangeArrowheads="1"/>
          </p:cNvSpPr>
          <p:nvPr>
            <p:ph type="title"/>
          </p:nvPr>
        </p:nvSpPr>
        <p:spPr>
          <a:xfrm>
            <a:off x="533400" y="228600"/>
            <a:ext cx="8351838" cy="1077913"/>
          </a:xfrm>
        </p:spPr>
        <p:txBody>
          <a:bodyPr/>
          <a:lstStyle/>
          <a:p>
            <a:pPr eaLnBrk="1" hangingPunct="1"/>
            <a:r>
              <a:rPr lang="en-US" b="1" dirty="0" smtClean="0"/>
              <a:t>Issue </a:t>
            </a:r>
            <a:r>
              <a:rPr lang="en-US" b="1" dirty="0" smtClean="0"/>
              <a:t>1 - from </a:t>
            </a:r>
            <a:r>
              <a:rPr lang="en-US" b="1" dirty="0" smtClean="0"/>
              <a:t>Brian Wong</a:t>
            </a:r>
          </a:p>
        </p:txBody>
      </p:sp>
      <p:sp>
        <p:nvSpPr>
          <p:cNvPr id="8" name="Rectangle 3"/>
          <p:cNvSpPr txBox="1">
            <a:spLocks noChangeArrowheads="1"/>
          </p:cNvSpPr>
          <p:nvPr/>
        </p:nvSpPr>
        <p:spPr bwMode="auto">
          <a:xfrm>
            <a:off x="533398" y="1115154"/>
            <a:ext cx="8297863" cy="5030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FF0000"/>
              </a:buClr>
              <a:buFont typeface="Wingdings" pitchFamily="2" charset="2"/>
              <a:buNone/>
            </a:pPr>
            <a:r>
              <a:rPr lang="en-US" sz="2400" b="1" dirty="0" smtClean="0"/>
              <a:t>UL Mark Certification Program Policy</a:t>
            </a:r>
          </a:p>
          <a:p>
            <a:pPr>
              <a:buClr>
                <a:srgbClr val="FF0000"/>
              </a:buClr>
              <a:buFont typeface="Wingdings" pitchFamily="2" charset="2"/>
              <a:buChar char="§"/>
            </a:pPr>
            <a:r>
              <a:rPr lang="en-US" b="1" dirty="0" smtClean="0"/>
              <a:t>Referenced Requirement – 00-OP-S0067 (issue 12) &amp; 00-LC-S0258 (issue 16)</a:t>
            </a:r>
          </a:p>
          <a:p>
            <a:pPr lvl="1">
              <a:buClr>
                <a:srgbClr val="777777"/>
              </a:buClr>
              <a:buFont typeface="Wingdings" pitchFamily="2" charset="2"/>
              <a:buChar char="§"/>
            </a:pPr>
            <a:r>
              <a:rPr lang="en-US" dirty="0" smtClean="0"/>
              <a:t>00-OP-S0067</a:t>
            </a:r>
            <a:r>
              <a:rPr lang="en-US" b="1" dirty="0" smtClean="0"/>
              <a:t> </a:t>
            </a:r>
            <a:r>
              <a:rPr lang="en-US" dirty="0" smtClean="0">
                <a:solidFill>
                  <a:srgbClr val="000000"/>
                </a:solidFill>
                <a:cs typeface="Times New Roman" pitchFamily="18" charset="0"/>
              </a:rPr>
              <a:t>Clause 150.6.5D – Identify each standard and correlate each test to the corresponding standard.</a:t>
            </a:r>
          </a:p>
          <a:p>
            <a:pPr lvl="1">
              <a:buClr>
                <a:srgbClr val="777777"/>
              </a:buClr>
              <a:buFont typeface="Wingdings" pitchFamily="2" charset="2"/>
              <a:buChar char="§"/>
            </a:pPr>
            <a:r>
              <a:rPr lang="en-US" dirty="0" smtClean="0">
                <a:solidFill>
                  <a:srgbClr val="000000"/>
                </a:solidFill>
                <a:cs typeface="Times New Roman" pitchFamily="18" charset="0"/>
              </a:rPr>
              <a:t>00-LC-S0258 Clause 9.2C – Initial date and complete explanation should be provided if test method changed after preliminary review</a:t>
            </a:r>
          </a:p>
          <a:p>
            <a:pPr>
              <a:buClr>
                <a:srgbClr val="FF0000"/>
              </a:buClr>
              <a:buFont typeface="Wingdings" pitchFamily="2" charset="2"/>
              <a:buChar char="§"/>
            </a:pPr>
            <a:r>
              <a:rPr lang="en-US" b="1" dirty="0" smtClean="0"/>
              <a:t>Non-Conformance</a:t>
            </a:r>
          </a:p>
          <a:p>
            <a:pPr lvl="1">
              <a:buClr>
                <a:srgbClr val="777777"/>
              </a:buClr>
              <a:buFont typeface="Wingdings" pitchFamily="2" charset="2"/>
              <a:buChar char="§"/>
            </a:pPr>
            <a:r>
              <a:rPr lang="en-US" dirty="0" smtClean="0"/>
              <a:t>Test name in Test Record cannot be correlated to test list in Datasheet.  </a:t>
            </a:r>
          </a:p>
          <a:p>
            <a:pPr lvl="1">
              <a:buClr>
                <a:srgbClr val="777777"/>
              </a:buClr>
              <a:buFont typeface="Wingdings" pitchFamily="2" charset="2"/>
              <a:buChar char="§"/>
            </a:pPr>
            <a:r>
              <a:rPr lang="en-US" dirty="0" smtClean="0"/>
              <a:t>Test method in datasheet is revised without initial, date and explanation.</a:t>
            </a:r>
          </a:p>
          <a:p>
            <a:pPr lvl="1">
              <a:buClr>
                <a:srgbClr val="777777"/>
              </a:buClr>
              <a:buFont typeface="Wingdings" pitchFamily="2" charset="2"/>
              <a:buChar char="§"/>
            </a:pPr>
            <a:r>
              <a:rPr lang="en-US" dirty="0" smtClean="0"/>
              <a:t>Typo error on model name in test record.</a:t>
            </a:r>
          </a:p>
          <a:p>
            <a:pPr>
              <a:buClr>
                <a:srgbClr val="FF0000"/>
              </a:buClr>
              <a:buFont typeface="Wingdings" pitchFamily="2" charset="2"/>
              <a:buChar char="§"/>
            </a:pPr>
            <a:r>
              <a:rPr lang="en-US" b="1" dirty="0" smtClean="0"/>
              <a:t>Objective Evidence</a:t>
            </a:r>
          </a:p>
          <a:p>
            <a:pPr lvl="1">
              <a:buClr>
                <a:srgbClr val="777777"/>
              </a:buClr>
              <a:buFont typeface="Wingdings" pitchFamily="2" charset="2"/>
              <a:buChar char="§"/>
            </a:pPr>
            <a:r>
              <a:rPr lang="en-US" dirty="0" smtClean="0"/>
              <a:t>Projects 10CA08882 (3009A)</a:t>
            </a:r>
          </a:p>
          <a:p>
            <a:pPr>
              <a:buClr>
                <a:srgbClr val="FF0000"/>
              </a:buClr>
              <a:buFont typeface="Wingdings" pitchFamily="2" charset="2"/>
              <a:buChar char="§"/>
            </a:pPr>
            <a:endParaRPr lang="en-US" b="1" dirty="0" smtClean="0"/>
          </a:p>
        </p:txBody>
      </p:sp>
    </p:spTree>
    <p:extLst>
      <p:ext uri="{BB962C8B-B14F-4D97-AF65-F5344CB8AC3E}">
        <p14:creationId xmlns:p14="http://schemas.microsoft.com/office/powerpoint/2010/main" val="19090165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Slide Number Placeholder 8"/>
          <p:cNvSpPr>
            <a:spLocks noGrp="1"/>
          </p:cNvSpPr>
          <p:nvPr>
            <p:ph type="sldNum" sz="quarter" idx="10"/>
          </p:nvPr>
        </p:nvSpPr>
        <p:spPr bwMode="auto">
          <a:noFill/>
          <a:ln>
            <a:miter lim="800000"/>
            <a:headEnd/>
            <a:tailEnd/>
          </a:ln>
        </p:spPr>
        <p:txBody>
          <a:bodyPr/>
          <a:lstStyle/>
          <a:p>
            <a:fld id="{DB000F64-BB07-0045-9A41-263437AD3EA2}" type="slidenum">
              <a:rPr lang="en-US"/>
              <a:pPr/>
              <a:t>11</a:t>
            </a:fld>
            <a:endParaRPr lang="en-US"/>
          </a:p>
        </p:txBody>
      </p:sp>
      <p:sp>
        <p:nvSpPr>
          <p:cNvPr id="6" name="Rectangle 2"/>
          <p:cNvSpPr>
            <a:spLocks noGrp="1" noChangeArrowheads="1"/>
          </p:cNvSpPr>
          <p:nvPr>
            <p:ph type="title"/>
          </p:nvPr>
        </p:nvSpPr>
        <p:spPr>
          <a:xfrm>
            <a:off x="533400" y="228600"/>
            <a:ext cx="8351838" cy="1077913"/>
          </a:xfrm>
        </p:spPr>
        <p:txBody>
          <a:bodyPr/>
          <a:lstStyle/>
          <a:p>
            <a:pPr eaLnBrk="1" hangingPunct="1"/>
            <a:r>
              <a:rPr lang="en-US" b="1" dirty="0" smtClean="0"/>
              <a:t>Issue </a:t>
            </a:r>
            <a:r>
              <a:rPr lang="en-US" b="1" dirty="0" smtClean="0"/>
              <a:t>2 - from </a:t>
            </a:r>
            <a:r>
              <a:rPr lang="en-US" b="1" dirty="0" smtClean="0"/>
              <a:t>Brian Wong</a:t>
            </a:r>
          </a:p>
        </p:txBody>
      </p:sp>
      <p:sp>
        <p:nvSpPr>
          <p:cNvPr id="7" name="Rectangle 3"/>
          <p:cNvSpPr txBox="1">
            <a:spLocks noChangeArrowheads="1"/>
          </p:cNvSpPr>
          <p:nvPr/>
        </p:nvSpPr>
        <p:spPr bwMode="auto">
          <a:xfrm>
            <a:off x="533400" y="1306513"/>
            <a:ext cx="8297863" cy="5030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FF0000"/>
              </a:buClr>
              <a:buFont typeface="Wingdings" pitchFamily="2" charset="2"/>
              <a:buNone/>
            </a:pPr>
            <a:r>
              <a:rPr lang="en-US" sz="2800" b="1" dirty="0" smtClean="0"/>
              <a:t>UL Mark Certification Program Policy</a:t>
            </a:r>
          </a:p>
          <a:p>
            <a:pPr>
              <a:buClr>
                <a:srgbClr val="FF0000"/>
              </a:buClr>
              <a:buFont typeface="Wingdings" pitchFamily="2" charset="2"/>
              <a:buChar char="§"/>
            </a:pPr>
            <a:r>
              <a:rPr lang="en-US" b="1" dirty="0" smtClean="0"/>
              <a:t>Referenced Requirement – 00-OP-W0038 (issue 5)</a:t>
            </a:r>
          </a:p>
          <a:p>
            <a:pPr lvl="1">
              <a:buClr>
                <a:srgbClr val="777777"/>
              </a:buClr>
              <a:buFont typeface="Wingdings" pitchFamily="2" charset="2"/>
              <a:buChar char="§"/>
            </a:pPr>
            <a:r>
              <a:rPr lang="en-US" dirty="0" smtClean="0"/>
              <a:t>00-OP-W0038</a:t>
            </a:r>
            <a:r>
              <a:rPr lang="en-US" b="1" dirty="0" smtClean="0"/>
              <a:t> </a:t>
            </a:r>
            <a:r>
              <a:rPr lang="en-US" dirty="0" smtClean="0">
                <a:solidFill>
                  <a:srgbClr val="000000"/>
                </a:solidFill>
                <a:cs typeface="Times New Roman" pitchFamily="18" charset="0"/>
              </a:rPr>
              <a:t>Clause 9.1.3B – Test equipment information shall be recorded in the Meter Use tool in LPM database.</a:t>
            </a:r>
          </a:p>
          <a:p>
            <a:pPr>
              <a:buClr>
                <a:srgbClr val="FF0000"/>
              </a:buClr>
              <a:buFont typeface="Wingdings" pitchFamily="2" charset="2"/>
              <a:buChar char="§"/>
            </a:pPr>
            <a:r>
              <a:rPr lang="en-US" b="1" dirty="0" smtClean="0"/>
              <a:t>Non-Conformance</a:t>
            </a:r>
          </a:p>
          <a:p>
            <a:pPr lvl="1">
              <a:buClr>
                <a:srgbClr val="777777"/>
              </a:buClr>
              <a:buFont typeface="Wingdings" pitchFamily="2" charset="2"/>
              <a:buChar char="§"/>
            </a:pPr>
            <a:r>
              <a:rPr lang="en-US" dirty="0" smtClean="0"/>
              <a:t>Equipment ID: DC044 is missing in LPM.  (Fixed)  </a:t>
            </a:r>
          </a:p>
          <a:p>
            <a:pPr lvl="1">
              <a:buClr>
                <a:srgbClr val="777777"/>
              </a:buClr>
              <a:buFont typeface="Wingdings" pitchFamily="2" charset="2"/>
              <a:buChar char="§"/>
            </a:pPr>
            <a:r>
              <a:rPr lang="en-US" dirty="0" smtClean="0"/>
              <a:t>Typo error on electrical rating in CRD</a:t>
            </a:r>
            <a:r>
              <a:rPr lang="en-US" dirty="0" smtClean="0">
                <a:solidFill>
                  <a:srgbClr val="000000"/>
                </a:solidFill>
                <a:cs typeface="Times New Roman" pitchFamily="18" charset="0"/>
              </a:rPr>
              <a:t>.</a:t>
            </a:r>
            <a:endParaRPr lang="en-US" dirty="0" smtClean="0"/>
          </a:p>
          <a:p>
            <a:pPr>
              <a:buClr>
                <a:srgbClr val="FF0000"/>
              </a:buClr>
              <a:buFont typeface="Wingdings" pitchFamily="2" charset="2"/>
              <a:buChar char="§"/>
            </a:pPr>
            <a:endParaRPr lang="en-US" b="1" dirty="0" smtClean="0"/>
          </a:p>
          <a:p>
            <a:pPr>
              <a:buClr>
                <a:srgbClr val="FF0000"/>
              </a:buClr>
              <a:buFont typeface="Wingdings" pitchFamily="2" charset="2"/>
              <a:buChar char="§"/>
            </a:pPr>
            <a:r>
              <a:rPr lang="en-US" b="1" dirty="0" smtClean="0"/>
              <a:t>Objective Evidence</a:t>
            </a:r>
          </a:p>
          <a:p>
            <a:pPr lvl="1">
              <a:buClr>
                <a:srgbClr val="777777"/>
              </a:buClr>
              <a:buFont typeface="Wingdings" pitchFamily="2" charset="2"/>
              <a:buChar char="§"/>
            </a:pPr>
            <a:r>
              <a:rPr lang="en-US" dirty="0" smtClean="0"/>
              <a:t>Projects 10CA14896 (3015A)</a:t>
            </a:r>
          </a:p>
          <a:p>
            <a:pPr>
              <a:buClr>
                <a:srgbClr val="FF0000"/>
              </a:buClr>
              <a:buFont typeface="Wingdings" pitchFamily="2" charset="2"/>
              <a:buChar char="§"/>
            </a:pPr>
            <a:endParaRPr lang="en-US" b="1" dirty="0" smtClean="0"/>
          </a:p>
        </p:txBody>
      </p:sp>
    </p:spTree>
    <p:extLst>
      <p:ext uri="{BB962C8B-B14F-4D97-AF65-F5344CB8AC3E}">
        <p14:creationId xmlns:p14="http://schemas.microsoft.com/office/powerpoint/2010/main" val="344090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title"/>
          </p:nvPr>
        </p:nvSpPr>
        <p:spPr/>
        <p:txBody>
          <a:bodyPr/>
          <a:lstStyle/>
          <a:p>
            <a:pPr eaLnBrk="1" hangingPunct="1"/>
            <a:r>
              <a:rPr lang="en-US" dirty="0" smtClean="0">
                <a:latin typeface="Arial" charset="0"/>
                <a:ea typeface="Geneva" charset="0"/>
              </a:rPr>
              <a:t>Issue </a:t>
            </a:r>
            <a:r>
              <a:rPr lang="en-US" dirty="0" smtClean="0">
                <a:latin typeface="Arial" charset="0"/>
                <a:ea typeface="Geneva" charset="0"/>
              </a:rPr>
              <a:t>1 – </a:t>
            </a:r>
            <a:r>
              <a:rPr lang="en-US" dirty="0" smtClean="0">
                <a:latin typeface="Arial" charset="0"/>
                <a:ea typeface="Geneva" charset="0"/>
              </a:rPr>
              <a:t>from Shannon Tsui</a:t>
            </a:r>
            <a:endParaRPr lang="en-US" dirty="0">
              <a:latin typeface="Arial" charset="0"/>
              <a:ea typeface="Geneva" charset="0"/>
            </a:endParaRPr>
          </a:p>
        </p:txBody>
      </p:sp>
      <p:sp>
        <p:nvSpPr>
          <p:cNvPr id="19459" name="Content Placeholder 4"/>
          <p:cNvSpPr>
            <a:spLocks noGrp="1"/>
          </p:cNvSpPr>
          <p:nvPr>
            <p:ph idx="1"/>
          </p:nvPr>
        </p:nvSpPr>
        <p:spPr/>
        <p:txBody>
          <a:bodyPr/>
          <a:lstStyle/>
          <a:p>
            <a:pPr marL="0" indent="0" defTabSz="914400">
              <a:spcAft>
                <a:spcPct val="30000"/>
              </a:spcAft>
            </a:pPr>
            <a:r>
              <a:rPr lang="en-US" sz="2400" b="1" dirty="0"/>
              <a:t>Power Quality Measurement:</a:t>
            </a:r>
          </a:p>
          <a:p>
            <a:pPr>
              <a:buClr>
                <a:srgbClr val="FF0000"/>
              </a:buClr>
              <a:buFont typeface="Wingdings" pitchFamily="2" charset="2"/>
              <a:buChar char="§"/>
            </a:pPr>
            <a:r>
              <a:rPr lang="en-US" dirty="0" smtClean="0">
                <a:latin typeface="Arial" charset="0"/>
                <a:ea typeface="Arial" charset="0"/>
                <a:cs typeface="Arial" charset="0"/>
              </a:rPr>
              <a:t> </a:t>
            </a:r>
            <a:r>
              <a:rPr lang="en-US" sz="1800" b="1" dirty="0" smtClean="0"/>
              <a:t>Referenced Requirement </a:t>
            </a:r>
            <a:r>
              <a:rPr lang="en-US" sz="1800" b="1" dirty="0"/>
              <a:t> </a:t>
            </a:r>
            <a:r>
              <a:rPr lang="en-US" sz="1600" b="1" dirty="0" smtClean="0"/>
              <a:t>- </a:t>
            </a:r>
            <a:r>
              <a:rPr lang="en-US" sz="1600" dirty="0" smtClean="0"/>
              <a:t>ISO/IEC </a:t>
            </a:r>
            <a:r>
              <a:rPr lang="en-US" sz="1600" dirty="0"/>
              <a:t>17025: 2005(E), Cl. </a:t>
            </a:r>
            <a:r>
              <a:rPr lang="en-US" sz="1600" dirty="0" smtClean="0"/>
              <a:t>5.2.3</a:t>
            </a:r>
          </a:p>
          <a:p>
            <a:pPr lvl="2">
              <a:buClr>
                <a:schemeClr val="tx1">
                  <a:lumMod val="50000"/>
                  <a:lumOff val="50000"/>
                </a:schemeClr>
              </a:buClr>
              <a:buFont typeface="Wingdings" pitchFamily="2" charset="2"/>
              <a:buChar char="§"/>
            </a:pPr>
            <a:r>
              <a:rPr lang="en-US" dirty="0" smtClean="0"/>
              <a:t>The </a:t>
            </a:r>
            <a:r>
              <a:rPr lang="en-US" dirty="0"/>
              <a:t>laboratory shall use personnel who are employed by, or under contract to, the laboratory.  Where contracted and additional technical and key support personnel are used, the laboratory shall ensure that such personnel are supervised and competent and that they work in accordance with the laboratory’s management system.</a:t>
            </a:r>
          </a:p>
          <a:p>
            <a:pPr>
              <a:buClr>
                <a:srgbClr val="FF0000"/>
              </a:buClr>
              <a:buFont typeface="Wingdings" pitchFamily="2" charset="2"/>
              <a:buChar char="§"/>
            </a:pPr>
            <a:r>
              <a:rPr lang="en-US" sz="1800" b="1" dirty="0" smtClean="0"/>
              <a:t>Non-Conformance</a:t>
            </a:r>
          </a:p>
          <a:p>
            <a:pPr lvl="2">
              <a:buClr>
                <a:srgbClr val="777777"/>
              </a:buClr>
              <a:buFont typeface="Wingdings" pitchFamily="2" charset="2"/>
              <a:buChar char="§"/>
            </a:pPr>
            <a:r>
              <a:rPr lang="en-US" dirty="0" smtClean="0"/>
              <a:t>No </a:t>
            </a:r>
            <a:r>
              <a:rPr lang="en-US" smtClean="0"/>
              <a:t>Training records to </a:t>
            </a:r>
            <a:r>
              <a:rPr lang="en-US" dirty="0"/>
              <a:t>show Rita Wong’s technical </a:t>
            </a:r>
            <a:r>
              <a:rPr lang="en-US" dirty="0" smtClean="0"/>
              <a:t>competence</a:t>
            </a:r>
            <a:endParaRPr lang="en-US" dirty="0"/>
          </a:p>
          <a:p>
            <a:pPr>
              <a:buClr>
                <a:srgbClr val="FF0000"/>
              </a:buClr>
              <a:buFont typeface="Wingdings" pitchFamily="2" charset="2"/>
              <a:buChar char="§"/>
            </a:pPr>
            <a:r>
              <a:rPr lang="en-US" sz="1800" b="1" dirty="0"/>
              <a:t>Objective </a:t>
            </a:r>
            <a:r>
              <a:rPr lang="en-US" sz="1800" b="1" dirty="0" smtClean="0"/>
              <a:t>Evidence</a:t>
            </a:r>
          </a:p>
          <a:p>
            <a:pPr lvl="2">
              <a:buClr>
                <a:schemeClr val="tx1">
                  <a:lumMod val="50000"/>
                  <a:lumOff val="50000"/>
                </a:schemeClr>
              </a:buClr>
              <a:buFont typeface="Wingdings" pitchFamily="2" charset="2"/>
              <a:buChar char="§"/>
            </a:pPr>
            <a:r>
              <a:rPr lang="en-US" dirty="0" smtClean="0"/>
              <a:t>PS017 </a:t>
            </a:r>
            <a:r>
              <a:rPr lang="en-US" dirty="0"/>
              <a:t>1424 (Power Bar No. 3, Socket </a:t>
            </a:r>
            <a:r>
              <a:rPr lang="en-US" dirty="0" smtClean="0"/>
              <a:t>1)120 </a:t>
            </a:r>
            <a:r>
              <a:rPr lang="en-US" dirty="0"/>
              <a:t>V,  50 Hz </a:t>
            </a:r>
            <a:endParaRPr lang="en-US" dirty="0" smtClean="0"/>
          </a:p>
          <a:p>
            <a:pPr>
              <a:buClr>
                <a:srgbClr val="FF0000"/>
              </a:buClr>
              <a:buFont typeface="Wingdings" pitchFamily="2" charset="2"/>
              <a:buChar char="§"/>
            </a:pPr>
            <a:r>
              <a:rPr lang="en-US" sz="1800" b="1" dirty="0" smtClean="0"/>
              <a:t>Quick Fixed </a:t>
            </a:r>
            <a:endParaRPr lang="en-US" sz="1600" dirty="0"/>
          </a:p>
          <a:p>
            <a:pPr lvl="2">
              <a:buClr>
                <a:schemeClr val="tx1">
                  <a:lumMod val="50000"/>
                  <a:lumOff val="50000"/>
                </a:schemeClr>
              </a:buClr>
              <a:buFont typeface="Wingdings" pitchFamily="2" charset="2"/>
              <a:buChar char="§"/>
            </a:pPr>
            <a:r>
              <a:rPr lang="en-US" dirty="0" smtClean="0"/>
              <a:t>Training </a:t>
            </a:r>
            <a:r>
              <a:rPr lang="en-US" dirty="0"/>
              <a:t>record was updated in LMS</a:t>
            </a:r>
            <a:endParaRPr lang="en-US" b="1" dirty="0" smtClean="0">
              <a:solidFill>
                <a:srgbClr val="000000"/>
              </a:solidFill>
              <a:cs typeface="Times New Roman" pitchFamily="18" charset="0"/>
            </a:endParaRPr>
          </a:p>
        </p:txBody>
      </p:sp>
      <p:sp>
        <p:nvSpPr>
          <p:cNvPr id="19460" name="Slide Number Placeholder 8"/>
          <p:cNvSpPr>
            <a:spLocks noGrp="1"/>
          </p:cNvSpPr>
          <p:nvPr>
            <p:ph type="sldNum" sz="quarter" idx="10"/>
          </p:nvPr>
        </p:nvSpPr>
        <p:spPr bwMode="auto">
          <a:noFill/>
          <a:ln>
            <a:miter lim="800000"/>
            <a:headEnd/>
            <a:tailEnd/>
          </a:ln>
        </p:spPr>
        <p:txBody>
          <a:bodyPr/>
          <a:lstStyle/>
          <a:p>
            <a:fld id="{862AA040-1183-3347-93B6-D271A6CB10D2}" type="slidenum">
              <a:rPr lang="en-US"/>
              <a:pPr/>
              <a:t>12</a:t>
            </a:fld>
            <a:endParaRPr lang="en-US"/>
          </a:p>
        </p:txBody>
      </p:sp>
    </p:spTree>
    <p:extLst>
      <p:ext uri="{BB962C8B-B14F-4D97-AF65-F5344CB8AC3E}">
        <p14:creationId xmlns:p14="http://schemas.microsoft.com/office/powerpoint/2010/main" val="1453382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title"/>
          </p:nvPr>
        </p:nvSpPr>
        <p:spPr/>
        <p:txBody>
          <a:bodyPr/>
          <a:lstStyle/>
          <a:p>
            <a:pPr eaLnBrk="1" hangingPunct="1"/>
            <a:r>
              <a:rPr lang="en-US" dirty="0" smtClean="0">
                <a:latin typeface="Arial" charset="0"/>
                <a:ea typeface="Geneva" charset="0"/>
              </a:rPr>
              <a:t>Issue </a:t>
            </a:r>
            <a:r>
              <a:rPr lang="en-US" dirty="0" smtClean="0">
                <a:latin typeface="Arial" charset="0"/>
                <a:ea typeface="Geneva" charset="0"/>
              </a:rPr>
              <a:t>2 – </a:t>
            </a:r>
            <a:r>
              <a:rPr lang="en-US" dirty="0" smtClean="0">
                <a:latin typeface="Arial" charset="0"/>
                <a:ea typeface="Geneva" charset="0"/>
              </a:rPr>
              <a:t>from Shannon Tsui</a:t>
            </a:r>
            <a:endParaRPr lang="en-US" dirty="0">
              <a:latin typeface="Arial" charset="0"/>
              <a:ea typeface="Geneva" charset="0"/>
            </a:endParaRPr>
          </a:p>
        </p:txBody>
      </p:sp>
      <p:sp>
        <p:nvSpPr>
          <p:cNvPr id="19459" name="Content Placeholder 4"/>
          <p:cNvSpPr>
            <a:spLocks noGrp="1"/>
          </p:cNvSpPr>
          <p:nvPr>
            <p:ph idx="1"/>
          </p:nvPr>
        </p:nvSpPr>
        <p:spPr/>
        <p:txBody>
          <a:bodyPr/>
          <a:lstStyle/>
          <a:p>
            <a:pPr marL="0" indent="0" defTabSz="914400">
              <a:spcAft>
                <a:spcPct val="30000"/>
              </a:spcAft>
            </a:pPr>
            <a:r>
              <a:rPr lang="en-US" sz="2400" b="1" dirty="0" smtClean="0"/>
              <a:t>Sample:</a:t>
            </a:r>
            <a:endParaRPr lang="en-US" sz="2400" b="1" dirty="0"/>
          </a:p>
          <a:p>
            <a:pPr>
              <a:buClr>
                <a:srgbClr val="FF0000"/>
              </a:buClr>
              <a:buFont typeface="Wingdings" pitchFamily="2" charset="2"/>
              <a:buChar char="§"/>
            </a:pPr>
            <a:r>
              <a:rPr lang="en-US" dirty="0" smtClean="0">
                <a:latin typeface="Arial" charset="0"/>
                <a:ea typeface="Arial" charset="0"/>
                <a:cs typeface="Arial" charset="0"/>
              </a:rPr>
              <a:t> </a:t>
            </a:r>
            <a:r>
              <a:rPr lang="en-US" sz="1800" b="1" dirty="0" smtClean="0"/>
              <a:t>Referenced Requirement </a:t>
            </a:r>
            <a:r>
              <a:rPr lang="en-US" sz="1800" b="1" dirty="0"/>
              <a:t> </a:t>
            </a:r>
            <a:r>
              <a:rPr lang="en-US" sz="1600" b="1" dirty="0" smtClean="0"/>
              <a:t>- </a:t>
            </a:r>
            <a:r>
              <a:rPr lang="en-US" sz="1600" dirty="0"/>
              <a:t>00-LO-P0026 –</a:t>
            </a:r>
            <a:r>
              <a:rPr lang="en-US" sz="1600" b="1" dirty="0"/>
              <a:t> </a:t>
            </a:r>
            <a:r>
              <a:rPr lang="en-US" sz="1600" dirty="0"/>
              <a:t>Issue 7.0, Cl. </a:t>
            </a:r>
            <a:r>
              <a:rPr lang="en-US" sz="1600" dirty="0" smtClean="0"/>
              <a:t>6.1.9</a:t>
            </a:r>
          </a:p>
          <a:p>
            <a:pPr lvl="2">
              <a:buClr>
                <a:schemeClr val="tx1">
                  <a:lumMod val="50000"/>
                  <a:lumOff val="50000"/>
                </a:schemeClr>
              </a:buClr>
              <a:buFont typeface="Wingdings" pitchFamily="2" charset="2"/>
              <a:buChar char="§"/>
            </a:pPr>
            <a:r>
              <a:rPr lang="en-US" dirty="0" smtClean="0"/>
              <a:t>Designated </a:t>
            </a:r>
            <a:r>
              <a:rPr lang="en-US" dirty="0"/>
              <a:t>sample storage areas are strictly for sample storage and are not to be used for other storage purposes. </a:t>
            </a:r>
          </a:p>
          <a:p>
            <a:pPr>
              <a:buClr>
                <a:srgbClr val="FF0000"/>
              </a:buClr>
              <a:buFont typeface="Wingdings" pitchFamily="2" charset="2"/>
              <a:buChar char="§"/>
            </a:pPr>
            <a:r>
              <a:rPr lang="en-US" sz="1800" b="1" dirty="0" smtClean="0"/>
              <a:t>Non-Conformance</a:t>
            </a:r>
          </a:p>
          <a:p>
            <a:pPr lvl="2">
              <a:buClr>
                <a:srgbClr val="777777"/>
              </a:buClr>
              <a:buFont typeface="Wingdings" pitchFamily="2" charset="2"/>
              <a:buChar char="§"/>
            </a:pPr>
            <a:r>
              <a:rPr lang="en-US" dirty="0"/>
              <a:t>Unlogged FUS samples were located next to Test Bench No. 1 </a:t>
            </a:r>
          </a:p>
          <a:p>
            <a:pPr>
              <a:buClr>
                <a:srgbClr val="FF0000"/>
              </a:buClr>
              <a:buFont typeface="Wingdings" pitchFamily="2" charset="2"/>
              <a:buChar char="§"/>
            </a:pPr>
            <a:r>
              <a:rPr lang="en-US" sz="1800" b="1" dirty="0" smtClean="0"/>
              <a:t>Quick Fixed </a:t>
            </a:r>
            <a:endParaRPr lang="en-US" sz="1600" dirty="0"/>
          </a:p>
          <a:p>
            <a:pPr lvl="2">
              <a:buClr>
                <a:schemeClr val="tx1">
                  <a:lumMod val="50000"/>
                  <a:lumOff val="50000"/>
                </a:schemeClr>
              </a:buClr>
              <a:buFont typeface="Wingdings" pitchFamily="2" charset="2"/>
              <a:buChar char="§"/>
            </a:pPr>
            <a:r>
              <a:rPr lang="en-US" dirty="0" smtClean="0"/>
              <a:t> </a:t>
            </a:r>
            <a:r>
              <a:rPr lang="en-US" dirty="0"/>
              <a:t>New </a:t>
            </a:r>
            <a:r>
              <a:rPr lang="en-US" dirty="0" smtClean="0"/>
              <a:t>designated sample </a:t>
            </a:r>
            <a:r>
              <a:rPr lang="en-US" dirty="0"/>
              <a:t>storage area next to </a:t>
            </a:r>
            <a:r>
              <a:rPr lang="en-US" dirty="0" err="1"/>
              <a:t>Pel</a:t>
            </a:r>
            <a:r>
              <a:rPr lang="en-US" dirty="0"/>
              <a:t> Kwok’s cubical </a:t>
            </a:r>
            <a:r>
              <a:rPr lang="en-US" dirty="0" smtClean="0"/>
              <a:t>is assigned</a:t>
            </a:r>
            <a:endParaRPr lang="en-US" b="1" dirty="0" smtClean="0">
              <a:cs typeface="Times New Roman" pitchFamily="18" charset="0"/>
            </a:endParaRPr>
          </a:p>
        </p:txBody>
      </p:sp>
      <p:sp>
        <p:nvSpPr>
          <p:cNvPr id="19460" name="Slide Number Placeholder 8"/>
          <p:cNvSpPr>
            <a:spLocks noGrp="1"/>
          </p:cNvSpPr>
          <p:nvPr>
            <p:ph type="sldNum" sz="quarter" idx="10"/>
          </p:nvPr>
        </p:nvSpPr>
        <p:spPr bwMode="auto">
          <a:noFill/>
          <a:ln>
            <a:miter lim="800000"/>
            <a:headEnd/>
            <a:tailEnd/>
          </a:ln>
        </p:spPr>
        <p:txBody>
          <a:bodyPr/>
          <a:lstStyle/>
          <a:p>
            <a:fld id="{862AA040-1183-3347-93B6-D271A6CB10D2}" type="slidenum">
              <a:rPr lang="en-US"/>
              <a:pPr/>
              <a:t>13</a:t>
            </a:fld>
            <a:endParaRPr lang="en-US"/>
          </a:p>
        </p:txBody>
      </p:sp>
    </p:spTree>
    <p:extLst>
      <p:ext uri="{BB962C8B-B14F-4D97-AF65-F5344CB8AC3E}">
        <p14:creationId xmlns:p14="http://schemas.microsoft.com/office/powerpoint/2010/main" val="2191730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Slide Number Placeholder 5"/>
          <p:cNvSpPr>
            <a:spLocks noGrp="1"/>
          </p:cNvSpPr>
          <p:nvPr>
            <p:ph type="sldNum" sz="quarter" idx="10"/>
          </p:nvPr>
        </p:nvSpPr>
        <p:spPr bwMode="auto">
          <a:noFill/>
          <a:ln>
            <a:miter lim="800000"/>
            <a:headEnd/>
            <a:tailEnd/>
          </a:ln>
        </p:spPr>
        <p:txBody>
          <a:bodyPr/>
          <a:lstStyle/>
          <a:p>
            <a:fld id="{820E4066-2595-1640-B5C2-C0466B90A3B8}" type="slidenum">
              <a:rPr lang="en-US"/>
              <a:pPr/>
              <a:t>14</a:t>
            </a:fld>
            <a:endParaRPr lang="en-US"/>
          </a:p>
        </p:txBody>
      </p:sp>
      <p:sp>
        <p:nvSpPr>
          <p:cNvPr id="24636" name="TextBox 7"/>
          <p:cNvSpPr txBox="1">
            <a:spLocks noChangeArrowheads="1"/>
          </p:cNvSpPr>
          <p:nvPr/>
        </p:nvSpPr>
        <p:spPr bwMode="auto">
          <a:xfrm>
            <a:off x="4914900" y="6210300"/>
            <a:ext cx="184150" cy="369888"/>
          </a:xfrm>
          <a:prstGeom prst="rect">
            <a:avLst/>
          </a:prstGeom>
          <a:noFill/>
          <a:ln w="9525">
            <a:noFill/>
            <a:miter lim="800000"/>
            <a:headEnd/>
            <a:tailEnd/>
          </a:ln>
        </p:spPr>
        <p:txBody>
          <a:bodyPr wrap="none">
            <a:prstTxWarp prst="textNoShape">
              <a:avLst/>
            </a:prstTxWarp>
            <a:spAutoFit/>
          </a:bodyPr>
          <a:lstStyle/>
          <a:p>
            <a:endParaRPr lang="en-US">
              <a:ea typeface="Arial" charset="0"/>
              <a:cs typeface="Arial" charset="0"/>
            </a:endParaRPr>
          </a:p>
        </p:txBody>
      </p:sp>
      <p:sp>
        <p:nvSpPr>
          <p:cNvPr id="8" name="Rectangle 2"/>
          <p:cNvSpPr txBox="1">
            <a:spLocks noChangeArrowheads="1"/>
          </p:cNvSpPr>
          <p:nvPr/>
        </p:nvSpPr>
        <p:spPr bwMode="auto">
          <a:xfrm>
            <a:off x="457200" y="435621"/>
            <a:ext cx="7772400" cy="1077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a:lstStyle>
          <a:p>
            <a:r>
              <a:rPr lang="en-US" dirty="0" smtClean="0"/>
              <a:t> Issue </a:t>
            </a:r>
            <a:r>
              <a:rPr lang="en-US" dirty="0" smtClean="0"/>
              <a:t>1 – </a:t>
            </a:r>
            <a:r>
              <a:rPr lang="en-US" dirty="0" smtClean="0"/>
              <a:t>from Cammy Hung</a:t>
            </a:r>
          </a:p>
        </p:txBody>
      </p:sp>
      <p:sp>
        <p:nvSpPr>
          <p:cNvPr id="10" name="Rectangle 3"/>
          <p:cNvSpPr txBox="1">
            <a:spLocks noChangeArrowheads="1"/>
          </p:cNvSpPr>
          <p:nvPr/>
        </p:nvSpPr>
        <p:spPr bwMode="auto">
          <a:xfrm>
            <a:off x="533400" y="1306513"/>
            <a:ext cx="7924800" cy="5030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defTabSz="457200" rtl="0" eaLnBrk="1" fontAlgn="base" hangingPunct="1">
              <a:lnSpc>
                <a:spcPct val="100000"/>
              </a:lnSpc>
              <a:spcBef>
                <a:spcPts val="1200"/>
              </a:spcBef>
              <a:spcAft>
                <a:spcPct val="0"/>
              </a:spcAft>
              <a:defRPr sz="1800" kern="1200">
                <a:solidFill>
                  <a:schemeClr val="tx1"/>
                </a:solidFill>
                <a:latin typeface="Arial"/>
                <a:ea typeface="Geneva" charset="-128"/>
                <a:cs typeface="Geneva" charset="0"/>
              </a:defRPr>
            </a:lvl1pPr>
            <a:lvl2pPr marL="344488" indent="-171450" algn="l" defTabSz="457200" rtl="0" eaLnBrk="1" fontAlgn="base" hangingPunct="1">
              <a:lnSpc>
                <a:spcPct val="100000"/>
              </a:lnSpc>
              <a:spcBef>
                <a:spcPts val="12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lnSpc>
                <a:spcPct val="100000"/>
              </a:lnSpc>
              <a:spcBef>
                <a:spcPts val="1200"/>
              </a:spcBef>
              <a:spcAft>
                <a:spcPct val="0"/>
              </a:spcAft>
              <a:buFont typeface="Arial" pitchFamily="34" charset="0"/>
              <a:buChar char="−"/>
              <a:defRPr sz="14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lnSpc>
                <a:spcPct val="100000"/>
              </a:lnSpc>
              <a:spcBef>
                <a:spcPts val="1200"/>
              </a:spcBef>
              <a:spcAft>
                <a:spcPct val="0"/>
              </a:spcAft>
              <a:buFont typeface="Arial" pitchFamily="34" charset="0"/>
              <a:buChar char="−"/>
              <a:defRPr sz="14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lnSpc>
                <a:spcPct val="100000"/>
              </a:lnSpc>
              <a:spcBef>
                <a:spcPts val="1200"/>
              </a:spcBef>
              <a:spcAft>
                <a:spcPct val="0"/>
              </a:spcAft>
              <a:buFont typeface="Arial" pitchFamily="34" charset="0"/>
              <a:buChar char="−"/>
              <a:defRPr sz="14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sz="2400" b="1" smtClean="0">
                <a:solidFill>
                  <a:srgbClr val="000000"/>
                </a:solidFill>
                <a:cs typeface="Arial" charset="0"/>
              </a:rPr>
              <a:t>Project F744765</a:t>
            </a:r>
            <a:r>
              <a:rPr lang="en-US" sz="2400" smtClean="0">
                <a:solidFill>
                  <a:srgbClr val="000000"/>
                </a:solidFill>
                <a:cs typeface="Arial" charset="0"/>
              </a:rPr>
              <a:t> (water immersion Test) –During test demonstration, testing staff use Unit Conversion (Global ID 56386), but haven’t input into meter use.</a:t>
            </a:r>
          </a:p>
          <a:p>
            <a:endParaRPr lang="en-US" sz="2400" smtClean="0"/>
          </a:p>
          <a:p>
            <a:r>
              <a:rPr lang="en-US" sz="2400" smtClean="0"/>
              <a:t>Requirements :</a:t>
            </a:r>
          </a:p>
          <a:p>
            <a:r>
              <a:rPr lang="en-US" sz="2400" smtClean="0">
                <a:solidFill>
                  <a:srgbClr val="000000"/>
                </a:solidFill>
                <a:cs typeface="Times New Roman" pitchFamily="18" charset="0"/>
              </a:rPr>
              <a:t>Clause 9.4L of SOP 00-LC-S0258,</a:t>
            </a:r>
            <a:r>
              <a:rPr lang="en-US" sz="2400" smtClean="0">
                <a:solidFill>
                  <a:srgbClr val="000000"/>
                </a:solidFill>
                <a:latin typeface="Times New Roman" pitchFamily="18" charset="0"/>
                <a:ea typeface="新細明體" pitchFamily="18" charset="-120"/>
              </a:rPr>
              <a:t> </a:t>
            </a:r>
            <a:r>
              <a:rPr lang="en-US" sz="2400" smtClean="0">
                <a:solidFill>
                  <a:srgbClr val="000000"/>
                </a:solidFill>
                <a:ea typeface="新細明體" pitchFamily="18" charset="-120"/>
              </a:rPr>
              <a:t>The product testing staff shall </a:t>
            </a:r>
            <a:r>
              <a:rPr lang="en-US" sz="2400" smtClean="0"/>
              <a:t>identify validated calculations in the list of test equipment used per 9.3.4 and 9.3.5 C (e.g., change of resistance temperature calculations, unit conversions.)</a:t>
            </a:r>
          </a:p>
          <a:p>
            <a:endParaRPr lang="en-US" sz="2400" dirty="0" smtClean="0"/>
          </a:p>
        </p:txBody>
      </p:sp>
    </p:spTree>
    <p:extLst>
      <p:ext uri="{BB962C8B-B14F-4D97-AF65-F5344CB8AC3E}">
        <p14:creationId xmlns:p14="http://schemas.microsoft.com/office/powerpoint/2010/main" val="3800144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solidFill>
            <a:schemeClr val="bg1"/>
          </a:solidFill>
        </p:spPr>
        <p:txBody>
          <a:bodyPr/>
          <a:lstStyle/>
          <a:p>
            <a:r>
              <a:rPr lang="en-US" dirty="0" smtClean="0"/>
              <a:t>Issue </a:t>
            </a:r>
            <a:r>
              <a:rPr lang="en-US" dirty="0" smtClean="0"/>
              <a:t>1 – </a:t>
            </a:r>
            <a:r>
              <a:rPr lang="en-US" dirty="0" smtClean="0"/>
              <a:t>from </a:t>
            </a:r>
            <a:r>
              <a:rPr lang="en-US" dirty="0" err="1" smtClean="0"/>
              <a:t>Simy</a:t>
            </a:r>
            <a:r>
              <a:rPr lang="en-US" dirty="0" smtClean="0"/>
              <a:t> Li</a:t>
            </a:r>
            <a:endParaRPr lang="en-US" sz="1600" dirty="0"/>
          </a:p>
        </p:txBody>
      </p:sp>
      <p:sp>
        <p:nvSpPr>
          <p:cNvPr id="120837" name="Rectangle 5"/>
          <p:cNvSpPr>
            <a:spLocks noGrp="1" noChangeArrowheads="1"/>
          </p:cNvSpPr>
          <p:nvPr>
            <p:ph type="body" idx="1"/>
          </p:nvPr>
        </p:nvSpPr>
        <p:spPr>
          <a:xfrm>
            <a:off x="609600" y="1175656"/>
            <a:ext cx="7808686" cy="4938273"/>
          </a:xfrm>
          <a:noFill/>
          <a:ln/>
        </p:spPr>
        <p:txBody>
          <a:bodyPr/>
          <a:lstStyle/>
          <a:p>
            <a:pPr marL="0" indent="0">
              <a:buFontTx/>
              <a:buNone/>
            </a:pPr>
            <a:r>
              <a:rPr lang="en-US" sz="2200" b="1" dirty="0" smtClean="0"/>
              <a:t>Referenced Requirement : </a:t>
            </a:r>
            <a:r>
              <a:rPr lang="en-US" sz="2200" b="1" dirty="0"/>
              <a:t>11-LO-W0400 </a:t>
            </a:r>
            <a:r>
              <a:rPr lang="en-US" sz="2200" b="1" dirty="0" err="1" smtClean="0"/>
              <a:t>Cl</a:t>
            </a:r>
            <a:r>
              <a:rPr lang="en-US" sz="2200" b="1" dirty="0" smtClean="0"/>
              <a:t> 9.1</a:t>
            </a:r>
            <a:endParaRPr lang="en-US" sz="2200" b="1" dirty="0"/>
          </a:p>
          <a:p>
            <a:pPr marL="0" indent="0">
              <a:buFontTx/>
              <a:buNone/>
            </a:pPr>
            <a:r>
              <a:rPr lang="en-US" dirty="0"/>
              <a:t>Once the SM confirm the sample holder will leave the company, he / she </a:t>
            </a:r>
            <a:r>
              <a:rPr lang="en-US" dirty="0" smtClean="0"/>
              <a:t>…. has </a:t>
            </a:r>
            <a:r>
              <a:rPr lang="en-US" dirty="0"/>
              <a:t>to transfer the samples to another staff </a:t>
            </a:r>
            <a:endParaRPr lang="en-US" dirty="0" smtClean="0"/>
          </a:p>
          <a:p>
            <a:pPr marL="0" indent="0">
              <a:buFontTx/>
              <a:buNone/>
            </a:pPr>
            <a:endParaRPr lang="en-US" sz="2400" dirty="0" smtClean="0"/>
          </a:p>
          <a:p>
            <a:pPr marL="0" indent="0">
              <a:buFontTx/>
              <a:buNone/>
            </a:pPr>
            <a:r>
              <a:rPr lang="en-US" sz="2200" b="1" dirty="0" smtClean="0"/>
              <a:t>Non-conformance :</a:t>
            </a:r>
            <a:endParaRPr lang="en-US" sz="2200" b="1" dirty="0"/>
          </a:p>
          <a:p>
            <a:pPr marL="0" indent="0">
              <a:buFontTx/>
              <a:buNone/>
            </a:pPr>
            <a:r>
              <a:rPr lang="en-US" dirty="0" smtClean="0"/>
              <a:t>Staff who left the company still owned the samples according to LIMS -&gt; No change of ownership</a:t>
            </a:r>
          </a:p>
          <a:p>
            <a:pPr>
              <a:buFontTx/>
              <a:buNone/>
            </a:pPr>
            <a:endParaRPr lang="en-US" sz="2400" dirty="0"/>
          </a:p>
          <a:p>
            <a:pPr>
              <a:buFontTx/>
              <a:buNone/>
            </a:pPr>
            <a:r>
              <a:rPr lang="en-US" sz="2200" b="1" dirty="0" smtClean="0"/>
              <a:t>Evidence : </a:t>
            </a:r>
            <a:r>
              <a:rPr lang="en-US" sz="2200" dirty="0" smtClean="0"/>
              <a:t> </a:t>
            </a:r>
          </a:p>
          <a:p>
            <a:pPr marL="457200" indent="-457200">
              <a:buFont typeface="Arial" pitchFamily="34" charset="0"/>
              <a:buChar char="•"/>
            </a:pPr>
            <a:r>
              <a:rPr lang="en-US" dirty="0" smtClean="0"/>
              <a:t>Dickson Lo (all under Dickson Lo hasn’t been changed the ownership</a:t>
            </a:r>
            <a:r>
              <a:rPr lang="en-US" dirty="0" smtClean="0"/>
              <a:t>) - Done</a:t>
            </a:r>
            <a:endParaRPr lang="en-US" dirty="0" smtClean="0"/>
          </a:p>
          <a:p>
            <a:pPr marL="457200" indent="-457200">
              <a:buFont typeface="Arial" pitchFamily="34" charset="0"/>
              <a:buChar char="•"/>
            </a:pPr>
            <a:r>
              <a:rPr lang="en-US" dirty="0" smtClean="0"/>
              <a:t>Sample Tag # 657519 still belonged to Cherrie </a:t>
            </a:r>
            <a:r>
              <a:rPr lang="en-US" dirty="0" err="1" smtClean="0"/>
              <a:t>Ip</a:t>
            </a:r>
            <a:endParaRPr lang="en-US" dirty="0" smtClean="0"/>
          </a:p>
          <a:p>
            <a:pPr marL="457200" indent="-457200">
              <a:buFont typeface="Arial" pitchFamily="34" charset="0"/>
              <a:buChar char="•"/>
            </a:pPr>
            <a:r>
              <a:rPr lang="en-US" dirty="0" smtClean="0"/>
              <a:t>Sample Tag #1023818-PRO marked return to VSIC but owned by Ernest Cheung (for proficiency test use)</a:t>
            </a:r>
            <a:endParaRPr lang="en-US" sz="2400" dirty="0"/>
          </a:p>
        </p:txBody>
      </p:sp>
    </p:spTree>
    <p:extLst>
      <p:ext uri="{BB962C8B-B14F-4D97-AF65-F5344CB8AC3E}">
        <p14:creationId xmlns:p14="http://schemas.microsoft.com/office/powerpoint/2010/main" val="21429176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solidFill>
            <a:schemeClr val="bg1"/>
          </a:solidFill>
        </p:spPr>
        <p:txBody>
          <a:bodyPr/>
          <a:lstStyle/>
          <a:p>
            <a:r>
              <a:rPr lang="en-US" dirty="0" smtClean="0"/>
              <a:t>Issue </a:t>
            </a:r>
            <a:r>
              <a:rPr lang="en-US" dirty="0" smtClean="0"/>
              <a:t>1 – </a:t>
            </a:r>
            <a:r>
              <a:rPr lang="en-US" dirty="0" smtClean="0"/>
              <a:t>from Kelvin </a:t>
            </a:r>
            <a:r>
              <a:rPr lang="en-US" dirty="0" err="1" smtClean="0"/>
              <a:t>Tsoi</a:t>
            </a:r>
            <a:endParaRPr lang="en-US" sz="1600" dirty="0"/>
          </a:p>
        </p:txBody>
      </p:sp>
      <p:sp>
        <p:nvSpPr>
          <p:cNvPr id="120837" name="Rectangle 5"/>
          <p:cNvSpPr>
            <a:spLocks noGrp="1" noChangeArrowheads="1"/>
          </p:cNvSpPr>
          <p:nvPr>
            <p:ph type="body" idx="1"/>
          </p:nvPr>
        </p:nvSpPr>
        <p:spPr>
          <a:xfrm>
            <a:off x="457200" y="1396440"/>
            <a:ext cx="8345714" cy="5059362"/>
          </a:xfrm>
          <a:noFill/>
          <a:ln/>
        </p:spPr>
        <p:txBody>
          <a:bodyPr/>
          <a:lstStyle/>
          <a:p>
            <a:pPr marL="0" indent="0">
              <a:buFontTx/>
              <a:buNone/>
            </a:pPr>
            <a:r>
              <a:rPr lang="en-US" sz="2400" dirty="0" smtClean="0"/>
              <a:t>DAP regarding the PPP, DAP co-</a:t>
            </a:r>
            <a:r>
              <a:rPr lang="en-US" sz="2400" dirty="0" err="1" smtClean="0"/>
              <a:t>ordinator</a:t>
            </a:r>
            <a:r>
              <a:rPr lang="en-US" sz="2400" dirty="0" smtClean="0"/>
              <a:t> needs to be aware of the following:</a:t>
            </a:r>
          </a:p>
          <a:p>
            <a:pPr marL="0" indent="0">
              <a:buFontTx/>
              <a:buNone/>
            </a:pPr>
            <a:endParaRPr lang="en-US" sz="2400" dirty="0"/>
          </a:p>
          <a:p>
            <a:pPr marL="0" indent="0">
              <a:buFontTx/>
              <a:buNone/>
            </a:pPr>
            <a:r>
              <a:rPr lang="en-US" sz="2400" dirty="0" smtClean="0"/>
              <a:t>How to authorize PPP?</a:t>
            </a:r>
          </a:p>
          <a:p>
            <a:pPr marL="0" indent="0">
              <a:buFontTx/>
              <a:buNone/>
            </a:pPr>
            <a:r>
              <a:rPr lang="en-US" sz="2400" dirty="0" smtClean="0"/>
              <a:t>What is the flow of PPP?</a:t>
            </a:r>
          </a:p>
          <a:p>
            <a:pPr marL="0" indent="0">
              <a:buFontTx/>
              <a:buNone/>
            </a:pPr>
            <a:r>
              <a:rPr lang="en-US" sz="2400" dirty="0" smtClean="0"/>
              <a:t>How to link up the PPP profile in the DAP website?</a:t>
            </a:r>
          </a:p>
          <a:p>
            <a:pPr marL="0" indent="0">
              <a:buFontTx/>
              <a:buNone/>
            </a:pPr>
            <a:r>
              <a:rPr lang="en-US" sz="2400" dirty="0" smtClean="0"/>
              <a:t>Who is the qualified signatory?</a:t>
            </a:r>
          </a:p>
          <a:p>
            <a:pPr marL="0" indent="0">
              <a:buFontTx/>
              <a:buNone/>
            </a:pPr>
            <a:endParaRPr lang="en-US" sz="2400" dirty="0" smtClean="0"/>
          </a:p>
          <a:p>
            <a:pPr marL="0" indent="0">
              <a:buFontTx/>
              <a:buNone/>
            </a:pPr>
            <a:r>
              <a:rPr lang="en-US" sz="2400" dirty="0" err="1" smtClean="0"/>
              <a:t>Remaks</a:t>
            </a:r>
            <a:r>
              <a:rPr lang="en-US" sz="2400" dirty="0" smtClean="0"/>
              <a:t> : </a:t>
            </a:r>
          </a:p>
          <a:p>
            <a:pPr marL="0" indent="0">
              <a:buFontTx/>
              <a:buNone/>
            </a:pPr>
            <a:r>
              <a:rPr lang="en-US" sz="2400" dirty="0" smtClean="0"/>
              <a:t>Due to the PPP is too new, we will revisit those areas in next audit.</a:t>
            </a:r>
            <a:endParaRPr lang="en-US" sz="2400" dirty="0"/>
          </a:p>
        </p:txBody>
      </p:sp>
    </p:spTree>
    <p:extLst>
      <p:ext uri="{BB962C8B-B14F-4D97-AF65-F5344CB8AC3E}">
        <p14:creationId xmlns:p14="http://schemas.microsoft.com/office/powerpoint/2010/main" val="22995481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4101" descr="C:\Program Files\Common Files\Microsoft Shared\Clipart\cagcat50\BD00028_.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8450" y="1538288"/>
            <a:ext cx="3209925" cy="314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38481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p:cNvSpPr>
            <a:spLocks noGrp="1"/>
          </p:cNvSpPr>
          <p:nvPr>
            <p:ph type="title"/>
          </p:nvPr>
        </p:nvSpPr>
        <p:spPr>
          <a:xfrm>
            <a:off x="457200" y="677863"/>
            <a:ext cx="5486400" cy="1600200"/>
          </a:xfrm>
        </p:spPr>
        <p:txBody>
          <a:bodyPr/>
          <a:lstStyle/>
          <a:p>
            <a:pPr eaLnBrk="1" hangingPunct="1"/>
            <a:r>
              <a:rPr lang="en-US" dirty="0">
                <a:latin typeface="Arial" charset="0"/>
                <a:cs typeface="Geneva" charset="-128"/>
              </a:rPr>
              <a:t>THANK </a:t>
            </a:r>
            <a:r>
              <a:rPr lang="en-US" dirty="0" smtClean="0">
                <a:latin typeface="Arial" charset="0"/>
                <a:cs typeface="Geneva" charset="-128"/>
              </a:rPr>
              <a:t>YOU</a:t>
            </a:r>
            <a:endParaRPr lang="en-US" dirty="0">
              <a:latin typeface="Arial" charset="0"/>
              <a:cs typeface="Geneva"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hangingPunct="1"/>
            <a:r>
              <a:rPr lang="en-US" dirty="0" smtClean="0">
                <a:latin typeface="Arial" charset="0"/>
                <a:cs typeface="Geneva" charset="-128"/>
              </a:rPr>
              <a:t>Observation 1 – from Paul </a:t>
            </a:r>
            <a:r>
              <a:rPr lang="en-US" dirty="0" err="1" smtClean="0">
                <a:latin typeface="Arial" charset="0"/>
                <a:cs typeface="Geneva" charset="-128"/>
              </a:rPr>
              <a:t>Ip</a:t>
            </a:r>
            <a:endParaRPr lang="en-US" dirty="0">
              <a:latin typeface="Arial" charset="0"/>
              <a:cs typeface="Geneva" charset="-128"/>
            </a:endParaRPr>
          </a:p>
        </p:txBody>
      </p:sp>
      <p:sp>
        <p:nvSpPr>
          <p:cNvPr id="15363" name="Content Placeholder 4"/>
          <p:cNvSpPr>
            <a:spLocks noGrp="1"/>
          </p:cNvSpPr>
          <p:nvPr>
            <p:ph idx="1"/>
          </p:nvPr>
        </p:nvSpPr>
        <p:spPr>
          <a:xfrm>
            <a:off x="457200" y="1412286"/>
            <a:ext cx="8229600" cy="4675005"/>
          </a:xfrm>
        </p:spPr>
        <p:txBody>
          <a:bodyPr/>
          <a:lstStyle/>
          <a:p>
            <a:r>
              <a:rPr lang="en-US" dirty="0">
                <a:solidFill>
                  <a:schemeClr val="tx1"/>
                </a:solidFill>
              </a:rPr>
              <a:t>Project 10CA39214 (WTDP Program</a:t>
            </a:r>
            <a:r>
              <a:rPr lang="en-US" dirty="0" smtClean="0">
                <a:solidFill>
                  <a:schemeClr val="tx1"/>
                </a:solidFill>
              </a:rPr>
              <a:t>)</a:t>
            </a:r>
          </a:p>
          <a:p>
            <a:r>
              <a:rPr lang="en-US" dirty="0" smtClean="0">
                <a:solidFill>
                  <a:schemeClr val="tx1"/>
                </a:solidFill>
                <a:latin typeface="Arial" charset="0"/>
                <a:ea typeface="Arial" charset="0"/>
                <a:cs typeface="Arial" charset="0"/>
              </a:rPr>
              <a:t>Requirement:</a:t>
            </a:r>
            <a:r>
              <a:rPr lang="en-US" dirty="0">
                <a:solidFill>
                  <a:schemeClr val="tx1"/>
                </a:solidFill>
              </a:rPr>
              <a:t>00-LC-S0258 issue 16 (Clause 9.4H-4</a:t>
            </a:r>
            <a:r>
              <a:rPr lang="en-US" dirty="0" smtClean="0">
                <a:solidFill>
                  <a:schemeClr val="tx1"/>
                </a:solidFill>
              </a:rPr>
              <a:t>)</a:t>
            </a:r>
          </a:p>
          <a:p>
            <a:endParaRPr lang="en-US" dirty="0" smtClean="0">
              <a:solidFill>
                <a:schemeClr val="tx1"/>
              </a:solidFill>
            </a:endParaRPr>
          </a:p>
          <a:p>
            <a:r>
              <a:rPr lang="en-US" dirty="0" smtClean="0">
                <a:solidFill>
                  <a:schemeClr val="tx1"/>
                </a:solidFill>
              </a:rPr>
              <a:t>NC:  Datasheet </a:t>
            </a:r>
            <a:r>
              <a:rPr lang="en-US" dirty="0">
                <a:solidFill>
                  <a:schemeClr val="tx1"/>
                </a:solidFill>
              </a:rPr>
              <a:t>mention that the fan shall be installed at the height of at least 2.1 m from ground to the lowest point of fan blade.   But not found this verification result (2.1 m) and calibrated equipment in Datasheet</a:t>
            </a:r>
            <a:r>
              <a:rPr lang="en-US" dirty="0" smtClean="0">
                <a:solidFill>
                  <a:schemeClr val="tx1"/>
                </a:solidFill>
              </a:rPr>
              <a:t>.</a:t>
            </a:r>
          </a:p>
          <a:p>
            <a:endParaRPr lang="en-US" dirty="0">
              <a:solidFill>
                <a:schemeClr val="tx1"/>
              </a:solidFill>
              <a:latin typeface="Arial" charset="0"/>
              <a:ea typeface="Arial" charset="0"/>
              <a:cs typeface="Arial" charset="0"/>
            </a:endParaRPr>
          </a:p>
          <a:p>
            <a:endParaRPr lang="en-US" dirty="0">
              <a:solidFill>
                <a:schemeClr val="tx1"/>
              </a:solidFill>
              <a:latin typeface="Arial" charset="0"/>
              <a:ea typeface="Arial" charset="0"/>
              <a:cs typeface="Arial" charset="0"/>
            </a:endParaRPr>
          </a:p>
        </p:txBody>
      </p:sp>
      <p:sp>
        <p:nvSpPr>
          <p:cNvPr id="15364" name="Slide Number Placeholder 6"/>
          <p:cNvSpPr>
            <a:spLocks noGrp="1"/>
          </p:cNvSpPr>
          <p:nvPr>
            <p:ph type="sldNum" sz="quarter" idx="10"/>
          </p:nvPr>
        </p:nvSpPr>
        <p:spPr bwMode="auto">
          <a:noFill/>
          <a:ln>
            <a:miter lim="800000"/>
            <a:headEnd/>
            <a:tailEnd/>
          </a:ln>
        </p:spPr>
        <p:txBody>
          <a:bodyPr/>
          <a:lstStyle/>
          <a:p>
            <a:fld id="{5DEFA57D-A1F1-5A4C-BAD0-3AA73498333D}" type="slidenum">
              <a:rPr lang="en-US"/>
              <a:pPr/>
              <a:t>2</a:t>
            </a:fld>
            <a:endParaRPr lang="en-US"/>
          </a:p>
        </p:txBody>
      </p:sp>
    </p:spTree>
    <p:extLst>
      <p:ext uri="{BB962C8B-B14F-4D97-AF65-F5344CB8AC3E}">
        <p14:creationId xmlns:p14="http://schemas.microsoft.com/office/powerpoint/2010/main" val="32526542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hangingPunct="1"/>
            <a:r>
              <a:rPr lang="en-US" dirty="0" smtClean="0">
                <a:latin typeface="Arial" charset="0"/>
                <a:cs typeface="Geneva" charset="-128"/>
              </a:rPr>
              <a:t>Observation 2 – from Paul </a:t>
            </a:r>
            <a:r>
              <a:rPr lang="en-US" dirty="0" err="1" smtClean="0">
                <a:latin typeface="Arial" charset="0"/>
                <a:cs typeface="Geneva" charset="-128"/>
              </a:rPr>
              <a:t>Ip</a:t>
            </a:r>
            <a:endParaRPr lang="en-US" dirty="0">
              <a:latin typeface="Arial" charset="0"/>
              <a:cs typeface="Geneva" charset="-128"/>
            </a:endParaRPr>
          </a:p>
        </p:txBody>
      </p:sp>
      <p:sp>
        <p:nvSpPr>
          <p:cNvPr id="15363" name="Content Placeholder 4"/>
          <p:cNvSpPr>
            <a:spLocks noGrp="1"/>
          </p:cNvSpPr>
          <p:nvPr>
            <p:ph idx="1"/>
          </p:nvPr>
        </p:nvSpPr>
        <p:spPr>
          <a:xfrm>
            <a:off x="457200" y="1412286"/>
            <a:ext cx="8229600" cy="4675005"/>
          </a:xfrm>
        </p:spPr>
        <p:txBody>
          <a:bodyPr>
            <a:normAutofit fontScale="85000" lnSpcReduction="20000"/>
          </a:bodyPr>
          <a:lstStyle/>
          <a:p>
            <a:r>
              <a:rPr lang="en-US" dirty="0">
                <a:solidFill>
                  <a:schemeClr val="tx1"/>
                </a:solidFill>
              </a:rPr>
              <a:t>Project </a:t>
            </a:r>
            <a:r>
              <a:rPr lang="en-US" dirty="0" smtClean="0">
                <a:solidFill>
                  <a:schemeClr val="tx1"/>
                </a:solidFill>
              </a:rPr>
              <a:t>10CA52893 (CTDP </a:t>
            </a:r>
            <a:r>
              <a:rPr lang="en-US" dirty="0">
                <a:solidFill>
                  <a:schemeClr val="tx1"/>
                </a:solidFill>
              </a:rPr>
              <a:t>Program</a:t>
            </a:r>
            <a:r>
              <a:rPr lang="en-US" dirty="0" smtClean="0">
                <a:solidFill>
                  <a:schemeClr val="tx1"/>
                </a:solidFill>
              </a:rPr>
              <a:t>)</a:t>
            </a:r>
          </a:p>
          <a:p>
            <a:r>
              <a:rPr lang="en-US" dirty="0" smtClean="0">
                <a:solidFill>
                  <a:schemeClr val="tx1"/>
                </a:solidFill>
                <a:latin typeface="Arial" charset="0"/>
                <a:ea typeface="Arial" charset="0"/>
                <a:cs typeface="Arial" charset="0"/>
              </a:rPr>
              <a:t>Requirement: 00-CE-S0030 &amp; </a:t>
            </a:r>
            <a:r>
              <a:rPr lang="en-US" dirty="0" smtClean="0">
                <a:solidFill>
                  <a:schemeClr val="tx1"/>
                </a:solidFill>
              </a:rPr>
              <a:t>00-LC-S0258</a:t>
            </a:r>
          </a:p>
          <a:p>
            <a:endParaRPr lang="en-US" dirty="0" smtClean="0">
              <a:solidFill>
                <a:schemeClr val="tx1"/>
              </a:solidFill>
            </a:endParaRPr>
          </a:p>
          <a:p>
            <a:r>
              <a:rPr lang="en-US" dirty="0" smtClean="0">
                <a:solidFill>
                  <a:schemeClr val="tx1"/>
                </a:solidFill>
              </a:rPr>
              <a:t>NC: </a:t>
            </a:r>
          </a:p>
          <a:p>
            <a:pPr marL="457200" indent="-457200">
              <a:buFont typeface="Arial" pitchFamily="34" charset="0"/>
              <a:buChar char="•"/>
            </a:pPr>
            <a:r>
              <a:rPr lang="en-US" dirty="0" smtClean="0">
                <a:solidFill>
                  <a:schemeClr val="tx1"/>
                </a:solidFill>
              </a:rPr>
              <a:t>CTDP DS </a:t>
            </a:r>
            <a:r>
              <a:rPr lang="en-US" dirty="0">
                <a:solidFill>
                  <a:schemeClr val="tx1"/>
                </a:solidFill>
              </a:rPr>
              <a:t>was not associated to DAP </a:t>
            </a:r>
            <a:r>
              <a:rPr lang="en-US" dirty="0" smtClean="0">
                <a:solidFill>
                  <a:schemeClr val="tx1"/>
                </a:solidFill>
              </a:rPr>
              <a:t>database</a:t>
            </a:r>
          </a:p>
          <a:p>
            <a:pPr marL="457200" indent="-457200">
              <a:buFont typeface="Arial" pitchFamily="34" charset="0"/>
              <a:buChar char="•"/>
            </a:pPr>
            <a:r>
              <a:rPr lang="en-US" dirty="0" smtClean="0">
                <a:solidFill>
                  <a:schemeClr val="tx1"/>
                </a:solidFill>
              </a:rPr>
              <a:t>Not </a:t>
            </a:r>
            <a:r>
              <a:rPr lang="en-US" dirty="0">
                <a:solidFill>
                  <a:schemeClr val="tx1"/>
                </a:solidFill>
              </a:rPr>
              <a:t>using “strikethrough" </a:t>
            </a:r>
            <a:r>
              <a:rPr lang="en-US" dirty="0" smtClean="0">
                <a:solidFill>
                  <a:schemeClr val="tx1"/>
                </a:solidFill>
              </a:rPr>
              <a:t>to delete </a:t>
            </a:r>
            <a:r>
              <a:rPr lang="en-US" dirty="0">
                <a:solidFill>
                  <a:schemeClr val="tx1"/>
                </a:solidFill>
              </a:rPr>
              <a:t>or correct the </a:t>
            </a:r>
            <a:r>
              <a:rPr lang="en-US" dirty="0" smtClean="0">
                <a:solidFill>
                  <a:schemeClr val="tx1"/>
                </a:solidFill>
              </a:rPr>
              <a:t>DS</a:t>
            </a:r>
            <a:endParaRPr lang="en-US" dirty="0">
              <a:solidFill>
                <a:schemeClr val="tx1"/>
              </a:solidFill>
            </a:endParaRPr>
          </a:p>
          <a:p>
            <a:pPr marL="457200" lvl="0" indent="-457200">
              <a:buFont typeface="Arial" pitchFamily="34" charset="0"/>
              <a:buChar char="•"/>
            </a:pPr>
            <a:r>
              <a:rPr lang="en-US" dirty="0">
                <a:solidFill>
                  <a:schemeClr val="tx1"/>
                </a:solidFill>
              </a:rPr>
              <a:t>Date Format in header was not correct  </a:t>
            </a:r>
          </a:p>
          <a:p>
            <a:pPr marL="457200" lvl="0" indent="-457200">
              <a:buFont typeface="Arial" pitchFamily="34" charset="0"/>
              <a:buChar char="•"/>
            </a:pPr>
            <a:r>
              <a:rPr lang="en-US" dirty="0">
                <a:solidFill>
                  <a:schemeClr val="tx1"/>
                </a:solidFill>
              </a:rPr>
              <a:t>DVW Test:  The method: With the sample in a well-heated condition (At the conclusion of the Normal Temperature Test).  But the sample ID tested (1047A1-1) in DVW test was not same as sample ID tested (1047A1-2)in Temperature Test.  Also the test date is not same (DVW in 10/17, but temperature test in 10/29).   Not found the engineering </a:t>
            </a:r>
            <a:r>
              <a:rPr lang="en-US" dirty="0" smtClean="0">
                <a:solidFill>
                  <a:schemeClr val="tx1"/>
                </a:solidFill>
              </a:rPr>
              <a:t>judgment </a:t>
            </a:r>
            <a:r>
              <a:rPr lang="en-US" dirty="0">
                <a:solidFill>
                  <a:schemeClr val="tx1"/>
                </a:solidFill>
              </a:rPr>
              <a:t>in DS</a:t>
            </a:r>
          </a:p>
          <a:p>
            <a:endParaRPr lang="en-US" dirty="0">
              <a:solidFill>
                <a:schemeClr val="tx1"/>
              </a:solidFill>
              <a:latin typeface="Arial" charset="0"/>
              <a:ea typeface="Arial" charset="0"/>
              <a:cs typeface="Arial" charset="0"/>
            </a:endParaRPr>
          </a:p>
          <a:p>
            <a:endParaRPr lang="en-US" dirty="0">
              <a:solidFill>
                <a:schemeClr val="tx1"/>
              </a:solidFill>
              <a:latin typeface="Arial" charset="0"/>
              <a:ea typeface="Arial" charset="0"/>
              <a:cs typeface="Arial" charset="0"/>
            </a:endParaRPr>
          </a:p>
        </p:txBody>
      </p:sp>
      <p:sp>
        <p:nvSpPr>
          <p:cNvPr id="15364" name="Slide Number Placeholder 6"/>
          <p:cNvSpPr>
            <a:spLocks noGrp="1"/>
          </p:cNvSpPr>
          <p:nvPr>
            <p:ph type="sldNum" sz="quarter" idx="10"/>
          </p:nvPr>
        </p:nvSpPr>
        <p:spPr bwMode="auto">
          <a:noFill/>
          <a:ln>
            <a:miter lim="800000"/>
            <a:headEnd/>
            <a:tailEnd/>
          </a:ln>
        </p:spPr>
        <p:txBody>
          <a:bodyPr/>
          <a:lstStyle/>
          <a:p>
            <a:fld id="{5DEFA57D-A1F1-5A4C-BAD0-3AA73498333D}" type="slidenum">
              <a:rPr lang="en-US"/>
              <a:pPr/>
              <a:t>3</a:t>
            </a:fld>
            <a:endParaRPr lang="en-US"/>
          </a:p>
        </p:txBody>
      </p:sp>
    </p:spTree>
    <p:extLst>
      <p:ext uri="{BB962C8B-B14F-4D97-AF65-F5344CB8AC3E}">
        <p14:creationId xmlns:p14="http://schemas.microsoft.com/office/powerpoint/2010/main" val="19938390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Slide Number Placeholder 8"/>
          <p:cNvSpPr>
            <a:spLocks noGrp="1"/>
          </p:cNvSpPr>
          <p:nvPr>
            <p:ph type="sldNum" sz="quarter" idx="10"/>
          </p:nvPr>
        </p:nvSpPr>
        <p:spPr bwMode="auto">
          <a:noFill/>
          <a:ln>
            <a:miter lim="800000"/>
            <a:headEnd/>
            <a:tailEnd/>
          </a:ln>
        </p:spPr>
        <p:txBody>
          <a:bodyPr/>
          <a:lstStyle/>
          <a:p>
            <a:fld id="{DB000F64-BB07-0045-9A41-263437AD3EA2}" type="slidenum">
              <a:rPr lang="en-US"/>
              <a:pPr/>
              <a:t>4</a:t>
            </a:fld>
            <a:endParaRPr lang="en-US"/>
          </a:p>
        </p:txBody>
      </p:sp>
      <p:sp>
        <p:nvSpPr>
          <p:cNvPr id="5" name="Rectangle 2"/>
          <p:cNvSpPr txBox="1">
            <a:spLocks noChangeArrowheads="1"/>
          </p:cNvSpPr>
          <p:nvPr/>
        </p:nvSpPr>
        <p:spPr bwMode="auto">
          <a:xfrm>
            <a:off x="570321" y="373086"/>
            <a:ext cx="7772400" cy="1077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a:lstStyle>
          <a:p>
            <a:r>
              <a:rPr lang="en-US" dirty="0" smtClean="0"/>
              <a:t> </a:t>
            </a:r>
            <a:r>
              <a:rPr lang="en-US" dirty="0" smtClean="0"/>
              <a:t>Observation – </a:t>
            </a:r>
            <a:r>
              <a:rPr lang="en-US" dirty="0" smtClean="0"/>
              <a:t>from Cammy Hung</a:t>
            </a:r>
          </a:p>
        </p:txBody>
      </p:sp>
      <p:sp>
        <p:nvSpPr>
          <p:cNvPr id="8" name="Rectangle 3"/>
          <p:cNvSpPr txBox="1">
            <a:spLocks noChangeArrowheads="1"/>
          </p:cNvSpPr>
          <p:nvPr/>
        </p:nvSpPr>
        <p:spPr bwMode="auto">
          <a:xfrm>
            <a:off x="533400" y="1450999"/>
            <a:ext cx="7924800" cy="5030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b="1" dirty="0" smtClean="0">
                <a:solidFill>
                  <a:srgbClr val="000000"/>
                </a:solidFill>
                <a:cs typeface="Arial" charset="0"/>
              </a:rPr>
              <a:t>Project F857387</a:t>
            </a:r>
            <a:r>
              <a:rPr lang="en-US" sz="2400" dirty="0" smtClean="0">
                <a:solidFill>
                  <a:srgbClr val="000000"/>
                </a:solidFill>
                <a:cs typeface="Arial" charset="0"/>
              </a:rPr>
              <a:t> (VW-1 Test) – Testing staff didn’t record the distance between the upper surface of the cotton and the tip of the blue inner cone of the flame. </a:t>
            </a:r>
          </a:p>
          <a:p>
            <a:endParaRPr lang="en-US" sz="2400" dirty="0" smtClean="0"/>
          </a:p>
          <a:p>
            <a:r>
              <a:rPr lang="en-US" sz="2400" dirty="0" smtClean="0"/>
              <a:t>Requirements :</a:t>
            </a:r>
          </a:p>
          <a:p>
            <a:r>
              <a:rPr lang="en-US" sz="2400" dirty="0" smtClean="0">
                <a:solidFill>
                  <a:srgbClr val="000000"/>
                </a:solidFill>
                <a:cs typeface="Times New Roman" pitchFamily="18" charset="0"/>
              </a:rPr>
              <a:t>Clause 9.4F of SOP 00-LC-S0258,</a:t>
            </a:r>
            <a:r>
              <a:rPr lang="en-US" sz="2400" dirty="0" smtClean="0">
                <a:solidFill>
                  <a:srgbClr val="000000"/>
                </a:solidFill>
                <a:latin typeface="Times New Roman" pitchFamily="18" charset="0"/>
                <a:ea typeface="新細明體" pitchFamily="18" charset="-120"/>
              </a:rPr>
              <a:t> </a:t>
            </a:r>
            <a:r>
              <a:rPr lang="en-US" sz="2400" dirty="0" smtClean="0">
                <a:solidFill>
                  <a:srgbClr val="000000"/>
                </a:solidFill>
                <a:ea typeface="新細明體" pitchFamily="18" charset="-120"/>
              </a:rPr>
              <a:t>The product testing staff shall record </a:t>
            </a:r>
            <a:r>
              <a:rPr lang="en-US" sz="2400" dirty="0" smtClean="0"/>
              <a:t>test method parameters.</a:t>
            </a:r>
            <a:endParaRPr lang="en-US" sz="2400" dirty="0" smtClean="0">
              <a:solidFill>
                <a:srgbClr val="000000"/>
              </a:solidFill>
              <a:ea typeface="新細明體" pitchFamily="18" charset="-120"/>
            </a:endParaRPr>
          </a:p>
          <a:p>
            <a:endParaRPr lang="en-US" sz="2400" dirty="0" smtClean="0"/>
          </a:p>
          <a:p>
            <a:endParaRPr lang="en-US" sz="2400" dirty="0" smtClean="0"/>
          </a:p>
        </p:txBody>
      </p:sp>
    </p:spTree>
    <p:extLst>
      <p:ext uri="{BB962C8B-B14F-4D97-AF65-F5344CB8AC3E}">
        <p14:creationId xmlns:p14="http://schemas.microsoft.com/office/powerpoint/2010/main" val="1576681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title"/>
          </p:nvPr>
        </p:nvSpPr>
        <p:spPr/>
        <p:txBody>
          <a:bodyPr/>
          <a:lstStyle/>
          <a:p>
            <a:pPr eaLnBrk="1" hangingPunct="1"/>
            <a:r>
              <a:rPr lang="en-US" dirty="0" smtClean="0">
                <a:latin typeface="Arial" charset="0"/>
                <a:ea typeface="Geneva" charset="0"/>
              </a:rPr>
              <a:t>Observation – from Shannon Tsui</a:t>
            </a:r>
            <a:endParaRPr lang="en-US" dirty="0">
              <a:latin typeface="Arial" charset="0"/>
              <a:ea typeface="Geneva" charset="0"/>
            </a:endParaRPr>
          </a:p>
        </p:txBody>
      </p:sp>
      <p:sp>
        <p:nvSpPr>
          <p:cNvPr id="19459" name="Content Placeholder 4"/>
          <p:cNvSpPr>
            <a:spLocks noGrp="1"/>
          </p:cNvSpPr>
          <p:nvPr>
            <p:ph idx="1"/>
          </p:nvPr>
        </p:nvSpPr>
        <p:spPr/>
        <p:txBody>
          <a:bodyPr/>
          <a:lstStyle/>
          <a:p>
            <a:pPr marL="0" indent="0" defTabSz="914400">
              <a:spcAft>
                <a:spcPct val="30000"/>
              </a:spcAft>
            </a:pPr>
            <a:r>
              <a:rPr lang="en-US" sz="2400" b="1" dirty="0" smtClean="0"/>
              <a:t>Equipment:</a:t>
            </a:r>
            <a:endParaRPr lang="en-US" sz="2400" b="1" dirty="0"/>
          </a:p>
          <a:p>
            <a:pPr>
              <a:buClr>
                <a:srgbClr val="FF0000"/>
              </a:buClr>
              <a:buFont typeface="Wingdings" pitchFamily="2" charset="2"/>
              <a:buChar char="§"/>
            </a:pPr>
            <a:r>
              <a:rPr lang="en-US" dirty="0" smtClean="0">
                <a:latin typeface="Arial" charset="0"/>
                <a:ea typeface="Arial" charset="0"/>
                <a:cs typeface="Arial" charset="0"/>
              </a:rPr>
              <a:t> </a:t>
            </a:r>
            <a:r>
              <a:rPr lang="en-US" sz="1800" b="1" dirty="0" smtClean="0"/>
              <a:t>Referenced Requirement </a:t>
            </a:r>
            <a:r>
              <a:rPr lang="en-US" sz="1800" b="1" dirty="0"/>
              <a:t> </a:t>
            </a:r>
            <a:r>
              <a:rPr lang="en-US" sz="1600" dirty="0" smtClean="0"/>
              <a:t>- </a:t>
            </a:r>
            <a:r>
              <a:rPr lang="en-US" sz="1600" dirty="0"/>
              <a:t>LC-P0031– Issue </a:t>
            </a:r>
            <a:r>
              <a:rPr lang="en-US" sz="1600" dirty="0" smtClean="0"/>
              <a:t>13.0</a:t>
            </a:r>
          </a:p>
          <a:p>
            <a:pPr lvl="2">
              <a:buClr>
                <a:schemeClr val="tx1">
                  <a:lumMod val="50000"/>
                  <a:lumOff val="50000"/>
                </a:schemeClr>
              </a:buClr>
              <a:buFont typeface="Wingdings" pitchFamily="2" charset="2"/>
              <a:buChar char="§"/>
            </a:pPr>
            <a:r>
              <a:rPr lang="en-US" dirty="0" smtClean="0"/>
              <a:t>Verification </a:t>
            </a:r>
            <a:r>
              <a:rPr lang="en-US" dirty="0"/>
              <a:t>data for validated Support Equipment listed in LEM shall be periodically confirmed through a designated maintenance schedule</a:t>
            </a:r>
            <a:r>
              <a:rPr lang="en-US" dirty="0" smtClean="0"/>
              <a:t>. (Cl. 8.4.4)</a:t>
            </a:r>
          </a:p>
          <a:p>
            <a:pPr lvl="2">
              <a:buClr>
                <a:schemeClr val="tx1">
                  <a:lumMod val="50000"/>
                  <a:lumOff val="50000"/>
                </a:schemeClr>
              </a:buClr>
              <a:buFont typeface="Wingdings" pitchFamily="2" charset="2"/>
              <a:buChar char="§"/>
            </a:pPr>
            <a:r>
              <a:rPr lang="en-US" dirty="0"/>
              <a:t>In Service Verification shall be conducted according to a defined </a:t>
            </a:r>
            <a:r>
              <a:rPr lang="en-US" dirty="0" smtClean="0"/>
              <a:t>procedure. (Cl. 8.6.3)</a:t>
            </a:r>
            <a:endParaRPr lang="en-US" dirty="0"/>
          </a:p>
          <a:p>
            <a:pPr>
              <a:buClr>
                <a:srgbClr val="FF0000"/>
              </a:buClr>
              <a:buFont typeface="Wingdings" pitchFamily="2" charset="2"/>
              <a:buChar char="§"/>
            </a:pPr>
            <a:r>
              <a:rPr lang="en-US" sz="1800" b="1" dirty="0" smtClean="0"/>
              <a:t>Non-Conformance</a:t>
            </a:r>
          </a:p>
          <a:p>
            <a:pPr lvl="2">
              <a:buClr>
                <a:srgbClr val="777777"/>
              </a:buClr>
              <a:buFont typeface="Wingdings" pitchFamily="2" charset="2"/>
              <a:buChar char="§"/>
            </a:pPr>
            <a:r>
              <a:rPr lang="en-US" dirty="0" smtClean="0"/>
              <a:t>Verification </a:t>
            </a:r>
            <a:r>
              <a:rPr lang="en-US" dirty="0"/>
              <a:t>and Maintenance Check Form for Equipment:  1 time per </a:t>
            </a:r>
            <a:r>
              <a:rPr lang="en-US" dirty="0" smtClean="0"/>
              <a:t>year for HWS005, 6 times per year for MF002</a:t>
            </a:r>
            <a:endParaRPr lang="en-US" dirty="0"/>
          </a:p>
          <a:p>
            <a:pPr>
              <a:buClr>
                <a:srgbClr val="FF0000"/>
              </a:buClr>
              <a:buFont typeface="Wingdings" pitchFamily="2" charset="2"/>
              <a:buChar char="§"/>
            </a:pPr>
            <a:r>
              <a:rPr lang="en-US" sz="1800" b="1" dirty="0"/>
              <a:t>Objective </a:t>
            </a:r>
            <a:r>
              <a:rPr lang="en-US" sz="1800" b="1" dirty="0" smtClean="0"/>
              <a:t>Evidence</a:t>
            </a:r>
          </a:p>
          <a:p>
            <a:pPr lvl="2">
              <a:buClr>
                <a:schemeClr val="tx1">
                  <a:lumMod val="50000"/>
                  <a:lumOff val="50000"/>
                </a:schemeClr>
              </a:buClr>
              <a:buFont typeface="Wingdings" pitchFamily="2" charset="2"/>
              <a:buChar char="§"/>
            </a:pPr>
            <a:r>
              <a:rPr lang="en-US" dirty="0" smtClean="0"/>
              <a:t>Hardwood </a:t>
            </a:r>
            <a:r>
              <a:rPr lang="en-US" dirty="0"/>
              <a:t>Surface </a:t>
            </a:r>
            <a:r>
              <a:rPr lang="en-US" dirty="0" smtClean="0"/>
              <a:t>HWS005 (Initial verification only)</a:t>
            </a:r>
            <a:endParaRPr lang="en-US" dirty="0"/>
          </a:p>
          <a:p>
            <a:pPr lvl="2">
              <a:buClr>
                <a:schemeClr val="tx1">
                  <a:lumMod val="50000"/>
                  <a:lumOff val="50000"/>
                </a:schemeClr>
              </a:buClr>
              <a:buFont typeface="Wingdings" pitchFamily="2" charset="2"/>
              <a:buChar char="§"/>
            </a:pPr>
            <a:r>
              <a:rPr lang="en-US" dirty="0"/>
              <a:t>Micrometer </a:t>
            </a:r>
            <a:r>
              <a:rPr lang="en-US" dirty="0" smtClean="0"/>
              <a:t>MF002 (1 </a:t>
            </a:r>
            <a:r>
              <a:rPr lang="en-US" dirty="0"/>
              <a:t>verification only)</a:t>
            </a:r>
            <a:endParaRPr lang="en-US" dirty="0" smtClean="0"/>
          </a:p>
          <a:p>
            <a:pPr lvl="3">
              <a:buClr>
                <a:srgbClr val="777777"/>
              </a:buClr>
              <a:buFont typeface="Wingdings" pitchFamily="2" charset="2"/>
              <a:buChar char="§"/>
            </a:pPr>
            <a:endParaRPr lang="en-US" b="1" dirty="0" smtClean="0">
              <a:solidFill>
                <a:srgbClr val="000000"/>
              </a:solidFill>
              <a:cs typeface="Times New Roman" pitchFamily="18" charset="0"/>
            </a:endParaRPr>
          </a:p>
        </p:txBody>
      </p:sp>
      <p:sp>
        <p:nvSpPr>
          <p:cNvPr id="19460" name="Slide Number Placeholder 8"/>
          <p:cNvSpPr>
            <a:spLocks noGrp="1"/>
          </p:cNvSpPr>
          <p:nvPr>
            <p:ph type="sldNum" sz="quarter" idx="10"/>
          </p:nvPr>
        </p:nvSpPr>
        <p:spPr bwMode="auto">
          <a:noFill/>
          <a:ln>
            <a:miter lim="800000"/>
            <a:headEnd/>
            <a:tailEnd/>
          </a:ln>
        </p:spPr>
        <p:txBody>
          <a:bodyPr/>
          <a:lstStyle/>
          <a:p>
            <a:fld id="{862AA040-1183-3347-93B6-D271A6CB10D2}" type="slidenum">
              <a:rPr lang="en-US"/>
              <a:pPr/>
              <a:t>5</a:t>
            </a:fld>
            <a:endParaRPr lang="en-US"/>
          </a:p>
        </p:txBody>
      </p:sp>
    </p:spTree>
    <p:extLst>
      <p:ext uri="{BB962C8B-B14F-4D97-AF65-F5344CB8AC3E}">
        <p14:creationId xmlns:p14="http://schemas.microsoft.com/office/powerpoint/2010/main" val="36565921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title"/>
          </p:nvPr>
        </p:nvSpPr>
        <p:spPr/>
        <p:txBody>
          <a:bodyPr/>
          <a:lstStyle/>
          <a:p>
            <a:pPr eaLnBrk="1" hangingPunct="1"/>
            <a:r>
              <a:rPr lang="en-US" dirty="0" smtClean="0">
                <a:latin typeface="Arial" charset="0"/>
                <a:ea typeface="Geneva" charset="0"/>
              </a:rPr>
              <a:t>Observation – from Shannon Tsui</a:t>
            </a:r>
            <a:endParaRPr lang="en-US" dirty="0">
              <a:latin typeface="Arial" charset="0"/>
              <a:ea typeface="Geneva" charset="0"/>
            </a:endParaRPr>
          </a:p>
        </p:txBody>
      </p:sp>
      <p:sp>
        <p:nvSpPr>
          <p:cNvPr id="19459" name="Content Placeholder 4"/>
          <p:cNvSpPr>
            <a:spLocks noGrp="1"/>
          </p:cNvSpPr>
          <p:nvPr>
            <p:ph idx="1"/>
          </p:nvPr>
        </p:nvSpPr>
        <p:spPr/>
        <p:txBody>
          <a:bodyPr/>
          <a:lstStyle/>
          <a:p>
            <a:pPr marL="0" indent="0" defTabSz="914400">
              <a:spcAft>
                <a:spcPct val="30000"/>
              </a:spcAft>
            </a:pPr>
            <a:r>
              <a:rPr lang="en-US" sz="2400" b="1" dirty="0"/>
              <a:t>Power Quality Measurement:</a:t>
            </a:r>
          </a:p>
          <a:p>
            <a:pPr>
              <a:buClr>
                <a:srgbClr val="FF0000"/>
              </a:buClr>
              <a:buFont typeface="Wingdings" pitchFamily="2" charset="2"/>
              <a:buChar char="§"/>
            </a:pPr>
            <a:r>
              <a:rPr lang="en-US" dirty="0" smtClean="0">
                <a:latin typeface="Arial" charset="0"/>
                <a:ea typeface="Arial" charset="0"/>
                <a:cs typeface="Arial" charset="0"/>
              </a:rPr>
              <a:t> </a:t>
            </a:r>
            <a:r>
              <a:rPr lang="en-US" sz="1800" b="1" dirty="0" smtClean="0"/>
              <a:t>Referenced Requirement 		</a:t>
            </a:r>
            <a:r>
              <a:rPr lang="en-US" sz="1600" dirty="0" smtClean="0"/>
              <a:t>00-LC-P0025 </a:t>
            </a:r>
            <a:r>
              <a:rPr lang="en-US" sz="1600" dirty="0"/>
              <a:t>– Issue 9.0, Cl. 7.1.1</a:t>
            </a:r>
          </a:p>
          <a:p>
            <a:pPr marL="3657600" lvl="8" indent="0">
              <a:buClr>
                <a:srgbClr val="FF0000"/>
              </a:buClr>
              <a:buNone/>
            </a:pPr>
            <a:r>
              <a:rPr lang="en-US" sz="1600" dirty="0" smtClean="0">
                <a:cs typeface="Times New Roman" pitchFamily="18" charset="0"/>
              </a:rPr>
              <a:t>00-OP-S0029, Issue 5.0</a:t>
            </a:r>
          </a:p>
          <a:p>
            <a:pPr lvl="2">
              <a:buClr>
                <a:srgbClr val="FF0000"/>
              </a:buClr>
              <a:buFont typeface="Wingdings" pitchFamily="2" charset="2"/>
              <a:buChar char="§"/>
            </a:pPr>
            <a:r>
              <a:rPr lang="en-US" dirty="0"/>
              <a:t>Validation required at least annually for single phase circuits up to:</a:t>
            </a:r>
          </a:p>
          <a:p>
            <a:pPr lvl="3">
              <a:buClr>
                <a:srgbClr val="777777"/>
              </a:buClr>
              <a:buFont typeface="Wingdings" pitchFamily="2" charset="2"/>
              <a:buChar char="§"/>
            </a:pPr>
            <a:r>
              <a:rPr lang="en-US" dirty="0" smtClean="0">
                <a:solidFill>
                  <a:srgbClr val="000000"/>
                </a:solidFill>
                <a:cs typeface="Arial" pitchFamily="34" charset="0"/>
              </a:rPr>
              <a:t>120V </a:t>
            </a:r>
            <a:r>
              <a:rPr lang="en-US" dirty="0">
                <a:solidFill>
                  <a:srgbClr val="000000"/>
                </a:solidFill>
                <a:cs typeface="Arial" pitchFamily="34" charset="0"/>
              </a:rPr>
              <a:t>60Hz up to 20A;</a:t>
            </a:r>
          </a:p>
          <a:p>
            <a:pPr lvl="3">
              <a:buClr>
                <a:srgbClr val="777777"/>
              </a:buClr>
              <a:buFont typeface="Wingdings" pitchFamily="2" charset="2"/>
              <a:buChar char="§"/>
            </a:pPr>
            <a:r>
              <a:rPr lang="en-US" dirty="0">
                <a:solidFill>
                  <a:srgbClr val="000000"/>
                </a:solidFill>
                <a:cs typeface="Arial" pitchFamily="34" charset="0"/>
              </a:rPr>
              <a:t>230V 50Hz up to16A;</a:t>
            </a:r>
          </a:p>
          <a:p>
            <a:pPr lvl="3">
              <a:buClr>
                <a:srgbClr val="777777"/>
              </a:buClr>
              <a:buFont typeface="Wingdings" pitchFamily="2" charset="2"/>
              <a:buChar char="§"/>
            </a:pPr>
            <a:r>
              <a:rPr lang="en-US" dirty="0">
                <a:solidFill>
                  <a:srgbClr val="000000"/>
                </a:solidFill>
                <a:cs typeface="Arial" pitchFamily="34" charset="0"/>
              </a:rPr>
              <a:t>240V 60Hz up to 15A.</a:t>
            </a:r>
            <a:r>
              <a:rPr lang="en-US" dirty="0">
                <a:solidFill>
                  <a:srgbClr val="000000"/>
                </a:solidFill>
                <a:cs typeface="Times New Roman" pitchFamily="18" charset="0"/>
              </a:rPr>
              <a:t> </a:t>
            </a:r>
            <a:endParaRPr lang="en-US" dirty="0" smtClean="0">
              <a:solidFill>
                <a:srgbClr val="000000"/>
              </a:solidFill>
              <a:cs typeface="Times New Roman" pitchFamily="18" charset="0"/>
            </a:endParaRPr>
          </a:p>
          <a:p>
            <a:pPr>
              <a:buClr>
                <a:srgbClr val="FF0000"/>
              </a:buClr>
              <a:buFont typeface="Wingdings" pitchFamily="2" charset="2"/>
              <a:buChar char="§"/>
            </a:pPr>
            <a:r>
              <a:rPr lang="en-US" sz="1800" b="1" dirty="0" smtClean="0"/>
              <a:t>Non-Conformance</a:t>
            </a:r>
          </a:p>
          <a:p>
            <a:pPr lvl="2">
              <a:buClr>
                <a:srgbClr val="777777"/>
              </a:buClr>
              <a:buFont typeface="Wingdings" pitchFamily="2" charset="2"/>
              <a:buChar char="§"/>
            </a:pPr>
            <a:r>
              <a:rPr lang="en-US" dirty="0" smtClean="0"/>
              <a:t>Power </a:t>
            </a:r>
            <a:r>
              <a:rPr lang="en-US" dirty="0"/>
              <a:t>quality measurement was not conducted at 230 V.</a:t>
            </a:r>
          </a:p>
          <a:p>
            <a:pPr>
              <a:buClr>
                <a:srgbClr val="FF0000"/>
              </a:buClr>
              <a:buFont typeface="Wingdings" pitchFamily="2" charset="2"/>
              <a:buChar char="§"/>
            </a:pPr>
            <a:r>
              <a:rPr lang="en-US" sz="1800" b="1" dirty="0"/>
              <a:t>Objective Evidence</a:t>
            </a:r>
          </a:p>
          <a:p>
            <a:pPr lvl="2">
              <a:buClr>
                <a:srgbClr val="777777"/>
              </a:buClr>
              <a:buFont typeface="Wingdings" pitchFamily="2" charset="2"/>
              <a:buChar char="§"/>
            </a:pPr>
            <a:r>
              <a:rPr lang="en-US" dirty="0"/>
              <a:t>Equipment No: PS020 1417 (Power Bar No. 2, Socket 1</a:t>
            </a:r>
            <a:r>
              <a:rPr lang="en-US" dirty="0" smtClean="0"/>
              <a:t>), PS012 </a:t>
            </a:r>
            <a:r>
              <a:rPr lang="en-US" dirty="0"/>
              <a:t>1419 (Power Bar No. C1, Socket </a:t>
            </a:r>
            <a:r>
              <a:rPr lang="en-US" dirty="0" smtClean="0"/>
              <a:t>1)</a:t>
            </a:r>
          </a:p>
          <a:p>
            <a:pPr lvl="3">
              <a:buClr>
                <a:srgbClr val="777777"/>
              </a:buClr>
              <a:buFont typeface="Wingdings" pitchFamily="2" charset="2"/>
              <a:buChar char="§"/>
            </a:pPr>
            <a:endParaRPr lang="en-US" b="1" dirty="0" smtClean="0">
              <a:solidFill>
                <a:srgbClr val="000000"/>
              </a:solidFill>
              <a:cs typeface="Times New Roman" pitchFamily="18" charset="0"/>
            </a:endParaRPr>
          </a:p>
        </p:txBody>
      </p:sp>
      <p:sp>
        <p:nvSpPr>
          <p:cNvPr id="19460" name="Slide Number Placeholder 8"/>
          <p:cNvSpPr>
            <a:spLocks noGrp="1"/>
          </p:cNvSpPr>
          <p:nvPr>
            <p:ph type="sldNum" sz="quarter" idx="10"/>
          </p:nvPr>
        </p:nvSpPr>
        <p:spPr bwMode="auto">
          <a:noFill/>
          <a:ln>
            <a:miter lim="800000"/>
            <a:headEnd/>
            <a:tailEnd/>
          </a:ln>
        </p:spPr>
        <p:txBody>
          <a:bodyPr/>
          <a:lstStyle/>
          <a:p>
            <a:fld id="{862AA040-1183-3347-93B6-D271A6CB10D2}" type="slidenum">
              <a:rPr lang="en-US"/>
              <a:pPr/>
              <a:t>6</a:t>
            </a:fld>
            <a:endParaRPr lang="en-US"/>
          </a:p>
        </p:txBody>
      </p:sp>
    </p:spTree>
    <p:extLst>
      <p:ext uri="{BB962C8B-B14F-4D97-AF65-F5344CB8AC3E}">
        <p14:creationId xmlns:p14="http://schemas.microsoft.com/office/powerpoint/2010/main" val="40283243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Slide Number Placeholder 8"/>
          <p:cNvSpPr>
            <a:spLocks noGrp="1"/>
          </p:cNvSpPr>
          <p:nvPr>
            <p:ph type="sldNum" sz="quarter" idx="10"/>
          </p:nvPr>
        </p:nvSpPr>
        <p:spPr bwMode="auto">
          <a:noFill/>
          <a:ln>
            <a:miter lim="800000"/>
            <a:headEnd/>
            <a:tailEnd/>
          </a:ln>
        </p:spPr>
        <p:txBody>
          <a:bodyPr/>
          <a:lstStyle/>
          <a:p>
            <a:fld id="{DB000F64-BB07-0045-9A41-263437AD3EA2}" type="slidenum">
              <a:rPr lang="en-US"/>
              <a:pPr/>
              <a:t>7</a:t>
            </a:fld>
            <a:endParaRPr lang="en-US"/>
          </a:p>
        </p:txBody>
      </p:sp>
      <p:sp>
        <p:nvSpPr>
          <p:cNvPr id="6" name="Rectangle 2"/>
          <p:cNvSpPr>
            <a:spLocks noGrp="1" noChangeArrowheads="1"/>
          </p:cNvSpPr>
          <p:nvPr>
            <p:ph type="title"/>
          </p:nvPr>
        </p:nvSpPr>
        <p:spPr>
          <a:xfrm>
            <a:off x="533400" y="228600"/>
            <a:ext cx="8351838" cy="1077913"/>
          </a:xfrm>
        </p:spPr>
        <p:txBody>
          <a:bodyPr/>
          <a:lstStyle/>
          <a:p>
            <a:pPr eaLnBrk="1" hangingPunct="1"/>
            <a:r>
              <a:rPr lang="en-US" b="1" dirty="0" smtClean="0"/>
              <a:t>Observation - </a:t>
            </a:r>
            <a:r>
              <a:rPr lang="en-US" b="1" dirty="0" smtClean="0"/>
              <a:t>from </a:t>
            </a:r>
            <a:r>
              <a:rPr lang="en-US" b="1" dirty="0" smtClean="0"/>
              <a:t>Brian Wong</a:t>
            </a:r>
          </a:p>
        </p:txBody>
      </p:sp>
      <p:sp>
        <p:nvSpPr>
          <p:cNvPr id="9" name="Rectangle 3"/>
          <p:cNvSpPr txBox="1">
            <a:spLocks noChangeArrowheads="1"/>
          </p:cNvSpPr>
          <p:nvPr/>
        </p:nvSpPr>
        <p:spPr bwMode="auto">
          <a:xfrm>
            <a:off x="533400" y="1306513"/>
            <a:ext cx="8297863" cy="5030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FF0000"/>
              </a:buClr>
              <a:buFont typeface="Wingdings" pitchFamily="2" charset="2"/>
              <a:buNone/>
            </a:pPr>
            <a:r>
              <a:rPr lang="en-US" sz="2800" b="1" dirty="0" smtClean="0"/>
              <a:t>UL Mark Certification Program Policy</a:t>
            </a:r>
          </a:p>
          <a:p>
            <a:pPr>
              <a:buClr>
                <a:srgbClr val="FF0000"/>
              </a:buClr>
              <a:buFont typeface="Wingdings" pitchFamily="2" charset="2"/>
              <a:buChar char="§"/>
            </a:pPr>
            <a:r>
              <a:rPr lang="en-US" b="1" dirty="0" smtClean="0"/>
              <a:t>Referenced Requirement – ISO17025 &amp; 00-OP-S0067 (issue 12)</a:t>
            </a:r>
          </a:p>
          <a:p>
            <a:pPr lvl="1">
              <a:buClr>
                <a:srgbClr val="777777"/>
              </a:buClr>
              <a:buFont typeface="Wingdings" pitchFamily="2" charset="2"/>
              <a:buChar char="§"/>
            </a:pPr>
            <a:r>
              <a:rPr lang="en-US" dirty="0" smtClean="0"/>
              <a:t>ISO17025</a:t>
            </a:r>
            <a:r>
              <a:rPr lang="en-US" b="1" dirty="0" smtClean="0"/>
              <a:t> </a:t>
            </a:r>
            <a:r>
              <a:rPr lang="en-US" dirty="0" smtClean="0">
                <a:solidFill>
                  <a:srgbClr val="000000"/>
                </a:solidFill>
                <a:cs typeface="Times New Roman" pitchFamily="18" charset="0"/>
              </a:rPr>
              <a:t>Clause 4.4 – Any difference between the request or tender and the contract shall be resolved before any work commences.</a:t>
            </a:r>
          </a:p>
          <a:p>
            <a:pPr lvl="1">
              <a:buClr>
                <a:srgbClr val="777777"/>
              </a:buClr>
              <a:buFont typeface="Wingdings" pitchFamily="2" charset="2"/>
              <a:buChar char="§"/>
            </a:pPr>
            <a:r>
              <a:rPr lang="en-US" dirty="0" smtClean="0">
                <a:solidFill>
                  <a:srgbClr val="000000"/>
                </a:solidFill>
                <a:cs typeface="Times New Roman" pitchFamily="18" charset="0"/>
              </a:rPr>
              <a:t>00-OP-S0067 Clause 150.6.5J – The following statement shall be provided for investigations involving tests: “Test results relate only to the items tested”.</a:t>
            </a:r>
          </a:p>
          <a:p>
            <a:pPr>
              <a:buClr>
                <a:srgbClr val="FF0000"/>
              </a:buClr>
              <a:buFont typeface="Wingdings" pitchFamily="2" charset="2"/>
              <a:buChar char="§"/>
            </a:pPr>
            <a:r>
              <a:rPr lang="en-US" b="1" dirty="0" smtClean="0"/>
              <a:t>Non-Conformance</a:t>
            </a:r>
          </a:p>
          <a:p>
            <a:pPr lvl="1">
              <a:buClr>
                <a:srgbClr val="777777"/>
              </a:buClr>
              <a:buFont typeface="Wingdings" pitchFamily="2" charset="2"/>
              <a:buChar char="§"/>
            </a:pPr>
            <a:r>
              <a:rPr lang="en-US" b="1" u="sng" dirty="0" smtClean="0"/>
              <a:t>Completion date is extended without any notification / agreement to customer.</a:t>
            </a:r>
            <a:r>
              <a:rPr lang="en-US" u="sng" dirty="0" smtClean="0"/>
              <a:t>  </a:t>
            </a:r>
          </a:p>
          <a:p>
            <a:pPr lvl="1">
              <a:buClr>
                <a:srgbClr val="777777"/>
              </a:buClr>
              <a:buFont typeface="Wingdings" pitchFamily="2" charset="2"/>
              <a:buChar char="§"/>
            </a:pPr>
            <a:r>
              <a:rPr lang="en-US" dirty="0" smtClean="0"/>
              <a:t>Missing statement “</a:t>
            </a:r>
            <a:r>
              <a:rPr lang="en-US" dirty="0" smtClean="0">
                <a:solidFill>
                  <a:srgbClr val="000000"/>
                </a:solidFill>
                <a:cs typeface="Times New Roman" pitchFamily="18" charset="0"/>
              </a:rPr>
              <a:t>Test results relate only to the items tested” in test record. (issue)</a:t>
            </a:r>
            <a:endParaRPr lang="en-US" dirty="0" smtClean="0"/>
          </a:p>
          <a:p>
            <a:pPr>
              <a:buClr>
                <a:srgbClr val="FF0000"/>
              </a:buClr>
              <a:buFont typeface="Wingdings" pitchFamily="2" charset="2"/>
              <a:buChar char="§"/>
            </a:pPr>
            <a:r>
              <a:rPr lang="en-US" b="1" dirty="0" smtClean="0"/>
              <a:t>Objective Evidence</a:t>
            </a:r>
          </a:p>
          <a:p>
            <a:pPr lvl="1">
              <a:buClr>
                <a:srgbClr val="777777"/>
              </a:buClr>
              <a:buFont typeface="Wingdings" pitchFamily="2" charset="2"/>
              <a:buChar char="§"/>
            </a:pPr>
            <a:r>
              <a:rPr lang="en-US" dirty="0" smtClean="0"/>
              <a:t>Projects 10NK80070 (3009B)</a:t>
            </a:r>
          </a:p>
          <a:p>
            <a:pPr>
              <a:buClr>
                <a:srgbClr val="FF0000"/>
              </a:buClr>
              <a:buFont typeface="Wingdings" pitchFamily="2" charset="2"/>
              <a:buChar char="§"/>
            </a:pPr>
            <a:endParaRPr lang="en-US" b="1" dirty="0" smtClean="0"/>
          </a:p>
        </p:txBody>
      </p:sp>
    </p:spTree>
    <p:extLst>
      <p:ext uri="{BB962C8B-B14F-4D97-AF65-F5344CB8AC3E}">
        <p14:creationId xmlns:p14="http://schemas.microsoft.com/office/powerpoint/2010/main" val="17852433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hangingPunct="1"/>
            <a:r>
              <a:rPr lang="en-US" dirty="0" smtClean="0">
                <a:latin typeface="Arial" charset="0"/>
                <a:cs typeface="Geneva" charset="-128"/>
              </a:rPr>
              <a:t>Issue 1 </a:t>
            </a:r>
            <a:r>
              <a:rPr lang="en-US" dirty="0" smtClean="0">
                <a:latin typeface="Arial" charset="0"/>
                <a:cs typeface="Geneva" charset="-128"/>
              </a:rPr>
              <a:t>– from Paul </a:t>
            </a:r>
            <a:r>
              <a:rPr lang="en-US" dirty="0" err="1" smtClean="0">
                <a:latin typeface="Arial" charset="0"/>
                <a:cs typeface="Geneva" charset="-128"/>
              </a:rPr>
              <a:t>Ip</a:t>
            </a:r>
            <a:endParaRPr lang="en-US" dirty="0">
              <a:latin typeface="Arial" charset="0"/>
              <a:cs typeface="Geneva" charset="-128"/>
            </a:endParaRPr>
          </a:p>
        </p:txBody>
      </p:sp>
      <p:sp>
        <p:nvSpPr>
          <p:cNvPr id="15363" name="Content Placeholder 4"/>
          <p:cNvSpPr>
            <a:spLocks noGrp="1"/>
          </p:cNvSpPr>
          <p:nvPr>
            <p:ph idx="1"/>
          </p:nvPr>
        </p:nvSpPr>
        <p:spPr>
          <a:xfrm>
            <a:off x="457200" y="1412286"/>
            <a:ext cx="8229600" cy="4675005"/>
          </a:xfrm>
        </p:spPr>
        <p:txBody>
          <a:bodyPr>
            <a:normAutofit/>
          </a:bodyPr>
          <a:lstStyle/>
          <a:p>
            <a:r>
              <a:rPr lang="en-US" dirty="0">
                <a:solidFill>
                  <a:schemeClr val="tx1"/>
                </a:solidFill>
              </a:rPr>
              <a:t>NSEP Training :  New Staff – Molly </a:t>
            </a:r>
            <a:r>
              <a:rPr lang="en-US" dirty="0" smtClean="0">
                <a:solidFill>
                  <a:schemeClr val="tx1"/>
                </a:solidFill>
              </a:rPr>
              <a:t>Woo</a:t>
            </a:r>
            <a:endParaRPr lang="en-US" dirty="0">
              <a:solidFill>
                <a:schemeClr val="tx1"/>
              </a:solidFill>
            </a:endParaRPr>
          </a:p>
          <a:p>
            <a:r>
              <a:rPr lang="en-US" dirty="0" smtClean="0">
                <a:solidFill>
                  <a:schemeClr val="tx1"/>
                </a:solidFill>
              </a:rPr>
              <a:t>Requirement: 81-TC-S0025</a:t>
            </a:r>
            <a:endParaRPr lang="en-US" dirty="0">
              <a:solidFill>
                <a:schemeClr val="tx1"/>
              </a:solidFill>
            </a:endParaRPr>
          </a:p>
          <a:p>
            <a:r>
              <a:rPr lang="en-US" dirty="0">
                <a:solidFill>
                  <a:schemeClr val="tx1"/>
                </a:solidFill>
              </a:rPr>
              <a:t> </a:t>
            </a:r>
          </a:p>
          <a:p>
            <a:r>
              <a:rPr lang="en-US" dirty="0" smtClean="0">
                <a:solidFill>
                  <a:schemeClr val="tx1"/>
                </a:solidFill>
              </a:rPr>
              <a:t>NC: </a:t>
            </a:r>
          </a:p>
          <a:p>
            <a:pPr marL="457200" indent="-457200">
              <a:buFont typeface="Arial" pitchFamily="34" charset="0"/>
              <a:buChar char="•"/>
            </a:pPr>
            <a:r>
              <a:rPr lang="en-US" dirty="0" smtClean="0">
                <a:solidFill>
                  <a:schemeClr val="tx1"/>
                </a:solidFill>
              </a:rPr>
              <a:t>Not </a:t>
            </a:r>
            <a:r>
              <a:rPr lang="en-US" dirty="0">
                <a:solidFill>
                  <a:schemeClr val="tx1"/>
                </a:solidFill>
              </a:rPr>
              <a:t>Found a training record for “Data Recording” in LMS, but found </a:t>
            </a:r>
            <a:r>
              <a:rPr lang="en-US" dirty="0" smtClean="0">
                <a:solidFill>
                  <a:schemeClr val="tx1"/>
                </a:solidFill>
              </a:rPr>
              <a:t>the training sign-up sheet</a:t>
            </a:r>
            <a:endParaRPr lang="en-US" dirty="0">
              <a:solidFill>
                <a:schemeClr val="tx1"/>
              </a:solidFill>
            </a:endParaRPr>
          </a:p>
          <a:p>
            <a:pPr marL="457200" indent="-457200">
              <a:buFont typeface="Arial" pitchFamily="34" charset="0"/>
              <a:buChar char="•"/>
            </a:pPr>
            <a:r>
              <a:rPr lang="en-US" dirty="0">
                <a:solidFill>
                  <a:schemeClr val="tx1"/>
                </a:solidFill>
              </a:rPr>
              <a:t>Not Found training evaluation result</a:t>
            </a:r>
            <a:r>
              <a:rPr lang="en-US" dirty="0" smtClean="0">
                <a:solidFill>
                  <a:schemeClr val="tx1"/>
                </a:solidFill>
              </a:rPr>
              <a:t>.</a:t>
            </a:r>
          </a:p>
          <a:p>
            <a:pPr marL="0" indent="0"/>
            <a:r>
              <a:rPr lang="en-US" dirty="0" smtClean="0">
                <a:solidFill>
                  <a:schemeClr val="tx1"/>
                </a:solidFill>
                <a:latin typeface="Arial" charset="0"/>
                <a:ea typeface="Arial" charset="0"/>
                <a:cs typeface="Arial" charset="0"/>
              </a:rPr>
              <a:t>&lt;Resolved&gt;</a:t>
            </a:r>
            <a:endParaRPr lang="en-US" dirty="0">
              <a:solidFill>
                <a:schemeClr val="tx1"/>
              </a:solidFill>
              <a:latin typeface="Arial" charset="0"/>
              <a:ea typeface="Arial" charset="0"/>
              <a:cs typeface="Arial" charset="0"/>
            </a:endParaRPr>
          </a:p>
          <a:p>
            <a:endParaRPr lang="en-US" dirty="0">
              <a:solidFill>
                <a:schemeClr val="tx1"/>
              </a:solidFill>
              <a:latin typeface="Arial" charset="0"/>
              <a:ea typeface="Arial" charset="0"/>
              <a:cs typeface="Arial" charset="0"/>
            </a:endParaRPr>
          </a:p>
        </p:txBody>
      </p:sp>
      <p:sp>
        <p:nvSpPr>
          <p:cNvPr id="15364" name="Slide Number Placeholder 6"/>
          <p:cNvSpPr>
            <a:spLocks noGrp="1"/>
          </p:cNvSpPr>
          <p:nvPr>
            <p:ph type="sldNum" sz="quarter" idx="10"/>
          </p:nvPr>
        </p:nvSpPr>
        <p:spPr bwMode="auto">
          <a:noFill/>
          <a:ln>
            <a:miter lim="800000"/>
            <a:headEnd/>
            <a:tailEnd/>
          </a:ln>
        </p:spPr>
        <p:txBody>
          <a:bodyPr/>
          <a:lstStyle/>
          <a:p>
            <a:fld id="{5DEFA57D-A1F1-5A4C-BAD0-3AA73498333D}" type="slidenum">
              <a:rPr lang="en-US"/>
              <a:pPr/>
              <a:t>8</a:t>
            </a:fld>
            <a:endParaRPr lang="en-US"/>
          </a:p>
        </p:txBody>
      </p:sp>
    </p:spTree>
    <p:extLst>
      <p:ext uri="{BB962C8B-B14F-4D97-AF65-F5344CB8AC3E}">
        <p14:creationId xmlns:p14="http://schemas.microsoft.com/office/powerpoint/2010/main" val="26471076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hangingPunct="1"/>
            <a:r>
              <a:rPr lang="en-US" dirty="0" smtClean="0">
                <a:latin typeface="Arial" charset="0"/>
                <a:cs typeface="Geneva" charset="-128"/>
              </a:rPr>
              <a:t>Issue 2 – from Paul </a:t>
            </a:r>
            <a:r>
              <a:rPr lang="en-US" dirty="0" err="1" smtClean="0">
                <a:latin typeface="Arial" charset="0"/>
                <a:cs typeface="Geneva" charset="-128"/>
              </a:rPr>
              <a:t>Ip</a:t>
            </a:r>
            <a:endParaRPr lang="en-US" dirty="0">
              <a:latin typeface="Arial" charset="0"/>
              <a:cs typeface="Geneva" charset="-128"/>
            </a:endParaRPr>
          </a:p>
        </p:txBody>
      </p:sp>
      <p:sp>
        <p:nvSpPr>
          <p:cNvPr id="15363" name="Content Placeholder 4"/>
          <p:cNvSpPr>
            <a:spLocks noGrp="1"/>
          </p:cNvSpPr>
          <p:nvPr>
            <p:ph idx="1"/>
          </p:nvPr>
        </p:nvSpPr>
        <p:spPr>
          <a:xfrm>
            <a:off x="457200" y="1412286"/>
            <a:ext cx="8229600" cy="4675005"/>
          </a:xfrm>
        </p:spPr>
        <p:txBody>
          <a:bodyPr>
            <a:normAutofit/>
          </a:bodyPr>
          <a:lstStyle/>
          <a:p>
            <a:r>
              <a:rPr lang="en-US" dirty="0">
                <a:solidFill>
                  <a:schemeClr val="tx1"/>
                </a:solidFill>
              </a:rPr>
              <a:t>Project 10NK06606</a:t>
            </a:r>
          </a:p>
          <a:p>
            <a:r>
              <a:rPr lang="en-US" dirty="0" smtClean="0">
                <a:solidFill>
                  <a:schemeClr val="tx1"/>
                </a:solidFill>
              </a:rPr>
              <a:t>NC: Final </a:t>
            </a:r>
            <a:r>
              <a:rPr lang="en-US" dirty="0">
                <a:solidFill>
                  <a:schemeClr val="tx1"/>
                </a:solidFill>
              </a:rPr>
              <a:t>reviewer have some comment in the final review. But not </a:t>
            </a:r>
            <a:r>
              <a:rPr lang="en-US" dirty="0" smtClean="0">
                <a:solidFill>
                  <a:schemeClr val="tx1"/>
                </a:solidFill>
              </a:rPr>
              <a:t>found </a:t>
            </a:r>
            <a:r>
              <a:rPr lang="en-US" dirty="0">
                <a:solidFill>
                  <a:schemeClr val="tx1"/>
                </a:solidFill>
              </a:rPr>
              <a:t>the feedback from the </a:t>
            </a:r>
            <a:r>
              <a:rPr lang="en-US" dirty="0" smtClean="0">
                <a:solidFill>
                  <a:schemeClr val="tx1"/>
                </a:solidFill>
              </a:rPr>
              <a:t>Reviewer </a:t>
            </a:r>
            <a:r>
              <a:rPr lang="en-US" dirty="0">
                <a:solidFill>
                  <a:schemeClr val="tx1"/>
                </a:solidFill>
              </a:rPr>
              <a:t>in training. </a:t>
            </a:r>
            <a:endParaRPr lang="en-US" dirty="0" smtClean="0">
              <a:solidFill>
                <a:schemeClr val="tx1"/>
              </a:solidFill>
            </a:endParaRPr>
          </a:p>
          <a:p>
            <a:endParaRPr lang="en-US" dirty="0">
              <a:solidFill>
                <a:schemeClr val="tx1"/>
              </a:solidFill>
              <a:latin typeface="Arial" charset="0"/>
              <a:ea typeface="Arial" charset="0"/>
              <a:cs typeface="Arial" charset="0"/>
            </a:endParaRPr>
          </a:p>
          <a:p>
            <a:r>
              <a:rPr lang="en-US" dirty="0">
                <a:solidFill>
                  <a:schemeClr val="tx1"/>
                </a:solidFill>
              </a:rPr>
              <a:t>Project </a:t>
            </a:r>
            <a:r>
              <a:rPr lang="en-US" dirty="0" smtClean="0">
                <a:solidFill>
                  <a:schemeClr val="tx1"/>
                </a:solidFill>
              </a:rPr>
              <a:t>10CA21658</a:t>
            </a:r>
          </a:p>
          <a:p>
            <a:r>
              <a:rPr lang="en-US" dirty="0" smtClean="0">
                <a:solidFill>
                  <a:schemeClr val="tx1"/>
                </a:solidFill>
              </a:rPr>
              <a:t>NC: Not </a:t>
            </a:r>
            <a:r>
              <a:rPr lang="en-US" dirty="0">
                <a:solidFill>
                  <a:schemeClr val="tx1"/>
                </a:solidFill>
              </a:rPr>
              <a:t>found the customer reply for the item 1 issue Prelim Construction Letter. </a:t>
            </a:r>
            <a:endParaRPr lang="en-US" dirty="0">
              <a:solidFill>
                <a:schemeClr val="tx1"/>
              </a:solidFill>
              <a:latin typeface="Arial" charset="0"/>
              <a:ea typeface="Arial" charset="0"/>
              <a:cs typeface="Arial" charset="0"/>
            </a:endParaRPr>
          </a:p>
        </p:txBody>
      </p:sp>
      <p:sp>
        <p:nvSpPr>
          <p:cNvPr id="15364" name="Slide Number Placeholder 6"/>
          <p:cNvSpPr>
            <a:spLocks noGrp="1"/>
          </p:cNvSpPr>
          <p:nvPr>
            <p:ph type="sldNum" sz="quarter" idx="10"/>
          </p:nvPr>
        </p:nvSpPr>
        <p:spPr bwMode="auto">
          <a:noFill/>
          <a:ln>
            <a:miter lim="800000"/>
            <a:headEnd/>
            <a:tailEnd/>
          </a:ln>
        </p:spPr>
        <p:txBody>
          <a:bodyPr/>
          <a:lstStyle/>
          <a:p>
            <a:fld id="{5DEFA57D-A1F1-5A4C-BAD0-3AA73498333D}" type="slidenum">
              <a:rPr lang="en-US"/>
              <a:pPr/>
              <a:t>9</a:t>
            </a:fld>
            <a:endParaRPr lang="en-US"/>
          </a:p>
        </p:txBody>
      </p:sp>
    </p:spTree>
    <p:extLst>
      <p:ext uri="{BB962C8B-B14F-4D97-AF65-F5344CB8AC3E}">
        <p14:creationId xmlns:p14="http://schemas.microsoft.com/office/powerpoint/2010/main" val="442240946"/>
      </p:ext>
    </p:extLst>
  </p:cSld>
  <p:clrMapOvr>
    <a:masterClrMapping/>
  </p:clrMapOvr>
  <p:timing>
    <p:tnLst>
      <p:par>
        <p:cTn id="1" dur="indefinite" restart="never" nodeType="tmRoot"/>
      </p:par>
    </p:tnLst>
  </p:timing>
</p:sld>
</file>

<file path=ppt/theme/theme1.xml><?xml version="1.0" encoding="utf-8"?>
<a:theme xmlns:a="http://schemas.openxmlformats.org/drawingml/2006/main" name="UL_Basic_011010">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UL_Basic_011010</Template>
  <TotalTime>417</TotalTime>
  <Words>1134</Words>
  <Application>Microsoft Office PowerPoint</Application>
  <PresentationFormat>On-screen Show (4:3)</PresentationFormat>
  <Paragraphs>155</Paragraphs>
  <Slides>18</Slides>
  <Notes>4</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UL_Basic_011010</vt:lpstr>
      <vt:lpstr>PowerPoint Presentation</vt:lpstr>
      <vt:lpstr>Observation 1 – from Paul Ip</vt:lpstr>
      <vt:lpstr>Observation 2 – from Paul Ip</vt:lpstr>
      <vt:lpstr>PowerPoint Presentation</vt:lpstr>
      <vt:lpstr>Observation – from Shannon Tsui</vt:lpstr>
      <vt:lpstr>Observation – from Shannon Tsui</vt:lpstr>
      <vt:lpstr>Observation - from Brian Wong</vt:lpstr>
      <vt:lpstr>Issue 1 – from Paul Ip</vt:lpstr>
      <vt:lpstr>Issue 2 – from Paul Ip</vt:lpstr>
      <vt:lpstr>Issue 1 - from Brian Wong</vt:lpstr>
      <vt:lpstr>Issue 2 - from Brian Wong</vt:lpstr>
      <vt:lpstr>Issue 1 – from Shannon Tsui</vt:lpstr>
      <vt:lpstr>Issue 2 – from Shannon Tsui</vt:lpstr>
      <vt:lpstr>PowerPoint Presentation</vt:lpstr>
      <vt:lpstr>Issue 1 – from Simy Li</vt:lpstr>
      <vt:lpstr>Issue 1 – from Kelvin Tsoi</vt:lpstr>
      <vt:lpstr>PowerPoint Presentation</vt:lpstr>
      <vt:lpstr>THANK YOU</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Arial bold 30 pts maximum  two lines</dc:title>
  <dc:creator>Windows User</dc:creator>
  <cp:lastModifiedBy>Simy Li</cp:lastModifiedBy>
  <cp:revision>22</cp:revision>
  <dcterms:created xsi:type="dcterms:W3CDTF">2011-01-21T02:40:49Z</dcterms:created>
  <dcterms:modified xsi:type="dcterms:W3CDTF">2011-03-22T09:17:48Z</dcterms:modified>
</cp:coreProperties>
</file>