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0" r:id="rId5"/>
    <p:sldMasterId id="2147483720" r:id="rId6"/>
  </p:sldMasterIdLst>
  <p:notesMasterIdLst>
    <p:notesMasterId r:id="rId35"/>
  </p:notesMasterIdLst>
  <p:handoutMasterIdLst>
    <p:handoutMasterId r:id="rId36"/>
  </p:handoutMasterIdLst>
  <p:sldIdLst>
    <p:sldId id="257" r:id="rId7"/>
    <p:sldId id="387" r:id="rId8"/>
    <p:sldId id="297" r:id="rId9"/>
    <p:sldId id="388" r:id="rId10"/>
    <p:sldId id="398" r:id="rId11"/>
    <p:sldId id="389" r:id="rId12"/>
    <p:sldId id="399" r:id="rId13"/>
    <p:sldId id="390" r:id="rId14"/>
    <p:sldId id="295" r:id="rId15"/>
    <p:sldId id="391" r:id="rId16"/>
    <p:sldId id="266" r:id="rId17"/>
    <p:sldId id="323" r:id="rId18"/>
    <p:sldId id="392" r:id="rId19"/>
    <p:sldId id="362" r:id="rId20"/>
    <p:sldId id="393" r:id="rId21"/>
    <p:sldId id="369" r:id="rId22"/>
    <p:sldId id="394" r:id="rId23"/>
    <p:sldId id="386" r:id="rId24"/>
    <p:sldId id="395" r:id="rId25"/>
    <p:sldId id="324" r:id="rId26"/>
    <p:sldId id="400" r:id="rId27"/>
    <p:sldId id="401" r:id="rId28"/>
    <p:sldId id="396" r:id="rId29"/>
    <p:sldId id="292" r:id="rId30"/>
    <p:sldId id="355" r:id="rId31"/>
    <p:sldId id="397" r:id="rId32"/>
    <p:sldId id="325" r:id="rId33"/>
    <p:sldId id="326" r:id="rId3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FE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8" autoAdjust="0"/>
    <p:restoredTop sz="96732" autoAdjust="0"/>
  </p:normalViewPr>
  <p:slideViewPr>
    <p:cSldViewPr>
      <p:cViewPr varScale="1">
        <p:scale>
          <a:sx n="87" d="100"/>
          <a:sy n="87" d="100"/>
        </p:scale>
        <p:origin x="-1428" y="-90"/>
      </p:cViewPr>
      <p:guideLst>
        <p:guide orient="horz" pos="2160"/>
        <p:guide pos="2880"/>
      </p:guideLst>
    </p:cSldViewPr>
  </p:slideViewPr>
  <p:outlineViewPr>
    <p:cViewPr>
      <p:scale>
        <a:sx n="33" d="100"/>
        <a:sy n="33" d="100"/>
      </p:scale>
      <p:origin x="0" y="22554"/>
    </p:cViewPr>
  </p:outlineViewPr>
  <p:notesTextViewPr>
    <p:cViewPr>
      <p:scale>
        <a:sx n="1" d="1"/>
        <a:sy n="1" d="1"/>
      </p:scale>
      <p:origin x="0" y="0"/>
    </p:cViewPr>
  </p:notesTextViewPr>
  <p:notesViewPr>
    <p:cSldViewPr>
      <p:cViewPr varScale="1">
        <p:scale>
          <a:sx n="87" d="100"/>
          <a:sy n="87" d="100"/>
        </p:scale>
        <p:origin x="-378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68EE1738-42A8-4900-A7E8-D6B2E39BF931}" type="datetimeFigureOut">
              <a:rPr lang="en-US" smtClean="0"/>
              <a:pPr/>
              <a:t>8/27/2015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D0FA878-3E09-49F5-9622-4BF8C34F2679}" type="slidenum">
              <a:rPr lang="en-US" smtClean="0"/>
              <a:pPr/>
              <a:t>‹#›</a:t>
            </a:fld>
            <a:endParaRPr lang="en-US"/>
          </a:p>
        </p:txBody>
      </p:sp>
    </p:spTree>
    <p:extLst>
      <p:ext uri="{BB962C8B-B14F-4D97-AF65-F5344CB8AC3E}">
        <p14:creationId xmlns:p14="http://schemas.microsoft.com/office/powerpoint/2010/main" val="2683896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5F161651-C851-49F7-93F4-571DE47C843B}" type="datetimeFigureOut">
              <a:rPr lang="en-US" smtClean="0"/>
              <a:pPr/>
              <a:t>8/27/2015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F5242453-E090-47CD-9AD0-79FB6E9A3480}" type="slidenum">
              <a:rPr lang="en-US" smtClean="0"/>
              <a:pPr/>
              <a:t>‹#›</a:t>
            </a:fld>
            <a:endParaRPr lang="en-US"/>
          </a:p>
        </p:txBody>
      </p:sp>
    </p:spTree>
    <p:extLst>
      <p:ext uri="{BB962C8B-B14F-4D97-AF65-F5344CB8AC3E}">
        <p14:creationId xmlns:p14="http://schemas.microsoft.com/office/powerpoint/2010/main" val="2333489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1</a:t>
            </a:fld>
            <a:endParaRPr lang="en-US"/>
          </a:p>
        </p:txBody>
      </p:sp>
    </p:spTree>
    <p:extLst>
      <p:ext uri="{BB962C8B-B14F-4D97-AF65-F5344CB8AC3E}">
        <p14:creationId xmlns:p14="http://schemas.microsoft.com/office/powerpoint/2010/main" val="1638009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11</a:t>
            </a:fld>
            <a:endParaRPr lang="en-US"/>
          </a:p>
        </p:txBody>
      </p:sp>
    </p:spTree>
    <p:extLst>
      <p:ext uri="{BB962C8B-B14F-4D97-AF65-F5344CB8AC3E}">
        <p14:creationId xmlns:p14="http://schemas.microsoft.com/office/powerpoint/2010/main" val="2974012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12</a:t>
            </a:fld>
            <a:endParaRPr lang="en-US"/>
          </a:p>
        </p:txBody>
      </p:sp>
    </p:spTree>
    <p:extLst>
      <p:ext uri="{BB962C8B-B14F-4D97-AF65-F5344CB8AC3E}">
        <p14:creationId xmlns:p14="http://schemas.microsoft.com/office/powerpoint/2010/main" val="2776028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13</a:t>
            </a:fld>
            <a:endParaRPr lang="en-US"/>
          </a:p>
        </p:txBody>
      </p:sp>
    </p:spTree>
    <p:extLst>
      <p:ext uri="{BB962C8B-B14F-4D97-AF65-F5344CB8AC3E}">
        <p14:creationId xmlns:p14="http://schemas.microsoft.com/office/powerpoint/2010/main" val="1864133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14</a:t>
            </a:fld>
            <a:endParaRPr lang="en-US"/>
          </a:p>
        </p:txBody>
      </p:sp>
    </p:spTree>
    <p:extLst>
      <p:ext uri="{BB962C8B-B14F-4D97-AF65-F5344CB8AC3E}">
        <p14:creationId xmlns:p14="http://schemas.microsoft.com/office/powerpoint/2010/main" val="1514776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15</a:t>
            </a:fld>
            <a:endParaRPr lang="en-US"/>
          </a:p>
        </p:txBody>
      </p:sp>
    </p:spTree>
    <p:extLst>
      <p:ext uri="{BB962C8B-B14F-4D97-AF65-F5344CB8AC3E}">
        <p14:creationId xmlns:p14="http://schemas.microsoft.com/office/powerpoint/2010/main" val="1864133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16</a:t>
            </a:fld>
            <a:endParaRPr lang="en-US"/>
          </a:p>
        </p:txBody>
      </p:sp>
    </p:spTree>
    <p:extLst>
      <p:ext uri="{BB962C8B-B14F-4D97-AF65-F5344CB8AC3E}">
        <p14:creationId xmlns:p14="http://schemas.microsoft.com/office/powerpoint/2010/main" val="2100577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17</a:t>
            </a:fld>
            <a:endParaRPr lang="en-US"/>
          </a:p>
        </p:txBody>
      </p:sp>
    </p:spTree>
    <p:extLst>
      <p:ext uri="{BB962C8B-B14F-4D97-AF65-F5344CB8AC3E}">
        <p14:creationId xmlns:p14="http://schemas.microsoft.com/office/powerpoint/2010/main" val="1864133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18</a:t>
            </a:fld>
            <a:endParaRPr lang="en-US"/>
          </a:p>
        </p:txBody>
      </p:sp>
    </p:spTree>
    <p:extLst>
      <p:ext uri="{BB962C8B-B14F-4D97-AF65-F5344CB8AC3E}">
        <p14:creationId xmlns:p14="http://schemas.microsoft.com/office/powerpoint/2010/main" val="3007420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19</a:t>
            </a:fld>
            <a:endParaRPr lang="en-US"/>
          </a:p>
        </p:txBody>
      </p:sp>
    </p:spTree>
    <p:extLst>
      <p:ext uri="{BB962C8B-B14F-4D97-AF65-F5344CB8AC3E}">
        <p14:creationId xmlns:p14="http://schemas.microsoft.com/office/powerpoint/2010/main" val="1864133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20</a:t>
            </a:fld>
            <a:endParaRPr lang="en-US"/>
          </a:p>
        </p:txBody>
      </p:sp>
    </p:spTree>
    <p:extLst>
      <p:ext uri="{BB962C8B-B14F-4D97-AF65-F5344CB8AC3E}">
        <p14:creationId xmlns:p14="http://schemas.microsoft.com/office/powerpoint/2010/main" val="3753697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2</a:t>
            </a:fld>
            <a:endParaRPr lang="en-US"/>
          </a:p>
        </p:txBody>
      </p:sp>
    </p:spTree>
    <p:extLst>
      <p:ext uri="{BB962C8B-B14F-4D97-AF65-F5344CB8AC3E}">
        <p14:creationId xmlns:p14="http://schemas.microsoft.com/office/powerpoint/2010/main" val="1864133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23</a:t>
            </a:fld>
            <a:endParaRPr lang="en-US"/>
          </a:p>
        </p:txBody>
      </p:sp>
    </p:spTree>
    <p:extLst>
      <p:ext uri="{BB962C8B-B14F-4D97-AF65-F5344CB8AC3E}">
        <p14:creationId xmlns:p14="http://schemas.microsoft.com/office/powerpoint/2010/main" val="18641339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24</a:t>
            </a:fld>
            <a:endParaRPr lang="en-US"/>
          </a:p>
        </p:txBody>
      </p:sp>
    </p:spTree>
    <p:extLst>
      <p:ext uri="{BB962C8B-B14F-4D97-AF65-F5344CB8AC3E}">
        <p14:creationId xmlns:p14="http://schemas.microsoft.com/office/powerpoint/2010/main" val="1699502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25</a:t>
            </a:fld>
            <a:endParaRPr lang="en-US"/>
          </a:p>
        </p:txBody>
      </p:sp>
    </p:spTree>
    <p:extLst>
      <p:ext uri="{BB962C8B-B14F-4D97-AF65-F5344CB8AC3E}">
        <p14:creationId xmlns:p14="http://schemas.microsoft.com/office/powerpoint/2010/main" val="3942637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26</a:t>
            </a:fld>
            <a:endParaRPr lang="en-US"/>
          </a:p>
        </p:txBody>
      </p:sp>
    </p:spTree>
    <p:extLst>
      <p:ext uri="{BB962C8B-B14F-4D97-AF65-F5344CB8AC3E}">
        <p14:creationId xmlns:p14="http://schemas.microsoft.com/office/powerpoint/2010/main" val="18641339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27</a:t>
            </a:fld>
            <a:endParaRPr lang="en-US"/>
          </a:p>
        </p:txBody>
      </p:sp>
    </p:spTree>
    <p:extLst>
      <p:ext uri="{BB962C8B-B14F-4D97-AF65-F5344CB8AC3E}">
        <p14:creationId xmlns:p14="http://schemas.microsoft.com/office/powerpoint/2010/main" val="2542377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28</a:t>
            </a:fld>
            <a:endParaRPr lang="en-US"/>
          </a:p>
        </p:txBody>
      </p:sp>
    </p:spTree>
    <p:extLst>
      <p:ext uri="{BB962C8B-B14F-4D97-AF65-F5344CB8AC3E}">
        <p14:creationId xmlns:p14="http://schemas.microsoft.com/office/powerpoint/2010/main" val="3161170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242453-E090-47CD-9AD0-79FB6E9A348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4</a:t>
            </a:fld>
            <a:endParaRPr lang="en-US"/>
          </a:p>
        </p:txBody>
      </p:sp>
    </p:spTree>
    <p:extLst>
      <p:ext uri="{BB962C8B-B14F-4D97-AF65-F5344CB8AC3E}">
        <p14:creationId xmlns:p14="http://schemas.microsoft.com/office/powerpoint/2010/main" val="1864133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242453-E090-47CD-9AD0-79FB6E9A348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6</a:t>
            </a:fld>
            <a:endParaRPr lang="en-US"/>
          </a:p>
        </p:txBody>
      </p:sp>
    </p:spTree>
    <p:extLst>
      <p:ext uri="{BB962C8B-B14F-4D97-AF65-F5344CB8AC3E}">
        <p14:creationId xmlns:p14="http://schemas.microsoft.com/office/powerpoint/2010/main" val="1864133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8</a:t>
            </a:fld>
            <a:endParaRPr lang="en-US"/>
          </a:p>
        </p:txBody>
      </p:sp>
    </p:spTree>
    <p:extLst>
      <p:ext uri="{BB962C8B-B14F-4D97-AF65-F5344CB8AC3E}">
        <p14:creationId xmlns:p14="http://schemas.microsoft.com/office/powerpoint/2010/main" val="1864133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9</a:t>
            </a:fld>
            <a:endParaRPr lang="en-US"/>
          </a:p>
        </p:txBody>
      </p:sp>
    </p:spTree>
    <p:extLst>
      <p:ext uri="{BB962C8B-B14F-4D97-AF65-F5344CB8AC3E}">
        <p14:creationId xmlns:p14="http://schemas.microsoft.com/office/powerpoint/2010/main" val="2074999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10</a:t>
            </a:fld>
            <a:endParaRPr lang="en-US"/>
          </a:p>
        </p:txBody>
      </p:sp>
    </p:spTree>
    <p:extLst>
      <p:ext uri="{BB962C8B-B14F-4D97-AF65-F5344CB8AC3E}">
        <p14:creationId xmlns:p14="http://schemas.microsoft.com/office/powerpoint/2010/main" val="1864133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Black">
    <p:bg>
      <p:bgPr>
        <a:solidFill>
          <a:schemeClr val="accent6"/>
        </a:solidFill>
        <a:effectLst/>
      </p:bgPr>
    </p:bg>
    <p:spTree>
      <p:nvGrpSpPr>
        <p:cNvPr id="1" name=""/>
        <p:cNvGrpSpPr/>
        <p:nvPr/>
      </p:nvGrpSpPr>
      <p:grpSpPr>
        <a:xfrm>
          <a:off x="0" y="0"/>
          <a:ext cx="0" cy="0"/>
          <a:chOff x="0" y="0"/>
          <a:chExt cx="0" cy="0"/>
        </a:xfrm>
      </p:grpSpPr>
      <p:pic>
        <p:nvPicPr>
          <p:cNvPr id="6" name="Picture 5" descr="UL White.png"/>
          <p:cNvPicPr>
            <a:picLocks noChangeAspect="1"/>
          </p:cNvPicPr>
          <p:nvPr userDrawn="1"/>
        </p:nvPicPr>
        <p:blipFill>
          <a:blip r:embed="rId2" cstate="print"/>
          <a:srcRect l="16753" r="-3294"/>
          <a:stretch>
            <a:fillRect/>
          </a:stretch>
        </p:blipFill>
        <p:spPr>
          <a:xfrm>
            <a:off x="0" y="337080"/>
            <a:ext cx="2935822" cy="3392424"/>
          </a:xfrm>
          <a:prstGeom prst="rect">
            <a:avLst/>
          </a:prstGeom>
        </p:spPr>
      </p:pic>
      <p:sp>
        <p:nvSpPr>
          <p:cNvPr id="5" name="TextBox 4"/>
          <p:cNvSpPr txBox="1"/>
          <p:nvPr userDrawn="1"/>
        </p:nvSpPr>
        <p:spPr>
          <a:xfrm>
            <a:off x="5719226" y="6423025"/>
            <a:ext cx="3231974" cy="246221"/>
          </a:xfrm>
          <a:prstGeom prst="rect">
            <a:avLst/>
          </a:prstGeom>
          <a:noFill/>
        </p:spPr>
        <p:txBody>
          <a:bodyPr wrap="none">
            <a:prstTxWarp prst="textNoShape">
              <a:avLst/>
            </a:prstTxWarp>
            <a:spAutoFit/>
          </a:bodyPr>
          <a:lstStyle/>
          <a:p>
            <a:pPr algn="r" defTabSz="457200" fontAlgn="base">
              <a:spcBef>
                <a:spcPct val="0"/>
              </a:spcBef>
              <a:spcAft>
                <a:spcPct val="0"/>
              </a:spcAft>
            </a:pPr>
            <a:r>
              <a:rPr lang="en-US" sz="1000" dirty="0">
                <a:solidFill>
                  <a:srgbClr val="FFFFFF"/>
                </a:solidFill>
                <a:ea typeface="Geneva" charset="0"/>
                <a:cs typeface="Geneva" charset="0"/>
              </a:rPr>
              <a:t>UL and the UL logo are trademarks of UL LLC © </a:t>
            </a:r>
            <a:r>
              <a:rPr lang="en-US" sz="1000" dirty="0" smtClean="0">
                <a:solidFill>
                  <a:srgbClr val="FFFFFF"/>
                </a:solidFill>
                <a:ea typeface="Geneva" charset="0"/>
                <a:cs typeface="Geneva" charset="0"/>
              </a:rPr>
              <a:t>2014</a:t>
            </a:r>
            <a:endParaRPr lang="en-US" sz="1000" dirty="0">
              <a:solidFill>
                <a:srgbClr val="FFFFFF"/>
              </a:solidFill>
              <a:ea typeface="Arial" charset="0"/>
              <a:cs typeface="Arial" charset="0"/>
            </a:endParaRPr>
          </a:p>
        </p:txBody>
      </p:sp>
      <p:sp>
        <p:nvSpPr>
          <p:cNvPr id="2" name="Title 1"/>
          <p:cNvSpPr>
            <a:spLocks noGrp="1"/>
          </p:cNvSpPr>
          <p:nvPr>
            <p:ph type="ctrTitle"/>
          </p:nvPr>
        </p:nvSpPr>
        <p:spPr>
          <a:xfrm>
            <a:off x="3395306" y="2534248"/>
            <a:ext cx="5555894" cy="1399032"/>
          </a:xfrm>
        </p:spPr>
        <p:txBody>
          <a:bodyPr/>
          <a:lstStyle>
            <a:lvl1pPr algn="r">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4454025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Blue">
    <p:bg>
      <p:bgPr>
        <a:solidFill>
          <a:schemeClr val="bg2"/>
        </a:solidFill>
        <a:effectLst/>
      </p:bgPr>
    </p:bg>
    <p:spTree>
      <p:nvGrpSpPr>
        <p:cNvPr id="1" name=""/>
        <p:cNvGrpSpPr/>
        <p:nvPr/>
      </p:nvGrpSpPr>
      <p:grpSpPr>
        <a:xfrm>
          <a:off x="0" y="0"/>
          <a:ext cx="0" cy="0"/>
          <a:chOff x="0" y="0"/>
          <a:chExt cx="0" cy="0"/>
        </a:xfrm>
      </p:grpSpPr>
      <p:pic>
        <p:nvPicPr>
          <p:cNvPr id="4" name="Picture 6" descr="ul_pattern.pdf"/>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rgbClr val="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5926734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0605F1C0-6A0C-A74E-882E-C7B471D3708E}" type="slidenum">
              <a:rPr lang="en-US">
                <a:solidFill>
                  <a:srgbClr val="000000"/>
                </a:solidFill>
              </a:rPr>
              <a:pPr/>
              <a:t>‹#›</a:t>
            </a:fld>
            <a:endParaRPr lang="en-US">
              <a:solidFill>
                <a:srgbClr val="000000"/>
              </a:solidFill>
            </a:endParaRPr>
          </a:p>
        </p:txBody>
      </p:sp>
      <p:pic>
        <p:nvPicPr>
          <p:cNvPr id="5" name="Picture 4"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1993230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3">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lvl1pPr>
              <a:defRPr/>
            </a:lvl1pPr>
          </a:lstStyle>
          <a:p>
            <a:fld id="{94FF3C87-1C7F-FF4F-9489-156727507459}" type="slidenum">
              <a:rPr lang="en-US">
                <a:solidFill>
                  <a:srgbClr val="000000"/>
                </a:solidFill>
              </a:rPr>
              <a:pPr/>
              <a:t>‹#›</a:t>
            </a:fld>
            <a:endParaRPr lang="en-US">
              <a:solidFill>
                <a:srgbClr val="000000"/>
              </a:solidFill>
            </a:endParaRPr>
          </a:p>
        </p:txBody>
      </p:sp>
      <p:pic>
        <p:nvPicPr>
          <p:cNvPr id="6" name="Picture 5"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5" name="Picture 4"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2660454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DACD16FB-A0C1-084E-8BA7-36FEB70053D5}" type="slidenum">
              <a:rPr lang="en-US">
                <a:solidFill>
                  <a:srgbClr val="000000"/>
                </a:solidFill>
              </a:rPr>
              <a:pPr/>
              <a:t>‹#›</a:t>
            </a:fld>
            <a:endParaRPr lang="en-US">
              <a:solidFill>
                <a:srgbClr val="000000"/>
              </a:solidFill>
            </a:endParaRPr>
          </a:p>
        </p:txBody>
      </p:sp>
      <p:pic>
        <p:nvPicPr>
          <p:cNvPr id="6" name="Picture 5"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779709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5DDD8430-C215-6741-98CC-C58855E502A8}" type="slidenum">
              <a:rPr lang="en-US">
                <a:solidFill>
                  <a:srgbClr val="000000"/>
                </a:solidFill>
              </a:rPr>
              <a:pPr/>
              <a:t>‹#›</a:t>
            </a:fld>
            <a:endParaRPr lang="en-US">
              <a:solidFill>
                <a:srgbClr val="000000"/>
              </a:solidFill>
            </a:endParaRPr>
          </a:p>
        </p:txBody>
      </p:sp>
      <p:pic>
        <p:nvPicPr>
          <p:cNvPr id="5" name="Picture 4"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481333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F7A3AF63-F393-F14C-A400-A9871D90D64F}" type="slidenum">
              <a:rPr lang="en-US">
                <a:solidFill>
                  <a:srgbClr val="000000"/>
                </a:solidFill>
              </a:rPr>
              <a:pPr/>
              <a:t>‹#›</a:t>
            </a:fld>
            <a:endParaRPr lang="en-US">
              <a:solidFill>
                <a:srgbClr val="000000"/>
              </a:solidFill>
            </a:endParaRPr>
          </a:p>
        </p:txBody>
      </p:sp>
      <p:pic>
        <p:nvPicPr>
          <p:cNvPr id="8" name="Picture 7"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198573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8" name="Picture 7"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1890269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7"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9" name="Picture 8"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2108810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4">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7"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9" name="Picture 8"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2910589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Slide Black">
    <p:bg>
      <p:bgPr>
        <a:solidFill>
          <a:schemeClr val="accent6"/>
        </a:solidFill>
        <a:effectLst/>
      </p:bgPr>
    </p:bg>
    <p:spTree>
      <p:nvGrpSpPr>
        <p:cNvPr id="1" name=""/>
        <p:cNvGrpSpPr/>
        <p:nvPr/>
      </p:nvGrpSpPr>
      <p:grpSpPr>
        <a:xfrm>
          <a:off x="0" y="0"/>
          <a:ext cx="0" cy="0"/>
          <a:chOff x="0" y="0"/>
          <a:chExt cx="0" cy="0"/>
        </a:xfrm>
      </p:grpSpPr>
      <p:pic>
        <p:nvPicPr>
          <p:cNvPr id="4" name="Picture 3" descr="UL White.png"/>
          <p:cNvPicPr>
            <a:picLocks noChangeAspect="1"/>
          </p:cNvPicPr>
          <p:nvPr userDrawn="1"/>
        </p:nvPicPr>
        <p:blipFill>
          <a:blip r:embed="rId2" cstate="print"/>
          <a:stretch>
            <a:fillRect/>
          </a:stretch>
        </p:blipFill>
        <p:spPr>
          <a:xfrm>
            <a:off x="7872984" y="482600"/>
            <a:ext cx="813816" cy="813816"/>
          </a:xfrm>
          <a:prstGeom prst="rect">
            <a:avLst/>
          </a:prstGeom>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5450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Black">
    <p:bg>
      <p:bgPr>
        <a:solidFill>
          <a:schemeClr val="accent6"/>
        </a:solidFill>
        <a:effectLst/>
      </p:bgPr>
    </p:bg>
    <p:spTree>
      <p:nvGrpSpPr>
        <p:cNvPr id="1" name=""/>
        <p:cNvGrpSpPr/>
        <p:nvPr/>
      </p:nvGrpSpPr>
      <p:grpSpPr>
        <a:xfrm>
          <a:off x="0" y="0"/>
          <a:ext cx="0" cy="0"/>
          <a:chOff x="0" y="0"/>
          <a:chExt cx="0" cy="0"/>
        </a:xfrm>
      </p:grpSpPr>
      <p:pic>
        <p:nvPicPr>
          <p:cNvPr id="6" name="Picture 5" descr="UL White.png"/>
          <p:cNvPicPr>
            <a:picLocks noChangeAspect="1"/>
          </p:cNvPicPr>
          <p:nvPr userDrawn="1"/>
        </p:nvPicPr>
        <p:blipFill>
          <a:blip r:embed="rId2" cstate="print"/>
          <a:srcRect r="16423"/>
          <a:stretch>
            <a:fillRect/>
          </a:stretch>
        </p:blipFill>
        <p:spPr>
          <a:xfrm>
            <a:off x="6308725" y="328613"/>
            <a:ext cx="2835275" cy="3392424"/>
          </a:xfrm>
          <a:prstGeom prst="rect">
            <a:avLst/>
          </a:prstGeom>
        </p:spPr>
      </p:pic>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Box 6"/>
          <p:cNvSpPr txBox="1"/>
          <p:nvPr userDrawn="1"/>
        </p:nvSpPr>
        <p:spPr>
          <a:xfrm>
            <a:off x="366176" y="6423025"/>
            <a:ext cx="3231974" cy="246221"/>
          </a:xfrm>
          <a:prstGeom prst="rect">
            <a:avLst/>
          </a:prstGeom>
          <a:noFill/>
        </p:spPr>
        <p:txBody>
          <a:bodyPr wrap="none">
            <a:prstTxWarp prst="textNoShape">
              <a:avLst/>
            </a:prstTxWarp>
            <a:spAutoFit/>
          </a:bodyPr>
          <a:lstStyle/>
          <a:p>
            <a:pPr algn="r" defTabSz="457200" fontAlgn="base">
              <a:spcBef>
                <a:spcPct val="0"/>
              </a:spcBef>
              <a:spcAft>
                <a:spcPct val="0"/>
              </a:spcAft>
            </a:pPr>
            <a:r>
              <a:rPr lang="en-US" sz="1000" dirty="0">
                <a:solidFill>
                  <a:srgbClr val="FFFFFF"/>
                </a:solidFill>
                <a:ea typeface="Geneva" charset="0"/>
                <a:cs typeface="Geneva" charset="0"/>
              </a:rPr>
              <a:t>UL and the UL logo are trademarks of UL LLC © </a:t>
            </a:r>
            <a:r>
              <a:rPr lang="en-US" sz="1000" dirty="0" smtClean="0">
                <a:solidFill>
                  <a:srgbClr val="FFFFFF"/>
                </a:solidFill>
                <a:ea typeface="Geneva" charset="0"/>
                <a:cs typeface="Geneva" charset="0"/>
              </a:rPr>
              <a:t>2013</a:t>
            </a:r>
            <a:endParaRPr lang="en-US" sz="1000" dirty="0">
              <a:solidFill>
                <a:srgbClr val="FFFFFF"/>
              </a:solidFill>
              <a:ea typeface="Arial" charset="0"/>
              <a:cs typeface="Arial" charset="0"/>
            </a:endParaRPr>
          </a:p>
        </p:txBody>
      </p:sp>
    </p:spTree>
    <p:extLst>
      <p:ext uri="{BB962C8B-B14F-4D97-AF65-F5344CB8AC3E}">
        <p14:creationId xmlns:p14="http://schemas.microsoft.com/office/powerpoint/2010/main" val="3707932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1_Title Slide Black">
    <p:bg>
      <p:bgPr>
        <a:solidFill>
          <a:schemeClr val="accent6"/>
        </a:solidFill>
        <a:effectLst/>
      </p:bgPr>
    </p:bg>
    <p:spTree>
      <p:nvGrpSpPr>
        <p:cNvPr id="1" name=""/>
        <p:cNvGrpSpPr/>
        <p:nvPr/>
      </p:nvGrpSpPr>
      <p:grpSpPr>
        <a:xfrm>
          <a:off x="0" y="0"/>
          <a:ext cx="0" cy="0"/>
          <a:chOff x="0" y="0"/>
          <a:chExt cx="0" cy="0"/>
        </a:xfrm>
      </p:grpSpPr>
      <p:pic>
        <p:nvPicPr>
          <p:cNvPr id="6" name="Picture 5" descr="UL White.png"/>
          <p:cNvPicPr>
            <a:picLocks noChangeAspect="1"/>
          </p:cNvPicPr>
          <p:nvPr userDrawn="1"/>
        </p:nvPicPr>
        <p:blipFill>
          <a:blip r:embed="rId2" cstate="print"/>
          <a:srcRect l="16753" r="-3294"/>
          <a:stretch>
            <a:fillRect/>
          </a:stretch>
        </p:blipFill>
        <p:spPr>
          <a:xfrm>
            <a:off x="0" y="337080"/>
            <a:ext cx="2935822" cy="3392424"/>
          </a:xfrm>
          <a:prstGeom prst="rect">
            <a:avLst/>
          </a:prstGeom>
        </p:spPr>
      </p:pic>
      <p:sp>
        <p:nvSpPr>
          <p:cNvPr id="5" name="TextBox 4"/>
          <p:cNvSpPr txBox="1"/>
          <p:nvPr userDrawn="1"/>
        </p:nvSpPr>
        <p:spPr>
          <a:xfrm>
            <a:off x="5719226" y="6423025"/>
            <a:ext cx="3231974" cy="246221"/>
          </a:xfrm>
          <a:prstGeom prst="rect">
            <a:avLst/>
          </a:prstGeom>
          <a:noFill/>
        </p:spPr>
        <p:txBody>
          <a:bodyPr wrap="none">
            <a:prstTxWarp prst="textNoShape">
              <a:avLst/>
            </a:prstTxWarp>
            <a:spAutoFit/>
          </a:bodyPr>
          <a:lstStyle/>
          <a:p>
            <a:pPr algn="r" defTabSz="457200" fontAlgn="base">
              <a:spcBef>
                <a:spcPct val="0"/>
              </a:spcBef>
              <a:spcAft>
                <a:spcPct val="0"/>
              </a:spcAft>
            </a:pPr>
            <a:r>
              <a:rPr lang="en-US" sz="1000" dirty="0">
                <a:solidFill>
                  <a:srgbClr val="FFFFFF"/>
                </a:solidFill>
                <a:ea typeface="Geneva" charset="0"/>
                <a:cs typeface="Geneva" charset="0"/>
              </a:rPr>
              <a:t>UL and the UL logo are trademarks of UL LLC © 2012</a:t>
            </a:r>
            <a:endParaRPr lang="en-US" sz="1000" dirty="0">
              <a:solidFill>
                <a:srgbClr val="FFFFFF"/>
              </a:solidFill>
              <a:ea typeface="Arial" charset="0"/>
              <a:cs typeface="Arial" charset="0"/>
            </a:endParaRPr>
          </a:p>
        </p:txBody>
      </p:sp>
      <p:sp>
        <p:nvSpPr>
          <p:cNvPr id="2" name="Title 1"/>
          <p:cNvSpPr>
            <a:spLocks noGrp="1"/>
          </p:cNvSpPr>
          <p:nvPr>
            <p:ph type="ctrTitle"/>
          </p:nvPr>
        </p:nvSpPr>
        <p:spPr>
          <a:xfrm>
            <a:off x="3395306" y="2534248"/>
            <a:ext cx="5555894" cy="1399032"/>
          </a:xfrm>
        </p:spPr>
        <p:txBody>
          <a:bodyPr/>
          <a:lstStyle>
            <a:lvl1pPr algn="r">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032306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Black">
    <p:bg>
      <p:bgPr>
        <a:solidFill>
          <a:schemeClr val="accent6"/>
        </a:solidFill>
        <a:effectLst/>
      </p:bgPr>
    </p:bg>
    <p:spTree>
      <p:nvGrpSpPr>
        <p:cNvPr id="1" name=""/>
        <p:cNvGrpSpPr/>
        <p:nvPr/>
      </p:nvGrpSpPr>
      <p:grpSpPr>
        <a:xfrm>
          <a:off x="0" y="0"/>
          <a:ext cx="0" cy="0"/>
          <a:chOff x="0" y="0"/>
          <a:chExt cx="0" cy="0"/>
        </a:xfrm>
      </p:grpSpPr>
      <p:pic>
        <p:nvPicPr>
          <p:cNvPr id="6" name="Picture 5" descr="UL White.png"/>
          <p:cNvPicPr>
            <a:picLocks noChangeAspect="1"/>
          </p:cNvPicPr>
          <p:nvPr userDrawn="1"/>
        </p:nvPicPr>
        <p:blipFill>
          <a:blip r:embed="rId2" cstate="print"/>
          <a:srcRect r="16423"/>
          <a:stretch>
            <a:fillRect/>
          </a:stretch>
        </p:blipFill>
        <p:spPr>
          <a:xfrm>
            <a:off x="6308725" y="328613"/>
            <a:ext cx="2835275" cy="3392424"/>
          </a:xfrm>
          <a:prstGeom prst="rect">
            <a:avLst/>
          </a:prstGeom>
        </p:spPr>
      </p:pic>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Box 6"/>
          <p:cNvSpPr txBox="1"/>
          <p:nvPr userDrawn="1"/>
        </p:nvSpPr>
        <p:spPr>
          <a:xfrm>
            <a:off x="366176" y="6423025"/>
            <a:ext cx="3231974" cy="246221"/>
          </a:xfrm>
          <a:prstGeom prst="rect">
            <a:avLst/>
          </a:prstGeom>
          <a:noFill/>
        </p:spPr>
        <p:txBody>
          <a:bodyPr wrap="none">
            <a:prstTxWarp prst="textNoShape">
              <a:avLst/>
            </a:prstTxWarp>
            <a:spAutoFit/>
          </a:bodyPr>
          <a:lstStyle/>
          <a:p>
            <a:pPr algn="r" defTabSz="457200" fontAlgn="base">
              <a:spcBef>
                <a:spcPct val="0"/>
              </a:spcBef>
              <a:spcAft>
                <a:spcPct val="0"/>
              </a:spcAft>
            </a:pPr>
            <a:r>
              <a:rPr lang="en-US" sz="1000" dirty="0">
                <a:solidFill>
                  <a:srgbClr val="FFFFFF"/>
                </a:solidFill>
                <a:ea typeface="Geneva" charset="0"/>
                <a:cs typeface="Geneva" charset="0"/>
              </a:rPr>
              <a:t>UL and the UL logo are trademarks of UL LLC © 2012</a:t>
            </a:r>
            <a:endParaRPr lang="en-US" sz="1000" dirty="0">
              <a:solidFill>
                <a:srgbClr val="FFFFFF"/>
              </a:solidFill>
              <a:ea typeface="Arial" charset="0"/>
              <a:cs typeface="Arial" charset="0"/>
            </a:endParaRPr>
          </a:p>
        </p:txBody>
      </p:sp>
    </p:spTree>
    <p:extLst>
      <p:ext uri="{BB962C8B-B14F-4D97-AF65-F5344CB8AC3E}">
        <p14:creationId xmlns:p14="http://schemas.microsoft.com/office/powerpoint/2010/main" val="29612797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4054475" y="6288088"/>
            <a:ext cx="641350" cy="365125"/>
          </a:xfrm>
        </p:spPr>
        <p:txBody>
          <a:bodyPr/>
          <a:lstStyle>
            <a:lvl1pPr>
              <a:defRPr/>
            </a:lvl1pPr>
          </a:lstStyle>
          <a:p>
            <a:fld id="{B6C7148A-9F10-C148-9B6A-0C27445671A9}"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19738775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Agenda Slide 3">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4133850" y="6378579"/>
            <a:ext cx="641350" cy="365125"/>
          </a:xfrm>
        </p:spPr>
        <p:txBody>
          <a:bodyPr/>
          <a:lstStyle>
            <a:lvl1pPr>
              <a:defRPr/>
            </a:lvl1pPr>
          </a:lstStyle>
          <a:p>
            <a:fld id="{B6C7148A-9F10-C148-9B6A-0C27445671A9}" type="slidenum">
              <a:rPr lang="en-US">
                <a:solidFill>
                  <a:srgbClr val="000000"/>
                </a:solidFill>
              </a:rPr>
              <a:pPr/>
              <a:t>‹#›</a:t>
            </a:fld>
            <a:endParaRPr lang="en-US">
              <a:solidFill>
                <a:srgbClr val="000000"/>
              </a:solidFill>
            </a:endParaRPr>
          </a:p>
        </p:txBody>
      </p:sp>
      <p:pic>
        <p:nvPicPr>
          <p:cNvPr id="6" name="Picture 5"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23048276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38016626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8"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13397456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11398000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8"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31698594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Blue">
    <p:spTree>
      <p:nvGrpSpPr>
        <p:cNvPr id="1" name=""/>
        <p:cNvGrpSpPr/>
        <p:nvPr/>
      </p:nvGrpSpPr>
      <p:grpSpPr>
        <a:xfrm>
          <a:off x="0" y="0"/>
          <a:ext cx="0" cy="0"/>
          <a:chOff x="0" y="0"/>
          <a:chExt cx="0" cy="0"/>
        </a:xfrm>
      </p:grpSpPr>
      <p:sp>
        <p:nvSpPr>
          <p:cNvPr id="2" name="Title 1"/>
          <p:cNvSpPr>
            <a:spLocks noGrp="1"/>
          </p:cNvSpPr>
          <p:nvPr>
            <p:ph type="title"/>
          </p:nvPr>
        </p:nvSpPr>
        <p:spPr>
          <a:xfrm>
            <a:off x="457199" y="2532888"/>
            <a:ext cx="7984403" cy="1600200"/>
          </a:xfrm>
        </p:spPr>
        <p:txBody>
          <a:bodyPr/>
          <a:lstStyle>
            <a:lvl1pPr algn="l">
              <a:defRPr sz="3000" b="1" cap="none" baseline="0">
                <a:solidFill>
                  <a:srgbClr val="000000"/>
                </a:solidFill>
              </a:defRPr>
            </a:lvl1pPr>
          </a:lstStyle>
          <a:p>
            <a:r>
              <a:rPr lang="en-US" dirty="0" smtClean="0"/>
              <a:t>Click to edit Master title style</a:t>
            </a:r>
            <a:endParaRPr lang="en-US" dirty="0"/>
          </a:p>
        </p:txBody>
      </p:sp>
      <p:pic>
        <p:nvPicPr>
          <p:cNvPr id="5"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6" name="Picture 5"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339521372"/>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Header Blue">
    <p:bg>
      <p:bgPr>
        <a:solidFill>
          <a:schemeClr val="bg2"/>
        </a:solidFill>
        <a:effectLst/>
      </p:bgPr>
    </p:bg>
    <p:spTree>
      <p:nvGrpSpPr>
        <p:cNvPr id="1" name=""/>
        <p:cNvGrpSpPr/>
        <p:nvPr/>
      </p:nvGrpSpPr>
      <p:grpSpPr>
        <a:xfrm>
          <a:off x="0" y="0"/>
          <a:ext cx="0" cy="0"/>
          <a:chOff x="0" y="0"/>
          <a:chExt cx="0" cy="0"/>
        </a:xfrm>
      </p:grpSpPr>
      <p:pic>
        <p:nvPicPr>
          <p:cNvPr id="4" name="Picture 6" descr="ul_pattern.pdf"/>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rgbClr val="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617156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4054475" y="6288088"/>
            <a:ext cx="641350" cy="365125"/>
          </a:xfrm>
        </p:spPr>
        <p:txBody>
          <a:bodyPr/>
          <a:lstStyle>
            <a:lvl1pPr>
              <a:defRPr/>
            </a:lvl1pPr>
          </a:lstStyle>
          <a:p>
            <a:fld id="{B6C7148A-9F10-C148-9B6A-0C27445671A9}"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12408885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0605F1C0-6A0C-A74E-882E-C7B471D3708E}" type="slidenum">
              <a:rPr lang="en-US">
                <a:solidFill>
                  <a:srgbClr val="000000"/>
                </a:solidFill>
              </a:rPr>
              <a:pPr/>
              <a:t>‹#›</a:t>
            </a:fld>
            <a:endParaRPr lang="en-US">
              <a:solidFill>
                <a:srgbClr val="000000"/>
              </a:solidFill>
            </a:endParaRPr>
          </a:p>
        </p:txBody>
      </p:sp>
      <p:pic>
        <p:nvPicPr>
          <p:cNvPr id="5" name="Picture 4"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6051844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3">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lvl1pPr>
              <a:defRPr/>
            </a:lvl1pPr>
          </a:lstStyle>
          <a:p>
            <a:fld id="{94FF3C87-1C7F-FF4F-9489-156727507459}" type="slidenum">
              <a:rPr lang="en-US">
                <a:solidFill>
                  <a:srgbClr val="000000"/>
                </a:solidFill>
              </a:rPr>
              <a:pPr/>
              <a:t>‹#›</a:t>
            </a:fld>
            <a:endParaRPr lang="en-US">
              <a:solidFill>
                <a:srgbClr val="000000"/>
              </a:solidFill>
            </a:endParaRPr>
          </a:p>
        </p:txBody>
      </p:sp>
      <p:pic>
        <p:nvPicPr>
          <p:cNvPr id="6" name="Picture 5"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5" name="Picture 4"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2718570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DACD16FB-A0C1-084E-8BA7-36FEB70053D5}" type="slidenum">
              <a:rPr lang="en-US">
                <a:solidFill>
                  <a:srgbClr val="000000"/>
                </a:solidFill>
              </a:rPr>
              <a:pPr/>
              <a:t>‹#›</a:t>
            </a:fld>
            <a:endParaRPr lang="en-US">
              <a:solidFill>
                <a:srgbClr val="000000"/>
              </a:solidFill>
            </a:endParaRPr>
          </a:p>
        </p:txBody>
      </p:sp>
      <p:pic>
        <p:nvPicPr>
          <p:cNvPr id="6" name="Picture 5"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131995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5DDD8430-C215-6741-98CC-C58855E502A8}" type="slidenum">
              <a:rPr lang="en-US">
                <a:solidFill>
                  <a:srgbClr val="000000"/>
                </a:solidFill>
              </a:rPr>
              <a:pPr/>
              <a:t>‹#›</a:t>
            </a:fld>
            <a:endParaRPr lang="en-US">
              <a:solidFill>
                <a:srgbClr val="000000"/>
              </a:solidFill>
            </a:endParaRPr>
          </a:p>
        </p:txBody>
      </p:sp>
      <p:pic>
        <p:nvPicPr>
          <p:cNvPr id="5" name="Picture 4"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17677804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F7A3AF63-F393-F14C-A400-A9871D90D64F}" type="slidenum">
              <a:rPr lang="en-US">
                <a:solidFill>
                  <a:srgbClr val="000000"/>
                </a:solidFill>
              </a:rPr>
              <a:pPr/>
              <a:t>‹#›</a:t>
            </a:fld>
            <a:endParaRPr lang="en-US">
              <a:solidFill>
                <a:srgbClr val="000000"/>
              </a:solidFill>
            </a:endParaRPr>
          </a:p>
        </p:txBody>
      </p:sp>
      <p:pic>
        <p:nvPicPr>
          <p:cNvPr id="8" name="Picture 7"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8365979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8" name="Picture 7"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7895177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7"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9" name="Picture 8"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16812813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4">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7"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9" name="Picture 8"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42168739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Slide Black">
    <p:bg>
      <p:bgPr>
        <a:solidFill>
          <a:schemeClr val="accent6"/>
        </a:solidFill>
        <a:effectLst/>
      </p:bgPr>
    </p:bg>
    <p:spTree>
      <p:nvGrpSpPr>
        <p:cNvPr id="1" name=""/>
        <p:cNvGrpSpPr/>
        <p:nvPr/>
      </p:nvGrpSpPr>
      <p:grpSpPr>
        <a:xfrm>
          <a:off x="0" y="0"/>
          <a:ext cx="0" cy="0"/>
          <a:chOff x="0" y="0"/>
          <a:chExt cx="0" cy="0"/>
        </a:xfrm>
      </p:grpSpPr>
      <p:pic>
        <p:nvPicPr>
          <p:cNvPr id="4" name="Picture 3" descr="UL White.png"/>
          <p:cNvPicPr>
            <a:picLocks noChangeAspect="1"/>
          </p:cNvPicPr>
          <p:nvPr userDrawn="1"/>
        </p:nvPicPr>
        <p:blipFill>
          <a:blip r:embed="rId2" cstate="print"/>
          <a:stretch>
            <a:fillRect/>
          </a:stretch>
        </p:blipFill>
        <p:spPr>
          <a:xfrm>
            <a:off x="7872984" y="482600"/>
            <a:ext cx="813816" cy="813816"/>
          </a:xfrm>
          <a:prstGeom prst="rect">
            <a:avLst/>
          </a:prstGeom>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119894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1_Title Slide Black">
    <p:bg>
      <p:bgPr>
        <a:solidFill>
          <a:schemeClr val="accent6"/>
        </a:solidFill>
        <a:effectLst/>
      </p:bgPr>
    </p:bg>
    <p:spTree>
      <p:nvGrpSpPr>
        <p:cNvPr id="1" name=""/>
        <p:cNvGrpSpPr/>
        <p:nvPr/>
      </p:nvGrpSpPr>
      <p:grpSpPr>
        <a:xfrm>
          <a:off x="0" y="0"/>
          <a:ext cx="0" cy="0"/>
          <a:chOff x="0" y="0"/>
          <a:chExt cx="0" cy="0"/>
        </a:xfrm>
      </p:grpSpPr>
      <p:pic>
        <p:nvPicPr>
          <p:cNvPr id="6" name="Picture 5" descr="UL White.png"/>
          <p:cNvPicPr>
            <a:picLocks noChangeAspect="1"/>
          </p:cNvPicPr>
          <p:nvPr userDrawn="1"/>
        </p:nvPicPr>
        <p:blipFill>
          <a:blip r:embed="rId2" cstate="print"/>
          <a:srcRect l="16753" r="-3294"/>
          <a:stretch>
            <a:fillRect/>
          </a:stretch>
        </p:blipFill>
        <p:spPr>
          <a:xfrm>
            <a:off x="0" y="337080"/>
            <a:ext cx="2935822" cy="3392424"/>
          </a:xfrm>
          <a:prstGeom prst="rect">
            <a:avLst/>
          </a:prstGeom>
        </p:spPr>
      </p:pic>
      <p:sp>
        <p:nvSpPr>
          <p:cNvPr id="5" name="TextBox 4"/>
          <p:cNvSpPr txBox="1"/>
          <p:nvPr userDrawn="1"/>
        </p:nvSpPr>
        <p:spPr>
          <a:xfrm>
            <a:off x="5719226" y="6423025"/>
            <a:ext cx="3231974" cy="246221"/>
          </a:xfrm>
          <a:prstGeom prst="rect">
            <a:avLst/>
          </a:prstGeom>
          <a:noFill/>
        </p:spPr>
        <p:txBody>
          <a:bodyPr wrap="none">
            <a:prstTxWarp prst="textNoShape">
              <a:avLst/>
            </a:prstTxWarp>
            <a:spAutoFit/>
          </a:bodyPr>
          <a:lstStyle/>
          <a:p>
            <a:pPr algn="r" defTabSz="457200" fontAlgn="base">
              <a:spcBef>
                <a:spcPct val="0"/>
              </a:spcBef>
              <a:spcAft>
                <a:spcPct val="0"/>
              </a:spcAft>
            </a:pPr>
            <a:r>
              <a:rPr lang="en-US" sz="1000" dirty="0">
                <a:solidFill>
                  <a:srgbClr val="FFFFFF"/>
                </a:solidFill>
                <a:ea typeface="Geneva" charset="0"/>
                <a:cs typeface="Geneva" charset="0"/>
              </a:rPr>
              <a:t>UL and the UL logo are trademarks of UL LLC © 2012</a:t>
            </a:r>
            <a:endParaRPr lang="en-US" sz="1000" dirty="0">
              <a:solidFill>
                <a:srgbClr val="FFFFFF"/>
              </a:solidFill>
              <a:ea typeface="Arial" charset="0"/>
              <a:cs typeface="Arial" charset="0"/>
            </a:endParaRPr>
          </a:p>
        </p:txBody>
      </p:sp>
      <p:sp>
        <p:nvSpPr>
          <p:cNvPr id="2" name="Title 1"/>
          <p:cNvSpPr>
            <a:spLocks noGrp="1"/>
          </p:cNvSpPr>
          <p:nvPr>
            <p:ph type="ctrTitle"/>
          </p:nvPr>
        </p:nvSpPr>
        <p:spPr>
          <a:xfrm>
            <a:off x="3395306" y="2534248"/>
            <a:ext cx="5555894" cy="1399032"/>
          </a:xfrm>
        </p:spPr>
        <p:txBody>
          <a:bodyPr/>
          <a:lstStyle>
            <a:lvl1pPr algn="r">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33025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Slide 3">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4133850" y="6378579"/>
            <a:ext cx="641350" cy="365125"/>
          </a:xfrm>
        </p:spPr>
        <p:txBody>
          <a:bodyPr/>
          <a:lstStyle>
            <a:lvl1pPr>
              <a:defRPr/>
            </a:lvl1pPr>
          </a:lstStyle>
          <a:p>
            <a:fld id="{B6C7148A-9F10-C148-9B6A-0C27445671A9}" type="slidenum">
              <a:rPr lang="en-US">
                <a:solidFill>
                  <a:srgbClr val="000000"/>
                </a:solidFill>
              </a:rPr>
              <a:pPr/>
              <a:t>‹#›</a:t>
            </a:fld>
            <a:endParaRPr lang="en-US">
              <a:solidFill>
                <a:srgbClr val="000000"/>
              </a:solidFill>
            </a:endParaRPr>
          </a:p>
        </p:txBody>
      </p:sp>
      <p:pic>
        <p:nvPicPr>
          <p:cNvPr id="6" name="Picture 5"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40161469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Black">
    <p:bg>
      <p:bgPr>
        <a:solidFill>
          <a:schemeClr val="accent6"/>
        </a:solidFill>
        <a:effectLst/>
      </p:bgPr>
    </p:bg>
    <p:spTree>
      <p:nvGrpSpPr>
        <p:cNvPr id="1" name=""/>
        <p:cNvGrpSpPr/>
        <p:nvPr/>
      </p:nvGrpSpPr>
      <p:grpSpPr>
        <a:xfrm>
          <a:off x="0" y="0"/>
          <a:ext cx="0" cy="0"/>
          <a:chOff x="0" y="0"/>
          <a:chExt cx="0" cy="0"/>
        </a:xfrm>
      </p:grpSpPr>
      <p:pic>
        <p:nvPicPr>
          <p:cNvPr id="6" name="Picture 5" descr="UL White.png"/>
          <p:cNvPicPr>
            <a:picLocks noChangeAspect="1"/>
          </p:cNvPicPr>
          <p:nvPr userDrawn="1"/>
        </p:nvPicPr>
        <p:blipFill>
          <a:blip r:embed="rId2" cstate="print"/>
          <a:srcRect r="16423"/>
          <a:stretch>
            <a:fillRect/>
          </a:stretch>
        </p:blipFill>
        <p:spPr>
          <a:xfrm>
            <a:off x="6308725" y="328613"/>
            <a:ext cx="2835275" cy="3392424"/>
          </a:xfrm>
          <a:prstGeom prst="rect">
            <a:avLst/>
          </a:prstGeom>
        </p:spPr>
      </p:pic>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Box 6"/>
          <p:cNvSpPr txBox="1"/>
          <p:nvPr userDrawn="1"/>
        </p:nvSpPr>
        <p:spPr>
          <a:xfrm>
            <a:off x="366176" y="6423025"/>
            <a:ext cx="3231974" cy="246221"/>
          </a:xfrm>
          <a:prstGeom prst="rect">
            <a:avLst/>
          </a:prstGeom>
          <a:noFill/>
        </p:spPr>
        <p:txBody>
          <a:bodyPr wrap="none">
            <a:prstTxWarp prst="textNoShape">
              <a:avLst/>
            </a:prstTxWarp>
            <a:spAutoFit/>
          </a:bodyPr>
          <a:lstStyle/>
          <a:p>
            <a:pPr algn="r" defTabSz="457200" fontAlgn="base">
              <a:spcBef>
                <a:spcPct val="0"/>
              </a:spcBef>
              <a:spcAft>
                <a:spcPct val="0"/>
              </a:spcAft>
            </a:pPr>
            <a:r>
              <a:rPr lang="en-US" sz="1000" dirty="0">
                <a:solidFill>
                  <a:srgbClr val="FFFFFF"/>
                </a:solidFill>
                <a:ea typeface="Geneva" charset="0"/>
                <a:cs typeface="Geneva" charset="0"/>
              </a:rPr>
              <a:t>UL and the UL logo are trademarks of UL LLC © 2012</a:t>
            </a:r>
            <a:endParaRPr lang="en-US" sz="1000" dirty="0">
              <a:solidFill>
                <a:srgbClr val="FFFFFF"/>
              </a:solidFill>
              <a:ea typeface="Arial" charset="0"/>
              <a:cs typeface="Arial" charset="0"/>
            </a:endParaRPr>
          </a:p>
        </p:txBody>
      </p:sp>
    </p:spTree>
    <p:extLst>
      <p:ext uri="{BB962C8B-B14F-4D97-AF65-F5344CB8AC3E}">
        <p14:creationId xmlns:p14="http://schemas.microsoft.com/office/powerpoint/2010/main" val="10390107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4054475" y="6288088"/>
            <a:ext cx="641350" cy="365125"/>
          </a:xfrm>
        </p:spPr>
        <p:txBody>
          <a:bodyPr/>
          <a:lstStyle>
            <a:lvl1pPr>
              <a:defRPr/>
            </a:lvl1pPr>
          </a:lstStyle>
          <a:p>
            <a:fld id="{B6C7148A-9F10-C148-9B6A-0C27445671A9}"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0236168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Agenda Slide 3">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4133850" y="6378579"/>
            <a:ext cx="641350" cy="365125"/>
          </a:xfrm>
        </p:spPr>
        <p:txBody>
          <a:bodyPr/>
          <a:lstStyle>
            <a:lvl1pPr>
              <a:defRPr/>
            </a:lvl1pPr>
          </a:lstStyle>
          <a:p>
            <a:fld id="{B6C7148A-9F10-C148-9B6A-0C27445671A9}" type="slidenum">
              <a:rPr lang="en-US">
                <a:solidFill>
                  <a:srgbClr val="000000"/>
                </a:solidFill>
              </a:rPr>
              <a:pPr/>
              <a:t>‹#›</a:t>
            </a:fld>
            <a:endParaRPr lang="en-US">
              <a:solidFill>
                <a:srgbClr val="000000"/>
              </a:solidFill>
            </a:endParaRPr>
          </a:p>
        </p:txBody>
      </p:sp>
      <p:pic>
        <p:nvPicPr>
          <p:cNvPr id="6" name="Picture 5"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5267042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31130275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8"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37454450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9146229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8"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9386222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Header Blue">
    <p:spTree>
      <p:nvGrpSpPr>
        <p:cNvPr id="1" name=""/>
        <p:cNvGrpSpPr/>
        <p:nvPr/>
      </p:nvGrpSpPr>
      <p:grpSpPr>
        <a:xfrm>
          <a:off x="0" y="0"/>
          <a:ext cx="0" cy="0"/>
          <a:chOff x="0" y="0"/>
          <a:chExt cx="0" cy="0"/>
        </a:xfrm>
      </p:grpSpPr>
      <p:sp>
        <p:nvSpPr>
          <p:cNvPr id="2" name="Title 1"/>
          <p:cNvSpPr>
            <a:spLocks noGrp="1"/>
          </p:cNvSpPr>
          <p:nvPr>
            <p:ph type="title"/>
          </p:nvPr>
        </p:nvSpPr>
        <p:spPr>
          <a:xfrm>
            <a:off x="457199" y="2532888"/>
            <a:ext cx="7984403" cy="1600200"/>
          </a:xfrm>
        </p:spPr>
        <p:txBody>
          <a:bodyPr/>
          <a:lstStyle>
            <a:lvl1pPr algn="l">
              <a:defRPr sz="3000" b="1" cap="none" baseline="0">
                <a:solidFill>
                  <a:srgbClr val="000000"/>
                </a:solidFill>
              </a:defRPr>
            </a:lvl1pPr>
          </a:lstStyle>
          <a:p>
            <a:r>
              <a:rPr lang="en-US" dirty="0" smtClean="0"/>
              <a:t>Click to edit Master title style</a:t>
            </a:r>
            <a:endParaRPr lang="en-US" dirty="0"/>
          </a:p>
        </p:txBody>
      </p:sp>
      <p:pic>
        <p:nvPicPr>
          <p:cNvPr id="5"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6" name="Picture 5"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336935290"/>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Section Header Blue">
    <p:bg>
      <p:bgPr>
        <a:solidFill>
          <a:schemeClr val="bg2"/>
        </a:solidFill>
        <a:effectLst/>
      </p:bgPr>
    </p:bg>
    <p:spTree>
      <p:nvGrpSpPr>
        <p:cNvPr id="1" name=""/>
        <p:cNvGrpSpPr/>
        <p:nvPr/>
      </p:nvGrpSpPr>
      <p:grpSpPr>
        <a:xfrm>
          <a:off x="0" y="0"/>
          <a:ext cx="0" cy="0"/>
          <a:chOff x="0" y="0"/>
          <a:chExt cx="0" cy="0"/>
        </a:xfrm>
      </p:grpSpPr>
      <p:pic>
        <p:nvPicPr>
          <p:cNvPr id="4" name="Picture 6" descr="ul_pattern.pdf"/>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rgbClr val="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29983942"/>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0605F1C0-6A0C-A74E-882E-C7B471D3708E}" type="slidenum">
              <a:rPr lang="en-US">
                <a:solidFill>
                  <a:srgbClr val="000000"/>
                </a:solidFill>
              </a:rPr>
              <a:pPr/>
              <a:t>‹#›</a:t>
            </a:fld>
            <a:endParaRPr lang="en-US">
              <a:solidFill>
                <a:srgbClr val="000000"/>
              </a:solidFill>
            </a:endParaRPr>
          </a:p>
        </p:txBody>
      </p:sp>
      <p:pic>
        <p:nvPicPr>
          <p:cNvPr id="5" name="Picture 4"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3005192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2582328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3">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lvl1pPr>
              <a:defRPr/>
            </a:lvl1pPr>
          </a:lstStyle>
          <a:p>
            <a:fld id="{94FF3C87-1C7F-FF4F-9489-156727507459}" type="slidenum">
              <a:rPr lang="en-US">
                <a:solidFill>
                  <a:srgbClr val="000000"/>
                </a:solidFill>
              </a:rPr>
              <a:pPr/>
              <a:t>‹#›</a:t>
            </a:fld>
            <a:endParaRPr lang="en-US">
              <a:solidFill>
                <a:srgbClr val="000000"/>
              </a:solidFill>
            </a:endParaRPr>
          </a:p>
        </p:txBody>
      </p:sp>
      <p:pic>
        <p:nvPicPr>
          <p:cNvPr id="6" name="Picture 5"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5" name="Picture 4"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17791738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DACD16FB-A0C1-084E-8BA7-36FEB70053D5}" type="slidenum">
              <a:rPr lang="en-US">
                <a:solidFill>
                  <a:srgbClr val="000000"/>
                </a:solidFill>
              </a:rPr>
              <a:pPr/>
              <a:t>‹#›</a:t>
            </a:fld>
            <a:endParaRPr lang="en-US">
              <a:solidFill>
                <a:srgbClr val="000000"/>
              </a:solidFill>
            </a:endParaRPr>
          </a:p>
        </p:txBody>
      </p:sp>
      <p:pic>
        <p:nvPicPr>
          <p:cNvPr id="6" name="Picture 5"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1471245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5DDD8430-C215-6741-98CC-C58855E502A8}" type="slidenum">
              <a:rPr lang="en-US">
                <a:solidFill>
                  <a:srgbClr val="000000"/>
                </a:solidFill>
              </a:rPr>
              <a:pPr/>
              <a:t>‹#›</a:t>
            </a:fld>
            <a:endParaRPr lang="en-US">
              <a:solidFill>
                <a:srgbClr val="000000"/>
              </a:solidFill>
            </a:endParaRPr>
          </a:p>
        </p:txBody>
      </p:sp>
      <p:pic>
        <p:nvPicPr>
          <p:cNvPr id="5" name="Picture 4"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236200412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F7A3AF63-F393-F14C-A400-A9871D90D64F}" type="slidenum">
              <a:rPr lang="en-US">
                <a:solidFill>
                  <a:srgbClr val="000000"/>
                </a:solidFill>
              </a:rPr>
              <a:pPr/>
              <a:t>‹#›</a:t>
            </a:fld>
            <a:endParaRPr lang="en-US">
              <a:solidFill>
                <a:srgbClr val="000000"/>
              </a:solidFill>
            </a:endParaRPr>
          </a:p>
        </p:txBody>
      </p:sp>
      <p:pic>
        <p:nvPicPr>
          <p:cNvPr id="8" name="Picture 7"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11687622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8" name="Picture 7"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8852439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7"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9" name="Picture 8"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18855903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4">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7"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9" name="Picture 8"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37863640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losing Slide Black">
    <p:bg>
      <p:bgPr>
        <a:solidFill>
          <a:schemeClr val="accent6"/>
        </a:solidFill>
        <a:effectLst/>
      </p:bgPr>
    </p:bg>
    <p:spTree>
      <p:nvGrpSpPr>
        <p:cNvPr id="1" name=""/>
        <p:cNvGrpSpPr/>
        <p:nvPr/>
      </p:nvGrpSpPr>
      <p:grpSpPr>
        <a:xfrm>
          <a:off x="0" y="0"/>
          <a:ext cx="0" cy="0"/>
          <a:chOff x="0" y="0"/>
          <a:chExt cx="0" cy="0"/>
        </a:xfrm>
      </p:grpSpPr>
      <p:pic>
        <p:nvPicPr>
          <p:cNvPr id="4" name="Picture 3" descr="UL White.png"/>
          <p:cNvPicPr>
            <a:picLocks noChangeAspect="1"/>
          </p:cNvPicPr>
          <p:nvPr userDrawn="1"/>
        </p:nvPicPr>
        <p:blipFill>
          <a:blip r:embed="rId2" cstate="print"/>
          <a:stretch>
            <a:fillRect/>
          </a:stretch>
        </p:blipFill>
        <p:spPr>
          <a:xfrm>
            <a:off x="7872984" y="482600"/>
            <a:ext cx="813816" cy="813816"/>
          </a:xfrm>
          <a:prstGeom prst="rect">
            <a:avLst/>
          </a:prstGeom>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502451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8"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3146874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854096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8"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1974390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Blue">
    <p:spTree>
      <p:nvGrpSpPr>
        <p:cNvPr id="1" name=""/>
        <p:cNvGrpSpPr/>
        <p:nvPr/>
      </p:nvGrpSpPr>
      <p:grpSpPr>
        <a:xfrm>
          <a:off x="0" y="0"/>
          <a:ext cx="0" cy="0"/>
          <a:chOff x="0" y="0"/>
          <a:chExt cx="0" cy="0"/>
        </a:xfrm>
      </p:grpSpPr>
      <p:sp>
        <p:nvSpPr>
          <p:cNvPr id="2" name="Title 1"/>
          <p:cNvSpPr>
            <a:spLocks noGrp="1"/>
          </p:cNvSpPr>
          <p:nvPr>
            <p:ph type="title"/>
          </p:nvPr>
        </p:nvSpPr>
        <p:spPr>
          <a:xfrm>
            <a:off x="457199" y="2532888"/>
            <a:ext cx="7984403" cy="1600200"/>
          </a:xfrm>
        </p:spPr>
        <p:txBody>
          <a:bodyPr/>
          <a:lstStyle>
            <a:lvl1pPr algn="l">
              <a:defRPr sz="3000" b="1" cap="none" baseline="0">
                <a:solidFill>
                  <a:srgbClr val="000000"/>
                </a:solidFill>
              </a:defRPr>
            </a:lvl1pPr>
          </a:lstStyle>
          <a:p>
            <a:r>
              <a:rPr lang="en-US" dirty="0" smtClean="0"/>
              <a:t>Click to edit Master title style</a:t>
            </a:r>
            <a:endParaRPr lang="en-US" dirty="0"/>
          </a:p>
        </p:txBody>
      </p:sp>
      <p:pic>
        <p:nvPicPr>
          <p:cNvPr id="5"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6" name="Picture 5"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79255177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111625" y="6387046"/>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accent1"/>
                </a:solidFill>
              </a:defRPr>
            </a:lvl1pPr>
          </a:lstStyle>
          <a:p>
            <a:pPr defTabSz="457200" fontAlgn="base">
              <a:spcBef>
                <a:spcPct val="0"/>
              </a:spcBef>
              <a:spcAft>
                <a:spcPct val="0"/>
              </a:spcAft>
            </a:pPr>
            <a:fld id="{DB2B6035-7183-534A-9E75-AAF571B14816}" type="slidenum">
              <a:rPr lang="en-US" smtClean="0">
                <a:solidFill>
                  <a:srgbClr val="000000"/>
                </a:solidFill>
              </a:rPr>
              <a:pPr defTabSz="457200"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1929680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hdr="0" dt="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0" indent="0" algn="l" defTabSz="457200" rtl="0" eaLnBrk="0" fontAlgn="base" hangingPunct="0">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111625" y="6387046"/>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accent1"/>
                </a:solidFill>
              </a:defRPr>
            </a:lvl1pPr>
          </a:lstStyle>
          <a:p>
            <a:pPr defTabSz="457200" fontAlgn="base">
              <a:spcBef>
                <a:spcPct val="0"/>
              </a:spcBef>
              <a:spcAft>
                <a:spcPct val="0"/>
              </a:spcAft>
            </a:pPr>
            <a:fld id="{DB2B6035-7183-534A-9E75-AAF571B14816}" type="slidenum">
              <a:rPr lang="en-US" smtClean="0">
                <a:solidFill>
                  <a:srgbClr val="000000"/>
                </a:solidFill>
              </a:rPr>
              <a:pPr defTabSz="457200"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33964407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hf hdr="0" dt="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0" indent="0" algn="l" defTabSz="457200" rtl="0" eaLnBrk="0" fontAlgn="base" hangingPunct="0">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111625" y="6387046"/>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accent1"/>
                </a:solidFill>
              </a:defRPr>
            </a:lvl1pPr>
          </a:lstStyle>
          <a:p>
            <a:pPr defTabSz="457200" fontAlgn="base">
              <a:spcBef>
                <a:spcPct val="0"/>
              </a:spcBef>
              <a:spcAft>
                <a:spcPct val="0"/>
              </a:spcAft>
            </a:pPr>
            <a:fld id="{DB2B6035-7183-534A-9E75-AAF571B14816}" type="slidenum">
              <a:rPr lang="en-US" smtClean="0">
                <a:solidFill>
                  <a:srgbClr val="000000"/>
                </a:solidFill>
              </a:rPr>
              <a:pPr defTabSz="457200"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4573062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Lst>
  <p:hf hdr="0" dt="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0" indent="0" algn="l" defTabSz="457200" rtl="0" eaLnBrk="0" fontAlgn="base" hangingPunct="0">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hyperlink" Target="https://walkerbi.walkerinfo.com/analytics/saw.dll?Dashboard" TargetMode="External"/><Relationship Id="rId2" Type="http://schemas.openxmlformats.org/officeDocument/2006/relationships/notesSlide" Target="../notesSlides/notesSlide19.xml"/><Relationship Id="rId1" Type="http://schemas.openxmlformats.org/officeDocument/2006/relationships/slideLayout" Target="../slideLayouts/slideLayout2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2895600" y="2534248"/>
            <a:ext cx="6055600" cy="1399032"/>
          </a:xfrm>
        </p:spPr>
        <p:txBody>
          <a:bodyPr/>
          <a:lstStyle/>
          <a:p>
            <a:r>
              <a:rPr lang="en-US" dirty="0" smtClean="0"/>
              <a:t>UL Environment ISO/IEC 17025 Management Review</a:t>
            </a:r>
            <a:endParaRPr lang="en-US" dirty="0"/>
          </a:p>
        </p:txBody>
      </p:sp>
      <p:sp>
        <p:nvSpPr>
          <p:cNvPr id="14339" name="Subtitle 2"/>
          <p:cNvSpPr>
            <a:spLocks noGrp="1"/>
          </p:cNvSpPr>
          <p:nvPr>
            <p:ph type="subTitle" idx="1"/>
          </p:nvPr>
        </p:nvSpPr>
        <p:spPr/>
        <p:txBody>
          <a:bodyPr/>
          <a:lstStyle/>
          <a:p>
            <a:r>
              <a:rPr lang="en-US" dirty="0" smtClean="0"/>
              <a:t>August 10, 2015</a:t>
            </a:r>
            <a:endParaRPr lang="en-US" dirty="0"/>
          </a:p>
        </p:txBody>
      </p:sp>
    </p:spTree>
    <p:extLst>
      <p:ext uri="{BB962C8B-B14F-4D97-AF65-F5344CB8AC3E}">
        <p14:creationId xmlns:p14="http://schemas.microsoft.com/office/powerpoint/2010/main" val="3298111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a:bodyPr>
          <a:lstStyle/>
          <a:p>
            <a:pPr eaLnBrk="1" hangingPunct="1"/>
            <a:r>
              <a:rPr lang="en-US" dirty="0" smtClean="0">
                <a:solidFill>
                  <a:srgbClr val="7F7F7F"/>
                </a:solidFill>
                <a:latin typeface="Arial" charset="0"/>
                <a:ea typeface="Arial" charset="0"/>
                <a:cs typeface="Arial" charset="0"/>
              </a:rPr>
              <a:t>Previous </a:t>
            </a:r>
            <a:r>
              <a:rPr lang="en-US" dirty="0">
                <a:solidFill>
                  <a:srgbClr val="7F7F7F"/>
                </a:solidFill>
                <a:latin typeface="Arial" charset="0"/>
                <a:ea typeface="Arial" charset="0"/>
                <a:cs typeface="Arial" charset="0"/>
              </a:rPr>
              <a:t>Management Review</a:t>
            </a:r>
          </a:p>
          <a:p>
            <a:pPr marL="0" indent="0" eaLnBrk="1" hangingPunct="1"/>
            <a:r>
              <a:rPr lang="en-US" dirty="0" smtClean="0">
                <a:solidFill>
                  <a:srgbClr val="7F7F7F"/>
                </a:solidFill>
                <a:latin typeface="Arial" charset="0"/>
                <a:ea typeface="Arial" charset="0"/>
                <a:cs typeface="Arial" charset="0"/>
              </a:rPr>
              <a:t>Suitability of policies and procedures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Reports from managerial and supervisory personnel</a:t>
            </a:r>
          </a:p>
          <a:p>
            <a:pPr marL="0" indent="0" eaLnBrk="1" hangingPunct="1"/>
            <a:r>
              <a:rPr lang="en-US" dirty="0" smtClean="0">
                <a:solidFill>
                  <a:srgbClr val="7F7F7F"/>
                </a:solidFill>
                <a:latin typeface="Arial" charset="0"/>
                <a:ea typeface="Arial" charset="0"/>
                <a:cs typeface="Arial" charset="0"/>
              </a:rPr>
              <a:t>Internal </a:t>
            </a:r>
            <a:r>
              <a:rPr lang="en-US" dirty="0">
                <a:solidFill>
                  <a:srgbClr val="7F7F7F"/>
                </a:solidFill>
                <a:latin typeface="Arial" charset="0"/>
                <a:ea typeface="Arial" charset="0"/>
                <a:cs typeface="Arial" charset="0"/>
              </a:rPr>
              <a:t>and External Audits</a:t>
            </a:r>
          </a:p>
          <a:p>
            <a:pPr eaLnBrk="1" hangingPunct="1"/>
            <a:r>
              <a:rPr lang="en-US" dirty="0">
                <a:solidFill>
                  <a:schemeClr val="accent1"/>
                </a:solidFill>
                <a:latin typeface="Arial" charset="0"/>
                <a:ea typeface="Arial" charset="0"/>
                <a:cs typeface="Arial" charset="0"/>
              </a:rPr>
              <a:t>Preventive and Corrective Actions</a:t>
            </a:r>
          </a:p>
          <a:p>
            <a:pPr marL="0" indent="0" eaLnBrk="1" hangingPunct="1"/>
            <a:r>
              <a:rPr lang="en-US" dirty="0" smtClean="0">
                <a:solidFill>
                  <a:srgbClr val="7F7F7F"/>
                </a:solidFill>
                <a:latin typeface="Arial" charset="0"/>
                <a:ea typeface="Arial" charset="0"/>
                <a:cs typeface="Arial" charset="0"/>
              </a:rPr>
              <a:t>Quality Control</a:t>
            </a:r>
          </a:p>
          <a:p>
            <a:pPr marL="0" indent="0" eaLnBrk="1" hangingPunct="1"/>
            <a:r>
              <a:rPr lang="en-US" dirty="0" smtClean="0">
                <a:solidFill>
                  <a:srgbClr val="7F7F7F"/>
                </a:solidFill>
                <a:latin typeface="Arial" charset="0"/>
                <a:ea typeface="Arial" charset="0"/>
                <a:cs typeface="Arial" charset="0"/>
              </a:rPr>
              <a:t>Inter-laboratory Comparisons/Proficiency Tests</a:t>
            </a:r>
          </a:p>
          <a:p>
            <a:pPr eaLnBrk="1" hangingPunct="1"/>
            <a:r>
              <a:rPr lang="en-US" dirty="0">
                <a:solidFill>
                  <a:srgbClr val="7F7F7F"/>
                </a:solidFill>
                <a:latin typeface="Arial" charset="0"/>
                <a:ea typeface="Arial" charset="0"/>
                <a:cs typeface="Arial" charset="0"/>
              </a:rPr>
              <a:t>Volume and Types of Work</a:t>
            </a:r>
          </a:p>
          <a:p>
            <a:pPr eaLnBrk="1" hangingPunct="1">
              <a:tabLst>
                <a:tab pos="231775" algn="l"/>
              </a:tabLst>
            </a:pPr>
            <a:r>
              <a:rPr lang="en-US" dirty="0" smtClean="0">
                <a:solidFill>
                  <a:srgbClr val="7F7F7F"/>
                </a:solidFill>
                <a:latin typeface="Arial" charset="0"/>
                <a:ea typeface="Arial" charset="0"/>
                <a:cs typeface="Arial" charset="0"/>
              </a:rPr>
              <a:t>Feedback and Complaints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Changes Affecting the Management </a:t>
            </a:r>
            <a:r>
              <a:rPr lang="en-US" dirty="0">
                <a:solidFill>
                  <a:srgbClr val="7F7F7F"/>
                </a:solidFill>
                <a:latin typeface="Arial" charset="0"/>
                <a:ea typeface="Arial" charset="0"/>
                <a:cs typeface="Arial" charset="0"/>
              </a:rPr>
              <a:t>System</a:t>
            </a:r>
          </a:p>
          <a:p>
            <a:pPr marL="0" indent="0" eaLnBrk="1" hangingPunct="1"/>
            <a:r>
              <a:rPr lang="en-US" dirty="0" smtClean="0">
                <a:solidFill>
                  <a:srgbClr val="7F7F7F"/>
                </a:solidFill>
                <a:latin typeface="Arial" charset="0"/>
                <a:ea typeface="Arial" charset="0"/>
                <a:cs typeface="Arial" charset="0"/>
              </a:rPr>
              <a:t>Improvements and Action </a:t>
            </a:r>
            <a:r>
              <a:rPr lang="en-US" dirty="0">
                <a:solidFill>
                  <a:srgbClr val="7F7F7F"/>
                </a:solidFill>
                <a:latin typeface="Arial" charset="0"/>
                <a:ea typeface="Arial" charset="0"/>
                <a:cs typeface="Arial" charset="0"/>
              </a:rPr>
              <a:t>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10</a:t>
            </a:fld>
            <a:endParaRPr lang="en-US">
              <a:solidFill>
                <a:srgbClr val="000000"/>
              </a:solidFill>
            </a:endParaRPr>
          </a:p>
        </p:txBody>
      </p:sp>
    </p:spTree>
    <p:extLst>
      <p:ext uri="{BB962C8B-B14F-4D97-AF65-F5344CB8AC3E}">
        <p14:creationId xmlns:p14="http://schemas.microsoft.com/office/powerpoint/2010/main" val="1094158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3238"/>
            <a:ext cx="9144000" cy="792162"/>
          </a:xfrm>
        </p:spPr>
        <p:txBody>
          <a:bodyPr/>
          <a:lstStyle/>
          <a:p>
            <a:pPr algn="ctr"/>
            <a:r>
              <a:rPr lang="en-US" dirty="0" smtClean="0"/>
              <a:t>Preventive Actions</a:t>
            </a:r>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11</a:t>
            </a:fld>
            <a:endParaRPr lang="en-US">
              <a:solidFill>
                <a:srgbClr val="000000"/>
              </a:solidFill>
            </a:endParaRPr>
          </a:p>
        </p:txBody>
      </p:sp>
      <p:sp>
        <p:nvSpPr>
          <p:cNvPr id="3" name="Content Placeholder 2"/>
          <p:cNvSpPr>
            <a:spLocks noGrp="1"/>
          </p:cNvSpPr>
          <p:nvPr>
            <p:ph idx="1"/>
          </p:nvPr>
        </p:nvSpPr>
        <p:spPr>
          <a:xfrm>
            <a:off x="533400" y="2209800"/>
            <a:ext cx="8229600" cy="990601"/>
          </a:xfrm>
        </p:spPr>
        <p:txBody>
          <a:bodyPr/>
          <a:lstStyle/>
          <a:p>
            <a:pPr marL="342900" indent="-342900">
              <a:buFont typeface="Arial" panose="020B0604020202020204" pitchFamily="34" charset="0"/>
              <a:buChar char="•"/>
            </a:pPr>
            <a:r>
              <a:rPr lang="en-US" dirty="0" smtClean="0"/>
              <a:t>Still having some difficulty with Preventive Actions.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677918369"/>
              </p:ext>
            </p:extLst>
          </p:nvPr>
        </p:nvGraphicFramePr>
        <p:xfrm>
          <a:off x="2895600" y="2895600"/>
          <a:ext cx="3200400" cy="1560679"/>
        </p:xfrm>
        <a:graphic>
          <a:graphicData uri="http://schemas.openxmlformats.org/drawingml/2006/table">
            <a:tbl>
              <a:tblPr firstRow="1" bandRow="1">
                <a:tableStyleId>{93296810-A885-4BE3-A3E7-6D5BEEA58F35}</a:tableStyleId>
              </a:tblPr>
              <a:tblGrid>
                <a:gridCol w="1066800"/>
                <a:gridCol w="1066800"/>
                <a:gridCol w="1066800"/>
              </a:tblGrid>
              <a:tr h="621654">
                <a:tc gridSpan="3">
                  <a:txBody>
                    <a:bodyPr/>
                    <a:lstStyle/>
                    <a:p>
                      <a:pPr algn="ctr"/>
                      <a:r>
                        <a:rPr lang="en-US" sz="1600" dirty="0" smtClean="0"/>
                        <a:t>Preventive Actions </a:t>
                      </a:r>
                    </a:p>
                    <a:p>
                      <a:pPr algn="ctr"/>
                      <a:r>
                        <a:rPr lang="en-US" sz="1600" dirty="0" smtClean="0"/>
                        <a:t>(resulting</a:t>
                      </a:r>
                      <a:r>
                        <a:rPr lang="en-US" sz="1600" baseline="0" dirty="0" smtClean="0"/>
                        <a:t> from audits)</a:t>
                      </a: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r>
              <a:tr h="466241">
                <a:tc>
                  <a:txBody>
                    <a:bodyPr/>
                    <a:lstStyle/>
                    <a:p>
                      <a:pPr algn="ctr"/>
                      <a:r>
                        <a:rPr lang="en-US" sz="1600" dirty="0" smtClean="0"/>
                        <a:t>Total</a:t>
                      </a:r>
                      <a:endParaRPr lang="en-US" sz="1600" dirty="0"/>
                    </a:p>
                  </a:txBody>
                  <a:tcPr anchor="ctr"/>
                </a:tc>
                <a:tc>
                  <a:txBody>
                    <a:bodyPr/>
                    <a:lstStyle/>
                    <a:p>
                      <a:pPr algn="ctr"/>
                      <a:r>
                        <a:rPr lang="en-US" sz="1600" dirty="0" smtClean="0"/>
                        <a:t>In Progress</a:t>
                      </a:r>
                      <a:endParaRPr lang="en-US" sz="1600" dirty="0"/>
                    </a:p>
                  </a:txBody>
                  <a:tcPr anchor="ctr"/>
                </a:tc>
                <a:tc>
                  <a:txBody>
                    <a:bodyPr/>
                    <a:lstStyle/>
                    <a:p>
                      <a:pPr algn="ctr"/>
                      <a:r>
                        <a:rPr lang="en-US" sz="1600" dirty="0" smtClean="0"/>
                        <a:t>CLOSED</a:t>
                      </a:r>
                      <a:endParaRPr lang="en-US" sz="1600" dirty="0"/>
                    </a:p>
                  </a:txBody>
                  <a:tcPr anchor="ctr"/>
                </a:tc>
              </a:tr>
              <a:tr h="359905">
                <a:tc>
                  <a:txBody>
                    <a:bodyPr/>
                    <a:lstStyle/>
                    <a:p>
                      <a:pPr algn="ctr"/>
                      <a:r>
                        <a:rPr lang="en-US" sz="1600" dirty="0" smtClean="0"/>
                        <a:t>4</a:t>
                      </a:r>
                      <a:endParaRPr lang="en-US" sz="1600" dirty="0"/>
                    </a:p>
                  </a:txBody>
                  <a:tcPr anchor="ctr"/>
                </a:tc>
                <a:tc>
                  <a:txBody>
                    <a:bodyPr/>
                    <a:lstStyle/>
                    <a:p>
                      <a:pPr algn="ctr"/>
                      <a:r>
                        <a:rPr lang="en-US" sz="1600" dirty="0" smtClean="0"/>
                        <a:t>0</a:t>
                      </a:r>
                      <a:endParaRPr lang="en-US" sz="1600" dirty="0"/>
                    </a:p>
                  </a:txBody>
                  <a:tcPr anchor="ctr"/>
                </a:tc>
                <a:tc>
                  <a:txBody>
                    <a:bodyPr/>
                    <a:lstStyle/>
                    <a:p>
                      <a:pPr algn="ctr"/>
                      <a:r>
                        <a:rPr lang="en-US" sz="1600" dirty="0" smtClean="0"/>
                        <a:t>4</a:t>
                      </a:r>
                      <a:endParaRPr lang="en-US" sz="1600" dirty="0"/>
                    </a:p>
                  </a:txBody>
                  <a:tcPr anchor="ctr"/>
                </a:tc>
              </a:tr>
            </a:tbl>
          </a:graphicData>
        </a:graphic>
      </p:graphicFrame>
    </p:spTree>
    <p:extLst>
      <p:ext uri="{BB962C8B-B14F-4D97-AF65-F5344CB8AC3E}">
        <p14:creationId xmlns:p14="http://schemas.microsoft.com/office/powerpoint/2010/main" val="13005921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lstStyle/>
          <a:p>
            <a:pPr algn="ctr"/>
            <a:r>
              <a:rPr lang="en-US" dirty="0" smtClean="0"/>
              <a:t>Corrective Actions</a:t>
            </a:r>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12</a:t>
            </a:fld>
            <a:endParaRPr lang="en-US">
              <a:solidFill>
                <a:srgbClr val="00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47432687"/>
              </p:ext>
            </p:extLst>
          </p:nvPr>
        </p:nvGraphicFramePr>
        <p:xfrm>
          <a:off x="1502736" y="2125980"/>
          <a:ext cx="5964864" cy="2461260"/>
        </p:xfrm>
        <a:graphic>
          <a:graphicData uri="http://schemas.openxmlformats.org/drawingml/2006/table">
            <a:tbl>
              <a:tblPr firstRow="1" bandRow="1">
                <a:tableStyleId>{93296810-A885-4BE3-A3E7-6D5BEEA58F35}</a:tableStyleId>
              </a:tblPr>
              <a:tblGrid>
                <a:gridCol w="1301424"/>
                <a:gridCol w="1554480"/>
                <a:gridCol w="1554480"/>
                <a:gridCol w="1554480"/>
              </a:tblGrid>
              <a:tr h="751858">
                <a:tc gridSpan="4">
                  <a:txBody>
                    <a:bodyPr/>
                    <a:lstStyle/>
                    <a:p>
                      <a:pPr algn="ctr"/>
                      <a:r>
                        <a:rPr lang="en-US" sz="1600" dirty="0" smtClean="0"/>
                        <a:t>Aug. 2014 - Aug.</a:t>
                      </a:r>
                      <a:r>
                        <a:rPr lang="en-US" sz="1600" baseline="0" dirty="0" smtClean="0"/>
                        <a:t> </a:t>
                      </a:r>
                      <a:r>
                        <a:rPr lang="en-US" sz="1600" dirty="0" smtClean="0"/>
                        <a:t>2015 ISO/IEC</a:t>
                      </a:r>
                      <a:r>
                        <a:rPr lang="en-US" sz="1600" baseline="0" dirty="0" smtClean="0"/>
                        <a:t> 17025 Marietta CARs ONLY</a:t>
                      </a:r>
                      <a:endParaRPr lang="en-US" sz="1600" dirty="0" smtClean="0"/>
                    </a:p>
                  </a:txBody>
                  <a:tcPr anchor="ct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r>
              <a:tr h="548640">
                <a:tc>
                  <a:txBody>
                    <a:bodyPr/>
                    <a:lstStyle/>
                    <a:p>
                      <a:pPr algn="ctr"/>
                      <a:r>
                        <a:rPr lang="en-US" sz="1600" dirty="0" smtClean="0"/>
                        <a:t>Type</a:t>
                      </a:r>
                    </a:p>
                  </a:txBody>
                  <a:tcPr anchor="ctr"/>
                </a:tc>
                <a:tc>
                  <a:txBody>
                    <a:bodyPr/>
                    <a:lstStyle/>
                    <a:p>
                      <a:pPr algn="ctr"/>
                      <a:r>
                        <a:rPr lang="en-US" sz="1600" dirty="0" smtClean="0"/>
                        <a:t>Total</a:t>
                      </a:r>
                      <a:endParaRPr lang="en-US" sz="1600" dirty="0"/>
                    </a:p>
                  </a:txBody>
                  <a:tcPr anchor="ctr"/>
                </a:tc>
                <a:tc>
                  <a:txBody>
                    <a:bodyPr/>
                    <a:lstStyle/>
                    <a:p>
                      <a:pPr algn="ctr"/>
                      <a:r>
                        <a:rPr lang="en-US" sz="1600" dirty="0" smtClean="0"/>
                        <a:t>OPEN</a:t>
                      </a:r>
                      <a:endParaRPr lang="en-US" sz="1600" dirty="0"/>
                    </a:p>
                  </a:txBody>
                  <a:tcPr anchor="ctr"/>
                </a:tc>
                <a:tc>
                  <a:txBody>
                    <a:bodyPr/>
                    <a:lstStyle/>
                    <a:p>
                      <a:pPr algn="ctr"/>
                      <a:r>
                        <a:rPr lang="en-US" sz="1600" dirty="0" smtClean="0"/>
                        <a:t>CLOSED</a:t>
                      </a:r>
                      <a:endParaRPr lang="en-US" sz="1600" dirty="0"/>
                    </a:p>
                  </a:txBody>
                  <a:tcPr anchor="ctr"/>
                </a:tc>
              </a:tr>
              <a:tr h="580381">
                <a:tc>
                  <a:txBody>
                    <a:bodyPr/>
                    <a:lstStyle/>
                    <a:p>
                      <a:pPr algn="ctr"/>
                      <a:r>
                        <a:rPr lang="en-US" sz="1600" dirty="0" smtClean="0"/>
                        <a:t>Internal</a:t>
                      </a:r>
                      <a:endParaRPr lang="en-US" sz="1600" dirty="0"/>
                    </a:p>
                  </a:txBody>
                  <a:tcPr anchor="ctr"/>
                </a:tc>
                <a:tc>
                  <a:txBody>
                    <a:bodyPr/>
                    <a:lstStyle/>
                    <a:p>
                      <a:pPr algn="ctr"/>
                      <a:r>
                        <a:rPr lang="en-US" sz="1600" dirty="0" smtClean="0"/>
                        <a:t>3</a:t>
                      </a:r>
                      <a:endParaRPr lang="en-US" sz="1600" dirty="0"/>
                    </a:p>
                  </a:txBody>
                  <a:tcPr anchor="ctr"/>
                </a:tc>
                <a:tc>
                  <a:txBody>
                    <a:bodyPr/>
                    <a:lstStyle/>
                    <a:p>
                      <a:pPr algn="ctr"/>
                      <a:r>
                        <a:rPr lang="en-US" sz="1600" dirty="0" smtClean="0"/>
                        <a:t>0</a:t>
                      </a:r>
                      <a:endParaRPr lang="en-US" sz="1600" dirty="0"/>
                    </a:p>
                  </a:txBody>
                  <a:tcPr anchor="ctr"/>
                </a:tc>
                <a:tc>
                  <a:txBody>
                    <a:bodyPr/>
                    <a:lstStyle/>
                    <a:p>
                      <a:pPr algn="ctr"/>
                      <a:r>
                        <a:rPr lang="en-US" sz="1600" dirty="0" smtClean="0"/>
                        <a:t>3</a:t>
                      </a:r>
                      <a:endParaRPr lang="en-US" sz="1600" dirty="0"/>
                    </a:p>
                  </a:txBody>
                  <a:tcPr anchor="ctr"/>
                </a:tc>
              </a:tr>
              <a:tr h="580381">
                <a:tc>
                  <a:txBody>
                    <a:bodyPr/>
                    <a:lstStyle/>
                    <a:p>
                      <a:pPr marL="0" algn="ctr" defTabSz="457200" rtl="0" eaLnBrk="1" latinLnBrk="0" hangingPunct="1"/>
                      <a:r>
                        <a:rPr lang="en-US" sz="1600" kern="1200" dirty="0" smtClean="0">
                          <a:solidFill>
                            <a:schemeClr val="dk1"/>
                          </a:solidFill>
                          <a:latin typeface="+mn-lt"/>
                          <a:ea typeface="+mn-ea"/>
                          <a:cs typeface="+mn-cs"/>
                        </a:rPr>
                        <a:t>External</a:t>
                      </a:r>
                      <a:endParaRPr lang="en-US" sz="1600" kern="1200" dirty="0">
                        <a:solidFill>
                          <a:schemeClr val="dk1"/>
                        </a:solidFill>
                        <a:latin typeface="+mn-lt"/>
                        <a:ea typeface="+mn-ea"/>
                        <a:cs typeface="+mn-cs"/>
                      </a:endParaRPr>
                    </a:p>
                  </a:txBody>
                  <a:tcPr anchor="ctr"/>
                </a:tc>
                <a:tc>
                  <a:txBody>
                    <a:bodyPr/>
                    <a:lstStyle/>
                    <a:p>
                      <a:pPr algn="ctr"/>
                      <a:r>
                        <a:rPr lang="en-US" sz="1600" dirty="0" smtClean="0"/>
                        <a:t>0</a:t>
                      </a:r>
                      <a:endParaRPr lang="en-US" sz="1600" dirty="0"/>
                    </a:p>
                  </a:txBody>
                  <a:tcPr anchor="ctr"/>
                </a:tc>
                <a:tc>
                  <a:txBody>
                    <a:bodyPr/>
                    <a:lstStyle/>
                    <a:p>
                      <a:pPr algn="ctr"/>
                      <a:r>
                        <a:rPr lang="en-US" sz="1600" dirty="0" smtClean="0"/>
                        <a:t>0</a:t>
                      </a:r>
                      <a:endParaRPr lang="en-US" sz="1600" dirty="0"/>
                    </a:p>
                  </a:txBody>
                  <a:tcPr anchor="ctr"/>
                </a:tc>
                <a:tc>
                  <a:txBody>
                    <a:bodyPr/>
                    <a:lstStyle/>
                    <a:p>
                      <a:pPr algn="ctr"/>
                      <a:r>
                        <a:rPr lang="en-US" sz="1600" dirty="0" smtClean="0"/>
                        <a:t>0</a:t>
                      </a:r>
                      <a:endParaRPr lang="en-US" sz="1600" dirty="0"/>
                    </a:p>
                  </a:txBody>
                  <a:tcPr anchor="ctr"/>
                </a:tc>
              </a:tr>
            </a:tbl>
          </a:graphicData>
        </a:graphic>
      </p:graphicFrame>
    </p:spTree>
    <p:extLst>
      <p:ext uri="{BB962C8B-B14F-4D97-AF65-F5344CB8AC3E}">
        <p14:creationId xmlns:p14="http://schemas.microsoft.com/office/powerpoint/2010/main" val="1510737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a:bodyPr>
          <a:lstStyle/>
          <a:p>
            <a:pPr eaLnBrk="1" hangingPunct="1"/>
            <a:r>
              <a:rPr lang="en-US" dirty="0" smtClean="0">
                <a:solidFill>
                  <a:srgbClr val="7F7F7F"/>
                </a:solidFill>
                <a:latin typeface="Arial" charset="0"/>
                <a:ea typeface="Arial" charset="0"/>
                <a:cs typeface="Arial" charset="0"/>
              </a:rPr>
              <a:t>Previous </a:t>
            </a:r>
            <a:r>
              <a:rPr lang="en-US" dirty="0">
                <a:solidFill>
                  <a:srgbClr val="7F7F7F"/>
                </a:solidFill>
                <a:latin typeface="Arial" charset="0"/>
                <a:ea typeface="Arial" charset="0"/>
                <a:cs typeface="Arial" charset="0"/>
              </a:rPr>
              <a:t>Management Review</a:t>
            </a:r>
          </a:p>
          <a:p>
            <a:pPr marL="0" indent="0" eaLnBrk="1" hangingPunct="1"/>
            <a:r>
              <a:rPr lang="en-US" dirty="0" smtClean="0">
                <a:solidFill>
                  <a:srgbClr val="7F7F7F"/>
                </a:solidFill>
                <a:latin typeface="Arial" charset="0"/>
                <a:ea typeface="Arial" charset="0"/>
                <a:cs typeface="Arial" charset="0"/>
              </a:rPr>
              <a:t>Suitability of policies and procedures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Reports from managerial and supervisory personnel</a:t>
            </a:r>
          </a:p>
          <a:p>
            <a:pPr marL="0" indent="0" eaLnBrk="1" hangingPunct="1"/>
            <a:r>
              <a:rPr lang="en-US" dirty="0" smtClean="0">
                <a:solidFill>
                  <a:srgbClr val="7F7F7F"/>
                </a:solidFill>
                <a:latin typeface="Arial" charset="0"/>
                <a:ea typeface="Arial" charset="0"/>
                <a:cs typeface="Arial" charset="0"/>
              </a:rPr>
              <a:t>Internal </a:t>
            </a:r>
            <a:r>
              <a:rPr lang="en-US" dirty="0">
                <a:solidFill>
                  <a:srgbClr val="7F7F7F"/>
                </a:solidFill>
                <a:latin typeface="Arial" charset="0"/>
                <a:ea typeface="Arial" charset="0"/>
                <a:cs typeface="Arial" charset="0"/>
              </a:rPr>
              <a:t>and External Audits</a:t>
            </a:r>
          </a:p>
          <a:p>
            <a:pPr marL="0" indent="0" eaLnBrk="1" hangingPunct="1"/>
            <a:r>
              <a:rPr lang="en-US" dirty="0">
                <a:solidFill>
                  <a:srgbClr val="7F7F7F"/>
                </a:solidFill>
                <a:latin typeface="Arial" charset="0"/>
                <a:ea typeface="Arial" charset="0"/>
                <a:cs typeface="Arial" charset="0"/>
              </a:rPr>
              <a:t>Preventive and Corrective </a:t>
            </a:r>
            <a:r>
              <a:rPr lang="en-US" dirty="0" smtClean="0">
                <a:solidFill>
                  <a:srgbClr val="7F7F7F"/>
                </a:solidFill>
                <a:latin typeface="Arial" charset="0"/>
                <a:ea typeface="Arial" charset="0"/>
                <a:cs typeface="Arial" charset="0"/>
              </a:rPr>
              <a:t>Actions</a:t>
            </a:r>
          </a:p>
          <a:p>
            <a:pPr eaLnBrk="1" hangingPunct="1"/>
            <a:r>
              <a:rPr lang="en-US" dirty="0">
                <a:solidFill>
                  <a:schemeClr val="accent1"/>
                </a:solidFill>
                <a:latin typeface="Arial" charset="0"/>
                <a:ea typeface="Arial" charset="0"/>
                <a:cs typeface="Arial" charset="0"/>
              </a:rPr>
              <a:t>Quality Control</a:t>
            </a:r>
          </a:p>
          <a:p>
            <a:pPr marL="0" indent="0" eaLnBrk="1" hangingPunct="1"/>
            <a:r>
              <a:rPr lang="en-US" dirty="0" smtClean="0">
                <a:solidFill>
                  <a:srgbClr val="7F7F7F"/>
                </a:solidFill>
                <a:latin typeface="Arial" charset="0"/>
                <a:ea typeface="Arial" charset="0"/>
                <a:cs typeface="Arial" charset="0"/>
              </a:rPr>
              <a:t>Inter-laboratory Comparisons/Proficiency Tests</a:t>
            </a:r>
          </a:p>
          <a:p>
            <a:pPr eaLnBrk="1" hangingPunct="1"/>
            <a:r>
              <a:rPr lang="en-US" dirty="0">
                <a:solidFill>
                  <a:srgbClr val="7F7F7F"/>
                </a:solidFill>
                <a:latin typeface="Arial" charset="0"/>
                <a:ea typeface="Arial" charset="0"/>
                <a:cs typeface="Arial" charset="0"/>
              </a:rPr>
              <a:t>Volume and Types of Work</a:t>
            </a:r>
          </a:p>
          <a:p>
            <a:pPr eaLnBrk="1" hangingPunct="1">
              <a:tabLst>
                <a:tab pos="231775" algn="l"/>
              </a:tabLst>
            </a:pPr>
            <a:r>
              <a:rPr lang="en-US" dirty="0" smtClean="0">
                <a:solidFill>
                  <a:srgbClr val="7F7F7F"/>
                </a:solidFill>
                <a:latin typeface="Arial" charset="0"/>
                <a:ea typeface="Arial" charset="0"/>
                <a:cs typeface="Arial" charset="0"/>
              </a:rPr>
              <a:t>Feedback and Complaints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Changes Affecting the Management </a:t>
            </a:r>
            <a:r>
              <a:rPr lang="en-US" dirty="0">
                <a:solidFill>
                  <a:srgbClr val="7F7F7F"/>
                </a:solidFill>
                <a:latin typeface="Arial" charset="0"/>
                <a:ea typeface="Arial" charset="0"/>
                <a:cs typeface="Arial" charset="0"/>
              </a:rPr>
              <a:t>System</a:t>
            </a:r>
          </a:p>
          <a:p>
            <a:pPr marL="0" indent="0" eaLnBrk="1" hangingPunct="1"/>
            <a:r>
              <a:rPr lang="en-US" dirty="0" smtClean="0">
                <a:solidFill>
                  <a:srgbClr val="7F7F7F"/>
                </a:solidFill>
                <a:latin typeface="Arial" charset="0"/>
                <a:ea typeface="Arial" charset="0"/>
                <a:cs typeface="Arial" charset="0"/>
              </a:rPr>
              <a:t>Improvements and Action </a:t>
            </a:r>
            <a:r>
              <a:rPr lang="en-US" dirty="0">
                <a:solidFill>
                  <a:srgbClr val="7F7F7F"/>
                </a:solidFill>
                <a:latin typeface="Arial" charset="0"/>
                <a:ea typeface="Arial" charset="0"/>
                <a:cs typeface="Arial" charset="0"/>
              </a:rPr>
              <a:t>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13</a:t>
            </a:fld>
            <a:endParaRPr lang="en-US">
              <a:solidFill>
                <a:srgbClr val="000000"/>
              </a:solidFill>
            </a:endParaRPr>
          </a:p>
        </p:txBody>
      </p:sp>
    </p:spTree>
    <p:extLst>
      <p:ext uri="{BB962C8B-B14F-4D97-AF65-F5344CB8AC3E}">
        <p14:creationId xmlns:p14="http://schemas.microsoft.com/office/powerpoint/2010/main" val="1094158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838200"/>
          </a:xfrm>
        </p:spPr>
        <p:txBody>
          <a:bodyPr/>
          <a:lstStyle/>
          <a:p>
            <a:pPr algn="ctr"/>
            <a:r>
              <a:rPr lang="en-US" dirty="0" smtClean="0"/>
              <a:t>Fulfillment of Objectives</a:t>
            </a:r>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14</a:t>
            </a:fld>
            <a:endParaRPr 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05237530"/>
              </p:ext>
            </p:extLst>
          </p:nvPr>
        </p:nvGraphicFramePr>
        <p:xfrm>
          <a:off x="1143001" y="981275"/>
          <a:ext cx="6629508" cy="4845437"/>
        </p:xfrm>
        <a:graphic>
          <a:graphicData uri="http://schemas.openxmlformats.org/drawingml/2006/table">
            <a:tbl>
              <a:tblPr firstRow="1" bandRow="1"/>
              <a:tblGrid>
                <a:gridCol w="1312488"/>
                <a:gridCol w="1794626"/>
                <a:gridCol w="1794733"/>
                <a:gridCol w="1727661"/>
              </a:tblGrid>
              <a:tr h="245984">
                <a:tc>
                  <a:txBody>
                    <a:bodyPr/>
                    <a:lstStyle/>
                    <a:p>
                      <a:pPr algn="ctr" rtl="0" fontAlgn="ctr"/>
                      <a:r>
                        <a:rPr lang="en-US" sz="1400" b="1" i="0" u="none" strike="noStrike" dirty="0">
                          <a:solidFill>
                            <a:srgbClr val="FFFFFF"/>
                          </a:solidFill>
                          <a:effectLst/>
                          <a:latin typeface="Arial"/>
                        </a:rPr>
                        <a:t>Objective</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019B35"/>
                    </a:solidFill>
                  </a:tcPr>
                </a:tc>
                <a:tc>
                  <a:txBody>
                    <a:bodyPr/>
                    <a:lstStyle/>
                    <a:p>
                      <a:pPr algn="ctr" rtl="0" fontAlgn="ctr"/>
                      <a:r>
                        <a:rPr lang="en-US" sz="1400" b="1" i="0" u="none" strike="noStrike" dirty="0">
                          <a:solidFill>
                            <a:srgbClr val="FFFFFF"/>
                          </a:solidFill>
                          <a:effectLst/>
                          <a:latin typeface="Arial"/>
                        </a:rPr>
                        <a:t>Measure</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019B35"/>
                    </a:solidFill>
                  </a:tcPr>
                </a:tc>
                <a:tc>
                  <a:txBody>
                    <a:bodyPr/>
                    <a:lstStyle/>
                    <a:p>
                      <a:pPr algn="ctr" rtl="0" fontAlgn="ctr"/>
                      <a:r>
                        <a:rPr lang="en-US" sz="1400" b="1" i="0" u="none" strike="noStrike">
                          <a:solidFill>
                            <a:srgbClr val="FFFFFF"/>
                          </a:solidFill>
                          <a:effectLst/>
                          <a:latin typeface="Arial"/>
                        </a:rPr>
                        <a:t>Goal</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019B35"/>
                    </a:solidFill>
                  </a:tcPr>
                </a:tc>
                <a:tc>
                  <a:txBody>
                    <a:bodyPr/>
                    <a:lstStyle/>
                    <a:p>
                      <a:pPr algn="ctr" rtl="0" fontAlgn="ctr"/>
                      <a:r>
                        <a:rPr lang="en-US" sz="1400" b="1" i="0" u="none" strike="noStrike">
                          <a:solidFill>
                            <a:srgbClr val="FFFFFF"/>
                          </a:solidFill>
                          <a:effectLst/>
                          <a:latin typeface="Arial"/>
                        </a:rPr>
                        <a:t>Performance</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019B35"/>
                    </a:solidFill>
                  </a:tcPr>
                </a:tc>
              </a:tr>
              <a:tr h="365760">
                <a:tc rowSpan="8">
                  <a:txBody>
                    <a:bodyPr/>
                    <a:lstStyle/>
                    <a:p>
                      <a:pPr algn="l" rtl="0" fontAlgn="ctr"/>
                      <a:r>
                        <a:rPr lang="en-US" sz="1200" b="0" i="0" u="none" strike="noStrike" dirty="0">
                          <a:solidFill>
                            <a:srgbClr val="464749"/>
                          </a:solidFill>
                          <a:effectLst/>
                          <a:latin typeface="Arial"/>
                        </a:rPr>
                        <a:t>Quality of Testing</a:t>
                      </a:r>
                    </a:p>
                  </a:txBody>
                  <a:tcPr marL="73713"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dirty="0">
                          <a:solidFill>
                            <a:srgbClr val="464749"/>
                          </a:solidFill>
                          <a:effectLst/>
                          <a:latin typeface="Arial"/>
                        </a:rPr>
                        <a:t>Air Change</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dirty="0">
                          <a:solidFill>
                            <a:srgbClr val="464749"/>
                          </a:solidFill>
                          <a:effectLst/>
                          <a:latin typeface="Arial"/>
                        </a:rPr>
                        <a:t>1.0 ACH ± 5.0%</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464749"/>
                          </a:solidFill>
                          <a:effectLst/>
                          <a:latin typeface="Arial"/>
                          <a:ea typeface="+mn-ea"/>
                          <a:cs typeface="+mn-cs"/>
                        </a:rPr>
                        <a:t>0.998</a:t>
                      </a:r>
                      <a:endParaRPr lang="en-US" sz="1100" b="0" i="0" u="none" strike="noStrike" kern="1200" dirty="0">
                        <a:solidFill>
                          <a:srgbClr val="464749"/>
                        </a:solidFill>
                        <a:effectLst/>
                        <a:latin typeface="Arial"/>
                        <a:ea typeface="+mn-ea"/>
                        <a:cs typeface="+mn-cs"/>
                      </a:endParaRP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r>
              <a:tr h="365760">
                <a:tc vMerge="1">
                  <a:txBody>
                    <a:bodyPr/>
                    <a:lstStyle/>
                    <a:p>
                      <a:endParaRPr lang="en-US"/>
                    </a:p>
                  </a:txBody>
                  <a:tcPr/>
                </a:tc>
                <a:tc>
                  <a:txBody>
                    <a:bodyPr/>
                    <a:lstStyle/>
                    <a:p>
                      <a:pPr algn="ctr" rtl="0" fontAlgn="ctr"/>
                      <a:r>
                        <a:rPr lang="en-US" sz="1100" b="0" i="0" u="none" strike="noStrike" dirty="0">
                          <a:solidFill>
                            <a:srgbClr val="464749"/>
                          </a:solidFill>
                          <a:effectLst/>
                          <a:latin typeface="Arial"/>
                        </a:rPr>
                        <a:t>Mixing</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ctr" rtl="0" fontAlgn="ctr"/>
                      <a:r>
                        <a:rPr lang="en-US" sz="1100" b="0" i="0" u="none" strike="noStrike">
                          <a:solidFill>
                            <a:srgbClr val="464749"/>
                          </a:solidFill>
                          <a:effectLst/>
                          <a:latin typeface="Arial"/>
                        </a:rPr>
                        <a:t>100 ± 5.0%</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marL="0" algn="ctr" defTabSz="457200" rtl="0" eaLnBrk="1" fontAlgn="ctr" latinLnBrk="0" hangingPunct="1"/>
                      <a:r>
                        <a:rPr lang="en-US" sz="1100" b="0" i="0" u="none" strike="noStrike" kern="1200" dirty="0" smtClean="0">
                          <a:solidFill>
                            <a:srgbClr val="464749"/>
                          </a:solidFill>
                          <a:effectLst/>
                          <a:latin typeface="Arial"/>
                          <a:ea typeface="+mn-ea"/>
                          <a:cs typeface="+mn-cs"/>
                        </a:rPr>
                        <a:t>99.98%</a:t>
                      </a:r>
                      <a:endParaRPr lang="en-US" sz="1100" b="0" i="0" u="none" strike="noStrike" kern="1200" dirty="0">
                        <a:solidFill>
                          <a:srgbClr val="464749"/>
                        </a:solidFill>
                        <a:effectLst/>
                        <a:latin typeface="Arial"/>
                        <a:ea typeface="+mn-ea"/>
                        <a:cs typeface="+mn-cs"/>
                      </a:endParaRP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r>
              <a:tr h="365760">
                <a:tc vMerge="1">
                  <a:txBody>
                    <a:bodyPr/>
                    <a:lstStyle/>
                    <a:p>
                      <a:endParaRPr lang="en-US"/>
                    </a:p>
                  </a:txBody>
                  <a:tcPr/>
                </a:tc>
                <a:tc>
                  <a:txBody>
                    <a:bodyPr/>
                    <a:lstStyle/>
                    <a:p>
                      <a:pPr algn="ctr" rtl="0" fontAlgn="ctr"/>
                      <a:r>
                        <a:rPr lang="en-US" sz="1100" b="0" i="0" u="none" strike="noStrike" dirty="0">
                          <a:solidFill>
                            <a:srgbClr val="464749"/>
                          </a:solidFill>
                          <a:effectLst/>
                          <a:latin typeface="Arial"/>
                        </a:rPr>
                        <a:t>Tightness</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dirty="0">
                          <a:solidFill>
                            <a:srgbClr val="464749"/>
                          </a:solidFill>
                          <a:effectLst/>
                          <a:latin typeface="Arial"/>
                        </a:rPr>
                        <a:t>&lt; 0.03 ACH</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464749"/>
                          </a:solidFill>
                          <a:effectLst/>
                          <a:latin typeface="Arial"/>
                          <a:ea typeface="+mn-ea"/>
                          <a:cs typeface="+mn-cs"/>
                        </a:rPr>
                        <a:t>0.013</a:t>
                      </a:r>
                      <a:endParaRPr lang="en-US" sz="1100" b="0" i="0" u="none" strike="noStrike" kern="1200" dirty="0">
                        <a:solidFill>
                          <a:srgbClr val="464749"/>
                        </a:solidFill>
                        <a:effectLst/>
                        <a:latin typeface="Arial"/>
                        <a:ea typeface="+mn-ea"/>
                        <a:cs typeface="+mn-cs"/>
                      </a:endParaRP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r>
              <a:tr h="365760">
                <a:tc vMerge="1">
                  <a:txBody>
                    <a:bodyPr/>
                    <a:lstStyle/>
                    <a:p>
                      <a:endParaRPr lang="en-US"/>
                    </a:p>
                  </a:txBody>
                  <a:tcPr/>
                </a:tc>
                <a:tc>
                  <a:txBody>
                    <a:bodyPr/>
                    <a:lstStyle/>
                    <a:p>
                      <a:pPr algn="ctr" rtl="0" fontAlgn="ctr"/>
                      <a:r>
                        <a:rPr lang="en-US" sz="1100" b="0" i="0" u="none" strike="noStrike" dirty="0">
                          <a:solidFill>
                            <a:srgbClr val="464749"/>
                          </a:solidFill>
                          <a:effectLst/>
                          <a:latin typeface="Arial"/>
                        </a:rPr>
                        <a:t>Recovery</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ctr" rtl="0" fontAlgn="ctr"/>
                      <a:r>
                        <a:rPr lang="en-US" sz="1100" b="0" i="0" u="none" strike="noStrike" dirty="0">
                          <a:solidFill>
                            <a:srgbClr val="464749"/>
                          </a:solidFill>
                          <a:effectLst/>
                          <a:latin typeface="Arial"/>
                        </a:rPr>
                        <a:t>100 ± 20%</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marL="0" algn="ctr" defTabSz="457200" rtl="0" eaLnBrk="1" fontAlgn="ctr" latinLnBrk="0" hangingPunct="1"/>
                      <a:r>
                        <a:rPr lang="en-US" sz="1100" b="0" i="0" u="none" strike="noStrike" kern="1200" dirty="0" smtClean="0">
                          <a:solidFill>
                            <a:srgbClr val="464749"/>
                          </a:solidFill>
                          <a:effectLst/>
                          <a:latin typeface="Arial"/>
                          <a:ea typeface="+mn-ea"/>
                          <a:cs typeface="+mn-cs"/>
                        </a:rPr>
                        <a:t>109.8%</a:t>
                      </a:r>
                      <a:endParaRPr lang="en-US" sz="1100" b="0" i="0" u="none" strike="noStrike" kern="1200" dirty="0">
                        <a:solidFill>
                          <a:srgbClr val="464749"/>
                        </a:solidFill>
                        <a:effectLst/>
                        <a:latin typeface="Arial"/>
                        <a:ea typeface="+mn-ea"/>
                        <a:cs typeface="+mn-cs"/>
                      </a:endParaRP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r>
              <a:tr h="365760">
                <a:tc vMerge="1">
                  <a:txBody>
                    <a:bodyPr/>
                    <a:lstStyle/>
                    <a:p>
                      <a:endParaRPr lang="en-US"/>
                    </a:p>
                  </a:txBody>
                  <a:tcPr/>
                </a:tc>
                <a:tc>
                  <a:txBody>
                    <a:bodyPr/>
                    <a:lstStyle/>
                    <a:p>
                      <a:pPr algn="ctr" rtl="0" fontAlgn="ctr"/>
                      <a:r>
                        <a:rPr lang="en-US" sz="1100" b="0" i="0" u="none" strike="noStrike" dirty="0">
                          <a:solidFill>
                            <a:srgbClr val="464749"/>
                          </a:solidFill>
                          <a:effectLst/>
                          <a:latin typeface="Arial"/>
                        </a:rPr>
                        <a:t>VOC RSD</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dirty="0">
                          <a:solidFill>
                            <a:srgbClr val="464749"/>
                          </a:solidFill>
                          <a:effectLst/>
                          <a:latin typeface="Arial"/>
                        </a:rPr>
                        <a:t>&lt; 20%</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464749"/>
                          </a:solidFill>
                          <a:effectLst/>
                          <a:latin typeface="Arial"/>
                          <a:ea typeface="+mn-ea"/>
                          <a:cs typeface="+mn-cs"/>
                        </a:rPr>
                        <a:t>3.67%</a:t>
                      </a:r>
                      <a:endParaRPr lang="en-US" sz="1100" b="0" i="0" u="none" strike="noStrike" kern="1200" dirty="0">
                        <a:solidFill>
                          <a:srgbClr val="464749"/>
                        </a:solidFill>
                        <a:effectLst/>
                        <a:latin typeface="Arial"/>
                        <a:ea typeface="+mn-ea"/>
                        <a:cs typeface="+mn-cs"/>
                      </a:endParaRP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r>
              <a:tr h="365760">
                <a:tc vMerge="1">
                  <a:txBody>
                    <a:bodyPr/>
                    <a:lstStyle/>
                    <a:p>
                      <a:endParaRPr lang="en-US"/>
                    </a:p>
                  </a:txBody>
                  <a:tcPr/>
                </a:tc>
                <a:tc>
                  <a:txBody>
                    <a:bodyPr/>
                    <a:lstStyle/>
                    <a:p>
                      <a:pPr algn="ctr" rtl="0" fontAlgn="ctr"/>
                      <a:r>
                        <a:rPr lang="en-US" sz="1100" b="0" i="0" u="none" strike="noStrike" dirty="0">
                          <a:solidFill>
                            <a:srgbClr val="464749"/>
                          </a:solidFill>
                          <a:effectLst/>
                          <a:latin typeface="Arial"/>
                        </a:rPr>
                        <a:t>Aldehyde RSD</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ctr" rtl="0" fontAlgn="ctr"/>
                      <a:r>
                        <a:rPr lang="en-US" sz="1100" b="0" i="0" u="none" strike="noStrike" dirty="0">
                          <a:solidFill>
                            <a:srgbClr val="464749"/>
                          </a:solidFill>
                          <a:effectLst/>
                          <a:latin typeface="Arial"/>
                        </a:rPr>
                        <a:t>&lt; 20%</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marL="0" algn="ctr" defTabSz="457200" rtl="0" eaLnBrk="1" fontAlgn="ctr" latinLnBrk="0" hangingPunct="1"/>
                      <a:r>
                        <a:rPr lang="en-US" sz="1100" b="0" i="0" u="none" strike="noStrike" kern="1200" dirty="0" smtClean="0">
                          <a:solidFill>
                            <a:srgbClr val="464749"/>
                          </a:solidFill>
                          <a:effectLst/>
                          <a:latin typeface="Arial"/>
                          <a:ea typeface="+mn-ea"/>
                          <a:cs typeface="+mn-cs"/>
                        </a:rPr>
                        <a:t>3.56%</a:t>
                      </a:r>
                      <a:endParaRPr lang="en-US" sz="1100" b="0" i="0" u="none" strike="noStrike" kern="1200" dirty="0">
                        <a:solidFill>
                          <a:srgbClr val="464749"/>
                        </a:solidFill>
                        <a:effectLst/>
                        <a:latin typeface="Arial"/>
                        <a:ea typeface="+mn-ea"/>
                        <a:cs typeface="+mn-cs"/>
                      </a:endParaRP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r>
              <a:tr h="365760">
                <a:tc vMerge="1">
                  <a:txBody>
                    <a:bodyPr/>
                    <a:lstStyle/>
                    <a:p>
                      <a:endParaRPr lang="en-US"/>
                    </a:p>
                  </a:txBody>
                  <a:tcPr/>
                </a:tc>
                <a:tc>
                  <a:txBody>
                    <a:bodyPr/>
                    <a:lstStyle/>
                    <a:p>
                      <a:pPr algn="ctr" rtl="0" fontAlgn="ctr"/>
                      <a:r>
                        <a:rPr lang="en-US" sz="1100" b="0" i="0" u="none" strike="noStrike" dirty="0">
                          <a:solidFill>
                            <a:srgbClr val="464749"/>
                          </a:solidFill>
                          <a:effectLst/>
                          <a:latin typeface="Arial"/>
                        </a:rPr>
                        <a:t>Toluene Recovery</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dirty="0">
                          <a:solidFill>
                            <a:srgbClr val="464749"/>
                          </a:solidFill>
                          <a:effectLst/>
                          <a:latin typeface="Arial"/>
                        </a:rPr>
                        <a:t>100% ± 20%</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464749"/>
                          </a:solidFill>
                          <a:effectLst/>
                          <a:latin typeface="Arial"/>
                          <a:ea typeface="+mn-ea"/>
                          <a:cs typeface="+mn-cs"/>
                        </a:rPr>
                        <a:t>98.1%</a:t>
                      </a:r>
                      <a:endParaRPr lang="en-US" sz="1100" b="0" i="0" u="none" strike="noStrike" kern="1200" dirty="0">
                        <a:solidFill>
                          <a:srgbClr val="464749"/>
                        </a:solidFill>
                        <a:effectLst/>
                        <a:latin typeface="Arial"/>
                        <a:ea typeface="+mn-ea"/>
                        <a:cs typeface="+mn-cs"/>
                      </a:endParaRP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r>
              <a:tr h="365760">
                <a:tc vMerge="1">
                  <a:txBody>
                    <a:bodyPr/>
                    <a:lstStyle/>
                    <a:p>
                      <a:endParaRPr lang="en-US"/>
                    </a:p>
                  </a:txBody>
                  <a:tcPr/>
                </a:tc>
                <a:tc>
                  <a:txBody>
                    <a:bodyPr/>
                    <a:lstStyle/>
                    <a:p>
                      <a:pPr algn="ctr" rtl="0" fontAlgn="ctr"/>
                      <a:r>
                        <a:rPr lang="en-US" sz="1100" b="0" i="0" u="none" strike="noStrike" dirty="0">
                          <a:solidFill>
                            <a:srgbClr val="464749"/>
                          </a:solidFill>
                          <a:effectLst/>
                          <a:latin typeface="Arial"/>
                        </a:rPr>
                        <a:t>Rework</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ctr" rtl="0" fontAlgn="ctr"/>
                      <a:r>
                        <a:rPr lang="en-US" sz="1100" b="0" i="0" u="none" strike="noStrike" dirty="0">
                          <a:solidFill>
                            <a:srgbClr val="464749"/>
                          </a:solidFill>
                          <a:effectLst/>
                          <a:latin typeface="Arial"/>
                        </a:rPr>
                        <a:t>&lt; 3%</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marL="0" algn="ctr" defTabSz="457200" rtl="0" eaLnBrk="1" fontAlgn="ctr" latinLnBrk="0" hangingPunct="1"/>
                      <a:r>
                        <a:rPr lang="en-US" sz="1100" b="0" i="0" u="none" strike="noStrike" kern="1200" dirty="0" smtClean="0">
                          <a:solidFill>
                            <a:srgbClr val="464749"/>
                          </a:solidFill>
                          <a:effectLst/>
                          <a:latin typeface="Arial"/>
                          <a:ea typeface="+mn-ea"/>
                          <a:cs typeface="+mn-cs"/>
                        </a:rPr>
                        <a:t>4.03%</a:t>
                      </a:r>
                      <a:endParaRPr lang="en-US" sz="1100" b="0" i="0" u="none" strike="noStrike" kern="1200" dirty="0">
                        <a:solidFill>
                          <a:srgbClr val="464749"/>
                        </a:solidFill>
                        <a:effectLst/>
                        <a:latin typeface="Arial"/>
                        <a:ea typeface="+mn-ea"/>
                        <a:cs typeface="+mn-cs"/>
                      </a:endParaRP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r>
              <a:tr h="365760">
                <a:tc>
                  <a:txBody>
                    <a:bodyPr/>
                    <a:lstStyle/>
                    <a:p>
                      <a:pPr algn="l" rtl="0" fontAlgn="ctr"/>
                      <a:r>
                        <a:rPr lang="en-US" sz="1200" b="0" i="0" u="none" strike="noStrike" dirty="0">
                          <a:solidFill>
                            <a:srgbClr val="464749"/>
                          </a:solidFill>
                          <a:effectLst/>
                          <a:latin typeface="Arial"/>
                        </a:rPr>
                        <a:t>Timeliness</a:t>
                      </a:r>
                    </a:p>
                  </a:txBody>
                  <a:tcPr marL="73713"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dirty="0">
                          <a:solidFill>
                            <a:srgbClr val="464749"/>
                          </a:solidFill>
                          <a:effectLst/>
                          <a:latin typeface="Arial"/>
                        </a:rPr>
                        <a:t>On-Time Reports</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dirty="0">
                          <a:solidFill>
                            <a:srgbClr val="464749"/>
                          </a:solidFill>
                          <a:effectLst/>
                          <a:latin typeface="Arial"/>
                        </a:rPr>
                        <a:t>95%</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464749"/>
                          </a:solidFill>
                          <a:effectLst/>
                          <a:latin typeface="Arial"/>
                          <a:ea typeface="+mn-ea"/>
                          <a:cs typeface="+mn-cs"/>
                        </a:rPr>
                        <a:t>90%</a:t>
                      </a:r>
                      <a:endParaRPr lang="en-US" sz="1100" b="0" i="0" u="none" strike="noStrike" kern="1200" dirty="0">
                        <a:solidFill>
                          <a:srgbClr val="464749"/>
                        </a:solidFill>
                        <a:effectLst/>
                        <a:latin typeface="Arial"/>
                        <a:ea typeface="+mn-ea"/>
                        <a:cs typeface="+mn-cs"/>
                      </a:endParaRP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r>
              <a:tr h="365760">
                <a:tc rowSpan="3">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464749"/>
                          </a:solidFill>
                          <a:effectLst/>
                          <a:latin typeface="+mn-lt"/>
                        </a:rPr>
                        <a:t>Quality Management</a:t>
                      </a:r>
                      <a:r>
                        <a:rPr lang="en-US" sz="1200" b="0" i="0" u="none" strike="noStrike" baseline="0" dirty="0" smtClean="0">
                          <a:solidFill>
                            <a:srgbClr val="464749"/>
                          </a:solidFill>
                          <a:effectLst/>
                          <a:latin typeface="+mn-lt"/>
                        </a:rPr>
                        <a:t> System</a:t>
                      </a:r>
                      <a:endParaRPr lang="en-US" sz="1200" b="0" i="0" u="none" strike="noStrike" dirty="0" smtClean="0">
                        <a:solidFill>
                          <a:srgbClr val="464749"/>
                        </a:solidFill>
                        <a:effectLst/>
                        <a:latin typeface="+mn-lt"/>
                      </a:endParaRPr>
                    </a:p>
                  </a:txBody>
                  <a:tcPr marL="73713"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464749"/>
                          </a:solidFill>
                          <a:effectLst/>
                          <a:latin typeface="+mn-lt"/>
                        </a:rPr>
                        <a:t>Preventive Actions</a:t>
                      </a:r>
                    </a:p>
                  </a:txBody>
                  <a:tcPr marL="73713"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ctr" rtl="0" fontAlgn="ctr"/>
                      <a:r>
                        <a:rPr lang="en-US" sz="1100" b="0" i="0" u="none" strike="noStrike" dirty="0" smtClean="0">
                          <a:solidFill>
                            <a:srgbClr val="464749"/>
                          </a:solidFill>
                          <a:effectLst/>
                          <a:latin typeface="Arial"/>
                        </a:rPr>
                        <a:t>6</a:t>
                      </a:r>
                      <a:endParaRPr lang="en-US" sz="1100" b="0" i="0" u="none" strike="noStrike" dirty="0">
                        <a:solidFill>
                          <a:srgbClr val="464749"/>
                        </a:solidFill>
                        <a:effectLst/>
                        <a:latin typeface="Arial"/>
                      </a:endParaRP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marL="0" algn="ctr" defTabSz="457200" rtl="0" eaLnBrk="1" fontAlgn="ctr" latinLnBrk="0" hangingPunct="1"/>
                      <a:r>
                        <a:rPr lang="en-US" sz="1100" b="0" i="0" u="none" strike="noStrike" kern="1200" dirty="0" smtClean="0">
                          <a:solidFill>
                            <a:srgbClr val="464749"/>
                          </a:solidFill>
                          <a:effectLst/>
                          <a:latin typeface="Arial"/>
                          <a:ea typeface="+mn-ea"/>
                          <a:cs typeface="+mn-cs"/>
                        </a:rPr>
                        <a:t>4</a:t>
                      </a:r>
                      <a:endParaRPr lang="en-US" sz="1100" b="0" i="0" u="none" strike="noStrike" kern="1200" dirty="0">
                        <a:solidFill>
                          <a:srgbClr val="464749"/>
                        </a:solidFill>
                        <a:effectLst/>
                        <a:latin typeface="Arial"/>
                        <a:ea typeface="+mn-ea"/>
                        <a:cs typeface="+mn-cs"/>
                      </a:endParaRP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r>
              <a:tr h="379991">
                <a:tc vMerge="1">
                  <a:txBody>
                    <a:bodyPr/>
                    <a:lstStyle/>
                    <a:p>
                      <a:pPr algn="l" rtl="0" fontAlgn="ctr"/>
                      <a:endParaRPr lang="en-US" sz="1200" b="0" i="0" u="none" strike="noStrike" dirty="0">
                        <a:solidFill>
                          <a:srgbClr val="464749"/>
                        </a:solidFill>
                        <a:effectLst/>
                        <a:latin typeface="Arial"/>
                      </a:endParaRPr>
                    </a:p>
                  </a:txBody>
                  <a:tcPr marL="73713"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464749"/>
                          </a:solidFill>
                          <a:effectLst/>
                          <a:latin typeface="+mn-lt"/>
                        </a:rPr>
                        <a:t>Management Review</a:t>
                      </a:r>
                    </a:p>
                  </a:txBody>
                  <a:tcPr marL="73713"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noFill/>
                  </a:tcPr>
                </a:tc>
                <a:tc>
                  <a:txBody>
                    <a:bodyPr/>
                    <a:lstStyle/>
                    <a:p>
                      <a:pPr algn="ctr" rtl="0" fontAlgn="ctr"/>
                      <a:r>
                        <a:rPr lang="en-US" sz="1100" b="0" i="0" u="none" strike="noStrike" dirty="0" smtClean="0">
                          <a:solidFill>
                            <a:srgbClr val="464749"/>
                          </a:solidFill>
                          <a:effectLst/>
                          <a:latin typeface="Arial"/>
                        </a:rPr>
                        <a:t>Annual</a:t>
                      </a:r>
                      <a:endParaRPr lang="en-US" sz="1100" b="0" i="0" u="none" strike="noStrike" dirty="0">
                        <a:solidFill>
                          <a:srgbClr val="464749"/>
                        </a:solidFill>
                        <a:effectLst/>
                        <a:latin typeface="Arial"/>
                      </a:endParaRP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noFill/>
                  </a:tcPr>
                </a:tc>
                <a:tc>
                  <a:txBody>
                    <a:bodyPr/>
                    <a:lstStyle/>
                    <a:p>
                      <a:pPr marL="0" algn="ctr" defTabSz="457200" rtl="0" eaLnBrk="1" fontAlgn="ctr" latinLnBrk="0" hangingPunct="1"/>
                      <a:r>
                        <a:rPr lang="en-US" sz="1100" b="0" i="0" u="none" strike="noStrike" kern="1200" dirty="0" smtClean="0">
                          <a:solidFill>
                            <a:srgbClr val="464749"/>
                          </a:solidFill>
                          <a:effectLst/>
                          <a:latin typeface="Arial"/>
                          <a:ea typeface="+mn-ea"/>
                          <a:cs typeface="+mn-cs"/>
                        </a:rPr>
                        <a:t>8/10/2015</a:t>
                      </a:r>
                      <a:endParaRPr lang="en-US" sz="1100" b="0" i="0" u="none" strike="noStrike" kern="1200" dirty="0">
                        <a:solidFill>
                          <a:srgbClr val="464749"/>
                        </a:solidFill>
                        <a:effectLst/>
                        <a:latin typeface="Arial"/>
                        <a:ea typeface="+mn-ea"/>
                        <a:cs typeface="+mn-cs"/>
                      </a:endParaRP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noFill/>
                  </a:tcPr>
                </a:tc>
              </a:tr>
              <a:tr h="379991">
                <a:tc vMerge="1">
                  <a:txBody>
                    <a:bodyPr/>
                    <a:lstStyle/>
                    <a:p>
                      <a:pPr algn="l" rtl="0" fontAlgn="ctr"/>
                      <a:endParaRPr lang="en-US" sz="1200" b="0" i="0" u="none" strike="noStrike" dirty="0">
                        <a:solidFill>
                          <a:srgbClr val="464749"/>
                        </a:solidFill>
                        <a:effectLst/>
                        <a:latin typeface="Arial"/>
                      </a:endParaRPr>
                    </a:p>
                  </a:txBody>
                  <a:tcPr marL="73713"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464749"/>
                          </a:solidFill>
                          <a:effectLst/>
                          <a:latin typeface="+mn-lt"/>
                        </a:rPr>
                        <a:t>Internal</a:t>
                      </a:r>
                      <a:r>
                        <a:rPr lang="en-US" sz="1100" b="0" i="0" u="none" strike="noStrike" baseline="0" dirty="0" smtClean="0">
                          <a:solidFill>
                            <a:srgbClr val="464749"/>
                          </a:solidFill>
                          <a:effectLst/>
                          <a:latin typeface="+mn-lt"/>
                        </a:rPr>
                        <a:t> Audit</a:t>
                      </a:r>
                      <a:endParaRPr lang="en-US" sz="1100" b="0" i="0" u="none" strike="noStrike" dirty="0" smtClean="0">
                        <a:solidFill>
                          <a:srgbClr val="464749"/>
                        </a:solidFill>
                        <a:effectLst/>
                        <a:latin typeface="+mn-lt"/>
                      </a:endParaRPr>
                    </a:p>
                  </a:txBody>
                  <a:tcPr marL="73713"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ctr" rtl="0" fontAlgn="ctr"/>
                      <a:r>
                        <a:rPr lang="en-US" sz="1100" b="0" i="0" u="none" strike="noStrike" dirty="0" smtClean="0">
                          <a:solidFill>
                            <a:srgbClr val="464749"/>
                          </a:solidFill>
                          <a:effectLst/>
                          <a:latin typeface="Arial"/>
                        </a:rPr>
                        <a:t>Annual</a:t>
                      </a:r>
                      <a:endParaRPr lang="en-US" sz="1100" b="0" i="0" u="none" strike="noStrike" dirty="0">
                        <a:solidFill>
                          <a:srgbClr val="464749"/>
                        </a:solidFill>
                        <a:effectLst/>
                        <a:latin typeface="Arial"/>
                      </a:endParaRP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ctr" rtl="0" fontAlgn="ctr"/>
                      <a:r>
                        <a:rPr lang="en-US" sz="1100" b="0" i="0" u="none" strike="noStrike" dirty="0" smtClean="0">
                          <a:solidFill>
                            <a:srgbClr val="464749"/>
                          </a:solidFill>
                          <a:effectLst/>
                          <a:latin typeface="Arial"/>
                        </a:rPr>
                        <a:t>8/4-6/2015</a:t>
                      </a:r>
                      <a:endParaRPr lang="en-US" sz="1100" b="0" i="0" u="none" strike="noStrike" dirty="0">
                        <a:solidFill>
                          <a:srgbClr val="464749"/>
                        </a:solidFill>
                        <a:effectLst/>
                        <a:latin typeface="Arial"/>
                      </a:endParaRP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r>
              <a:tr h="181871">
                <a:tc>
                  <a:txBody>
                    <a:bodyPr/>
                    <a:lstStyle/>
                    <a:p>
                      <a:pPr algn="l" fontAlgn="b"/>
                      <a:endParaRPr lang="en-US" sz="900" b="0" i="0" u="none" strike="noStrike" dirty="0">
                        <a:solidFill>
                          <a:srgbClr val="000000"/>
                        </a:solidFill>
                        <a:effectLst/>
                        <a:latin typeface="Calibri"/>
                      </a:endParaRPr>
                    </a:p>
                  </a:txBody>
                  <a:tcPr marL="8190" marR="8190" marT="8190" marB="0" anchor="b">
                    <a:lnL>
                      <a:noFill/>
                    </a:lnL>
                    <a:lnR>
                      <a:noFill/>
                    </a:lnR>
                    <a:lnT w="12700" cap="flat" cmpd="sng" algn="ctr">
                      <a:solidFill>
                        <a:srgbClr val="464749"/>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8190" marR="8190" marT="8190" marB="0" anchor="b">
                    <a:lnL>
                      <a:noFill/>
                    </a:lnL>
                    <a:lnR>
                      <a:noFill/>
                    </a:lnR>
                    <a:lnT w="12700" cap="flat" cmpd="sng" algn="ctr">
                      <a:solidFill>
                        <a:srgbClr val="464749"/>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a:endParaRPr>
                    </a:p>
                  </a:txBody>
                  <a:tcPr marL="8190" marR="8190" marT="8190" marB="0" anchor="b">
                    <a:lnL>
                      <a:noFill/>
                    </a:lnL>
                    <a:lnR>
                      <a:noFill/>
                    </a:lnR>
                    <a:lnT w="12700" cap="flat" cmpd="sng" algn="ctr">
                      <a:solidFill>
                        <a:srgbClr val="464749"/>
                      </a:solidFill>
                      <a:prstDash val="solid"/>
                      <a:round/>
                      <a:headEnd type="none" w="med" len="med"/>
                      <a:tailEnd type="none" w="med" len="med"/>
                    </a:lnT>
                    <a:lnB>
                      <a:noFill/>
                    </a:lnB>
                  </a:tcPr>
                </a:tc>
                <a:tc>
                  <a:txBody>
                    <a:bodyPr/>
                    <a:lstStyle/>
                    <a:p>
                      <a:pPr algn="ctr" fontAlgn="ctr"/>
                      <a:endParaRPr lang="en-US" sz="900" b="0" i="0" u="none" strike="noStrike" dirty="0">
                        <a:solidFill>
                          <a:srgbClr val="000000"/>
                        </a:solidFill>
                        <a:effectLst/>
                        <a:latin typeface="Calibri"/>
                      </a:endParaRPr>
                    </a:p>
                  </a:txBody>
                  <a:tcPr marL="8190" marR="8190" marT="8190" marB="0" anchor="ctr">
                    <a:lnL>
                      <a:noFill/>
                    </a:lnL>
                    <a:lnR>
                      <a:noFill/>
                    </a:lnR>
                    <a:lnT w="12700" cap="flat" cmpd="sng" algn="ctr">
                      <a:solidFill>
                        <a:srgbClr val="464749"/>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3596094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a:bodyPr>
          <a:lstStyle/>
          <a:p>
            <a:pPr eaLnBrk="1" hangingPunct="1"/>
            <a:r>
              <a:rPr lang="en-US" dirty="0" smtClean="0">
                <a:solidFill>
                  <a:srgbClr val="7F7F7F"/>
                </a:solidFill>
                <a:latin typeface="Arial" charset="0"/>
                <a:ea typeface="Arial" charset="0"/>
                <a:cs typeface="Arial" charset="0"/>
              </a:rPr>
              <a:t>Previous </a:t>
            </a:r>
            <a:r>
              <a:rPr lang="en-US" dirty="0">
                <a:solidFill>
                  <a:srgbClr val="7F7F7F"/>
                </a:solidFill>
                <a:latin typeface="Arial" charset="0"/>
                <a:ea typeface="Arial" charset="0"/>
                <a:cs typeface="Arial" charset="0"/>
              </a:rPr>
              <a:t>Management Review</a:t>
            </a:r>
          </a:p>
          <a:p>
            <a:pPr marL="0" indent="0" eaLnBrk="1" hangingPunct="1"/>
            <a:r>
              <a:rPr lang="en-US" dirty="0" smtClean="0">
                <a:solidFill>
                  <a:srgbClr val="7F7F7F"/>
                </a:solidFill>
                <a:latin typeface="Arial" charset="0"/>
                <a:ea typeface="Arial" charset="0"/>
                <a:cs typeface="Arial" charset="0"/>
              </a:rPr>
              <a:t>Suitability of policies and procedures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Reports from managerial and supervisory personnel</a:t>
            </a:r>
          </a:p>
          <a:p>
            <a:pPr marL="0" indent="0" eaLnBrk="1" hangingPunct="1"/>
            <a:r>
              <a:rPr lang="en-US" dirty="0" smtClean="0">
                <a:solidFill>
                  <a:srgbClr val="7F7F7F"/>
                </a:solidFill>
                <a:latin typeface="Arial" charset="0"/>
                <a:ea typeface="Arial" charset="0"/>
                <a:cs typeface="Arial" charset="0"/>
              </a:rPr>
              <a:t>Internal </a:t>
            </a:r>
            <a:r>
              <a:rPr lang="en-US" dirty="0">
                <a:solidFill>
                  <a:srgbClr val="7F7F7F"/>
                </a:solidFill>
                <a:latin typeface="Arial" charset="0"/>
                <a:ea typeface="Arial" charset="0"/>
                <a:cs typeface="Arial" charset="0"/>
              </a:rPr>
              <a:t>and External Audits</a:t>
            </a:r>
          </a:p>
          <a:p>
            <a:pPr marL="0" indent="0" eaLnBrk="1" hangingPunct="1"/>
            <a:r>
              <a:rPr lang="en-US" dirty="0">
                <a:solidFill>
                  <a:srgbClr val="7F7F7F"/>
                </a:solidFill>
                <a:latin typeface="Arial" charset="0"/>
                <a:ea typeface="Arial" charset="0"/>
                <a:cs typeface="Arial" charset="0"/>
              </a:rPr>
              <a:t>Preventive and Corrective </a:t>
            </a:r>
            <a:r>
              <a:rPr lang="en-US" dirty="0" smtClean="0">
                <a:solidFill>
                  <a:srgbClr val="7F7F7F"/>
                </a:solidFill>
                <a:latin typeface="Arial" charset="0"/>
                <a:ea typeface="Arial" charset="0"/>
                <a:cs typeface="Arial" charset="0"/>
              </a:rPr>
              <a:t>Actions</a:t>
            </a:r>
          </a:p>
          <a:p>
            <a:pPr marL="0" indent="0" eaLnBrk="1" hangingPunct="1"/>
            <a:r>
              <a:rPr lang="en-US" dirty="0" smtClean="0">
                <a:solidFill>
                  <a:srgbClr val="7F7F7F"/>
                </a:solidFill>
                <a:latin typeface="Arial" charset="0"/>
                <a:ea typeface="Arial" charset="0"/>
                <a:cs typeface="Arial" charset="0"/>
              </a:rPr>
              <a:t>Quality Control</a:t>
            </a:r>
          </a:p>
          <a:p>
            <a:pPr eaLnBrk="1" hangingPunct="1"/>
            <a:r>
              <a:rPr lang="en-US" dirty="0">
                <a:solidFill>
                  <a:schemeClr val="accent1"/>
                </a:solidFill>
                <a:latin typeface="Arial" charset="0"/>
                <a:ea typeface="Arial" charset="0"/>
                <a:cs typeface="Arial" charset="0"/>
              </a:rPr>
              <a:t>Inter-laboratory Comparisons/Proficiency Tests</a:t>
            </a:r>
          </a:p>
          <a:p>
            <a:pPr eaLnBrk="1" hangingPunct="1"/>
            <a:r>
              <a:rPr lang="en-US" dirty="0">
                <a:solidFill>
                  <a:srgbClr val="7F7F7F"/>
                </a:solidFill>
                <a:latin typeface="Arial" charset="0"/>
                <a:ea typeface="Arial" charset="0"/>
                <a:cs typeface="Arial" charset="0"/>
              </a:rPr>
              <a:t>Volume and Types of Work</a:t>
            </a:r>
          </a:p>
          <a:p>
            <a:pPr eaLnBrk="1" hangingPunct="1">
              <a:tabLst>
                <a:tab pos="231775" algn="l"/>
              </a:tabLst>
            </a:pPr>
            <a:r>
              <a:rPr lang="en-US" dirty="0" smtClean="0">
                <a:solidFill>
                  <a:srgbClr val="7F7F7F"/>
                </a:solidFill>
                <a:latin typeface="Arial" charset="0"/>
                <a:ea typeface="Arial" charset="0"/>
                <a:cs typeface="Arial" charset="0"/>
              </a:rPr>
              <a:t>Feedback and Complaints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Changes Affecting the Management </a:t>
            </a:r>
            <a:r>
              <a:rPr lang="en-US" dirty="0">
                <a:solidFill>
                  <a:srgbClr val="7F7F7F"/>
                </a:solidFill>
                <a:latin typeface="Arial" charset="0"/>
                <a:ea typeface="Arial" charset="0"/>
                <a:cs typeface="Arial" charset="0"/>
              </a:rPr>
              <a:t>System</a:t>
            </a:r>
          </a:p>
          <a:p>
            <a:pPr marL="0" indent="0" eaLnBrk="1" hangingPunct="1"/>
            <a:r>
              <a:rPr lang="en-US" dirty="0" smtClean="0">
                <a:solidFill>
                  <a:srgbClr val="7F7F7F"/>
                </a:solidFill>
                <a:latin typeface="Arial" charset="0"/>
                <a:ea typeface="Arial" charset="0"/>
                <a:cs typeface="Arial" charset="0"/>
              </a:rPr>
              <a:t>Improvements and Action </a:t>
            </a:r>
            <a:r>
              <a:rPr lang="en-US" dirty="0">
                <a:solidFill>
                  <a:srgbClr val="7F7F7F"/>
                </a:solidFill>
                <a:latin typeface="Arial" charset="0"/>
                <a:ea typeface="Arial" charset="0"/>
                <a:cs typeface="Arial" charset="0"/>
              </a:rPr>
              <a:t>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15</a:t>
            </a:fld>
            <a:endParaRPr lang="en-US">
              <a:solidFill>
                <a:srgbClr val="000000"/>
              </a:solidFill>
            </a:endParaRPr>
          </a:p>
        </p:txBody>
      </p:sp>
    </p:spTree>
    <p:extLst>
      <p:ext uri="{BB962C8B-B14F-4D97-AF65-F5344CB8AC3E}">
        <p14:creationId xmlns:p14="http://schemas.microsoft.com/office/powerpoint/2010/main" val="1094158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0605F1C0-6A0C-A74E-882E-C7B471D3708E}" type="slidenum">
              <a:rPr lang="en-US" smtClean="0">
                <a:solidFill>
                  <a:srgbClr val="000000"/>
                </a:solidFill>
              </a:rPr>
              <a:pPr/>
              <a:t>16</a:t>
            </a:fld>
            <a:endParaRPr lang="en-US">
              <a:solidFill>
                <a:srgbClr val="000000"/>
              </a:solidFill>
            </a:endParaRPr>
          </a:p>
        </p:txBody>
      </p:sp>
      <p:sp>
        <p:nvSpPr>
          <p:cNvPr id="3" name="TextBox 2"/>
          <p:cNvSpPr txBox="1"/>
          <p:nvPr/>
        </p:nvSpPr>
        <p:spPr>
          <a:xfrm>
            <a:off x="0" y="457200"/>
            <a:ext cx="9144000" cy="400110"/>
          </a:xfrm>
          <a:prstGeom prst="rect">
            <a:avLst/>
          </a:prstGeom>
          <a:noFill/>
        </p:spPr>
        <p:txBody>
          <a:bodyPr wrap="square" rtlCol="0">
            <a:spAutoFit/>
          </a:bodyPr>
          <a:lstStyle/>
          <a:p>
            <a:pPr algn="ctr"/>
            <a:r>
              <a:rPr lang="en-US" sz="2000" b="1" dirty="0" smtClean="0">
                <a:solidFill>
                  <a:schemeClr val="accent1"/>
                </a:solidFill>
                <a:latin typeface="Arial"/>
                <a:ea typeface="Geneva" charset="-128"/>
                <a:cs typeface="Geneva" charset="0"/>
              </a:rPr>
              <a:t>Inter-laboratory </a:t>
            </a:r>
            <a:r>
              <a:rPr lang="en-US" sz="2000" b="1" dirty="0">
                <a:solidFill>
                  <a:schemeClr val="accent1"/>
                </a:solidFill>
                <a:latin typeface="Arial"/>
                <a:ea typeface="Geneva" charset="-128"/>
                <a:cs typeface="Geneva" charset="0"/>
              </a:rPr>
              <a:t>Comparisons</a:t>
            </a:r>
          </a:p>
        </p:txBody>
      </p:sp>
      <p:graphicFrame>
        <p:nvGraphicFramePr>
          <p:cNvPr id="5" name="Table 4"/>
          <p:cNvGraphicFramePr>
            <a:graphicFrameLocks noGrp="1"/>
          </p:cNvGraphicFramePr>
          <p:nvPr>
            <p:extLst>
              <p:ext uri="{D42A27DB-BD31-4B8C-83A1-F6EECF244321}">
                <p14:modId xmlns:p14="http://schemas.microsoft.com/office/powerpoint/2010/main" val="4104638034"/>
              </p:ext>
            </p:extLst>
          </p:nvPr>
        </p:nvGraphicFramePr>
        <p:xfrm>
          <a:off x="426721" y="3276600"/>
          <a:ext cx="8412479" cy="1915321"/>
        </p:xfrm>
        <a:graphic>
          <a:graphicData uri="http://schemas.openxmlformats.org/drawingml/2006/table">
            <a:tbl>
              <a:tblPr>
                <a:tableStyleId>{16D9F66E-5EB9-4882-86FB-DCBF35E3C3E4}</a:tableStyleId>
              </a:tblPr>
              <a:tblGrid>
                <a:gridCol w="1828799"/>
                <a:gridCol w="1645920"/>
                <a:gridCol w="1645920"/>
                <a:gridCol w="1645920"/>
                <a:gridCol w="1645920"/>
              </a:tblGrid>
              <a:tr h="304801">
                <a:tc gridSpan="5">
                  <a:txBody>
                    <a:bodyPr/>
                    <a:lstStyle/>
                    <a:p>
                      <a:pPr algn="ctr" fontAlgn="ctr"/>
                      <a:r>
                        <a:rPr lang="en-US" sz="1400" b="1" u="none" strike="noStrike" dirty="0" smtClean="0">
                          <a:effectLst/>
                        </a:rPr>
                        <a:t>LGC Proficiency Tests</a:t>
                      </a:r>
                      <a:endParaRPr lang="en-US" sz="1400" b="1" i="0" u="none" strike="noStrike" dirty="0">
                        <a:solidFill>
                          <a:srgbClr val="000000"/>
                        </a:solidFill>
                        <a:effectLst/>
                        <a:latin typeface="Calibri"/>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4320">
                <a:tc gridSpan="5">
                  <a:txBody>
                    <a:bodyPr/>
                    <a:lstStyle/>
                    <a:p>
                      <a:pPr algn="ctr" fontAlgn="b"/>
                      <a:r>
                        <a:rPr lang="en-US" sz="1200" b="0" u="none" strike="noStrike" dirty="0">
                          <a:effectLst/>
                        </a:rPr>
                        <a:t>Passing Z-Score/Total Number of Z-Scores</a:t>
                      </a:r>
                      <a:endParaRPr lang="en-US" sz="1200" b="0" i="0" u="none" strike="noStrike" dirty="0">
                        <a:solidFill>
                          <a:srgbClr val="000000"/>
                        </a:solidFill>
                        <a:effectLst/>
                        <a:latin typeface="Calibri"/>
                      </a:endParaRPr>
                    </a:p>
                  </a:txBody>
                  <a:tcPr marL="9525" marR="9525" marT="9525" marB="0" anchor="c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8920">
                <a:tc>
                  <a:txBody>
                    <a:bodyPr/>
                    <a:lstStyle/>
                    <a:p>
                      <a:pPr algn="ctr" fontAlgn="ctr"/>
                      <a:r>
                        <a:rPr lang="en-US" sz="1400" u="none" strike="noStrike" dirty="0" smtClean="0">
                          <a:effectLst/>
                        </a:rPr>
                        <a:t>Scheme</a:t>
                      </a:r>
                      <a:endParaRPr lang="en-US" sz="1400" b="0" i="0" u="none" strike="noStrike" dirty="0">
                        <a:solidFill>
                          <a:srgbClr val="000000"/>
                        </a:solidFill>
                        <a:effectLst/>
                        <a:latin typeface="Calibri"/>
                      </a:endParaRPr>
                    </a:p>
                  </a:txBody>
                  <a:tcPr marL="9525" marR="9525" marT="9525" marB="0" anchor="ctr"/>
                </a:tc>
                <a:tc>
                  <a:txBody>
                    <a:bodyPr/>
                    <a:lstStyle/>
                    <a:p>
                      <a:pPr algn="ctr" fontAlgn="ctr"/>
                      <a:r>
                        <a:rPr lang="en-US" sz="1400" b="1" u="none" strike="noStrike" dirty="0">
                          <a:effectLst/>
                        </a:rPr>
                        <a:t>Round </a:t>
                      </a:r>
                      <a:r>
                        <a:rPr lang="en-US" sz="1400" b="1" u="none" strike="noStrike" dirty="0" smtClean="0">
                          <a:effectLst/>
                        </a:rPr>
                        <a:t>3-</a:t>
                      </a:r>
                      <a:r>
                        <a:rPr lang="en-US" sz="1400" b="1" u="none" strike="noStrike" baseline="0" dirty="0" smtClean="0">
                          <a:effectLst/>
                        </a:rPr>
                        <a:t>14</a:t>
                      </a:r>
                      <a:endParaRPr lang="en-US" sz="1400" b="1" i="0" u="none" strike="noStrike" dirty="0">
                        <a:solidFill>
                          <a:srgbClr val="000000"/>
                        </a:solidFill>
                        <a:effectLst/>
                        <a:latin typeface="Calibri"/>
                      </a:endParaRPr>
                    </a:p>
                  </a:txBody>
                  <a:tcPr marL="9525" marR="9525" marT="9525" marB="0" anchor="ctr"/>
                </a:tc>
                <a:tc>
                  <a:txBody>
                    <a:bodyPr/>
                    <a:lstStyle/>
                    <a:p>
                      <a:pPr algn="ctr" fontAlgn="ctr"/>
                      <a:r>
                        <a:rPr lang="en-US" sz="1400" b="1" u="none" strike="noStrike" dirty="0">
                          <a:effectLst/>
                        </a:rPr>
                        <a:t>Round </a:t>
                      </a:r>
                      <a:r>
                        <a:rPr lang="en-US" sz="1400" b="1" u="none" strike="noStrike" dirty="0" smtClean="0">
                          <a:effectLst/>
                        </a:rPr>
                        <a:t>4-14</a:t>
                      </a:r>
                      <a:endParaRPr lang="en-US" sz="1400" b="1" i="0" u="none" strike="noStrike" dirty="0">
                        <a:solidFill>
                          <a:srgbClr val="000000"/>
                        </a:solidFill>
                        <a:effectLst/>
                        <a:latin typeface="Calibri"/>
                      </a:endParaRPr>
                    </a:p>
                  </a:txBody>
                  <a:tcPr marL="9525" marR="9525" marT="9525" marB="0" anchor="ctr"/>
                </a:tc>
                <a:tc>
                  <a:txBody>
                    <a:bodyPr/>
                    <a:lstStyle/>
                    <a:p>
                      <a:pPr algn="ctr" fontAlgn="ctr"/>
                      <a:r>
                        <a:rPr lang="en-US" sz="1400" b="1" u="none" strike="noStrike" dirty="0">
                          <a:effectLst/>
                        </a:rPr>
                        <a:t>Round </a:t>
                      </a:r>
                      <a:r>
                        <a:rPr lang="en-US" sz="1400" b="1" u="none" strike="noStrike" dirty="0" smtClean="0">
                          <a:effectLst/>
                        </a:rPr>
                        <a:t>1-15</a:t>
                      </a:r>
                      <a:endParaRPr lang="en-US" sz="1400" b="1" i="0" u="none" strike="noStrike" dirty="0">
                        <a:solidFill>
                          <a:srgbClr val="000000"/>
                        </a:solidFill>
                        <a:effectLst/>
                        <a:latin typeface="Calibri"/>
                      </a:endParaRPr>
                    </a:p>
                  </a:txBody>
                  <a:tcPr marL="9525" marR="9525" marT="9525" marB="0" anchor="ctr"/>
                </a:tc>
                <a:tc>
                  <a:txBody>
                    <a:bodyPr/>
                    <a:lstStyle/>
                    <a:p>
                      <a:pPr algn="ctr" fontAlgn="ctr"/>
                      <a:r>
                        <a:rPr lang="en-US" sz="1400" b="1" u="none" strike="noStrike" dirty="0">
                          <a:effectLst/>
                        </a:rPr>
                        <a:t>Round </a:t>
                      </a:r>
                      <a:r>
                        <a:rPr lang="en-US" sz="1400" b="1" u="none" strike="noStrike" dirty="0" smtClean="0">
                          <a:effectLst/>
                        </a:rPr>
                        <a:t>2-15</a:t>
                      </a:r>
                      <a:endParaRPr lang="en-US" sz="1400" b="1" i="0" u="none" strike="noStrike" dirty="0">
                        <a:solidFill>
                          <a:srgbClr val="000000"/>
                        </a:solidFill>
                        <a:effectLst/>
                        <a:latin typeface="Calibri"/>
                      </a:endParaRPr>
                    </a:p>
                  </a:txBody>
                  <a:tcPr marL="9525" marR="9525" marT="9525" marB="0" anchor="ctr"/>
                </a:tc>
              </a:tr>
              <a:tr h="365760">
                <a:tc>
                  <a:txBody>
                    <a:bodyPr/>
                    <a:lstStyle/>
                    <a:p>
                      <a:pPr algn="ctr" fontAlgn="ctr"/>
                      <a:r>
                        <a:rPr lang="en-US" sz="1400" b="1" u="none" strike="noStrike" dirty="0" smtClean="0">
                          <a:effectLst/>
                        </a:rPr>
                        <a:t>WASP</a:t>
                      </a:r>
                      <a:r>
                        <a:rPr lang="en-US" sz="1400" b="1" u="none" strike="noStrike" baseline="0" dirty="0" smtClean="0">
                          <a:effectLst/>
                        </a:rPr>
                        <a:t> BTEX</a:t>
                      </a:r>
                      <a:endParaRPr lang="en-US" sz="1400" b="1" i="0" u="none" strike="noStrike" dirty="0">
                        <a:solidFill>
                          <a:srgbClr val="000000"/>
                        </a:solidFill>
                        <a:effectLst/>
                        <a:latin typeface="Calibri"/>
                      </a:endParaRPr>
                    </a:p>
                  </a:txBody>
                  <a:tcPr marL="9525" marR="9525" marT="9525" marB="0" anchor="ctr">
                    <a:solidFill>
                      <a:schemeClr val="bg1"/>
                    </a:solidFill>
                  </a:tcPr>
                </a:tc>
                <a:tc>
                  <a:txBody>
                    <a:bodyPr/>
                    <a:lstStyle/>
                    <a:p>
                      <a:pPr algn="ctr" fontAlgn="ctr"/>
                      <a:r>
                        <a:rPr lang="en-US" sz="1400" b="0" i="0" u="none" strike="noStrike" dirty="0" smtClean="0">
                          <a:solidFill>
                            <a:srgbClr val="000000"/>
                          </a:solidFill>
                          <a:effectLst/>
                          <a:latin typeface="Calibri"/>
                        </a:rPr>
                        <a:t>16/16</a:t>
                      </a:r>
                      <a:endParaRPr lang="en-US" sz="1400" b="0" i="0" u="none" strike="noStrike" dirty="0">
                        <a:solidFill>
                          <a:srgbClr val="000000"/>
                        </a:solidFill>
                        <a:effectLst/>
                        <a:latin typeface="Calibri"/>
                      </a:endParaRPr>
                    </a:p>
                  </a:txBody>
                  <a:tcPr marL="9525" marR="9525" marT="9525" marB="0" anchor="ctr">
                    <a:solidFill>
                      <a:schemeClr val="bg1"/>
                    </a:solidFill>
                  </a:tcPr>
                </a:tc>
                <a:tc>
                  <a:txBody>
                    <a:bodyPr/>
                    <a:lstStyle/>
                    <a:p>
                      <a:pPr algn="ctr" fontAlgn="ctr"/>
                      <a:r>
                        <a:rPr lang="en-US" sz="1400" b="0" i="0" u="none" strike="noStrike" dirty="0" smtClean="0">
                          <a:solidFill>
                            <a:srgbClr val="000000"/>
                          </a:solidFill>
                          <a:effectLst/>
                          <a:latin typeface="Calibri"/>
                        </a:rPr>
                        <a:t>16/16</a:t>
                      </a:r>
                      <a:endParaRPr lang="en-US" sz="1400" b="0" i="0" u="none" strike="noStrike" dirty="0">
                        <a:solidFill>
                          <a:srgbClr val="000000"/>
                        </a:solidFill>
                        <a:effectLst/>
                        <a:latin typeface="Calibri"/>
                      </a:endParaRPr>
                    </a:p>
                  </a:txBody>
                  <a:tcPr marL="9525" marR="9525" marT="9525" marB="0" anchor="ctr">
                    <a:solidFill>
                      <a:schemeClr val="bg1"/>
                    </a:solidFill>
                  </a:tcPr>
                </a:tc>
                <a:tc>
                  <a:txBody>
                    <a:bodyPr/>
                    <a:lstStyle/>
                    <a:p>
                      <a:pPr algn="ctr" fontAlgn="ctr"/>
                      <a:r>
                        <a:rPr lang="en-US" sz="1400" b="0" i="0" u="none" strike="noStrike" dirty="0" smtClean="0">
                          <a:solidFill>
                            <a:srgbClr val="000000"/>
                          </a:solidFill>
                          <a:effectLst/>
                          <a:latin typeface="Calibri"/>
                        </a:rPr>
                        <a:t>16/16</a:t>
                      </a:r>
                      <a:endParaRPr lang="en-US" sz="1400" b="0" i="0" u="none" strike="noStrike" dirty="0">
                        <a:solidFill>
                          <a:srgbClr val="000000"/>
                        </a:solidFill>
                        <a:effectLst/>
                        <a:latin typeface="Calibri"/>
                      </a:endParaRPr>
                    </a:p>
                  </a:txBody>
                  <a:tcPr marL="9525" marR="9525" marT="9525" marB="0" anchor="ctr">
                    <a:solidFill>
                      <a:schemeClr val="bg1"/>
                    </a:solidFill>
                  </a:tcPr>
                </a:tc>
                <a:tc>
                  <a:txBody>
                    <a:bodyPr/>
                    <a:lstStyle/>
                    <a:p>
                      <a:pPr algn="ctr" fontAlgn="ctr"/>
                      <a:r>
                        <a:rPr lang="en-US" sz="1400" b="0" i="0" u="none" strike="noStrike" dirty="0" smtClean="0">
                          <a:solidFill>
                            <a:srgbClr val="000000"/>
                          </a:solidFill>
                          <a:effectLst/>
                          <a:latin typeface="Calibri"/>
                        </a:rPr>
                        <a:t>16/16</a:t>
                      </a:r>
                      <a:endParaRPr lang="en-US" sz="1400" b="0" i="0" u="none" strike="noStrike" dirty="0">
                        <a:solidFill>
                          <a:srgbClr val="000000"/>
                        </a:solidFill>
                        <a:effectLst/>
                        <a:latin typeface="Calibri"/>
                      </a:endParaRPr>
                    </a:p>
                  </a:txBody>
                  <a:tcPr marL="9525" marR="9525" marT="9525" marB="0" anchor="ctr">
                    <a:solidFill>
                      <a:schemeClr val="bg1"/>
                    </a:solidFill>
                  </a:tcPr>
                </a:tc>
              </a:tr>
              <a:tr h="365760">
                <a:tc>
                  <a:txBody>
                    <a:bodyPr/>
                    <a:lstStyle/>
                    <a:p>
                      <a:pPr algn="ctr" fontAlgn="ctr"/>
                      <a:r>
                        <a:rPr lang="en-US" sz="1400" b="1" u="none" strike="noStrike" dirty="0" smtClean="0">
                          <a:effectLst/>
                        </a:rPr>
                        <a:t>WAP Formaldehyde</a:t>
                      </a:r>
                      <a:endParaRPr lang="en-US" sz="1400" b="1" i="0" u="none" strike="noStrike" dirty="0">
                        <a:solidFill>
                          <a:srgbClr val="000000"/>
                        </a:solidFill>
                        <a:effectLst/>
                        <a:latin typeface="Calibri"/>
                      </a:endParaRPr>
                    </a:p>
                  </a:txBody>
                  <a:tcPr marL="9525" marR="9525" marT="9525" marB="0" anchor="ctr"/>
                </a:tc>
                <a:tc>
                  <a:txBody>
                    <a:bodyPr/>
                    <a:lstStyle/>
                    <a:p>
                      <a:pPr algn="ctr" fontAlgn="ctr"/>
                      <a:r>
                        <a:rPr lang="en-US" sz="1400" b="0" i="0" u="none" strike="noStrike" dirty="0" smtClean="0">
                          <a:solidFill>
                            <a:srgbClr val="000000"/>
                          </a:solidFill>
                          <a:effectLst/>
                          <a:latin typeface="Calibri"/>
                        </a:rPr>
                        <a:t>4/4</a:t>
                      </a:r>
                    </a:p>
                    <a:p>
                      <a:pPr algn="ctr" fontAlgn="ctr"/>
                      <a:r>
                        <a:rPr lang="en-US" sz="800" b="0" i="0" u="none" strike="noStrike" dirty="0" smtClean="0">
                          <a:solidFill>
                            <a:srgbClr val="000000"/>
                          </a:solidFill>
                          <a:effectLst/>
                          <a:latin typeface="Calibri"/>
                        </a:rPr>
                        <a:t>*2 were questionable</a:t>
                      </a:r>
                      <a:endParaRPr lang="en-US" sz="800" b="0" i="0" u="none" strike="noStrike" dirty="0">
                        <a:solidFill>
                          <a:srgbClr val="000000"/>
                        </a:solidFill>
                        <a:effectLst/>
                        <a:latin typeface="Calibri"/>
                      </a:endParaRPr>
                    </a:p>
                  </a:txBody>
                  <a:tcPr marL="9525" marR="9525" marT="9525" marB="0" anchor="ctr"/>
                </a:tc>
                <a:tc>
                  <a:txBody>
                    <a:bodyPr/>
                    <a:lstStyle/>
                    <a:p>
                      <a:pPr algn="ctr" fontAlgn="ctr"/>
                      <a:r>
                        <a:rPr lang="en-US" sz="1400" b="0" i="0" u="none" strike="noStrike" dirty="0" smtClean="0">
                          <a:solidFill>
                            <a:srgbClr val="000000"/>
                          </a:solidFill>
                          <a:effectLst/>
                          <a:latin typeface="Calibri"/>
                        </a:rPr>
                        <a:t>4/4</a:t>
                      </a:r>
                      <a:endParaRPr lang="en-US" sz="1400" b="0" i="0" u="none" strike="noStrike" dirty="0">
                        <a:solidFill>
                          <a:srgbClr val="000000"/>
                        </a:solidFill>
                        <a:effectLst/>
                        <a:latin typeface="Calibri"/>
                      </a:endParaRPr>
                    </a:p>
                  </a:txBody>
                  <a:tcPr marL="9525" marR="9525" marT="9525" marB="0" anchor="ctr"/>
                </a:tc>
                <a:tc>
                  <a:txBody>
                    <a:bodyPr/>
                    <a:lstStyle/>
                    <a:p>
                      <a:pPr algn="ctr" fontAlgn="ctr"/>
                      <a:r>
                        <a:rPr lang="en-US" sz="1400" b="0" i="0" u="none" strike="noStrike" dirty="0" smtClean="0">
                          <a:solidFill>
                            <a:srgbClr val="000000"/>
                          </a:solidFill>
                          <a:effectLst/>
                          <a:latin typeface="Calibri"/>
                        </a:rPr>
                        <a:t>4/4</a:t>
                      </a:r>
                      <a:endParaRPr lang="en-US" sz="1400" b="0" i="0" u="none" strike="noStrike" dirty="0">
                        <a:solidFill>
                          <a:srgbClr val="000000"/>
                        </a:solidFill>
                        <a:effectLst/>
                        <a:latin typeface="Calibri"/>
                      </a:endParaRPr>
                    </a:p>
                  </a:txBody>
                  <a:tcPr marL="9525" marR="9525" marT="9525" marB="0" anchor="ctr"/>
                </a:tc>
                <a:tc>
                  <a:txBody>
                    <a:bodyPr/>
                    <a:lstStyle/>
                    <a:p>
                      <a:pPr algn="ctr" fontAlgn="ctr"/>
                      <a:r>
                        <a:rPr lang="en-US" sz="1400" b="0" i="0" u="none" strike="noStrike" dirty="0" smtClean="0">
                          <a:solidFill>
                            <a:srgbClr val="000000"/>
                          </a:solidFill>
                          <a:effectLst/>
                          <a:latin typeface="Calibri"/>
                        </a:rPr>
                        <a:t>4/4</a:t>
                      </a:r>
                    </a:p>
                    <a:p>
                      <a:pPr algn="ctr" fontAlgn="ctr"/>
                      <a:r>
                        <a:rPr lang="en-US" sz="800" b="0" i="0" u="none" strike="noStrike" dirty="0" smtClean="0">
                          <a:solidFill>
                            <a:srgbClr val="000000"/>
                          </a:solidFill>
                          <a:effectLst/>
                          <a:latin typeface="Calibri"/>
                        </a:rPr>
                        <a:t>*3 were questionable</a:t>
                      </a:r>
                      <a:endParaRPr lang="en-US" sz="800" b="0" i="0" u="none" strike="noStrike" dirty="0">
                        <a:solidFill>
                          <a:srgbClr val="000000"/>
                        </a:solidFill>
                        <a:effectLst/>
                        <a:latin typeface="Calibri"/>
                      </a:endParaRPr>
                    </a:p>
                  </a:txBody>
                  <a:tcPr marL="9525" marR="9525" marT="9525" marB="0" anchor="ctr"/>
                </a:tc>
              </a:tr>
              <a:tr h="365760">
                <a:tc>
                  <a:txBody>
                    <a:bodyPr/>
                    <a:lstStyle/>
                    <a:p>
                      <a:pPr algn="ctr" fontAlgn="ctr"/>
                      <a:r>
                        <a:rPr lang="en-US" sz="1400" b="1" u="none" strike="noStrike" dirty="0" smtClean="0">
                          <a:effectLst/>
                        </a:rPr>
                        <a:t>Gravimetric</a:t>
                      </a:r>
                      <a:r>
                        <a:rPr lang="en-US" sz="1400" b="1" u="none" strike="noStrike" baseline="0" dirty="0" smtClean="0">
                          <a:effectLst/>
                        </a:rPr>
                        <a:t> Dust</a:t>
                      </a:r>
                      <a:endParaRPr lang="en-US" sz="1400" b="1" i="0" u="none" strike="noStrike" dirty="0">
                        <a:solidFill>
                          <a:srgbClr val="000000"/>
                        </a:solidFill>
                        <a:effectLst/>
                        <a:latin typeface="Calibri"/>
                      </a:endParaRPr>
                    </a:p>
                  </a:txBody>
                  <a:tcPr marL="9525" marR="9525" marT="9525" marB="0" anchor="ctr"/>
                </a:tc>
                <a:tc>
                  <a:txBody>
                    <a:bodyPr/>
                    <a:lstStyle/>
                    <a:p>
                      <a:pPr algn="ctr" fontAlgn="ctr"/>
                      <a:r>
                        <a:rPr lang="en-US" sz="1400" b="0" i="0" u="none" strike="noStrike" dirty="0" smtClean="0">
                          <a:solidFill>
                            <a:srgbClr val="000000"/>
                          </a:solidFill>
                          <a:effectLst/>
                          <a:latin typeface="Calibri"/>
                        </a:rPr>
                        <a:t>4/4</a:t>
                      </a:r>
                      <a:endParaRPr lang="en-US" sz="1400" b="0" i="0" u="none" strike="noStrike" dirty="0">
                        <a:solidFill>
                          <a:srgbClr val="000000"/>
                        </a:solidFill>
                        <a:effectLst/>
                        <a:latin typeface="Calibri"/>
                      </a:endParaRPr>
                    </a:p>
                  </a:txBody>
                  <a:tcPr marL="9525" marR="9525" marT="9525" marB="0" anchor="ctr"/>
                </a:tc>
                <a:tc>
                  <a:txBody>
                    <a:bodyPr/>
                    <a:lstStyle/>
                    <a:p>
                      <a:pPr algn="ctr" fontAlgn="ctr"/>
                      <a:r>
                        <a:rPr lang="en-US" sz="1400" b="0" i="0" u="none" strike="noStrike" dirty="0" smtClean="0">
                          <a:solidFill>
                            <a:srgbClr val="000000"/>
                          </a:solidFill>
                          <a:effectLst/>
                          <a:latin typeface="Calibri"/>
                        </a:rPr>
                        <a:t>0/0</a:t>
                      </a:r>
                      <a:endParaRPr lang="en-US" sz="1400" b="0" i="0" u="none" strike="noStrike" dirty="0">
                        <a:solidFill>
                          <a:srgbClr val="000000"/>
                        </a:solidFill>
                        <a:effectLst/>
                        <a:latin typeface="Calibri"/>
                      </a:endParaRPr>
                    </a:p>
                  </a:txBody>
                  <a:tcPr marL="9525" marR="9525" marT="9525" marB="0" anchor="ctr"/>
                </a:tc>
                <a:tc>
                  <a:txBody>
                    <a:bodyPr/>
                    <a:lstStyle/>
                    <a:p>
                      <a:pPr algn="ctr" fontAlgn="ctr"/>
                      <a:r>
                        <a:rPr lang="en-US" sz="1400" b="0" i="0" u="none" strike="noStrike" dirty="0" smtClean="0">
                          <a:solidFill>
                            <a:srgbClr val="000000"/>
                          </a:solidFill>
                          <a:effectLst/>
                          <a:latin typeface="Calibri"/>
                        </a:rPr>
                        <a:t>4/4</a:t>
                      </a:r>
                      <a:endParaRPr lang="en-US" sz="1400" b="0" i="0" u="none" strike="noStrike" dirty="0">
                        <a:solidFill>
                          <a:srgbClr val="000000"/>
                        </a:solidFill>
                        <a:effectLst/>
                        <a:latin typeface="Calibri"/>
                      </a:endParaRPr>
                    </a:p>
                  </a:txBody>
                  <a:tcPr marL="9525" marR="9525" marT="9525" marB="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0/0</a:t>
                      </a:r>
                    </a:p>
                  </a:txBody>
                  <a:tcPr marL="9525" marR="9525" marT="9525" marB="0" anchor="ctr"/>
                </a:tc>
              </a:tr>
            </a:tbl>
          </a:graphicData>
        </a:graphic>
      </p:graphicFrame>
      <p:sp>
        <p:nvSpPr>
          <p:cNvPr id="6" name="TextBox 5"/>
          <p:cNvSpPr txBox="1"/>
          <p:nvPr/>
        </p:nvSpPr>
        <p:spPr>
          <a:xfrm>
            <a:off x="0" y="2800290"/>
            <a:ext cx="9144000" cy="400110"/>
          </a:xfrm>
          <a:prstGeom prst="rect">
            <a:avLst/>
          </a:prstGeom>
          <a:noFill/>
        </p:spPr>
        <p:txBody>
          <a:bodyPr wrap="square" rtlCol="0">
            <a:spAutoFit/>
          </a:bodyPr>
          <a:lstStyle/>
          <a:p>
            <a:pPr algn="ctr"/>
            <a:r>
              <a:rPr lang="en-US" sz="2000" b="1" dirty="0" smtClean="0">
                <a:solidFill>
                  <a:schemeClr val="accent1"/>
                </a:solidFill>
                <a:latin typeface="Arial"/>
                <a:ea typeface="Geneva" charset="-128"/>
                <a:cs typeface="Geneva" charset="0"/>
              </a:rPr>
              <a:t>Proficiency Test</a:t>
            </a:r>
            <a:endParaRPr lang="en-US" sz="2000" b="1" dirty="0">
              <a:solidFill>
                <a:schemeClr val="accent1"/>
              </a:solidFill>
              <a:latin typeface="Arial"/>
              <a:ea typeface="Geneva" charset="-128"/>
              <a:cs typeface="Geneva" charset="0"/>
            </a:endParaRPr>
          </a:p>
        </p:txBody>
      </p:sp>
      <p:sp>
        <p:nvSpPr>
          <p:cNvPr id="7" name="Content Placeholder 2"/>
          <p:cNvSpPr txBox="1">
            <a:spLocks/>
          </p:cNvSpPr>
          <p:nvPr/>
        </p:nvSpPr>
        <p:spPr>
          <a:xfrm>
            <a:off x="457200" y="990600"/>
            <a:ext cx="8229600" cy="990601"/>
          </a:xfrm>
          <a:prstGeom prst="rect">
            <a:avLst/>
          </a:prstGeom>
        </p:spPr>
        <p:txBody>
          <a:bodyPr/>
          <a:lstStyle>
            <a:lvl1pPr marL="0" indent="0" algn="l" defTabSz="457200" rtl="0" eaLnBrk="0" fontAlgn="base" hangingPunct="0">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1600" dirty="0" smtClean="0"/>
              <a:t>Currently performing BAM 2015 round robin </a:t>
            </a:r>
            <a:endParaRPr lang="en-US" sz="1600" dirty="0"/>
          </a:p>
        </p:txBody>
      </p:sp>
    </p:spTree>
    <p:extLst>
      <p:ext uri="{BB962C8B-B14F-4D97-AF65-F5344CB8AC3E}">
        <p14:creationId xmlns:p14="http://schemas.microsoft.com/office/powerpoint/2010/main" val="1300058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a:bodyPr>
          <a:lstStyle/>
          <a:p>
            <a:pPr eaLnBrk="1" hangingPunct="1"/>
            <a:r>
              <a:rPr lang="en-US" dirty="0" smtClean="0">
                <a:solidFill>
                  <a:srgbClr val="7F7F7F"/>
                </a:solidFill>
                <a:latin typeface="Arial" charset="0"/>
                <a:ea typeface="Arial" charset="0"/>
                <a:cs typeface="Arial" charset="0"/>
              </a:rPr>
              <a:t>Previous </a:t>
            </a:r>
            <a:r>
              <a:rPr lang="en-US" dirty="0">
                <a:solidFill>
                  <a:srgbClr val="7F7F7F"/>
                </a:solidFill>
                <a:latin typeface="Arial" charset="0"/>
                <a:ea typeface="Arial" charset="0"/>
                <a:cs typeface="Arial" charset="0"/>
              </a:rPr>
              <a:t>Management Review</a:t>
            </a:r>
          </a:p>
          <a:p>
            <a:pPr marL="0" indent="0" eaLnBrk="1" hangingPunct="1"/>
            <a:r>
              <a:rPr lang="en-US" dirty="0" smtClean="0">
                <a:solidFill>
                  <a:srgbClr val="7F7F7F"/>
                </a:solidFill>
                <a:latin typeface="Arial" charset="0"/>
                <a:ea typeface="Arial" charset="0"/>
                <a:cs typeface="Arial" charset="0"/>
              </a:rPr>
              <a:t>Suitability of policies and procedures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Reports from managerial and supervisory personnel</a:t>
            </a:r>
          </a:p>
          <a:p>
            <a:pPr marL="0" indent="0" eaLnBrk="1" hangingPunct="1"/>
            <a:r>
              <a:rPr lang="en-US" dirty="0" smtClean="0">
                <a:solidFill>
                  <a:srgbClr val="7F7F7F"/>
                </a:solidFill>
                <a:latin typeface="Arial" charset="0"/>
                <a:ea typeface="Arial" charset="0"/>
                <a:cs typeface="Arial" charset="0"/>
              </a:rPr>
              <a:t>Internal </a:t>
            </a:r>
            <a:r>
              <a:rPr lang="en-US" dirty="0">
                <a:solidFill>
                  <a:srgbClr val="7F7F7F"/>
                </a:solidFill>
                <a:latin typeface="Arial" charset="0"/>
                <a:ea typeface="Arial" charset="0"/>
                <a:cs typeface="Arial" charset="0"/>
              </a:rPr>
              <a:t>and External Audits</a:t>
            </a:r>
          </a:p>
          <a:p>
            <a:pPr marL="0" indent="0" eaLnBrk="1" hangingPunct="1"/>
            <a:r>
              <a:rPr lang="en-US" dirty="0">
                <a:solidFill>
                  <a:srgbClr val="7F7F7F"/>
                </a:solidFill>
                <a:latin typeface="Arial" charset="0"/>
                <a:ea typeface="Arial" charset="0"/>
                <a:cs typeface="Arial" charset="0"/>
              </a:rPr>
              <a:t>Preventive and Corrective </a:t>
            </a:r>
            <a:r>
              <a:rPr lang="en-US" dirty="0" smtClean="0">
                <a:solidFill>
                  <a:srgbClr val="7F7F7F"/>
                </a:solidFill>
                <a:latin typeface="Arial" charset="0"/>
                <a:ea typeface="Arial" charset="0"/>
                <a:cs typeface="Arial" charset="0"/>
              </a:rPr>
              <a:t>Actions</a:t>
            </a:r>
          </a:p>
          <a:p>
            <a:pPr marL="0" indent="0" eaLnBrk="1" hangingPunct="1"/>
            <a:r>
              <a:rPr lang="en-US" dirty="0" smtClean="0">
                <a:solidFill>
                  <a:srgbClr val="7F7F7F"/>
                </a:solidFill>
                <a:latin typeface="Arial" charset="0"/>
                <a:ea typeface="Arial" charset="0"/>
                <a:cs typeface="Arial" charset="0"/>
              </a:rPr>
              <a:t>Quality Control</a:t>
            </a:r>
          </a:p>
          <a:p>
            <a:pPr eaLnBrk="1" hangingPunct="1"/>
            <a:r>
              <a:rPr lang="en-US" dirty="0">
                <a:solidFill>
                  <a:srgbClr val="7F7F7F"/>
                </a:solidFill>
                <a:latin typeface="Arial" charset="0"/>
                <a:ea typeface="Arial" charset="0"/>
                <a:cs typeface="Arial" charset="0"/>
              </a:rPr>
              <a:t>Inter-laboratory Comparisons/Proficiency Tests</a:t>
            </a:r>
          </a:p>
          <a:p>
            <a:pPr eaLnBrk="1" hangingPunct="1"/>
            <a:r>
              <a:rPr lang="en-US" dirty="0">
                <a:solidFill>
                  <a:schemeClr val="accent1"/>
                </a:solidFill>
                <a:latin typeface="Arial" charset="0"/>
                <a:ea typeface="Arial" charset="0"/>
                <a:cs typeface="Arial" charset="0"/>
              </a:rPr>
              <a:t>Volume and Types of Work</a:t>
            </a:r>
          </a:p>
          <a:p>
            <a:pPr eaLnBrk="1" hangingPunct="1">
              <a:tabLst>
                <a:tab pos="231775" algn="l"/>
              </a:tabLst>
            </a:pPr>
            <a:r>
              <a:rPr lang="en-US" dirty="0" smtClean="0">
                <a:solidFill>
                  <a:srgbClr val="7F7F7F"/>
                </a:solidFill>
                <a:latin typeface="Arial" charset="0"/>
                <a:ea typeface="Arial" charset="0"/>
                <a:cs typeface="Arial" charset="0"/>
              </a:rPr>
              <a:t>Feedback and Complaints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Changes Affecting the Management </a:t>
            </a:r>
            <a:r>
              <a:rPr lang="en-US" dirty="0">
                <a:solidFill>
                  <a:srgbClr val="7F7F7F"/>
                </a:solidFill>
                <a:latin typeface="Arial" charset="0"/>
                <a:ea typeface="Arial" charset="0"/>
                <a:cs typeface="Arial" charset="0"/>
              </a:rPr>
              <a:t>System</a:t>
            </a:r>
          </a:p>
          <a:p>
            <a:pPr marL="0" indent="0" eaLnBrk="1" hangingPunct="1"/>
            <a:r>
              <a:rPr lang="en-US" dirty="0" smtClean="0">
                <a:solidFill>
                  <a:srgbClr val="7F7F7F"/>
                </a:solidFill>
                <a:latin typeface="Arial" charset="0"/>
                <a:ea typeface="Arial" charset="0"/>
                <a:cs typeface="Arial" charset="0"/>
              </a:rPr>
              <a:t>Improvements and Action </a:t>
            </a:r>
            <a:r>
              <a:rPr lang="en-US" dirty="0">
                <a:solidFill>
                  <a:srgbClr val="7F7F7F"/>
                </a:solidFill>
                <a:latin typeface="Arial" charset="0"/>
                <a:ea typeface="Arial" charset="0"/>
                <a:cs typeface="Arial" charset="0"/>
              </a:rPr>
              <a:t>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17</a:t>
            </a:fld>
            <a:endParaRPr lang="en-US">
              <a:solidFill>
                <a:srgbClr val="000000"/>
              </a:solidFill>
            </a:endParaRPr>
          </a:p>
        </p:txBody>
      </p:sp>
    </p:spTree>
    <p:extLst>
      <p:ext uri="{BB962C8B-B14F-4D97-AF65-F5344CB8AC3E}">
        <p14:creationId xmlns:p14="http://schemas.microsoft.com/office/powerpoint/2010/main" val="2237360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0" y="274638"/>
            <a:ext cx="9144000" cy="1143000"/>
          </a:xfrm>
        </p:spPr>
        <p:txBody>
          <a:bodyPr/>
          <a:lstStyle/>
          <a:p>
            <a:pPr algn="ctr" eaLnBrk="1" hangingPunct="1"/>
            <a:r>
              <a:rPr lang="en-US" dirty="0" smtClean="0">
                <a:latin typeface="Arial" charset="0"/>
                <a:ea typeface="Geneva" charset="0"/>
              </a:rPr>
              <a:t>Volume and Types of Work</a:t>
            </a:r>
            <a:endParaRPr lang="en-US" dirty="0">
              <a:latin typeface="Arial" charset="0"/>
              <a:ea typeface="Geneva"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18</a:t>
            </a:fld>
            <a:endParaRPr lang="en-US">
              <a:solidFill>
                <a:srgbClr val="000000"/>
              </a:solidFill>
            </a:endParaRPr>
          </a:p>
        </p:txBody>
      </p:sp>
      <p:sp>
        <p:nvSpPr>
          <p:cNvPr id="2" name="Rectangle 1"/>
          <p:cNvSpPr/>
          <p:nvPr/>
        </p:nvSpPr>
        <p:spPr>
          <a:xfrm>
            <a:off x="1219200" y="1905000"/>
            <a:ext cx="4572000" cy="369332"/>
          </a:xfrm>
          <a:prstGeom prst="rect">
            <a:avLst/>
          </a:prstGeom>
        </p:spPr>
        <p:txBody>
          <a:bodyPr>
            <a:spAutoFit/>
          </a:bodyPr>
          <a:lstStyle/>
          <a:p>
            <a:r>
              <a:rPr lang="en-US" dirty="0" smtClean="0">
                <a:solidFill>
                  <a:schemeClr val="tx1">
                    <a:lumMod val="50000"/>
                  </a:schemeClr>
                </a:solidFill>
              </a:rPr>
              <a:t>Down on Volume</a:t>
            </a:r>
            <a:endParaRPr lang="en-US" dirty="0">
              <a:solidFill>
                <a:schemeClr val="tx1">
                  <a:lumMod val="50000"/>
                </a:schemeClr>
              </a:solidFill>
            </a:endParaRPr>
          </a:p>
        </p:txBody>
      </p:sp>
    </p:spTree>
    <p:extLst>
      <p:ext uri="{BB962C8B-B14F-4D97-AF65-F5344CB8AC3E}">
        <p14:creationId xmlns:p14="http://schemas.microsoft.com/office/powerpoint/2010/main" val="309020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a:bodyPr>
          <a:lstStyle/>
          <a:p>
            <a:pPr eaLnBrk="1" hangingPunct="1"/>
            <a:r>
              <a:rPr lang="en-US" dirty="0" smtClean="0">
                <a:solidFill>
                  <a:srgbClr val="7F7F7F"/>
                </a:solidFill>
                <a:latin typeface="Arial" charset="0"/>
                <a:ea typeface="Arial" charset="0"/>
                <a:cs typeface="Arial" charset="0"/>
              </a:rPr>
              <a:t>Previous </a:t>
            </a:r>
            <a:r>
              <a:rPr lang="en-US" dirty="0">
                <a:solidFill>
                  <a:srgbClr val="7F7F7F"/>
                </a:solidFill>
                <a:latin typeface="Arial" charset="0"/>
                <a:ea typeface="Arial" charset="0"/>
                <a:cs typeface="Arial" charset="0"/>
              </a:rPr>
              <a:t>Management Review</a:t>
            </a:r>
          </a:p>
          <a:p>
            <a:pPr marL="0" indent="0" eaLnBrk="1" hangingPunct="1"/>
            <a:r>
              <a:rPr lang="en-US" dirty="0" smtClean="0">
                <a:solidFill>
                  <a:srgbClr val="7F7F7F"/>
                </a:solidFill>
                <a:latin typeface="Arial" charset="0"/>
                <a:ea typeface="Arial" charset="0"/>
                <a:cs typeface="Arial" charset="0"/>
              </a:rPr>
              <a:t>Suitability of policies and procedures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Reports from managerial and supervisory personnel</a:t>
            </a:r>
          </a:p>
          <a:p>
            <a:pPr marL="0" indent="0" eaLnBrk="1" hangingPunct="1"/>
            <a:r>
              <a:rPr lang="en-US" dirty="0" smtClean="0">
                <a:solidFill>
                  <a:srgbClr val="7F7F7F"/>
                </a:solidFill>
                <a:latin typeface="Arial" charset="0"/>
                <a:ea typeface="Arial" charset="0"/>
                <a:cs typeface="Arial" charset="0"/>
              </a:rPr>
              <a:t>Internal </a:t>
            </a:r>
            <a:r>
              <a:rPr lang="en-US" dirty="0">
                <a:solidFill>
                  <a:srgbClr val="7F7F7F"/>
                </a:solidFill>
                <a:latin typeface="Arial" charset="0"/>
                <a:ea typeface="Arial" charset="0"/>
                <a:cs typeface="Arial" charset="0"/>
              </a:rPr>
              <a:t>and External Audits</a:t>
            </a:r>
          </a:p>
          <a:p>
            <a:pPr marL="0" indent="0" eaLnBrk="1" hangingPunct="1"/>
            <a:r>
              <a:rPr lang="en-US" dirty="0">
                <a:solidFill>
                  <a:srgbClr val="7F7F7F"/>
                </a:solidFill>
                <a:latin typeface="Arial" charset="0"/>
                <a:ea typeface="Arial" charset="0"/>
                <a:cs typeface="Arial" charset="0"/>
              </a:rPr>
              <a:t>Preventive and Corrective </a:t>
            </a:r>
            <a:r>
              <a:rPr lang="en-US" dirty="0" smtClean="0">
                <a:solidFill>
                  <a:srgbClr val="7F7F7F"/>
                </a:solidFill>
                <a:latin typeface="Arial" charset="0"/>
                <a:ea typeface="Arial" charset="0"/>
                <a:cs typeface="Arial" charset="0"/>
              </a:rPr>
              <a:t>Actions</a:t>
            </a:r>
          </a:p>
          <a:p>
            <a:pPr marL="0" indent="0" eaLnBrk="1" hangingPunct="1"/>
            <a:r>
              <a:rPr lang="en-US" dirty="0" smtClean="0">
                <a:solidFill>
                  <a:srgbClr val="7F7F7F"/>
                </a:solidFill>
                <a:latin typeface="Arial" charset="0"/>
                <a:ea typeface="Arial" charset="0"/>
                <a:cs typeface="Arial" charset="0"/>
              </a:rPr>
              <a:t>Quality Control</a:t>
            </a:r>
          </a:p>
          <a:p>
            <a:pPr eaLnBrk="1" hangingPunct="1"/>
            <a:r>
              <a:rPr lang="en-US" dirty="0">
                <a:solidFill>
                  <a:srgbClr val="7F7F7F"/>
                </a:solidFill>
                <a:latin typeface="Arial" charset="0"/>
                <a:ea typeface="Arial" charset="0"/>
                <a:cs typeface="Arial" charset="0"/>
              </a:rPr>
              <a:t>Inter-laboratory Comparisons/Proficiency Tests</a:t>
            </a:r>
          </a:p>
          <a:p>
            <a:pPr eaLnBrk="1" hangingPunct="1"/>
            <a:r>
              <a:rPr lang="en-US" dirty="0">
                <a:solidFill>
                  <a:srgbClr val="7F7F7F"/>
                </a:solidFill>
                <a:latin typeface="Arial" charset="0"/>
                <a:ea typeface="Arial" charset="0"/>
                <a:cs typeface="Arial" charset="0"/>
              </a:rPr>
              <a:t>Volume and Types of Work</a:t>
            </a:r>
          </a:p>
          <a:p>
            <a:pPr eaLnBrk="1" hangingPunct="1">
              <a:tabLst>
                <a:tab pos="231775" algn="l"/>
              </a:tabLst>
            </a:pPr>
            <a:r>
              <a:rPr lang="en-US" dirty="0">
                <a:solidFill>
                  <a:schemeClr val="accent1"/>
                </a:solidFill>
                <a:latin typeface="Arial" charset="0"/>
                <a:ea typeface="Arial" charset="0"/>
                <a:cs typeface="Arial" charset="0"/>
              </a:rPr>
              <a:t>Feedback and Complaints</a:t>
            </a:r>
          </a:p>
          <a:p>
            <a:pPr marL="0" indent="0" eaLnBrk="1" hangingPunct="1"/>
            <a:r>
              <a:rPr lang="en-US" dirty="0" smtClean="0">
                <a:solidFill>
                  <a:srgbClr val="7F7F7F"/>
                </a:solidFill>
                <a:latin typeface="Arial" charset="0"/>
                <a:ea typeface="Arial" charset="0"/>
                <a:cs typeface="Arial" charset="0"/>
              </a:rPr>
              <a:t>Changes Affecting the Management </a:t>
            </a:r>
            <a:r>
              <a:rPr lang="en-US" dirty="0">
                <a:solidFill>
                  <a:srgbClr val="7F7F7F"/>
                </a:solidFill>
                <a:latin typeface="Arial" charset="0"/>
                <a:ea typeface="Arial" charset="0"/>
                <a:cs typeface="Arial" charset="0"/>
              </a:rPr>
              <a:t>System</a:t>
            </a:r>
          </a:p>
          <a:p>
            <a:pPr marL="0" indent="0" eaLnBrk="1" hangingPunct="1"/>
            <a:r>
              <a:rPr lang="en-US" dirty="0" smtClean="0">
                <a:solidFill>
                  <a:srgbClr val="7F7F7F"/>
                </a:solidFill>
                <a:latin typeface="Arial" charset="0"/>
                <a:ea typeface="Arial" charset="0"/>
                <a:cs typeface="Arial" charset="0"/>
              </a:rPr>
              <a:t>Improvements and Action </a:t>
            </a:r>
            <a:r>
              <a:rPr lang="en-US" dirty="0">
                <a:solidFill>
                  <a:srgbClr val="7F7F7F"/>
                </a:solidFill>
                <a:latin typeface="Arial" charset="0"/>
                <a:ea typeface="Arial" charset="0"/>
                <a:cs typeface="Arial" charset="0"/>
              </a:rPr>
              <a:t>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19</a:t>
            </a:fld>
            <a:endParaRPr lang="en-US">
              <a:solidFill>
                <a:srgbClr val="000000"/>
              </a:solidFill>
            </a:endParaRPr>
          </a:p>
        </p:txBody>
      </p:sp>
    </p:spTree>
    <p:extLst>
      <p:ext uri="{BB962C8B-B14F-4D97-AF65-F5344CB8AC3E}">
        <p14:creationId xmlns:p14="http://schemas.microsoft.com/office/powerpoint/2010/main" val="2237360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a:bodyPr>
          <a:lstStyle/>
          <a:p>
            <a:pPr eaLnBrk="1" hangingPunct="1"/>
            <a:r>
              <a:rPr lang="en-US" dirty="0" smtClean="0">
                <a:solidFill>
                  <a:schemeClr val="accent1"/>
                </a:solidFill>
                <a:latin typeface="Arial" charset="0"/>
                <a:ea typeface="Arial" charset="0"/>
                <a:cs typeface="Arial" charset="0"/>
              </a:rPr>
              <a:t>Previous </a:t>
            </a:r>
            <a:r>
              <a:rPr lang="en-US" dirty="0">
                <a:solidFill>
                  <a:schemeClr val="accent1"/>
                </a:solidFill>
                <a:latin typeface="Arial" charset="0"/>
                <a:ea typeface="Arial" charset="0"/>
                <a:cs typeface="Arial" charset="0"/>
              </a:rPr>
              <a:t>Management Review</a:t>
            </a:r>
          </a:p>
          <a:p>
            <a:pPr marL="0" indent="0" eaLnBrk="1" hangingPunct="1"/>
            <a:r>
              <a:rPr lang="en-US" dirty="0" smtClean="0">
                <a:solidFill>
                  <a:srgbClr val="7F7F7F"/>
                </a:solidFill>
                <a:latin typeface="Arial" charset="0"/>
                <a:ea typeface="Arial" charset="0"/>
                <a:cs typeface="Arial" charset="0"/>
              </a:rPr>
              <a:t>Suitability of policies and procedures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Reports from managerial and supervisory personnel</a:t>
            </a:r>
          </a:p>
          <a:p>
            <a:pPr marL="0" indent="0" eaLnBrk="1" hangingPunct="1"/>
            <a:r>
              <a:rPr lang="en-US" dirty="0" smtClean="0">
                <a:solidFill>
                  <a:srgbClr val="7F7F7F"/>
                </a:solidFill>
                <a:latin typeface="Arial" charset="0"/>
                <a:ea typeface="Arial" charset="0"/>
                <a:cs typeface="Arial" charset="0"/>
              </a:rPr>
              <a:t>Internal </a:t>
            </a:r>
            <a:r>
              <a:rPr lang="en-US" dirty="0">
                <a:solidFill>
                  <a:srgbClr val="7F7F7F"/>
                </a:solidFill>
                <a:latin typeface="Arial" charset="0"/>
                <a:ea typeface="Arial" charset="0"/>
                <a:cs typeface="Arial" charset="0"/>
              </a:rPr>
              <a:t>and External Audits</a:t>
            </a:r>
          </a:p>
          <a:p>
            <a:pPr marL="0" indent="0" eaLnBrk="1" hangingPunct="1"/>
            <a:r>
              <a:rPr lang="en-US" dirty="0">
                <a:solidFill>
                  <a:srgbClr val="7F7F7F"/>
                </a:solidFill>
                <a:latin typeface="Arial" charset="0"/>
                <a:ea typeface="Arial" charset="0"/>
                <a:cs typeface="Arial" charset="0"/>
              </a:rPr>
              <a:t>Preventive and Corrective </a:t>
            </a:r>
            <a:r>
              <a:rPr lang="en-US" dirty="0" smtClean="0">
                <a:solidFill>
                  <a:srgbClr val="7F7F7F"/>
                </a:solidFill>
                <a:latin typeface="Arial" charset="0"/>
                <a:ea typeface="Arial" charset="0"/>
                <a:cs typeface="Arial" charset="0"/>
              </a:rPr>
              <a:t>Actions</a:t>
            </a:r>
          </a:p>
          <a:p>
            <a:pPr marL="0" indent="0" eaLnBrk="1" hangingPunct="1"/>
            <a:r>
              <a:rPr lang="en-US" dirty="0" smtClean="0">
                <a:solidFill>
                  <a:srgbClr val="7F7F7F"/>
                </a:solidFill>
                <a:latin typeface="Arial" charset="0"/>
                <a:ea typeface="Arial" charset="0"/>
                <a:cs typeface="Arial" charset="0"/>
              </a:rPr>
              <a:t>Quality Control</a:t>
            </a:r>
          </a:p>
          <a:p>
            <a:pPr marL="0" indent="0" eaLnBrk="1" hangingPunct="1"/>
            <a:r>
              <a:rPr lang="en-US" dirty="0" smtClean="0">
                <a:solidFill>
                  <a:srgbClr val="7F7F7F"/>
                </a:solidFill>
                <a:latin typeface="Arial" charset="0"/>
                <a:ea typeface="Arial" charset="0"/>
                <a:cs typeface="Arial" charset="0"/>
              </a:rPr>
              <a:t>Inter-laboratory Comparisons/Proficiency Tests</a:t>
            </a:r>
          </a:p>
          <a:p>
            <a:pPr eaLnBrk="1" hangingPunct="1"/>
            <a:r>
              <a:rPr lang="en-US" dirty="0">
                <a:solidFill>
                  <a:srgbClr val="7F7F7F"/>
                </a:solidFill>
                <a:latin typeface="Arial" charset="0"/>
                <a:ea typeface="Arial" charset="0"/>
                <a:cs typeface="Arial" charset="0"/>
              </a:rPr>
              <a:t>Volume and Types of Work</a:t>
            </a:r>
          </a:p>
          <a:p>
            <a:pPr eaLnBrk="1" hangingPunct="1">
              <a:tabLst>
                <a:tab pos="231775" algn="l"/>
              </a:tabLst>
            </a:pPr>
            <a:r>
              <a:rPr lang="en-US" dirty="0" smtClean="0">
                <a:solidFill>
                  <a:srgbClr val="7F7F7F"/>
                </a:solidFill>
                <a:latin typeface="Arial" charset="0"/>
                <a:ea typeface="Arial" charset="0"/>
                <a:cs typeface="Arial" charset="0"/>
              </a:rPr>
              <a:t>Feedback and Complaints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Changes Affecting the Management </a:t>
            </a:r>
            <a:r>
              <a:rPr lang="en-US" dirty="0">
                <a:solidFill>
                  <a:srgbClr val="7F7F7F"/>
                </a:solidFill>
                <a:latin typeface="Arial" charset="0"/>
                <a:ea typeface="Arial" charset="0"/>
                <a:cs typeface="Arial" charset="0"/>
              </a:rPr>
              <a:t>System</a:t>
            </a:r>
          </a:p>
          <a:p>
            <a:pPr marL="0" indent="0" eaLnBrk="1" hangingPunct="1"/>
            <a:r>
              <a:rPr lang="en-US" dirty="0" smtClean="0">
                <a:solidFill>
                  <a:srgbClr val="7F7F7F"/>
                </a:solidFill>
                <a:latin typeface="Arial" charset="0"/>
                <a:ea typeface="Arial" charset="0"/>
                <a:cs typeface="Arial" charset="0"/>
              </a:rPr>
              <a:t>Improvements and Action </a:t>
            </a:r>
            <a:r>
              <a:rPr lang="en-US" dirty="0">
                <a:solidFill>
                  <a:srgbClr val="7F7F7F"/>
                </a:solidFill>
                <a:latin typeface="Arial" charset="0"/>
                <a:ea typeface="Arial" charset="0"/>
                <a:cs typeface="Arial" charset="0"/>
              </a:rPr>
              <a:t>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2</a:t>
            </a:fld>
            <a:endParaRPr lang="en-US">
              <a:solidFill>
                <a:srgbClr val="000000"/>
              </a:solidFill>
            </a:endParaRPr>
          </a:p>
        </p:txBody>
      </p:sp>
    </p:spTree>
    <p:extLst>
      <p:ext uri="{BB962C8B-B14F-4D97-AF65-F5344CB8AC3E}">
        <p14:creationId xmlns:p14="http://schemas.microsoft.com/office/powerpoint/2010/main" val="10941585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lstStyle/>
          <a:p>
            <a:pPr algn="ctr"/>
            <a:r>
              <a:rPr lang="en-US" dirty="0" smtClean="0"/>
              <a:t>Feedback and Complaints</a:t>
            </a:r>
            <a:endParaRPr lang="en-US" dirty="0"/>
          </a:p>
        </p:txBody>
      </p:sp>
      <p:sp>
        <p:nvSpPr>
          <p:cNvPr id="3" name="Content Placeholder 2"/>
          <p:cNvSpPr>
            <a:spLocks noGrp="1"/>
          </p:cNvSpPr>
          <p:nvPr>
            <p:ph idx="1"/>
          </p:nvPr>
        </p:nvSpPr>
        <p:spPr>
          <a:xfrm>
            <a:off x="457200" y="762000"/>
            <a:ext cx="8229600" cy="4038600"/>
          </a:xfrm>
        </p:spPr>
        <p:txBody>
          <a:bodyPr>
            <a:normAutofit/>
          </a:bodyPr>
          <a:lstStyle/>
          <a:p>
            <a:pPr marL="342900" indent="-342900">
              <a:buFont typeface="Arial" panose="020B0604020202020204" pitchFamily="34" charset="0"/>
              <a:buChar char="•"/>
            </a:pPr>
            <a:r>
              <a:rPr lang="en-US" sz="2000" b="0" dirty="0" smtClean="0">
                <a:solidFill>
                  <a:schemeClr val="accent1"/>
                </a:solidFill>
                <a:latin typeface="Arial"/>
                <a:cs typeface="Geneva" charset="0"/>
              </a:rPr>
              <a:t>ULE uses UL’s Customer Experience Survey</a:t>
            </a:r>
          </a:p>
          <a:p>
            <a:pPr marL="342900" indent="-342900">
              <a:buFont typeface="Arial" panose="020B0604020202020204" pitchFamily="34" charset="0"/>
              <a:buChar char="•"/>
            </a:pPr>
            <a:r>
              <a:rPr lang="en-US" sz="2000" b="0" dirty="0">
                <a:solidFill>
                  <a:schemeClr val="accent1"/>
                </a:solidFill>
                <a:latin typeface="Arial"/>
                <a:cs typeface="Geneva" charset="0"/>
                <a:hlinkClick r:id="rId3"/>
              </a:rPr>
              <a:t>https://</a:t>
            </a:r>
            <a:r>
              <a:rPr lang="en-US" sz="2000" b="0" dirty="0" smtClean="0">
                <a:solidFill>
                  <a:schemeClr val="accent1"/>
                </a:solidFill>
                <a:latin typeface="Arial"/>
                <a:cs typeface="Geneva" charset="0"/>
                <a:hlinkClick r:id="rId3"/>
              </a:rPr>
              <a:t>walkerbi.walkerinfo.com/analytics/saw.dll?Dashboard</a:t>
            </a:r>
            <a:endParaRPr lang="en-US" sz="2000" b="0" dirty="0" smtClean="0">
              <a:solidFill>
                <a:schemeClr val="accent1"/>
              </a:solidFill>
              <a:latin typeface="Arial"/>
              <a:cs typeface="Geneva" charset="0"/>
            </a:endParaRPr>
          </a:p>
          <a:p>
            <a:pPr marL="342900" indent="-342900">
              <a:buFont typeface="Arial" panose="020B0604020202020204" pitchFamily="34" charset="0"/>
              <a:buChar char="•"/>
            </a:pPr>
            <a:r>
              <a:rPr lang="en-US" sz="2000" b="0" dirty="0" smtClean="0">
                <a:solidFill>
                  <a:schemeClr val="accent1"/>
                </a:solidFill>
                <a:latin typeface="Arial"/>
                <a:cs typeface="Geneva" charset="0"/>
              </a:rPr>
              <a:t>Currently no Appeals. </a:t>
            </a:r>
          </a:p>
          <a:p>
            <a:pPr marL="342900" indent="-342900">
              <a:buFont typeface="Arial" panose="020B0604020202020204" pitchFamily="34" charset="0"/>
              <a:buChar char="•"/>
            </a:pPr>
            <a:endParaRPr lang="en-US" sz="2000" b="0" dirty="0" smtClean="0">
              <a:solidFill>
                <a:schemeClr val="accent1"/>
              </a:solidFill>
              <a:latin typeface="Arial"/>
              <a:cs typeface="Geneva" charset="0"/>
            </a:endParaRPr>
          </a:p>
          <a:p>
            <a:pPr marL="342900" indent="-342900">
              <a:buFont typeface="Arial" panose="020B0604020202020204" pitchFamily="34" charset="0"/>
              <a:buChar char="•"/>
            </a:pPr>
            <a:endParaRPr lang="en-US" sz="2000" b="0" dirty="0" smtClean="0">
              <a:solidFill>
                <a:schemeClr val="accent1"/>
              </a:solidFill>
              <a:latin typeface="Arial"/>
              <a:cs typeface="Geneva" charset="0"/>
            </a:endParaRPr>
          </a:p>
        </p:txBody>
      </p:sp>
      <p:sp>
        <p:nvSpPr>
          <p:cNvPr id="4" name="Slide Number Placeholder 3"/>
          <p:cNvSpPr>
            <a:spLocks noGrp="1"/>
          </p:cNvSpPr>
          <p:nvPr>
            <p:ph type="sldNum" sz="quarter" idx="10"/>
          </p:nvPr>
        </p:nvSpPr>
        <p:spPr/>
        <p:txBody>
          <a:bodyPr/>
          <a:lstStyle/>
          <a:p>
            <a:fld id="{B6C7148A-9F10-C148-9B6A-0C27445671A9}" type="slidenum">
              <a:rPr lang="en-US" smtClean="0">
                <a:solidFill>
                  <a:srgbClr val="000000"/>
                </a:solidFill>
              </a:rPr>
              <a:pPr/>
              <a:t>20</a:t>
            </a:fld>
            <a:endParaRPr lang="en-US">
              <a:solidFill>
                <a:srgbClr val="000000"/>
              </a:solidFill>
            </a:endParaRPr>
          </a:p>
        </p:txBody>
      </p:sp>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3894"/>
          <a:stretch/>
        </p:blipFill>
        <p:spPr bwMode="auto">
          <a:xfrm>
            <a:off x="0" y="2943225"/>
            <a:ext cx="2361757" cy="284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3791"/>
          <a:stretch/>
        </p:blipFill>
        <p:spPr bwMode="auto">
          <a:xfrm>
            <a:off x="2318639" y="2743200"/>
            <a:ext cx="6825362" cy="3571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3197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B6C7148A-9F10-C148-9B6A-0C27445671A9}" type="slidenum">
              <a:rPr lang="en-US" smtClean="0">
                <a:solidFill>
                  <a:srgbClr val="000000"/>
                </a:solidFill>
              </a:rPr>
              <a:pPr/>
              <a:t>21</a:t>
            </a:fld>
            <a:endParaRPr lang="en-US">
              <a:solidFill>
                <a:srgbClr val="000000"/>
              </a:solidFill>
            </a:endParaRPr>
          </a:p>
        </p:txBody>
      </p:sp>
      <p:pic>
        <p:nvPicPr>
          <p:cNvPr id="2052" name="Picture 4" descr="C:\Users\40558\AppData\Local\Microsoft\Windows\Temporary Internet Files\Content.IE5\CZX3NQO3\IMG_URLs_SC&amp;S_by_Divis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316"/>
            <a:ext cx="87921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67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C7148A-9F10-C148-9B6A-0C27445671A9}" type="slidenum">
              <a:rPr lang="en-US" smtClean="0">
                <a:solidFill>
                  <a:srgbClr val="000000"/>
                </a:solidFill>
              </a:rPr>
              <a:pPr/>
              <a:t>22</a:t>
            </a:fld>
            <a:endParaRPr lang="en-US">
              <a:solidFill>
                <a:srgbClr val="0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0"/>
            <a:ext cx="3810000"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787" y="3456221"/>
            <a:ext cx="6159213" cy="2945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3721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a:bodyPr>
          <a:lstStyle/>
          <a:p>
            <a:pPr eaLnBrk="1" hangingPunct="1"/>
            <a:r>
              <a:rPr lang="en-US" dirty="0" smtClean="0">
                <a:solidFill>
                  <a:srgbClr val="7F7F7F"/>
                </a:solidFill>
                <a:latin typeface="Arial" charset="0"/>
                <a:ea typeface="Arial" charset="0"/>
                <a:cs typeface="Arial" charset="0"/>
              </a:rPr>
              <a:t>Previous </a:t>
            </a:r>
            <a:r>
              <a:rPr lang="en-US" dirty="0">
                <a:solidFill>
                  <a:srgbClr val="7F7F7F"/>
                </a:solidFill>
                <a:latin typeface="Arial" charset="0"/>
                <a:ea typeface="Arial" charset="0"/>
                <a:cs typeface="Arial" charset="0"/>
              </a:rPr>
              <a:t>Management Review</a:t>
            </a:r>
          </a:p>
          <a:p>
            <a:pPr marL="0" indent="0" eaLnBrk="1" hangingPunct="1"/>
            <a:r>
              <a:rPr lang="en-US" dirty="0" smtClean="0">
                <a:solidFill>
                  <a:srgbClr val="7F7F7F"/>
                </a:solidFill>
                <a:latin typeface="Arial" charset="0"/>
                <a:ea typeface="Arial" charset="0"/>
                <a:cs typeface="Arial" charset="0"/>
              </a:rPr>
              <a:t>Suitability of policies and procedures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Reports from managerial and supervisory personnel</a:t>
            </a:r>
          </a:p>
          <a:p>
            <a:pPr marL="0" indent="0" eaLnBrk="1" hangingPunct="1"/>
            <a:r>
              <a:rPr lang="en-US" dirty="0" smtClean="0">
                <a:solidFill>
                  <a:srgbClr val="7F7F7F"/>
                </a:solidFill>
                <a:latin typeface="Arial" charset="0"/>
                <a:ea typeface="Arial" charset="0"/>
                <a:cs typeface="Arial" charset="0"/>
              </a:rPr>
              <a:t>Internal </a:t>
            </a:r>
            <a:r>
              <a:rPr lang="en-US" dirty="0">
                <a:solidFill>
                  <a:srgbClr val="7F7F7F"/>
                </a:solidFill>
                <a:latin typeface="Arial" charset="0"/>
                <a:ea typeface="Arial" charset="0"/>
                <a:cs typeface="Arial" charset="0"/>
              </a:rPr>
              <a:t>and External Audits</a:t>
            </a:r>
          </a:p>
          <a:p>
            <a:pPr marL="0" indent="0" eaLnBrk="1" hangingPunct="1"/>
            <a:r>
              <a:rPr lang="en-US" dirty="0">
                <a:solidFill>
                  <a:srgbClr val="7F7F7F"/>
                </a:solidFill>
                <a:latin typeface="Arial" charset="0"/>
                <a:ea typeface="Arial" charset="0"/>
                <a:cs typeface="Arial" charset="0"/>
              </a:rPr>
              <a:t>Preventive and Corrective </a:t>
            </a:r>
            <a:r>
              <a:rPr lang="en-US" dirty="0" smtClean="0">
                <a:solidFill>
                  <a:srgbClr val="7F7F7F"/>
                </a:solidFill>
                <a:latin typeface="Arial" charset="0"/>
                <a:ea typeface="Arial" charset="0"/>
                <a:cs typeface="Arial" charset="0"/>
              </a:rPr>
              <a:t>Actions</a:t>
            </a:r>
          </a:p>
          <a:p>
            <a:pPr marL="0" indent="0" eaLnBrk="1" hangingPunct="1"/>
            <a:r>
              <a:rPr lang="en-US" dirty="0" smtClean="0">
                <a:solidFill>
                  <a:srgbClr val="7F7F7F"/>
                </a:solidFill>
                <a:latin typeface="Arial" charset="0"/>
                <a:ea typeface="Arial" charset="0"/>
                <a:cs typeface="Arial" charset="0"/>
              </a:rPr>
              <a:t>Quality Control</a:t>
            </a:r>
          </a:p>
          <a:p>
            <a:pPr eaLnBrk="1" hangingPunct="1"/>
            <a:r>
              <a:rPr lang="en-US" dirty="0">
                <a:solidFill>
                  <a:srgbClr val="7F7F7F"/>
                </a:solidFill>
                <a:latin typeface="Arial" charset="0"/>
                <a:ea typeface="Arial" charset="0"/>
                <a:cs typeface="Arial" charset="0"/>
              </a:rPr>
              <a:t>Inter-laboratory Comparisons/Proficiency Tests</a:t>
            </a:r>
          </a:p>
          <a:p>
            <a:pPr eaLnBrk="1" hangingPunct="1"/>
            <a:r>
              <a:rPr lang="en-US" dirty="0">
                <a:solidFill>
                  <a:srgbClr val="7F7F7F"/>
                </a:solidFill>
                <a:latin typeface="Arial" charset="0"/>
                <a:ea typeface="Arial" charset="0"/>
                <a:cs typeface="Arial" charset="0"/>
              </a:rPr>
              <a:t>Volume and Types of Work</a:t>
            </a:r>
          </a:p>
          <a:p>
            <a:pPr eaLnBrk="1" hangingPunct="1">
              <a:tabLst>
                <a:tab pos="231775" algn="l"/>
              </a:tabLst>
            </a:pPr>
            <a:r>
              <a:rPr lang="en-US" dirty="0">
                <a:solidFill>
                  <a:srgbClr val="7F7F7F"/>
                </a:solidFill>
                <a:latin typeface="Arial" charset="0"/>
                <a:ea typeface="Arial" charset="0"/>
                <a:cs typeface="Arial" charset="0"/>
              </a:rPr>
              <a:t>Feedback and Complaints</a:t>
            </a:r>
          </a:p>
          <a:p>
            <a:pPr marL="0" indent="0" eaLnBrk="1" hangingPunct="1"/>
            <a:r>
              <a:rPr lang="en-US" dirty="0">
                <a:solidFill>
                  <a:schemeClr val="accent1"/>
                </a:solidFill>
                <a:latin typeface="Arial" charset="0"/>
                <a:ea typeface="Arial" charset="0"/>
                <a:cs typeface="Arial" charset="0"/>
              </a:rPr>
              <a:t>Changes Affecting the Management System</a:t>
            </a:r>
          </a:p>
          <a:p>
            <a:pPr marL="0" indent="0" eaLnBrk="1" hangingPunct="1"/>
            <a:r>
              <a:rPr lang="en-US" dirty="0" smtClean="0">
                <a:solidFill>
                  <a:srgbClr val="7F7F7F"/>
                </a:solidFill>
                <a:latin typeface="Arial" charset="0"/>
                <a:ea typeface="Arial" charset="0"/>
                <a:cs typeface="Arial" charset="0"/>
              </a:rPr>
              <a:t>Improvements and Action </a:t>
            </a:r>
            <a:r>
              <a:rPr lang="en-US" dirty="0">
                <a:solidFill>
                  <a:srgbClr val="7F7F7F"/>
                </a:solidFill>
                <a:latin typeface="Arial" charset="0"/>
                <a:ea typeface="Arial" charset="0"/>
                <a:cs typeface="Arial" charset="0"/>
              </a:rPr>
              <a:t>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23</a:t>
            </a:fld>
            <a:endParaRPr lang="en-US">
              <a:solidFill>
                <a:srgbClr val="000000"/>
              </a:solidFill>
            </a:endParaRPr>
          </a:p>
        </p:txBody>
      </p:sp>
    </p:spTree>
    <p:extLst>
      <p:ext uri="{BB962C8B-B14F-4D97-AF65-F5344CB8AC3E}">
        <p14:creationId xmlns:p14="http://schemas.microsoft.com/office/powerpoint/2010/main" val="22373605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pPr algn="ctr"/>
            <a:r>
              <a:rPr lang="en-US" dirty="0" smtClean="0"/>
              <a:t>Changes Affecting Management System</a:t>
            </a:r>
            <a:endParaRPr lang="en-US" dirty="0"/>
          </a:p>
        </p:txBody>
      </p:sp>
      <p:sp>
        <p:nvSpPr>
          <p:cNvPr id="3" name="Content Placeholder 2"/>
          <p:cNvSpPr>
            <a:spLocks noGrp="1"/>
          </p:cNvSpPr>
          <p:nvPr>
            <p:ph idx="1"/>
          </p:nvPr>
        </p:nvSpPr>
        <p:spPr>
          <a:xfrm>
            <a:off x="457200" y="1219200"/>
            <a:ext cx="8229600" cy="4876800"/>
          </a:xfrm>
        </p:spPr>
        <p:txBody>
          <a:bodyPr/>
          <a:lstStyle/>
          <a:p>
            <a:pPr marL="342900" indent="-342900">
              <a:buFont typeface="Arial" panose="020B0604020202020204" pitchFamily="34" charset="0"/>
              <a:buChar char="•"/>
            </a:pPr>
            <a:r>
              <a:rPr lang="en-US" dirty="0" smtClean="0"/>
              <a:t>Any Changes that affect the Management System need to be made known to Quality to ensure there is no compromise to our accreditations. </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New Programs – Additional Accreditation or Competency needed?</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New Employees – Training Completed?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Other?</a:t>
            </a:r>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24</a:t>
            </a:fld>
            <a:endParaRPr lang="en-US">
              <a:solidFill>
                <a:srgbClr val="000000"/>
              </a:solidFill>
            </a:endParaRPr>
          </a:p>
        </p:txBody>
      </p:sp>
    </p:spTree>
    <p:extLst>
      <p:ext uri="{BB962C8B-B14F-4D97-AF65-F5344CB8AC3E}">
        <p14:creationId xmlns:p14="http://schemas.microsoft.com/office/powerpoint/2010/main" val="19451934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lstStyle/>
          <a:p>
            <a:pPr algn="ctr"/>
            <a:r>
              <a:rPr lang="en-US" dirty="0" smtClean="0"/>
              <a:t>Next Steps</a:t>
            </a:r>
            <a:br>
              <a:rPr lang="en-US" dirty="0" smtClean="0"/>
            </a:br>
            <a:r>
              <a:rPr lang="en-US" sz="2000" b="0" dirty="0" smtClean="0"/>
              <a:t>Upcoming audits and accreditations</a:t>
            </a:r>
            <a:endParaRPr lang="en-US" sz="2000" b="0" dirty="0"/>
          </a:p>
        </p:txBody>
      </p:sp>
      <p:sp>
        <p:nvSpPr>
          <p:cNvPr id="3" name="Content Placeholder 2"/>
          <p:cNvSpPr>
            <a:spLocks noGrp="1"/>
          </p:cNvSpPr>
          <p:nvPr>
            <p:ph idx="1"/>
          </p:nvPr>
        </p:nvSpPr>
        <p:spPr>
          <a:xfrm>
            <a:off x="228600" y="1905000"/>
            <a:ext cx="8534400" cy="3810000"/>
          </a:xfrm>
        </p:spPr>
        <p:txBody>
          <a:bodyPr>
            <a:normAutofit/>
          </a:bodyPr>
          <a:lstStyle/>
          <a:p>
            <a:pPr marL="457200" indent="-457200">
              <a:buFont typeface="Arial" panose="020B0604020202020204" pitchFamily="34" charset="0"/>
              <a:buChar char="•"/>
            </a:pPr>
            <a:r>
              <a:rPr lang="en-US" sz="1600" b="0" dirty="0" smtClean="0">
                <a:solidFill>
                  <a:schemeClr val="accent1"/>
                </a:solidFill>
                <a:latin typeface="Arial"/>
                <a:cs typeface="Geneva" charset="0"/>
              </a:rPr>
              <a:t>ANAB (</a:t>
            </a:r>
            <a:r>
              <a:rPr lang="en-US" sz="1600" b="0" dirty="0" err="1" smtClean="0">
                <a:solidFill>
                  <a:schemeClr val="accent1"/>
                </a:solidFill>
                <a:latin typeface="Arial"/>
                <a:cs typeface="Geneva" charset="0"/>
              </a:rPr>
              <a:t>fka</a:t>
            </a:r>
            <a:r>
              <a:rPr lang="en-US" sz="1600" b="0" dirty="0" smtClean="0">
                <a:solidFill>
                  <a:schemeClr val="accent1"/>
                </a:solidFill>
                <a:latin typeface="Arial"/>
                <a:cs typeface="Geneva" charset="0"/>
              </a:rPr>
              <a:t> ACLASS) 17025 Reaccreditation Audit – Aug. 11-13</a:t>
            </a:r>
          </a:p>
          <a:p>
            <a:pPr marL="457200" indent="-457200">
              <a:buFont typeface="Arial" panose="020B0604020202020204" pitchFamily="34" charset="0"/>
              <a:buChar char="•"/>
            </a:pPr>
            <a:endParaRPr lang="en-US" sz="1600" b="0" dirty="0">
              <a:solidFill>
                <a:schemeClr val="accent1"/>
              </a:solidFill>
              <a:latin typeface="Arial"/>
              <a:cs typeface="Geneva" charset="0"/>
            </a:endParaRPr>
          </a:p>
          <a:p>
            <a:pPr marL="457200" indent="-457200">
              <a:buFont typeface="Arial" panose="020B0604020202020204" pitchFamily="34" charset="0"/>
              <a:buChar char="•"/>
            </a:pPr>
            <a:r>
              <a:rPr lang="en-US" sz="1600" b="0" dirty="0" smtClean="0">
                <a:solidFill>
                  <a:schemeClr val="accent1"/>
                </a:solidFill>
                <a:latin typeface="Arial"/>
                <a:cs typeface="Geneva" charset="0"/>
              </a:rPr>
              <a:t>Internal Audit of UL 867 Ozone Test performed by Corporate Quality – Aug. 25-27</a:t>
            </a:r>
          </a:p>
          <a:p>
            <a:pPr marL="457200" indent="-457200">
              <a:buFont typeface="Arial" panose="020B0604020202020204" pitchFamily="34" charset="0"/>
              <a:buChar char="•"/>
            </a:pPr>
            <a:endParaRPr lang="en-US" sz="1600" b="0" dirty="0" smtClean="0">
              <a:solidFill>
                <a:schemeClr val="accent1"/>
              </a:solidFill>
              <a:latin typeface="Arial"/>
              <a:cs typeface="Geneva" charset="0"/>
            </a:endParaRPr>
          </a:p>
          <a:p>
            <a:pPr marL="457200" indent="-457200">
              <a:buFont typeface="Arial" panose="020B0604020202020204" pitchFamily="34" charset="0"/>
              <a:buChar char="•"/>
            </a:pPr>
            <a:r>
              <a:rPr lang="en-US" sz="1600" b="0" dirty="0" smtClean="0">
                <a:solidFill>
                  <a:schemeClr val="accent1"/>
                </a:solidFill>
                <a:latin typeface="Arial"/>
                <a:cs typeface="Geneva" charset="0"/>
              </a:rPr>
              <a:t>CARB Approval Audit – Desk – Dates not scheduled</a:t>
            </a:r>
          </a:p>
          <a:p>
            <a:pPr marL="457200" indent="-457200">
              <a:buFont typeface="Arial" panose="020B0604020202020204" pitchFamily="34" charset="0"/>
              <a:buChar char="•"/>
            </a:pPr>
            <a:endParaRPr lang="en-US" sz="1600" b="0" dirty="0">
              <a:solidFill>
                <a:schemeClr val="accent1"/>
              </a:solidFill>
              <a:latin typeface="Arial"/>
              <a:cs typeface="Geneva" charset="0"/>
            </a:endParaRPr>
          </a:p>
          <a:p>
            <a:pPr marL="457200" indent="-457200">
              <a:buFont typeface="Arial" panose="020B0604020202020204" pitchFamily="34" charset="0"/>
              <a:buChar char="•"/>
            </a:pPr>
            <a:r>
              <a:rPr lang="en-US" sz="1600" b="0" dirty="0">
                <a:solidFill>
                  <a:schemeClr val="accent1"/>
                </a:solidFill>
                <a:latin typeface="Arial"/>
                <a:cs typeface="Geneva" charset="0"/>
              </a:rPr>
              <a:t>CRI Audit – </a:t>
            </a:r>
            <a:r>
              <a:rPr lang="en-US" sz="1600" b="0" dirty="0" smtClean="0">
                <a:solidFill>
                  <a:schemeClr val="accent1"/>
                </a:solidFill>
                <a:latin typeface="Arial"/>
                <a:cs typeface="Geneva" charset="0"/>
              </a:rPr>
              <a:t>No dates scheduled</a:t>
            </a:r>
            <a:endParaRPr lang="en-US" sz="1600" b="0" baseline="30000" dirty="0">
              <a:solidFill>
                <a:schemeClr val="accent1"/>
              </a:solidFill>
              <a:latin typeface="Arial"/>
              <a:cs typeface="Geneva" charset="0"/>
            </a:endParaRPr>
          </a:p>
          <a:p>
            <a:pPr marL="457200" indent="-457200">
              <a:buFont typeface="Arial" panose="020B0604020202020204" pitchFamily="34" charset="0"/>
              <a:buChar char="•"/>
            </a:pPr>
            <a:endParaRPr lang="en-US" sz="1600" b="0" dirty="0" smtClean="0">
              <a:solidFill>
                <a:schemeClr val="accent1"/>
              </a:solidFill>
              <a:latin typeface="Arial"/>
              <a:cs typeface="Geneva" charset="0"/>
            </a:endParaRPr>
          </a:p>
          <a:p>
            <a:pPr marL="457200" indent="-457200">
              <a:buFont typeface="Arial" panose="020B0604020202020204" pitchFamily="34" charset="0"/>
              <a:buChar char="•"/>
            </a:pPr>
            <a:endParaRPr lang="en-US" sz="1600" b="0" dirty="0">
              <a:solidFill>
                <a:schemeClr val="accent1"/>
              </a:solidFill>
              <a:latin typeface="Arial"/>
              <a:cs typeface="Geneva" charset="0"/>
            </a:endParaRPr>
          </a:p>
        </p:txBody>
      </p:sp>
      <p:sp>
        <p:nvSpPr>
          <p:cNvPr id="4" name="Slide Number Placeholder 3"/>
          <p:cNvSpPr>
            <a:spLocks noGrp="1"/>
          </p:cNvSpPr>
          <p:nvPr>
            <p:ph type="sldNum" sz="quarter" idx="10"/>
          </p:nvPr>
        </p:nvSpPr>
        <p:spPr/>
        <p:txBody>
          <a:bodyPr/>
          <a:lstStyle/>
          <a:p>
            <a:fld id="{B6C7148A-9F10-C148-9B6A-0C27445671A9}" type="slidenum">
              <a:rPr lang="en-US" smtClean="0">
                <a:solidFill>
                  <a:srgbClr val="000000"/>
                </a:solidFill>
              </a:rPr>
              <a:pPr/>
              <a:t>25</a:t>
            </a:fld>
            <a:endParaRPr lang="en-US">
              <a:solidFill>
                <a:srgbClr val="000000"/>
              </a:solidFill>
            </a:endParaRPr>
          </a:p>
        </p:txBody>
      </p:sp>
    </p:spTree>
    <p:extLst>
      <p:ext uri="{BB962C8B-B14F-4D97-AF65-F5344CB8AC3E}">
        <p14:creationId xmlns:p14="http://schemas.microsoft.com/office/powerpoint/2010/main" val="3100734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a:bodyPr>
          <a:lstStyle/>
          <a:p>
            <a:pPr eaLnBrk="1" hangingPunct="1"/>
            <a:r>
              <a:rPr lang="en-US" dirty="0" smtClean="0">
                <a:solidFill>
                  <a:srgbClr val="7F7F7F"/>
                </a:solidFill>
                <a:latin typeface="Arial" charset="0"/>
                <a:ea typeface="Arial" charset="0"/>
                <a:cs typeface="Arial" charset="0"/>
              </a:rPr>
              <a:t>Previous </a:t>
            </a:r>
            <a:r>
              <a:rPr lang="en-US" dirty="0">
                <a:solidFill>
                  <a:srgbClr val="7F7F7F"/>
                </a:solidFill>
                <a:latin typeface="Arial" charset="0"/>
                <a:ea typeface="Arial" charset="0"/>
                <a:cs typeface="Arial" charset="0"/>
              </a:rPr>
              <a:t>Management Review</a:t>
            </a:r>
          </a:p>
          <a:p>
            <a:pPr marL="0" indent="0" eaLnBrk="1" hangingPunct="1"/>
            <a:r>
              <a:rPr lang="en-US" dirty="0" smtClean="0">
                <a:solidFill>
                  <a:srgbClr val="7F7F7F"/>
                </a:solidFill>
                <a:latin typeface="Arial" charset="0"/>
                <a:ea typeface="Arial" charset="0"/>
                <a:cs typeface="Arial" charset="0"/>
              </a:rPr>
              <a:t>Suitability of policies and procedures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Reports from managerial and supervisory personnel</a:t>
            </a:r>
          </a:p>
          <a:p>
            <a:pPr marL="0" indent="0" eaLnBrk="1" hangingPunct="1"/>
            <a:r>
              <a:rPr lang="en-US" dirty="0" smtClean="0">
                <a:solidFill>
                  <a:srgbClr val="7F7F7F"/>
                </a:solidFill>
                <a:latin typeface="Arial" charset="0"/>
                <a:ea typeface="Arial" charset="0"/>
                <a:cs typeface="Arial" charset="0"/>
              </a:rPr>
              <a:t>Internal </a:t>
            </a:r>
            <a:r>
              <a:rPr lang="en-US" dirty="0">
                <a:solidFill>
                  <a:srgbClr val="7F7F7F"/>
                </a:solidFill>
                <a:latin typeface="Arial" charset="0"/>
                <a:ea typeface="Arial" charset="0"/>
                <a:cs typeface="Arial" charset="0"/>
              </a:rPr>
              <a:t>and External Audits</a:t>
            </a:r>
          </a:p>
          <a:p>
            <a:pPr marL="0" indent="0" eaLnBrk="1" hangingPunct="1"/>
            <a:r>
              <a:rPr lang="en-US" dirty="0">
                <a:solidFill>
                  <a:srgbClr val="7F7F7F"/>
                </a:solidFill>
                <a:latin typeface="Arial" charset="0"/>
                <a:ea typeface="Arial" charset="0"/>
                <a:cs typeface="Arial" charset="0"/>
              </a:rPr>
              <a:t>Preventive and Corrective </a:t>
            </a:r>
            <a:r>
              <a:rPr lang="en-US" dirty="0" smtClean="0">
                <a:solidFill>
                  <a:srgbClr val="7F7F7F"/>
                </a:solidFill>
                <a:latin typeface="Arial" charset="0"/>
                <a:ea typeface="Arial" charset="0"/>
                <a:cs typeface="Arial" charset="0"/>
              </a:rPr>
              <a:t>Actions</a:t>
            </a:r>
          </a:p>
          <a:p>
            <a:pPr marL="0" indent="0" eaLnBrk="1" hangingPunct="1"/>
            <a:r>
              <a:rPr lang="en-US" dirty="0" smtClean="0">
                <a:solidFill>
                  <a:srgbClr val="7F7F7F"/>
                </a:solidFill>
                <a:latin typeface="Arial" charset="0"/>
                <a:ea typeface="Arial" charset="0"/>
                <a:cs typeface="Arial" charset="0"/>
              </a:rPr>
              <a:t>Quality Control</a:t>
            </a:r>
          </a:p>
          <a:p>
            <a:pPr eaLnBrk="1" hangingPunct="1"/>
            <a:r>
              <a:rPr lang="en-US" dirty="0">
                <a:solidFill>
                  <a:srgbClr val="7F7F7F"/>
                </a:solidFill>
                <a:latin typeface="Arial" charset="0"/>
                <a:ea typeface="Arial" charset="0"/>
                <a:cs typeface="Arial" charset="0"/>
              </a:rPr>
              <a:t>Inter-laboratory Comparisons/Proficiency Tests</a:t>
            </a:r>
          </a:p>
          <a:p>
            <a:pPr eaLnBrk="1" hangingPunct="1"/>
            <a:r>
              <a:rPr lang="en-US" dirty="0">
                <a:solidFill>
                  <a:srgbClr val="7F7F7F"/>
                </a:solidFill>
                <a:latin typeface="Arial" charset="0"/>
                <a:ea typeface="Arial" charset="0"/>
                <a:cs typeface="Arial" charset="0"/>
              </a:rPr>
              <a:t>Volume and Types of Work</a:t>
            </a:r>
          </a:p>
          <a:p>
            <a:pPr eaLnBrk="1" hangingPunct="1">
              <a:tabLst>
                <a:tab pos="231775" algn="l"/>
              </a:tabLst>
            </a:pPr>
            <a:r>
              <a:rPr lang="en-US" dirty="0">
                <a:solidFill>
                  <a:srgbClr val="7F7F7F"/>
                </a:solidFill>
                <a:latin typeface="Arial" charset="0"/>
                <a:ea typeface="Arial" charset="0"/>
                <a:cs typeface="Arial" charset="0"/>
              </a:rPr>
              <a:t>Feedback and Complaints</a:t>
            </a:r>
          </a:p>
          <a:p>
            <a:pPr eaLnBrk="1" hangingPunct="1">
              <a:tabLst>
                <a:tab pos="231775" algn="l"/>
              </a:tabLst>
            </a:pPr>
            <a:r>
              <a:rPr lang="en-US" dirty="0">
                <a:solidFill>
                  <a:srgbClr val="7F7F7F"/>
                </a:solidFill>
                <a:latin typeface="Arial" charset="0"/>
                <a:ea typeface="Arial" charset="0"/>
                <a:cs typeface="Arial" charset="0"/>
              </a:rPr>
              <a:t>Changes Affecting the Management System</a:t>
            </a:r>
          </a:p>
          <a:p>
            <a:pPr marL="0" indent="0" eaLnBrk="1" hangingPunct="1"/>
            <a:r>
              <a:rPr lang="en-US" dirty="0">
                <a:solidFill>
                  <a:schemeClr val="accent1"/>
                </a:solidFill>
                <a:latin typeface="Arial" charset="0"/>
                <a:ea typeface="Arial" charset="0"/>
                <a:cs typeface="Arial" charset="0"/>
              </a:rPr>
              <a:t>Improvements and Action 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26</a:t>
            </a:fld>
            <a:endParaRPr lang="en-US">
              <a:solidFill>
                <a:srgbClr val="000000"/>
              </a:solidFill>
            </a:endParaRPr>
          </a:p>
        </p:txBody>
      </p:sp>
    </p:spTree>
    <p:extLst>
      <p:ext uri="{BB962C8B-B14F-4D97-AF65-F5344CB8AC3E}">
        <p14:creationId xmlns:p14="http://schemas.microsoft.com/office/powerpoint/2010/main" val="20325127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pPr algn="ctr"/>
            <a:r>
              <a:rPr lang="en-US" dirty="0" smtClean="0"/>
              <a:t>Improvements / Action Items</a:t>
            </a:r>
            <a:endParaRPr lang="en-US" dirty="0"/>
          </a:p>
        </p:txBody>
      </p:sp>
      <p:sp>
        <p:nvSpPr>
          <p:cNvPr id="3" name="Content Placeholder 2"/>
          <p:cNvSpPr>
            <a:spLocks noGrp="1"/>
          </p:cNvSpPr>
          <p:nvPr>
            <p:ph idx="1"/>
          </p:nvPr>
        </p:nvSpPr>
        <p:spPr>
          <a:xfrm>
            <a:off x="457200" y="1371600"/>
            <a:ext cx="8229600" cy="4876800"/>
          </a:xfrm>
        </p:spPr>
        <p:txBody>
          <a:bodyPr>
            <a:normAutofit/>
          </a:bodyPr>
          <a:lstStyle/>
          <a:p>
            <a:pPr marL="457200" indent="-457200">
              <a:buFont typeface="Arial" panose="020B0604020202020204" pitchFamily="34" charset="0"/>
              <a:buChar char="•"/>
            </a:pPr>
            <a:r>
              <a:rPr lang="en-US" sz="2000" b="0" dirty="0">
                <a:solidFill>
                  <a:schemeClr val="accent1"/>
                </a:solidFill>
                <a:latin typeface="Arial"/>
                <a:cs typeface="Geneva" charset="0"/>
              </a:rPr>
              <a:t>Improvements to the Effectiveness of the Management </a:t>
            </a:r>
            <a:r>
              <a:rPr lang="en-US" sz="2000" b="0" dirty="0" smtClean="0">
                <a:solidFill>
                  <a:schemeClr val="accent1"/>
                </a:solidFill>
                <a:latin typeface="Arial"/>
                <a:cs typeface="Geneva" charset="0"/>
              </a:rPr>
              <a:t>System</a:t>
            </a:r>
          </a:p>
          <a:p>
            <a:endParaRPr lang="en-US" sz="2000" b="0" dirty="0" smtClean="0">
              <a:solidFill>
                <a:schemeClr val="accent1"/>
              </a:solidFill>
              <a:latin typeface="Arial"/>
              <a:cs typeface="Geneva" charset="0"/>
            </a:endParaRPr>
          </a:p>
          <a:p>
            <a:pPr marL="457200" indent="-457200">
              <a:buFont typeface="Arial" panose="020B0604020202020204" pitchFamily="34" charset="0"/>
              <a:buChar char="•"/>
            </a:pPr>
            <a:endParaRPr lang="en-US" sz="2000" b="0" dirty="0">
              <a:solidFill>
                <a:schemeClr val="accent1"/>
              </a:solidFill>
              <a:latin typeface="Arial"/>
              <a:cs typeface="Geneva" charset="0"/>
            </a:endParaRPr>
          </a:p>
          <a:p>
            <a:pPr marL="457200" indent="-457200">
              <a:buFont typeface="Arial" panose="020B0604020202020204" pitchFamily="34" charset="0"/>
              <a:buChar char="•"/>
            </a:pPr>
            <a:r>
              <a:rPr lang="en-US" sz="2000" b="0" dirty="0">
                <a:solidFill>
                  <a:schemeClr val="accent1"/>
                </a:solidFill>
                <a:latin typeface="Arial"/>
                <a:cs typeface="Geneva" charset="0"/>
              </a:rPr>
              <a:t>Resources needed</a:t>
            </a:r>
            <a:r>
              <a:rPr lang="en-US" sz="2000" b="0" dirty="0" smtClean="0">
                <a:solidFill>
                  <a:schemeClr val="accent1"/>
                </a:solidFill>
                <a:latin typeface="Arial"/>
                <a:cs typeface="Geneva" charset="0"/>
              </a:rPr>
              <a:t>?</a:t>
            </a:r>
          </a:p>
          <a:p>
            <a:pPr marL="457200" indent="-457200">
              <a:buFont typeface="Arial" panose="020B0604020202020204" pitchFamily="34" charset="0"/>
              <a:buChar char="•"/>
            </a:pPr>
            <a:endParaRPr lang="en-US" sz="2000" b="0" dirty="0">
              <a:solidFill>
                <a:schemeClr val="accent1"/>
              </a:solidFill>
              <a:latin typeface="Arial"/>
              <a:cs typeface="Geneva" charset="0"/>
            </a:endParaRPr>
          </a:p>
          <a:p>
            <a:pPr marL="457200" indent="-457200">
              <a:buFont typeface="Arial" panose="020B0604020202020204" pitchFamily="34" charset="0"/>
              <a:buChar char="•"/>
            </a:pPr>
            <a:endParaRPr lang="en-US" sz="2000" b="0" dirty="0">
              <a:solidFill>
                <a:schemeClr val="accent1"/>
              </a:solidFill>
              <a:latin typeface="Arial"/>
              <a:cs typeface="Geneva" charset="0"/>
            </a:endParaRPr>
          </a:p>
          <a:p>
            <a:pPr marL="457200" indent="-457200">
              <a:buFont typeface="Arial" panose="020B0604020202020204" pitchFamily="34" charset="0"/>
              <a:buChar char="•"/>
            </a:pPr>
            <a:r>
              <a:rPr lang="en-US" sz="2000" b="0" dirty="0">
                <a:solidFill>
                  <a:schemeClr val="accent1"/>
                </a:solidFill>
                <a:latin typeface="Arial"/>
                <a:cs typeface="Geneva" charset="0"/>
              </a:rPr>
              <a:t>Other Action Items</a:t>
            </a:r>
          </a:p>
        </p:txBody>
      </p:sp>
      <p:sp>
        <p:nvSpPr>
          <p:cNvPr id="4" name="Slide Number Placeholder 3"/>
          <p:cNvSpPr>
            <a:spLocks noGrp="1"/>
          </p:cNvSpPr>
          <p:nvPr>
            <p:ph type="sldNum" sz="quarter" idx="10"/>
          </p:nvPr>
        </p:nvSpPr>
        <p:spPr/>
        <p:txBody>
          <a:bodyPr/>
          <a:lstStyle/>
          <a:p>
            <a:fld id="{B6C7148A-9F10-C148-9B6A-0C27445671A9}" type="slidenum">
              <a:rPr lang="en-US" smtClean="0">
                <a:solidFill>
                  <a:srgbClr val="000000"/>
                </a:solidFill>
              </a:rPr>
              <a:pPr/>
              <a:t>27</a:t>
            </a:fld>
            <a:endParaRPr lang="en-US">
              <a:solidFill>
                <a:srgbClr val="000000"/>
              </a:solidFill>
            </a:endParaRPr>
          </a:p>
        </p:txBody>
      </p:sp>
    </p:spTree>
    <p:extLst>
      <p:ext uri="{BB962C8B-B14F-4D97-AF65-F5344CB8AC3E}">
        <p14:creationId xmlns:p14="http://schemas.microsoft.com/office/powerpoint/2010/main" val="28992887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009"/>
            <a:ext cx="9144000" cy="1145591"/>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197116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pPr algn="ctr"/>
            <a:r>
              <a:rPr lang="en-US" dirty="0" smtClean="0"/>
              <a:t>Management Review 2014</a:t>
            </a:r>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3</a:t>
            </a:fld>
            <a:endParaRPr lang="en-US">
              <a:solidFill>
                <a:srgbClr val="000000"/>
              </a:solidFill>
            </a:endParaRPr>
          </a:p>
        </p:txBody>
      </p:sp>
      <p:sp>
        <p:nvSpPr>
          <p:cNvPr id="3" name="Content Placeholder 2"/>
          <p:cNvSpPr>
            <a:spLocks noGrp="1"/>
          </p:cNvSpPr>
          <p:nvPr>
            <p:ph idx="1"/>
          </p:nvPr>
        </p:nvSpPr>
        <p:spPr>
          <a:xfrm>
            <a:off x="457200" y="1066800"/>
            <a:ext cx="8077200" cy="5105400"/>
          </a:xfrm>
        </p:spPr>
        <p:txBody>
          <a:bodyPr/>
          <a:lstStyle/>
          <a:p>
            <a:r>
              <a:rPr lang="en-US" dirty="0" smtClean="0"/>
              <a:t>Previous Management Review was performed August 27</a:t>
            </a:r>
            <a:r>
              <a:rPr lang="en-US" baseline="30000" dirty="0" smtClean="0"/>
              <a:t>th</a:t>
            </a:r>
            <a:r>
              <a:rPr lang="en-US" dirty="0" smtClean="0"/>
              <a:t>, 2014.</a:t>
            </a:r>
          </a:p>
          <a:p>
            <a:endParaRPr lang="en-US" dirty="0" smtClean="0"/>
          </a:p>
          <a:p>
            <a:pPr marL="342900" indent="-342900">
              <a:buFont typeface="Arial" panose="020B0604020202020204" pitchFamily="34" charset="0"/>
              <a:buChar char="•"/>
            </a:pPr>
            <a:r>
              <a:rPr lang="en-US" dirty="0" smtClean="0"/>
              <a:t>Accomplished</a:t>
            </a:r>
          </a:p>
          <a:p>
            <a:pPr marL="687388" lvl="1" indent="-342900">
              <a:buFont typeface="Arial" panose="020B0604020202020204" pitchFamily="34" charset="0"/>
              <a:buChar char="•"/>
            </a:pPr>
            <a:r>
              <a:rPr lang="en-US" dirty="0" smtClean="0"/>
              <a:t>Performance of Lab. </a:t>
            </a:r>
            <a:r>
              <a:rPr lang="en-US" dirty="0" err="1" smtClean="0"/>
              <a:t>Interlab</a:t>
            </a:r>
            <a:r>
              <a:rPr lang="en-US" dirty="0" smtClean="0"/>
              <a:t> and Proficiency Results were extremely well. </a:t>
            </a:r>
          </a:p>
          <a:p>
            <a:pPr marL="687388" lvl="1" indent="-342900">
              <a:buFont typeface="Arial" panose="020B0604020202020204" pitchFamily="34" charset="0"/>
              <a:buChar char="•"/>
            </a:pPr>
            <a:r>
              <a:rPr lang="en-US" dirty="0" smtClean="0"/>
              <a:t>No Feedback system in place – Now since Oct. 2014 we have been collecting Complaints and feedback. </a:t>
            </a:r>
          </a:p>
          <a:p>
            <a:pPr marL="687388" lvl="1" indent="-342900">
              <a:buFont typeface="Arial" panose="020B0604020202020204" pitchFamily="34" charset="0"/>
              <a:buChar char="•"/>
            </a:pPr>
            <a:r>
              <a:rPr lang="en-US" dirty="0" smtClean="0"/>
              <a:t>All metric objectives were meeting goals</a:t>
            </a:r>
          </a:p>
          <a:p>
            <a:pPr marL="687388" lvl="1" indent="-342900">
              <a:buFont typeface="Arial" panose="020B0604020202020204" pitchFamily="34" charset="0"/>
              <a:buChar char="•"/>
            </a:pPr>
            <a:r>
              <a:rPr lang="en-US" dirty="0" smtClean="0"/>
              <a:t>Changes affecting management system – communication of additional and new services lacking</a:t>
            </a:r>
            <a:endParaRPr lang="en-US" dirty="0"/>
          </a:p>
          <a:p>
            <a:pPr marL="687388" lvl="1"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p:txBody>
      </p:sp>
    </p:spTree>
    <p:extLst>
      <p:ext uri="{BB962C8B-B14F-4D97-AF65-F5344CB8AC3E}">
        <p14:creationId xmlns:p14="http://schemas.microsoft.com/office/powerpoint/2010/main" val="2622474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a:bodyPr>
          <a:lstStyle/>
          <a:p>
            <a:pPr eaLnBrk="1" hangingPunct="1"/>
            <a:r>
              <a:rPr lang="en-US" dirty="0" smtClean="0">
                <a:solidFill>
                  <a:srgbClr val="7F7F7F"/>
                </a:solidFill>
                <a:latin typeface="Arial" charset="0"/>
                <a:ea typeface="Arial" charset="0"/>
                <a:cs typeface="Arial" charset="0"/>
              </a:rPr>
              <a:t>Previous </a:t>
            </a:r>
            <a:r>
              <a:rPr lang="en-US" dirty="0">
                <a:solidFill>
                  <a:srgbClr val="7F7F7F"/>
                </a:solidFill>
                <a:latin typeface="Arial" charset="0"/>
                <a:ea typeface="Arial" charset="0"/>
                <a:cs typeface="Arial" charset="0"/>
              </a:rPr>
              <a:t>Management Review</a:t>
            </a:r>
          </a:p>
          <a:p>
            <a:pPr marL="0" indent="0" eaLnBrk="1" hangingPunct="1"/>
            <a:r>
              <a:rPr lang="en-US" dirty="0">
                <a:solidFill>
                  <a:schemeClr val="accent1"/>
                </a:solidFill>
                <a:latin typeface="Arial" charset="0"/>
                <a:ea typeface="Arial" charset="0"/>
                <a:cs typeface="Arial" charset="0"/>
              </a:rPr>
              <a:t>Suitability of policies and procedures</a:t>
            </a:r>
          </a:p>
          <a:p>
            <a:pPr marL="0" indent="0" eaLnBrk="1" hangingPunct="1"/>
            <a:r>
              <a:rPr lang="en-US" dirty="0" smtClean="0">
                <a:solidFill>
                  <a:srgbClr val="7F7F7F"/>
                </a:solidFill>
                <a:latin typeface="Arial" charset="0"/>
                <a:ea typeface="Arial" charset="0"/>
                <a:cs typeface="Arial" charset="0"/>
              </a:rPr>
              <a:t>Reports from managerial and supervisory personnel</a:t>
            </a:r>
          </a:p>
          <a:p>
            <a:pPr marL="0" indent="0" eaLnBrk="1" hangingPunct="1"/>
            <a:r>
              <a:rPr lang="en-US" dirty="0" smtClean="0">
                <a:solidFill>
                  <a:srgbClr val="7F7F7F"/>
                </a:solidFill>
                <a:latin typeface="Arial" charset="0"/>
                <a:ea typeface="Arial" charset="0"/>
                <a:cs typeface="Arial" charset="0"/>
              </a:rPr>
              <a:t>Internal </a:t>
            </a:r>
            <a:r>
              <a:rPr lang="en-US" dirty="0">
                <a:solidFill>
                  <a:srgbClr val="7F7F7F"/>
                </a:solidFill>
                <a:latin typeface="Arial" charset="0"/>
                <a:ea typeface="Arial" charset="0"/>
                <a:cs typeface="Arial" charset="0"/>
              </a:rPr>
              <a:t>and External Audits</a:t>
            </a:r>
          </a:p>
          <a:p>
            <a:pPr marL="0" indent="0" eaLnBrk="1" hangingPunct="1"/>
            <a:r>
              <a:rPr lang="en-US" dirty="0">
                <a:solidFill>
                  <a:srgbClr val="7F7F7F"/>
                </a:solidFill>
                <a:latin typeface="Arial" charset="0"/>
                <a:ea typeface="Arial" charset="0"/>
                <a:cs typeface="Arial" charset="0"/>
              </a:rPr>
              <a:t>Preventive and Corrective </a:t>
            </a:r>
            <a:r>
              <a:rPr lang="en-US" dirty="0" smtClean="0">
                <a:solidFill>
                  <a:srgbClr val="7F7F7F"/>
                </a:solidFill>
                <a:latin typeface="Arial" charset="0"/>
                <a:ea typeface="Arial" charset="0"/>
                <a:cs typeface="Arial" charset="0"/>
              </a:rPr>
              <a:t>Actions</a:t>
            </a:r>
          </a:p>
          <a:p>
            <a:pPr marL="0" indent="0" eaLnBrk="1" hangingPunct="1"/>
            <a:r>
              <a:rPr lang="en-US" dirty="0" smtClean="0">
                <a:solidFill>
                  <a:srgbClr val="7F7F7F"/>
                </a:solidFill>
                <a:latin typeface="Arial" charset="0"/>
                <a:ea typeface="Arial" charset="0"/>
                <a:cs typeface="Arial" charset="0"/>
              </a:rPr>
              <a:t>Quality Control</a:t>
            </a:r>
          </a:p>
          <a:p>
            <a:pPr marL="0" indent="0" eaLnBrk="1" hangingPunct="1"/>
            <a:r>
              <a:rPr lang="en-US" dirty="0" smtClean="0">
                <a:solidFill>
                  <a:srgbClr val="7F7F7F"/>
                </a:solidFill>
                <a:latin typeface="Arial" charset="0"/>
                <a:ea typeface="Arial" charset="0"/>
                <a:cs typeface="Arial" charset="0"/>
              </a:rPr>
              <a:t>Inter-laboratory Comparisons/Proficiency Tests</a:t>
            </a:r>
          </a:p>
          <a:p>
            <a:pPr eaLnBrk="1" hangingPunct="1"/>
            <a:r>
              <a:rPr lang="en-US" dirty="0">
                <a:solidFill>
                  <a:srgbClr val="7F7F7F"/>
                </a:solidFill>
                <a:latin typeface="Arial" charset="0"/>
                <a:ea typeface="Arial" charset="0"/>
                <a:cs typeface="Arial" charset="0"/>
              </a:rPr>
              <a:t>Volume and Types of Work</a:t>
            </a:r>
          </a:p>
          <a:p>
            <a:pPr eaLnBrk="1" hangingPunct="1">
              <a:tabLst>
                <a:tab pos="231775" algn="l"/>
              </a:tabLst>
            </a:pPr>
            <a:r>
              <a:rPr lang="en-US" dirty="0" smtClean="0">
                <a:solidFill>
                  <a:srgbClr val="7F7F7F"/>
                </a:solidFill>
                <a:latin typeface="Arial" charset="0"/>
                <a:ea typeface="Arial" charset="0"/>
                <a:cs typeface="Arial" charset="0"/>
              </a:rPr>
              <a:t>Feedback and Complaints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Changes Affecting the Management </a:t>
            </a:r>
            <a:r>
              <a:rPr lang="en-US" dirty="0">
                <a:solidFill>
                  <a:srgbClr val="7F7F7F"/>
                </a:solidFill>
                <a:latin typeface="Arial" charset="0"/>
                <a:ea typeface="Arial" charset="0"/>
                <a:cs typeface="Arial" charset="0"/>
              </a:rPr>
              <a:t>System</a:t>
            </a:r>
          </a:p>
          <a:p>
            <a:pPr marL="0" indent="0" eaLnBrk="1" hangingPunct="1"/>
            <a:r>
              <a:rPr lang="en-US" dirty="0" smtClean="0">
                <a:solidFill>
                  <a:srgbClr val="7F7F7F"/>
                </a:solidFill>
                <a:latin typeface="Arial" charset="0"/>
                <a:ea typeface="Arial" charset="0"/>
                <a:cs typeface="Arial" charset="0"/>
              </a:rPr>
              <a:t>Improvements and Action </a:t>
            </a:r>
            <a:r>
              <a:rPr lang="en-US" dirty="0">
                <a:solidFill>
                  <a:srgbClr val="7F7F7F"/>
                </a:solidFill>
                <a:latin typeface="Arial" charset="0"/>
                <a:ea typeface="Arial" charset="0"/>
                <a:cs typeface="Arial" charset="0"/>
              </a:rPr>
              <a:t>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4</a:t>
            </a:fld>
            <a:endParaRPr lang="en-US">
              <a:solidFill>
                <a:srgbClr val="000000"/>
              </a:solidFill>
            </a:endParaRPr>
          </a:p>
        </p:txBody>
      </p:sp>
    </p:spTree>
    <p:extLst>
      <p:ext uri="{BB962C8B-B14F-4D97-AF65-F5344CB8AC3E}">
        <p14:creationId xmlns:p14="http://schemas.microsoft.com/office/powerpoint/2010/main" val="1094158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pPr algn="ctr"/>
            <a:r>
              <a:rPr lang="en-US" dirty="0" smtClean="0"/>
              <a:t>Policies and Procedures</a:t>
            </a:r>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5</a:t>
            </a:fld>
            <a:endParaRPr lang="en-US">
              <a:solidFill>
                <a:srgbClr val="000000"/>
              </a:solidFill>
            </a:endParaRPr>
          </a:p>
        </p:txBody>
      </p:sp>
      <p:sp>
        <p:nvSpPr>
          <p:cNvPr id="3" name="Content Placeholder 2"/>
          <p:cNvSpPr>
            <a:spLocks noGrp="1"/>
          </p:cNvSpPr>
          <p:nvPr>
            <p:ph idx="1"/>
          </p:nvPr>
        </p:nvSpPr>
        <p:spPr>
          <a:xfrm>
            <a:off x="457200" y="1219200"/>
            <a:ext cx="8077200" cy="4953000"/>
          </a:xfrm>
        </p:spPr>
        <p:txBody>
          <a:bodyPr/>
          <a:lstStyle/>
          <a:p>
            <a:pPr marL="342900" indent="-342900">
              <a:buFont typeface="Arial" panose="020B0604020202020204" pitchFamily="34" charset="0"/>
              <a:buChar char="•"/>
            </a:pPr>
            <a:r>
              <a:rPr lang="en-US" dirty="0" smtClean="0"/>
              <a:t>Policies and procedures are in place.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Do any work instructions need to be written?</a:t>
            </a:r>
          </a:p>
          <a:p>
            <a:pPr marL="342900" indent="-342900">
              <a:buFont typeface="Arial" panose="020B0604020202020204" pitchFamily="34" charset="0"/>
              <a:buChar char="•"/>
            </a:pPr>
            <a:r>
              <a:rPr lang="en-US" dirty="0" smtClean="0"/>
              <a:t>Are all forms, WI, SOPs and Policies working and useful? </a:t>
            </a:r>
          </a:p>
        </p:txBody>
      </p:sp>
    </p:spTree>
    <p:extLst>
      <p:ext uri="{BB962C8B-B14F-4D97-AF65-F5344CB8AC3E}">
        <p14:creationId xmlns:p14="http://schemas.microsoft.com/office/powerpoint/2010/main" val="771169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a:bodyPr>
          <a:lstStyle/>
          <a:p>
            <a:pPr eaLnBrk="1" hangingPunct="1"/>
            <a:r>
              <a:rPr lang="en-US" dirty="0" smtClean="0">
                <a:solidFill>
                  <a:srgbClr val="7F7F7F"/>
                </a:solidFill>
                <a:latin typeface="Arial" charset="0"/>
                <a:ea typeface="Arial" charset="0"/>
                <a:cs typeface="Arial" charset="0"/>
              </a:rPr>
              <a:t>Previous </a:t>
            </a:r>
            <a:r>
              <a:rPr lang="en-US" dirty="0">
                <a:solidFill>
                  <a:srgbClr val="7F7F7F"/>
                </a:solidFill>
                <a:latin typeface="Arial" charset="0"/>
                <a:ea typeface="Arial" charset="0"/>
                <a:cs typeface="Arial" charset="0"/>
              </a:rPr>
              <a:t>Management Review</a:t>
            </a:r>
          </a:p>
          <a:p>
            <a:pPr marL="0" indent="0" eaLnBrk="1" hangingPunct="1"/>
            <a:r>
              <a:rPr lang="en-US" dirty="0" smtClean="0">
                <a:solidFill>
                  <a:srgbClr val="7F7F7F"/>
                </a:solidFill>
                <a:latin typeface="Arial" charset="0"/>
                <a:ea typeface="Arial" charset="0"/>
                <a:cs typeface="Arial" charset="0"/>
              </a:rPr>
              <a:t>Suitability of policies and procedures</a:t>
            </a:r>
            <a:endParaRPr lang="en-US" dirty="0">
              <a:solidFill>
                <a:srgbClr val="7F7F7F"/>
              </a:solidFill>
              <a:latin typeface="Arial" charset="0"/>
              <a:ea typeface="Arial" charset="0"/>
              <a:cs typeface="Arial" charset="0"/>
            </a:endParaRPr>
          </a:p>
          <a:p>
            <a:pPr marL="0" indent="0" eaLnBrk="1" hangingPunct="1"/>
            <a:r>
              <a:rPr lang="en-US" dirty="0">
                <a:solidFill>
                  <a:schemeClr val="accent1"/>
                </a:solidFill>
                <a:latin typeface="Arial" charset="0"/>
                <a:ea typeface="Arial" charset="0"/>
                <a:cs typeface="Arial" charset="0"/>
              </a:rPr>
              <a:t>Reports from managerial and supervisory personnel</a:t>
            </a:r>
          </a:p>
          <a:p>
            <a:pPr marL="0" indent="0" eaLnBrk="1" hangingPunct="1"/>
            <a:r>
              <a:rPr lang="en-US" dirty="0" smtClean="0">
                <a:solidFill>
                  <a:srgbClr val="7F7F7F"/>
                </a:solidFill>
                <a:latin typeface="Arial" charset="0"/>
                <a:ea typeface="Arial" charset="0"/>
                <a:cs typeface="Arial" charset="0"/>
              </a:rPr>
              <a:t>Internal </a:t>
            </a:r>
            <a:r>
              <a:rPr lang="en-US" dirty="0">
                <a:solidFill>
                  <a:srgbClr val="7F7F7F"/>
                </a:solidFill>
                <a:latin typeface="Arial" charset="0"/>
                <a:ea typeface="Arial" charset="0"/>
                <a:cs typeface="Arial" charset="0"/>
              </a:rPr>
              <a:t>and External Audits</a:t>
            </a:r>
          </a:p>
          <a:p>
            <a:pPr marL="0" indent="0" eaLnBrk="1" hangingPunct="1"/>
            <a:r>
              <a:rPr lang="en-US" dirty="0">
                <a:solidFill>
                  <a:srgbClr val="7F7F7F"/>
                </a:solidFill>
                <a:latin typeface="Arial" charset="0"/>
                <a:ea typeface="Arial" charset="0"/>
                <a:cs typeface="Arial" charset="0"/>
              </a:rPr>
              <a:t>Preventive and Corrective </a:t>
            </a:r>
            <a:r>
              <a:rPr lang="en-US" dirty="0" smtClean="0">
                <a:solidFill>
                  <a:srgbClr val="7F7F7F"/>
                </a:solidFill>
                <a:latin typeface="Arial" charset="0"/>
                <a:ea typeface="Arial" charset="0"/>
                <a:cs typeface="Arial" charset="0"/>
              </a:rPr>
              <a:t>Actions</a:t>
            </a:r>
          </a:p>
          <a:p>
            <a:pPr marL="0" indent="0" eaLnBrk="1" hangingPunct="1"/>
            <a:r>
              <a:rPr lang="en-US" dirty="0" smtClean="0">
                <a:solidFill>
                  <a:srgbClr val="7F7F7F"/>
                </a:solidFill>
                <a:latin typeface="Arial" charset="0"/>
                <a:ea typeface="Arial" charset="0"/>
                <a:cs typeface="Arial" charset="0"/>
              </a:rPr>
              <a:t>Quality Control</a:t>
            </a:r>
          </a:p>
          <a:p>
            <a:pPr marL="0" indent="0" eaLnBrk="1" hangingPunct="1"/>
            <a:r>
              <a:rPr lang="en-US" dirty="0" smtClean="0">
                <a:solidFill>
                  <a:srgbClr val="7F7F7F"/>
                </a:solidFill>
                <a:latin typeface="Arial" charset="0"/>
                <a:ea typeface="Arial" charset="0"/>
                <a:cs typeface="Arial" charset="0"/>
              </a:rPr>
              <a:t>Inter-laboratory Comparisons/Proficiency Tests</a:t>
            </a:r>
          </a:p>
          <a:p>
            <a:pPr eaLnBrk="1" hangingPunct="1"/>
            <a:r>
              <a:rPr lang="en-US" dirty="0">
                <a:solidFill>
                  <a:srgbClr val="7F7F7F"/>
                </a:solidFill>
                <a:latin typeface="Arial" charset="0"/>
                <a:ea typeface="Arial" charset="0"/>
                <a:cs typeface="Arial" charset="0"/>
              </a:rPr>
              <a:t>Volume and Types of Work</a:t>
            </a:r>
          </a:p>
          <a:p>
            <a:pPr eaLnBrk="1" hangingPunct="1">
              <a:tabLst>
                <a:tab pos="231775" algn="l"/>
              </a:tabLst>
            </a:pPr>
            <a:r>
              <a:rPr lang="en-US" dirty="0" smtClean="0">
                <a:solidFill>
                  <a:srgbClr val="7F7F7F"/>
                </a:solidFill>
                <a:latin typeface="Arial" charset="0"/>
                <a:ea typeface="Arial" charset="0"/>
                <a:cs typeface="Arial" charset="0"/>
              </a:rPr>
              <a:t>Feedback and Complaints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Changes Affecting the Management </a:t>
            </a:r>
            <a:r>
              <a:rPr lang="en-US" dirty="0">
                <a:solidFill>
                  <a:srgbClr val="7F7F7F"/>
                </a:solidFill>
                <a:latin typeface="Arial" charset="0"/>
                <a:ea typeface="Arial" charset="0"/>
                <a:cs typeface="Arial" charset="0"/>
              </a:rPr>
              <a:t>System</a:t>
            </a:r>
          </a:p>
          <a:p>
            <a:pPr marL="0" indent="0" eaLnBrk="1" hangingPunct="1"/>
            <a:r>
              <a:rPr lang="en-US" dirty="0" smtClean="0">
                <a:solidFill>
                  <a:srgbClr val="7F7F7F"/>
                </a:solidFill>
                <a:latin typeface="Arial" charset="0"/>
                <a:ea typeface="Arial" charset="0"/>
                <a:cs typeface="Arial" charset="0"/>
              </a:rPr>
              <a:t>Improvements and Action </a:t>
            </a:r>
            <a:r>
              <a:rPr lang="en-US" dirty="0">
                <a:solidFill>
                  <a:srgbClr val="7F7F7F"/>
                </a:solidFill>
                <a:latin typeface="Arial" charset="0"/>
                <a:ea typeface="Arial" charset="0"/>
                <a:cs typeface="Arial" charset="0"/>
              </a:rPr>
              <a:t>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6</a:t>
            </a:fld>
            <a:endParaRPr lang="en-US">
              <a:solidFill>
                <a:srgbClr val="000000"/>
              </a:solidFill>
            </a:endParaRPr>
          </a:p>
        </p:txBody>
      </p:sp>
    </p:spTree>
    <p:extLst>
      <p:ext uri="{BB962C8B-B14F-4D97-AF65-F5344CB8AC3E}">
        <p14:creationId xmlns:p14="http://schemas.microsoft.com/office/powerpoint/2010/main" val="1094158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Report from Department Management</a:t>
            </a:r>
            <a:endParaRPr lang="en-US" dirty="0"/>
          </a:p>
        </p:txBody>
      </p:sp>
      <p:sp>
        <p:nvSpPr>
          <p:cNvPr id="4" name="Slide Number Placeholder 3"/>
          <p:cNvSpPr>
            <a:spLocks noGrp="1"/>
          </p:cNvSpPr>
          <p:nvPr>
            <p:ph type="sldNum" sz="quarter" idx="10"/>
          </p:nvPr>
        </p:nvSpPr>
        <p:spPr/>
        <p:txBody>
          <a:bodyPr/>
          <a:lstStyle/>
          <a:p>
            <a:fld id="{B6C7148A-9F10-C148-9B6A-0C27445671A9}" type="slidenum">
              <a:rPr lang="en-US" smtClean="0">
                <a:solidFill>
                  <a:srgbClr val="000000"/>
                </a:solidFill>
              </a:rPr>
              <a:pPr/>
              <a:t>7</a:t>
            </a:fld>
            <a:endParaRPr lang="en-US">
              <a:solidFill>
                <a:srgbClr val="000000"/>
              </a:solidFill>
            </a:endParaRPr>
          </a:p>
        </p:txBody>
      </p:sp>
      <p:sp>
        <p:nvSpPr>
          <p:cNvPr id="5" name="Content Placeholder 2"/>
          <p:cNvSpPr>
            <a:spLocks noGrp="1"/>
          </p:cNvSpPr>
          <p:nvPr>
            <p:ph idx="1"/>
          </p:nvPr>
        </p:nvSpPr>
        <p:spPr>
          <a:xfrm>
            <a:off x="152400" y="1295400"/>
            <a:ext cx="8763000" cy="4953000"/>
          </a:xfrm>
        </p:spPr>
        <p:txBody>
          <a:bodyPr>
            <a:normAutofit/>
          </a:bodyPr>
          <a:lstStyle/>
          <a:p>
            <a:pPr marL="342900" indent="-342900">
              <a:buFont typeface="Arial" panose="020B0604020202020204" pitchFamily="34" charset="0"/>
              <a:buChar char="•"/>
            </a:pPr>
            <a:r>
              <a:rPr lang="en-US" sz="1800" b="0" dirty="0">
                <a:solidFill>
                  <a:schemeClr val="accent1"/>
                </a:solidFill>
                <a:latin typeface="Arial"/>
                <a:cs typeface="Geneva" charset="0"/>
              </a:rPr>
              <a:t>Reporting - </a:t>
            </a:r>
            <a:r>
              <a:rPr lang="en-US" sz="1600" b="0" dirty="0">
                <a:solidFill>
                  <a:schemeClr val="accent1"/>
                </a:solidFill>
                <a:latin typeface="Arial"/>
                <a:cs typeface="Geneva" charset="0"/>
              </a:rPr>
              <a:t>no new employees since early 2013, everyone is fully trained and competent in their position, with on-going enhancements and cross training, when time permits.  Slight decrease of the on time percentage of reports to the customers the last few months.  Due to the server outage in June and personnel changes in the labs this summer.  As all staffing is brought up to speed, I foresee back to &gt; 90% on time percentage.</a:t>
            </a:r>
          </a:p>
          <a:p>
            <a:pPr marL="342900" indent="-342900">
              <a:buFont typeface="Arial" panose="020B0604020202020204" pitchFamily="34" charset="0"/>
              <a:buChar char="•"/>
            </a:pPr>
            <a:endParaRPr lang="en-US" sz="2000" dirty="0" smtClean="0">
              <a:solidFill>
                <a:schemeClr val="accent1"/>
              </a:solidFill>
              <a:latin typeface="Arial"/>
              <a:cs typeface="Geneva" charset="0"/>
            </a:endParaRPr>
          </a:p>
          <a:p>
            <a:pPr marL="342900" indent="-342900">
              <a:buFont typeface="Arial" panose="020B0604020202020204" pitchFamily="34" charset="0"/>
              <a:buChar char="•"/>
            </a:pPr>
            <a:endParaRPr lang="en-US" sz="2000" dirty="0">
              <a:solidFill>
                <a:schemeClr val="accent1"/>
              </a:solidFill>
              <a:latin typeface="Arial"/>
              <a:cs typeface="Geneva" charset="0"/>
            </a:endParaRPr>
          </a:p>
        </p:txBody>
      </p:sp>
    </p:spTree>
    <p:extLst>
      <p:ext uri="{BB962C8B-B14F-4D97-AF65-F5344CB8AC3E}">
        <p14:creationId xmlns:p14="http://schemas.microsoft.com/office/powerpoint/2010/main" val="1755497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a:bodyPr>
          <a:lstStyle/>
          <a:p>
            <a:pPr eaLnBrk="1" hangingPunct="1"/>
            <a:r>
              <a:rPr lang="en-US" dirty="0" smtClean="0">
                <a:solidFill>
                  <a:srgbClr val="7F7F7F"/>
                </a:solidFill>
                <a:latin typeface="Arial" charset="0"/>
                <a:ea typeface="Arial" charset="0"/>
                <a:cs typeface="Arial" charset="0"/>
              </a:rPr>
              <a:t>Previous </a:t>
            </a:r>
            <a:r>
              <a:rPr lang="en-US" dirty="0">
                <a:solidFill>
                  <a:srgbClr val="7F7F7F"/>
                </a:solidFill>
                <a:latin typeface="Arial" charset="0"/>
                <a:ea typeface="Arial" charset="0"/>
                <a:cs typeface="Arial" charset="0"/>
              </a:rPr>
              <a:t>Management Review</a:t>
            </a:r>
          </a:p>
          <a:p>
            <a:pPr marL="0" indent="0" eaLnBrk="1" hangingPunct="1"/>
            <a:r>
              <a:rPr lang="en-US" dirty="0" smtClean="0">
                <a:solidFill>
                  <a:srgbClr val="7F7F7F"/>
                </a:solidFill>
                <a:latin typeface="Arial" charset="0"/>
                <a:ea typeface="Arial" charset="0"/>
                <a:cs typeface="Arial" charset="0"/>
              </a:rPr>
              <a:t>Suitability of policies and procedures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Reports from managerial and supervisory personnel</a:t>
            </a:r>
          </a:p>
          <a:p>
            <a:pPr marL="0" indent="0" eaLnBrk="1" hangingPunct="1"/>
            <a:r>
              <a:rPr lang="en-US" dirty="0">
                <a:solidFill>
                  <a:schemeClr val="accent1"/>
                </a:solidFill>
                <a:latin typeface="Arial" charset="0"/>
                <a:ea typeface="Arial" charset="0"/>
                <a:cs typeface="Arial" charset="0"/>
              </a:rPr>
              <a:t>Internal and External Audits</a:t>
            </a:r>
          </a:p>
          <a:p>
            <a:pPr marL="0" indent="0" eaLnBrk="1" hangingPunct="1"/>
            <a:r>
              <a:rPr lang="en-US" dirty="0">
                <a:solidFill>
                  <a:srgbClr val="7F7F7F"/>
                </a:solidFill>
                <a:latin typeface="Arial" charset="0"/>
                <a:ea typeface="Arial" charset="0"/>
                <a:cs typeface="Arial" charset="0"/>
              </a:rPr>
              <a:t>Preventive and Corrective </a:t>
            </a:r>
            <a:r>
              <a:rPr lang="en-US" dirty="0" smtClean="0">
                <a:solidFill>
                  <a:srgbClr val="7F7F7F"/>
                </a:solidFill>
                <a:latin typeface="Arial" charset="0"/>
                <a:ea typeface="Arial" charset="0"/>
                <a:cs typeface="Arial" charset="0"/>
              </a:rPr>
              <a:t>Actions</a:t>
            </a:r>
          </a:p>
          <a:p>
            <a:pPr marL="0" indent="0" eaLnBrk="1" hangingPunct="1"/>
            <a:r>
              <a:rPr lang="en-US" dirty="0" smtClean="0">
                <a:solidFill>
                  <a:srgbClr val="7F7F7F"/>
                </a:solidFill>
                <a:latin typeface="Arial" charset="0"/>
                <a:ea typeface="Arial" charset="0"/>
                <a:cs typeface="Arial" charset="0"/>
              </a:rPr>
              <a:t>Quality Control</a:t>
            </a:r>
          </a:p>
          <a:p>
            <a:pPr marL="0" indent="0" eaLnBrk="1" hangingPunct="1"/>
            <a:r>
              <a:rPr lang="en-US" dirty="0" smtClean="0">
                <a:solidFill>
                  <a:srgbClr val="7F7F7F"/>
                </a:solidFill>
                <a:latin typeface="Arial" charset="0"/>
                <a:ea typeface="Arial" charset="0"/>
                <a:cs typeface="Arial" charset="0"/>
              </a:rPr>
              <a:t>Inter-laboratory Comparisons/Proficiency Tests</a:t>
            </a:r>
          </a:p>
          <a:p>
            <a:pPr eaLnBrk="1" hangingPunct="1"/>
            <a:r>
              <a:rPr lang="en-US" dirty="0">
                <a:solidFill>
                  <a:srgbClr val="7F7F7F"/>
                </a:solidFill>
                <a:latin typeface="Arial" charset="0"/>
                <a:ea typeface="Arial" charset="0"/>
                <a:cs typeface="Arial" charset="0"/>
              </a:rPr>
              <a:t>Volume and Types of Work</a:t>
            </a:r>
          </a:p>
          <a:p>
            <a:pPr eaLnBrk="1" hangingPunct="1">
              <a:tabLst>
                <a:tab pos="231775" algn="l"/>
              </a:tabLst>
            </a:pPr>
            <a:r>
              <a:rPr lang="en-US" dirty="0" smtClean="0">
                <a:solidFill>
                  <a:srgbClr val="7F7F7F"/>
                </a:solidFill>
                <a:latin typeface="Arial" charset="0"/>
                <a:ea typeface="Arial" charset="0"/>
                <a:cs typeface="Arial" charset="0"/>
              </a:rPr>
              <a:t>Feedback and Complaints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Changes Affecting the Management </a:t>
            </a:r>
            <a:r>
              <a:rPr lang="en-US" dirty="0">
                <a:solidFill>
                  <a:srgbClr val="7F7F7F"/>
                </a:solidFill>
                <a:latin typeface="Arial" charset="0"/>
                <a:ea typeface="Arial" charset="0"/>
                <a:cs typeface="Arial" charset="0"/>
              </a:rPr>
              <a:t>System</a:t>
            </a:r>
          </a:p>
          <a:p>
            <a:pPr marL="0" indent="0" eaLnBrk="1" hangingPunct="1"/>
            <a:r>
              <a:rPr lang="en-US" dirty="0" smtClean="0">
                <a:solidFill>
                  <a:srgbClr val="7F7F7F"/>
                </a:solidFill>
                <a:latin typeface="Arial" charset="0"/>
                <a:ea typeface="Arial" charset="0"/>
                <a:cs typeface="Arial" charset="0"/>
              </a:rPr>
              <a:t>Improvements and Action </a:t>
            </a:r>
            <a:r>
              <a:rPr lang="en-US" dirty="0">
                <a:solidFill>
                  <a:srgbClr val="7F7F7F"/>
                </a:solidFill>
                <a:latin typeface="Arial" charset="0"/>
                <a:ea typeface="Arial" charset="0"/>
                <a:cs typeface="Arial" charset="0"/>
              </a:rPr>
              <a:t>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8</a:t>
            </a:fld>
            <a:endParaRPr lang="en-US">
              <a:solidFill>
                <a:srgbClr val="000000"/>
              </a:solidFill>
            </a:endParaRPr>
          </a:p>
        </p:txBody>
      </p:sp>
    </p:spTree>
    <p:extLst>
      <p:ext uri="{BB962C8B-B14F-4D97-AF65-F5344CB8AC3E}">
        <p14:creationId xmlns:p14="http://schemas.microsoft.com/office/powerpoint/2010/main" val="1094158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8"/>
            <a:ext cx="9144000" cy="563562"/>
          </a:xfrm>
        </p:spPr>
        <p:txBody>
          <a:bodyPr/>
          <a:lstStyle/>
          <a:p>
            <a:pPr algn="ctr"/>
            <a:r>
              <a:rPr lang="en-US" dirty="0" smtClean="0"/>
              <a:t>Internal Audits</a:t>
            </a:r>
            <a:endParaRPr lang="en-US" sz="2400" dirty="0"/>
          </a:p>
        </p:txBody>
      </p:sp>
      <p:sp>
        <p:nvSpPr>
          <p:cNvPr id="3" name="Content Placeholder 2"/>
          <p:cNvSpPr>
            <a:spLocks noGrp="1"/>
          </p:cNvSpPr>
          <p:nvPr>
            <p:ph idx="1"/>
          </p:nvPr>
        </p:nvSpPr>
        <p:spPr>
          <a:xfrm>
            <a:off x="457200" y="1066800"/>
            <a:ext cx="8229600" cy="2514600"/>
          </a:xfrm>
        </p:spPr>
        <p:txBody>
          <a:bodyPr/>
          <a:lstStyle/>
          <a:p>
            <a:pPr marL="285750" indent="-285750">
              <a:buFont typeface="Arial" panose="020B0604020202020204" pitchFamily="34" charset="0"/>
              <a:buChar char="•"/>
            </a:pPr>
            <a:r>
              <a:rPr lang="en-US" sz="1800" dirty="0" smtClean="0">
                <a:latin typeface="+mn-lt"/>
              </a:rPr>
              <a:t>Aug. 2014 – Marietta – UL 867 Internal Audit</a:t>
            </a:r>
          </a:p>
          <a:p>
            <a:pPr marL="630238" lvl="1" indent="-285750">
              <a:buFont typeface="Arial" panose="020B0604020202020204" pitchFamily="34" charset="0"/>
              <a:buChar char="•"/>
            </a:pPr>
            <a:r>
              <a:rPr lang="en-US" sz="1600" dirty="0" smtClean="0">
                <a:latin typeface="+mn-lt"/>
              </a:rPr>
              <a:t>Performed by Corporate Quality, Jim Carlisle</a:t>
            </a:r>
          </a:p>
          <a:p>
            <a:pPr marL="630238" lvl="1" indent="-285750">
              <a:buFont typeface="Arial" panose="020B0604020202020204" pitchFamily="34" charset="0"/>
              <a:buChar char="•"/>
            </a:pPr>
            <a:r>
              <a:rPr lang="en-US" sz="1600" dirty="0" smtClean="0">
                <a:latin typeface="+mn-lt"/>
              </a:rPr>
              <a:t>3 CARs found (2 Findings, 1 Observation) </a:t>
            </a:r>
          </a:p>
          <a:p>
            <a:pPr marL="285750" indent="-285750">
              <a:buFont typeface="Arial" panose="020B0604020202020204" pitchFamily="34" charset="0"/>
              <a:buChar char="•"/>
            </a:pPr>
            <a:r>
              <a:rPr lang="en-US" sz="1800" dirty="0" smtClean="0">
                <a:latin typeface="+mn-lt"/>
              </a:rPr>
              <a:t>Aug. 2015 – Marietta -  ISO/IEC 17025 </a:t>
            </a:r>
          </a:p>
          <a:p>
            <a:pPr marL="630238" lvl="1" indent="-285750">
              <a:buFont typeface="Arial" panose="020B0604020202020204" pitchFamily="34" charset="0"/>
              <a:buChar char="•"/>
            </a:pPr>
            <a:r>
              <a:rPr lang="en-US" sz="1600" dirty="0" smtClean="0">
                <a:latin typeface="+mn-lt"/>
              </a:rPr>
              <a:t>Performed by Stephanie Schiller</a:t>
            </a:r>
          </a:p>
          <a:p>
            <a:pPr marL="630238" lvl="1" indent="-285750">
              <a:buFont typeface="Arial" panose="020B0604020202020204" pitchFamily="34" charset="0"/>
              <a:buChar char="•"/>
            </a:pPr>
            <a:r>
              <a:rPr lang="en-US" sz="1600" dirty="0" smtClean="0">
                <a:latin typeface="+mn-lt"/>
              </a:rPr>
              <a:t>1 NCR ; 7 OFIs </a:t>
            </a:r>
          </a:p>
          <a:p>
            <a:pPr marL="630238" lvl="1" indent="-285750">
              <a:buFont typeface="Arial" panose="020B0604020202020204" pitchFamily="34" charset="0"/>
              <a:buChar char="•"/>
            </a:pPr>
            <a:endParaRPr lang="en-US" sz="1600" dirty="0" smtClean="0">
              <a:latin typeface="+mn-lt"/>
            </a:endParaRPr>
          </a:p>
          <a:p>
            <a:pPr marL="285750" indent="-285750">
              <a:buFont typeface="Arial" panose="020B0604020202020204" pitchFamily="34" charset="0"/>
              <a:buChar char="•"/>
            </a:pPr>
            <a:endParaRPr lang="en-US" sz="1800" dirty="0" smtClean="0">
              <a:latin typeface="+mn-lt"/>
            </a:endParaRPr>
          </a:p>
          <a:p>
            <a:endParaRPr lang="en-US" sz="1800" dirty="0">
              <a:latin typeface="+mn-lt"/>
            </a:endParaRPr>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9</a:t>
            </a:fld>
            <a:endParaRPr lang="en-US">
              <a:solidFill>
                <a:srgbClr val="000000"/>
              </a:solidFill>
            </a:endParaRPr>
          </a:p>
        </p:txBody>
      </p:sp>
      <p:sp>
        <p:nvSpPr>
          <p:cNvPr id="5" name="Title 1"/>
          <p:cNvSpPr txBox="1">
            <a:spLocks/>
          </p:cNvSpPr>
          <p:nvPr/>
        </p:nvSpPr>
        <p:spPr bwMode="auto">
          <a:xfrm>
            <a:off x="0" y="3581400"/>
            <a:ext cx="9144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a:lstStyle>
          <a:p>
            <a:pPr algn="ctr"/>
            <a:r>
              <a:rPr lang="en-US" smtClean="0"/>
              <a:t>External Audits</a:t>
            </a:r>
            <a:endParaRPr lang="en-US" sz="2400" dirty="0"/>
          </a:p>
        </p:txBody>
      </p:sp>
      <p:sp>
        <p:nvSpPr>
          <p:cNvPr id="6" name="Content Placeholder 2"/>
          <p:cNvSpPr txBox="1">
            <a:spLocks/>
          </p:cNvSpPr>
          <p:nvPr/>
        </p:nvSpPr>
        <p:spPr bwMode="auto">
          <a:xfrm>
            <a:off x="467833" y="4343400"/>
            <a:ext cx="82296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smtClean="0">
                <a:latin typeface="+mn-lt"/>
              </a:rPr>
              <a:t>October 1</a:t>
            </a:r>
            <a:r>
              <a:rPr lang="en-US" sz="1800" baseline="30000" dirty="0" smtClean="0">
                <a:latin typeface="+mn-lt"/>
              </a:rPr>
              <a:t>st</a:t>
            </a:r>
            <a:r>
              <a:rPr lang="en-US" sz="1800" dirty="0" smtClean="0">
                <a:latin typeface="+mn-lt"/>
              </a:rPr>
              <a:t>, 2014 Surveillance Assessment – ACLASS 17025</a:t>
            </a:r>
          </a:p>
          <a:p>
            <a:pPr marL="630238" lvl="1" indent="-285750">
              <a:buFont typeface="Arial" panose="020B0604020202020204" pitchFamily="34" charset="0"/>
              <a:buChar char="•"/>
            </a:pPr>
            <a:r>
              <a:rPr lang="en-US" sz="1600" dirty="0"/>
              <a:t>One day surveillance audit. </a:t>
            </a:r>
          </a:p>
          <a:p>
            <a:pPr marL="630238" lvl="1" indent="-285750">
              <a:buFont typeface="Arial" panose="020B0604020202020204" pitchFamily="34" charset="0"/>
              <a:buChar char="•"/>
            </a:pPr>
            <a:r>
              <a:rPr lang="en-US" sz="1600" dirty="0"/>
              <a:t>One OFI found concerning </a:t>
            </a:r>
            <a:r>
              <a:rPr lang="en-US" sz="1600" dirty="0" smtClean="0"/>
              <a:t>uncertainty</a:t>
            </a:r>
          </a:p>
          <a:p>
            <a:pPr marL="630238" lvl="1" indent="-285750">
              <a:buFont typeface="Arial" panose="020B0604020202020204" pitchFamily="34" charset="0"/>
              <a:buChar char="•"/>
            </a:pPr>
            <a:endParaRPr lang="en-US" sz="100" dirty="0" smtClean="0">
              <a:latin typeface="+mn-lt"/>
            </a:endParaRPr>
          </a:p>
          <a:p>
            <a:pPr marL="285750" indent="-285750">
              <a:buFont typeface="Arial" panose="020B0604020202020204" pitchFamily="34" charset="0"/>
              <a:buChar char="•"/>
            </a:pPr>
            <a:r>
              <a:rPr lang="en-US" sz="1800" dirty="0" smtClean="0">
                <a:latin typeface="+mn-lt"/>
              </a:rPr>
              <a:t>Next 17025 Audit August 11-13 2015</a:t>
            </a:r>
          </a:p>
        </p:txBody>
      </p:sp>
    </p:spTree>
    <p:extLst>
      <p:ext uri="{BB962C8B-B14F-4D97-AF65-F5344CB8AC3E}">
        <p14:creationId xmlns:p14="http://schemas.microsoft.com/office/powerpoint/2010/main" val="2693391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UL Advanced 011011">
  <a:themeElements>
    <a:clrScheme name="Custom 3">
      <a:dk1>
        <a:srgbClr val="464749"/>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1_UL Advanced 011011">
  <a:themeElements>
    <a:clrScheme name="Custom 3">
      <a:dk1>
        <a:srgbClr val="464749"/>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3_UL Advanced 011011">
  <a:themeElements>
    <a:clrScheme name="Custom 3">
      <a:dk1>
        <a:srgbClr val="464749"/>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Effectiveness_x0020_Reviewed xmlns="bd3005af-264e-4769-8bc3-9338274ba761">true</Effectiveness_x0020_Reviewe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BC2FF5AA403B4FA4E0740DB6439D1A" ma:contentTypeVersion="1" ma:contentTypeDescription="Create a new document." ma:contentTypeScope="" ma:versionID="d515b99aedfbb3f6f66f6e54ecac19d5">
  <xsd:schema xmlns:xsd="http://www.w3.org/2001/XMLSchema" xmlns:xs="http://www.w3.org/2001/XMLSchema" xmlns:p="http://schemas.microsoft.com/office/2006/metadata/properties" xmlns:ns2="bd3005af-264e-4769-8bc3-9338274ba761" targetNamespace="http://schemas.microsoft.com/office/2006/metadata/properties" ma:root="true" ma:fieldsID="f3f5a543ec5dff9f4becca96dc1c01a2" ns2:_="">
    <xsd:import namespace="bd3005af-264e-4769-8bc3-9338274ba761"/>
    <xsd:element name="properties">
      <xsd:complexType>
        <xsd:sequence>
          <xsd:element name="documentManagement">
            <xsd:complexType>
              <xsd:all>
                <xsd:element ref="ns2:Effectiveness_x0020_Review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3005af-264e-4769-8bc3-9338274ba761" elementFormDefault="qualified">
    <xsd:import namespace="http://schemas.microsoft.com/office/2006/documentManagement/types"/>
    <xsd:import namespace="http://schemas.microsoft.com/office/infopath/2007/PartnerControls"/>
    <xsd:element name="Effectiveness_x0020_Reviewed" ma:index="8" nillable="true" ma:displayName="Effectiveness Reviewed" ma:default="1" ma:description="For Preventive Actions has there been a review of the actions effectiveness in preventing a potential nonconformance" ma:internalName="Effectiveness_x0020_Reviewed">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9BBDFF-24D5-4848-807B-419403963D65}">
  <ds:schemaRefs>
    <ds:schemaRef ds:uri="http://schemas.microsoft.com/sharepoint/v3/contenttype/forms"/>
  </ds:schemaRefs>
</ds:datastoreItem>
</file>

<file path=customXml/itemProps2.xml><?xml version="1.0" encoding="utf-8"?>
<ds:datastoreItem xmlns:ds="http://schemas.openxmlformats.org/officeDocument/2006/customXml" ds:itemID="{2E42401E-B300-4DBC-9551-6BCD11D12FF3}">
  <ds:schemaRefs>
    <ds:schemaRef ds:uri="http://purl.org/dc/terms/"/>
    <ds:schemaRef ds:uri="http://purl.org/dc/elements/1.1/"/>
    <ds:schemaRef ds:uri="bd3005af-264e-4769-8bc3-9338274ba76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3F0E91B-7125-4970-80E1-86A97CB23A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3005af-264e-4769-8bc3-9338274ba7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6394</TotalTime>
  <Words>1083</Words>
  <Application>Microsoft Office PowerPoint</Application>
  <PresentationFormat>On-screen Show (4:3)</PresentationFormat>
  <Paragraphs>340</Paragraphs>
  <Slides>28</Slides>
  <Notes>25</Notes>
  <HiddenSlides>0</HiddenSlides>
  <MMClips>0</MMClips>
  <ScaleCrop>false</ScaleCrop>
  <HeadingPairs>
    <vt:vector size="4" baseType="variant">
      <vt:variant>
        <vt:lpstr>Theme</vt:lpstr>
      </vt:variant>
      <vt:variant>
        <vt:i4>3</vt:i4>
      </vt:variant>
      <vt:variant>
        <vt:lpstr>Slide Titles</vt:lpstr>
      </vt:variant>
      <vt:variant>
        <vt:i4>28</vt:i4>
      </vt:variant>
    </vt:vector>
  </HeadingPairs>
  <TitlesOfParts>
    <vt:vector size="31" baseType="lpstr">
      <vt:lpstr>UL Advanced 011011</vt:lpstr>
      <vt:lpstr>1_UL Advanced 011011</vt:lpstr>
      <vt:lpstr>3_UL Advanced 011011</vt:lpstr>
      <vt:lpstr>UL Environment ISO/IEC 17025 Management Review</vt:lpstr>
      <vt:lpstr>Agenda</vt:lpstr>
      <vt:lpstr>Management Review 2014</vt:lpstr>
      <vt:lpstr>Agenda</vt:lpstr>
      <vt:lpstr>Policies and Procedures</vt:lpstr>
      <vt:lpstr>Agenda</vt:lpstr>
      <vt:lpstr>Report from Department Management</vt:lpstr>
      <vt:lpstr>Agenda</vt:lpstr>
      <vt:lpstr>Internal Audits</vt:lpstr>
      <vt:lpstr>Agenda</vt:lpstr>
      <vt:lpstr>Preventive Actions</vt:lpstr>
      <vt:lpstr>Corrective Actions</vt:lpstr>
      <vt:lpstr>Agenda</vt:lpstr>
      <vt:lpstr>Fulfillment of Objectives</vt:lpstr>
      <vt:lpstr>Agenda</vt:lpstr>
      <vt:lpstr>PowerPoint Presentation</vt:lpstr>
      <vt:lpstr>Agenda</vt:lpstr>
      <vt:lpstr>Volume and Types of Work</vt:lpstr>
      <vt:lpstr>Agenda</vt:lpstr>
      <vt:lpstr>Feedback and Complaints</vt:lpstr>
      <vt:lpstr>PowerPoint Presentation</vt:lpstr>
      <vt:lpstr>PowerPoint Presentation</vt:lpstr>
      <vt:lpstr>Agenda</vt:lpstr>
      <vt:lpstr>Changes Affecting Management System</vt:lpstr>
      <vt:lpstr>Next Steps Upcoming audits and accreditations</vt:lpstr>
      <vt:lpstr>Agenda</vt:lpstr>
      <vt:lpstr>Improvements / Action Items</vt:lpstr>
      <vt:lpstr>Thank You!</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Laney, Allison</dc:creator>
  <cp:lastModifiedBy>Carlisle, Jim L.</cp:lastModifiedBy>
  <cp:revision>273</cp:revision>
  <cp:lastPrinted>2014-08-27T06:59:03Z</cp:lastPrinted>
  <dcterms:created xsi:type="dcterms:W3CDTF">2013-06-27T18:46:30Z</dcterms:created>
  <dcterms:modified xsi:type="dcterms:W3CDTF">2015-08-27T14:40:36Z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0x01010081BC2FF5AA403B4FA4E0740DB6439D1A</vt:lpwstr>
  </property>
</Properties>
</file>