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18"/>
  </p:notesMasterIdLst>
  <p:handoutMasterIdLst>
    <p:handoutMasterId r:id="rId19"/>
  </p:handoutMasterIdLst>
  <p:sldIdLst>
    <p:sldId id="308131" r:id="rId6"/>
    <p:sldId id="308132" r:id="rId7"/>
    <p:sldId id="421" r:id="rId8"/>
    <p:sldId id="308130" r:id="rId9"/>
    <p:sldId id="308133" r:id="rId10"/>
    <p:sldId id="1516" r:id="rId11"/>
    <p:sldId id="1448" r:id="rId12"/>
    <p:sldId id="1450" r:id="rId13"/>
    <p:sldId id="1524" r:id="rId14"/>
    <p:sldId id="1528" r:id="rId15"/>
    <p:sldId id="1522" r:id="rId16"/>
    <p:sldId id="308144" r:id="rId17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421"/>
            <p14:sldId id="308130"/>
            <p14:sldId id="308133"/>
            <p14:sldId id="1516"/>
            <p14:sldId id="1448"/>
            <p14:sldId id="1450"/>
            <p14:sldId id="1524"/>
            <p14:sldId id="1528"/>
            <p14:sldId id="1522"/>
            <p14:sldId id="3081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mpshares\EuropeanQualityDrive\IQA%20Templates\Integration%20Status%20and%20Maturity%20Rating\QMS%2017025%20Maturity%20Rating_P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mpshares\EuropeanQualityDrive\2022%20European%20IQA\6%20-%20Germany\Neu-Ulm\Neu%20Ulm%20Simplified%2017025%20Integration%20Level%20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EMC-W Lab: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EMC-W Lab: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34344792266823"/>
          <c:y val="0.78889545056867894"/>
          <c:w val="0.75695506049548689"/>
          <c:h val="0.21110454943132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35893386683879"/>
          <c:y val="7.982829663236958E-2"/>
          <c:w val="0.57928190445424999"/>
          <c:h val="0.87531746878668226"/>
        </c:manualLayout>
      </c:layout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FA0-4D62-B823-5AFA318C1D33}"/>
                </c:ext>
              </c:extLst>
            </c:dLbl>
            <c:dLbl>
              <c:idx val="1"/>
              <c:layout>
                <c:manualLayout>
                  <c:x val="-1.7359279913376737E-2"/>
                  <c:y val="-3.0602304294993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A0-4D62-B823-5AFA318C1D33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FA0-4D62-B823-5AFA318C1D3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8.0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FA0-4D62-B823-5AFA318C1D33}"/>
                </c:ext>
              </c:extLst>
            </c:dLbl>
            <c:dLbl>
              <c:idx val="4"/>
              <c:layout>
                <c:manualLayout>
                  <c:x val="-1.7359279913376737E-2"/>
                  <c:y val="9.18069128849814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A0-4D62-B823-5AFA318C1D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Results!$A$2:$A$6</c:f>
              <c:strCache>
                <c:ptCount val="5"/>
                <c:pt idx="0">
                  <c:v>General</c:v>
                </c:pt>
                <c:pt idx="1">
                  <c:v>Structural</c:v>
                </c:pt>
                <c:pt idx="2">
                  <c:v>Resources</c:v>
                </c:pt>
                <c:pt idx="3">
                  <c:v>Process</c:v>
                </c:pt>
                <c:pt idx="4">
                  <c:v>Management system</c:v>
                </c:pt>
              </c:strCache>
            </c:strRef>
          </c:cat>
          <c:val>
            <c:numRef>
              <c:f>Results!$B$2:$B$6</c:f>
              <c:numCache>
                <c:formatCode>0.0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7.8636363636363633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0-4D62-B823-5AFA318C1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840944"/>
        <c:axId val="781842912"/>
      </c:radarChart>
      <c:catAx>
        <c:axId val="7818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842912"/>
        <c:crosses val="autoZero"/>
        <c:auto val="1"/>
        <c:lblAlgn val="ctr"/>
        <c:lblOffset val="100"/>
        <c:noMultiLvlLbl val="0"/>
      </c:catAx>
      <c:valAx>
        <c:axId val="781842912"/>
        <c:scaling>
          <c:orientation val="minMax"/>
          <c:max val="1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78184094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UL Enterprise  Integration Status - Neu-ULm Medical Test Lab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Chart!$D$8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Chart!$E$7:$N$7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Chart!$E$8:$N$8</c:f>
              <c:numCache>
                <c:formatCode>0%</c:formatCode>
                <c:ptCount val="10"/>
                <c:pt idx="0">
                  <c:v>8.8235294117647065E-2</c:v>
                </c:pt>
                <c:pt idx="1">
                  <c:v>8.8235294117647065E-2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4B-4C45-A31B-FCAC8E48C850}"/>
            </c:ext>
          </c:extLst>
        </c:ser>
        <c:ser>
          <c:idx val="1"/>
          <c:order val="1"/>
          <c:tx>
            <c:strRef>
              <c:f>Chart!$D$9</c:f>
              <c:strCache>
                <c:ptCount val="1"/>
                <c:pt idx="0">
                  <c:v>Global and local Addition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Chart!$E$7:$N$7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Chart!$E$9:$N$9</c:f>
              <c:numCache>
                <c:formatCode>0%</c:formatCode>
                <c:ptCount val="10"/>
                <c:pt idx="0">
                  <c:v>0.35294117647058826</c:v>
                </c:pt>
                <c:pt idx="1">
                  <c:v>0.35294117647058826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4B-4C45-A31B-FCAC8E48C850}"/>
            </c:ext>
          </c:extLst>
        </c:ser>
        <c:ser>
          <c:idx val="2"/>
          <c:order val="2"/>
          <c:tx>
            <c:strRef>
              <c:f>Chart!$D$10</c:f>
              <c:strCache>
                <c:ptCount val="1"/>
                <c:pt idx="0">
                  <c:v>Deviation from Global Process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Chart!$E$7:$N$7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Chart!$E$10:$N$10</c:f>
              <c:numCache>
                <c:formatCode>0%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4B-4C45-A31B-FCAC8E48C850}"/>
            </c:ext>
          </c:extLst>
        </c:ser>
        <c:ser>
          <c:idx val="3"/>
          <c:order val="3"/>
          <c:tx>
            <c:strRef>
              <c:f>Chart!$D$11</c:f>
              <c:strCache>
                <c:ptCount val="1"/>
                <c:pt idx="0">
                  <c:v>Not Applicable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Chart!$E$7:$N$7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Chart!$E$11:$N$11</c:f>
              <c:numCache>
                <c:formatCode>0%</c:formatCode>
                <c:ptCount val="10"/>
                <c:pt idx="0">
                  <c:v>5.8823529411764705E-2</c:v>
                </c:pt>
                <c:pt idx="1">
                  <c:v>5.8823529411764705E-2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4B-4C45-A31B-FCAC8E48C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482795848"/>
        <c:axId val="482801752"/>
      </c:barChart>
      <c:lineChart>
        <c:grouping val="standard"/>
        <c:varyColors val="0"/>
        <c:ser>
          <c:idx val="4"/>
          <c:order val="4"/>
          <c:tx>
            <c:strRef>
              <c:f>Chart!$D$12</c:f>
              <c:strCache>
                <c:ptCount val="1"/>
                <c:pt idx="0">
                  <c:v>Integration Status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Chart!$E$7:$N$7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Chart!$E$12:$N$12</c:f>
              <c:numCache>
                <c:formatCode>0%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4B-4C45-A31B-FCAC8E48C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768424"/>
        <c:axId val="775771704"/>
      </c:lineChart>
      <c:catAx>
        <c:axId val="48279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752"/>
        <c:crosses val="autoZero"/>
        <c:auto val="1"/>
        <c:lblAlgn val="ctr"/>
        <c:lblOffset val="100"/>
        <c:noMultiLvlLbl val="0"/>
      </c:catAx>
      <c:valAx>
        <c:axId val="48280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Percantage</a:t>
                </a:r>
              </a:p>
            </c:rich>
          </c:tx>
          <c:layout>
            <c:manualLayout>
              <c:xMode val="edge"/>
              <c:yMode val="edge"/>
              <c:x val="0.1871345029239766"/>
              <c:y val="0.33411794310775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795848"/>
        <c:crosses val="autoZero"/>
        <c:crossBetween val="between"/>
      </c:valAx>
      <c:valAx>
        <c:axId val="77577170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68424"/>
        <c:crosses val="max"/>
        <c:crossBetween val="between"/>
      </c:valAx>
      <c:catAx>
        <c:axId val="775768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577170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683691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 dirty="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dirty="0" err="1"/>
              <a:t>UL.com</a:t>
            </a:r>
            <a:r>
              <a:rPr lang="en-US" sz="1000" b="1" dirty="0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[Divider subtitle]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  <p:sldLayoutId id="2147483929" r:id="rId5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 dirty="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 – Closing Meeting</a:t>
            </a:r>
          </a:p>
          <a:p>
            <a:pPr>
              <a:spcAft>
                <a:spcPts val="600"/>
              </a:spcAft>
            </a:pPr>
            <a:r>
              <a:rPr lang="pt-BR" sz="1800" b="1" dirty="0"/>
              <a:t>UL International GmbH – Neu Ulm</a:t>
            </a:r>
            <a:endParaRPr lang="nb-NO" sz="1800" b="1" dirty="0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DD6F-33A4-4014-899B-2114FBF769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2400" y="514350"/>
            <a:ext cx="8551289" cy="4481649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Neu-Ulm Medical Testing Laboratory is a well-established and mature laboratory. Although a requirement of GLP, the lab continually review conduct of tests and staff. Record keeping is excellent, with staff accessing records easily and confidently.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main area for focus is integrating with One UL business direction. Currently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all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documents are presented in German which is a requirement of 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DAKKS / GLP, however this makes it difficult for internal audit team to fully review and audit. In addition, with the requirement for all UL Laboratories to integrate and implement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 Enterprise Testing and Calibration Laboratory Compliance Policy (ISO /IEC  17025:2017), the laboratory must fully review integration level and list additions, or deviations as required.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Neu Ulm Medical Testing Laboratory is deemed to comply with the assessment requirements.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There were no non-compliances raised.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r>
              <a:rPr lang="en-US" sz="11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Strengths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Technical and Management System knowledge and maintenance.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Internal Technical Audit Program and oversight.</a:t>
            </a:r>
          </a:p>
          <a:p>
            <a:r>
              <a:rPr lang="en-US" sz="1100" b="1" u="sng" dirty="0">
                <a:latin typeface="Calibri" panose="020F0502020204030204" pitchFamily="34" charset="0"/>
                <a:cs typeface="Calibri" panose="020F0502020204030204" pitchFamily="34" charset="0"/>
              </a:rPr>
              <a:t>Weaknesses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Currently all documents are presented in German which is a requirement of DAKKS / GLP, however this makes it difficult for UL internal audit team to fully review and audit. 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F7B02-1757-47D9-9E92-31CE1E4D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5638800" cy="276999"/>
          </a:xfrm>
        </p:spPr>
        <p:txBody>
          <a:bodyPr/>
          <a:lstStyle/>
          <a:p>
            <a:r>
              <a:rPr lang="en-US" sz="1800" b="1"/>
              <a:t>Summary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0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6543675" cy="6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2100" b="1">
                <a:solidFill>
                  <a:srgbClr val="C00000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6B47D-0AC7-4BFC-B83B-E8AEF1CBE40E}"/>
              </a:ext>
            </a:extLst>
          </p:cNvPr>
          <p:cNvSpPr/>
          <p:nvPr/>
        </p:nvSpPr>
        <p:spPr>
          <a:xfrm>
            <a:off x="131619" y="1290205"/>
            <a:ext cx="8534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b="1" dirty="0">
                <a:latin typeface="+mj-lt"/>
              </a:rPr>
              <a:t>Plan 2023 Audit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UL Enterprise Testing And Calibration Laboratory Compliance Policy. There is a one-year period (beginning from the Issued Date 2022-03-17) for transition to this new enterprise policy.  UL Testing Laboratories that do not currently utilize the compliance described herein will need to adopt this new policy during the one-year transition.  A more detailed Gap-Analysis together with an integration plan should be produced.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Currently all documents are presented in German which is a requirement of DAKKS / GLP, however this makes it difficult for UL internal audit team to fully review and audit.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3769744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Attendees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Audit Scope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Objectives and Focus Areas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Executive Summary 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Risks and Raised Concerns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Recommended Improvement Roadmap </a:t>
            </a:r>
            <a:br>
              <a:rPr lang="en-US" dirty="0"/>
            </a:br>
            <a:r>
              <a:rPr lang="en-US" dirty="0"/>
              <a:t>and Next Steps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 dirty="0">
                <a:solidFill>
                  <a:srgbClr val="C00000"/>
                </a:solidFill>
              </a:rPr>
              <a:t> Agenda: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</a:rPr>
              <a:t>Assessment Team: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  	Grainne Cheevers</a:t>
            </a:r>
          </a:p>
          <a:p>
            <a:pPr marL="171450" indent="-1714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438752"/>
          </a:xfrm>
        </p:spPr>
        <p:txBody>
          <a:bodyPr/>
          <a:lstStyle/>
          <a:p>
            <a:r>
              <a:rPr lang="en-GB"/>
              <a:t>Attendees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163" y="962326"/>
            <a:ext cx="3803904" cy="502920"/>
          </a:xfrm>
        </p:spPr>
        <p:txBody>
          <a:bodyPr/>
          <a:lstStyle/>
          <a:p>
            <a:r>
              <a:rPr lang="en-GB" dirty="0"/>
              <a:t>Opening Meeting Attendees – 18</a:t>
            </a:r>
            <a:r>
              <a:rPr lang="en-GB" baseline="30000" dirty="0"/>
              <a:t>th</a:t>
            </a:r>
            <a:r>
              <a:rPr lang="en-GB" dirty="0"/>
              <a:t> October			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10537-DA9A-4F38-B82E-D75DD2C45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962326"/>
            <a:ext cx="3803904" cy="502920"/>
          </a:xfrm>
        </p:spPr>
        <p:txBody>
          <a:bodyPr/>
          <a:lstStyle/>
          <a:p>
            <a:r>
              <a:rPr lang="en-GB" dirty="0"/>
              <a:t>Closing Meeting Attendees – 28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46BB007-3A1E-4551-B52D-B6CA702B0B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0641487"/>
              </p:ext>
            </p:extLst>
          </p:nvPr>
        </p:nvGraphicFramePr>
        <p:xfrm>
          <a:off x="530568" y="1577340"/>
          <a:ext cx="3565094" cy="205909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82712">
                  <a:extLst>
                    <a:ext uri="{9D8B030D-6E8A-4147-A177-3AD203B41FA5}">
                      <a16:colId xmlns:a16="http://schemas.microsoft.com/office/drawing/2014/main" val="3386259799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2756314487"/>
                    </a:ext>
                  </a:extLst>
                </a:gridCol>
              </a:tblGrid>
              <a:tr h="276862">
                <a:tc>
                  <a:txBody>
                    <a:bodyPr/>
                    <a:lstStyle/>
                    <a:p>
                      <a:pPr marL="55880" marR="5334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5334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59197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Marcus Corzilius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Managing Director Medical Device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03729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Sabine Mayer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Quality Engineer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42868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Beatrix Kaechele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Quality Assurance Analyst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04768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Thomas Koegel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Quality Assurance Analyst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16654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Grainne Cheevers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Lead Auditor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588574"/>
                  </a:ext>
                </a:extLst>
              </a:tr>
            </a:tbl>
          </a:graphicData>
        </a:graphic>
      </p:graphicFrame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D16C95AA-A029-4037-ABE7-980C53B8E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824045"/>
              </p:ext>
            </p:extLst>
          </p:nvPr>
        </p:nvGraphicFramePr>
        <p:xfrm>
          <a:off x="4572000" y="1577340"/>
          <a:ext cx="3565094" cy="168882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82712">
                  <a:extLst>
                    <a:ext uri="{9D8B030D-6E8A-4147-A177-3AD203B41FA5}">
                      <a16:colId xmlns:a16="http://schemas.microsoft.com/office/drawing/2014/main" val="3386259799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2756314487"/>
                    </a:ext>
                  </a:extLst>
                </a:gridCol>
              </a:tblGrid>
              <a:tr h="276862">
                <a:tc>
                  <a:txBody>
                    <a:bodyPr/>
                    <a:lstStyle/>
                    <a:p>
                      <a:pPr marL="55880" marR="5334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5334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59197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Marcus Corzilius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Managing Director Medical Device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03729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Sabine Mayer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Quality Engineer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42868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Beatrix Kaechele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Senior Quality Assurance Analyst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04768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Grainne Cheevers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marR="78740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Lead Auditor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58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6281FAC6-CF26-4F3A-A96B-9D5C16CA0414}"/>
              </a:ext>
            </a:extLst>
          </p:cNvPr>
          <p:cNvSpPr txBox="1">
            <a:spLocks/>
          </p:cNvSpPr>
          <p:nvPr/>
        </p:nvSpPr>
        <p:spPr>
          <a:xfrm>
            <a:off x="248778" y="472669"/>
            <a:ext cx="4339990" cy="381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pl-PL" sz="1100" dirty="0"/>
              <a:t>Confirming </a:t>
            </a:r>
            <a:r>
              <a:rPr lang="en-GB" sz="1100" dirty="0"/>
              <a:t>activities and </a:t>
            </a:r>
            <a:r>
              <a:rPr lang="pl-PL" sz="1100" dirty="0"/>
              <a:t>scope reflects </a:t>
            </a:r>
            <a:r>
              <a:rPr lang="en-GB" sz="1100" dirty="0"/>
              <a:t>on </a:t>
            </a:r>
            <a:r>
              <a:rPr lang="pl-PL" sz="1100" dirty="0"/>
              <a:t>ATLAS records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Merging I</a:t>
            </a:r>
            <a:r>
              <a:rPr lang="pl-PL" sz="1100" dirty="0"/>
              <a:t>C</a:t>
            </a:r>
            <a:r>
              <a:rPr lang="en-US" sz="1100" dirty="0"/>
              <a:t>A and technical audit to cover CAB regional schedule of accreditation within accreditation cycle</a:t>
            </a:r>
            <a:endParaRPr lang="pl-PL" sz="1100" dirty="0"/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Assessing implemented management system on all stages of project delivery including evaluation, testing and reporting.   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Verifying conformance with Standard</a:t>
            </a:r>
            <a:r>
              <a:rPr lang="pl-PL" sz="1100" dirty="0"/>
              <a:t>s</a:t>
            </a:r>
            <a:r>
              <a:rPr lang="en-US" sz="1100" dirty="0"/>
              <a:t>, Accreditation and Scheme as well as UL requirements.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Focus on expectations, issues and objectives identified by local, regional and global Leadership Team.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Provide feedback to Partners to reassure the capability, efficiency and consistency of implemented business processes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  <a:endParaRPr lang="pl-PL" sz="1100" dirty="0">
              <a:solidFill>
                <a:srgbClr val="FF0000"/>
              </a:solidFill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GB" sz="1100" b="1" dirty="0"/>
              <a:t>New I</a:t>
            </a:r>
            <a:r>
              <a:rPr lang="pl-PL" sz="1100" b="1" dirty="0"/>
              <a:t>C</a:t>
            </a:r>
            <a:r>
              <a:rPr lang="en-GB" sz="1100" b="1" dirty="0"/>
              <a:t>A Report - Europe 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endParaRPr lang="en-US" sz="1100" i="1" dirty="0"/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US" sz="1100" i="1" dirty="0"/>
              <a:t>Additional I</a:t>
            </a:r>
            <a:r>
              <a:rPr lang="pl-PL" sz="1100" i="1" dirty="0"/>
              <a:t>C</a:t>
            </a:r>
            <a:r>
              <a:rPr lang="en-US" sz="1100" i="1" dirty="0"/>
              <a:t>A deliverables in Europe are: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100" b="1" i="1" dirty="0"/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Maturity level,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One UL Integration level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Governance level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Associated Potential Risk linked the findings,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Voluntary Suspension of Operations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Impartiality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Share Knowledge and best practices for improvements</a:t>
            </a:r>
            <a:r>
              <a:rPr lang="pl-PL" sz="1100" b="1" i="1" dirty="0"/>
              <a:t>.</a:t>
            </a:r>
            <a:endParaRPr lang="en-GB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AAF50-E701-4D92-9B2C-6471535259B0}"/>
              </a:ext>
            </a:extLst>
          </p:cNvPr>
          <p:cNvCxnSpPr>
            <a:cxnSpLocks/>
          </p:cNvCxnSpPr>
          <p:nvPr/>
        </p:nvCxnSpPr>
        <p:spPr>
          <a:xfrm>
            <a:off x="2497832" y="3155015"/>
            <a:ext cx="199796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19EF4B14-4AB8-4086-904A-A27CE8D9C2B2}"/>
              </a:ext>
            </a:extLst>
          </p:cNvPr>
          <p:cNvSpPr/>
          <p:nvPr/>
        </p:nvSpPr>
        <p:spPr>
          <a:xfrm>
            <a:off x="5761338" y="4209486"/>
            <a:ext cx="2129423" cy="370348"/>
          </a:xfrm>
          <a:prstGeom prst="flowChartMagneticDisk">
            <a:avLst/>
          </a:prstGeom>
          <a:solidFill>
            <a:srgbClr val="FFDE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0DCD940-2818-43A9-AD0E-D5C5EA5A63C0}"/>
              </a:ext>
            </a:extLst>
          </p:cNvPr>
          <p:cNvSpPr/>
          <p:nvPr/>
        </p:nvSpPr>
        <p:spPr>
          <a:xfrm>
            <a:off x="4500701" y="1032549"/>
            <a:ext cx="4620985" cy="2718707"/>
          </a:xfrm>
          <a:prstGeom prst="triangl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F1BE6-0C4A-4B74-8967-F0A0AF58DFB7}"/>
              </a:ext>
            </a:extLst>
          </p:cNvPr>
          <p:cNvSpPr txBox="1"/>
          <p:nvPr/>
        </p:nvSpPr>
        <p:spPr>
          <a:xfrm>
            <a:off x="6338788" y="1595885"/>
            <a:ext cx="947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Executive Summary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6BE794-21F5-4741-9F35-E8AC5D33B81B}"/>
              </a:ext>
            </a:extLst>
          </p:cNvPr>
          <p:cNvSpPr txBox="1"/>
          <p:nvPr/>
        </p:nvSpPr>
        <p:spPr>
          <a:xfrm>
            <a:off x="6036240" y="2299160"/>
            <a:ext cx="1510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Strengths &amp; OFIs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11730B-9099-401F-BA30-BB83FF8BE118}"/>
              </a:ext>
            </a:extLst>
          </p:cNvPr>
          <p:cNvSpPr txBox="1"/>
          <p:nvPr/>
        </p:nvSpPr>
        <p:spPr>
          <a:xfrm>
            <a:off x="5565837" y="2845035"/>
            <a:ext cx="2775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Findings and Associated Risks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43D86D-1E1E-46EC-97F0-072DD9765FB6}"/>
              </a:ext>
            </a:extLst>
          </p:cNvPr>
          <p:cNvSpPr txBox="1"/>
          <p:nvPr/>
        </p:nvSpPr>
        <p:spPr>
          <a:xfrm>
            <a:off x="4767593" y="3275556"/>
            <a:ext cx="40658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Governance, </a:t>
            </a:r>
            <a:r>
              <a:rPr lang="en-US" sz="1350"/>
              <a:t>Management System </a:t>
            </a:r>
            <a:r>
              <a:rPr lang="en-US" sz="1350" b="1"/>
              <a:t>Maturity </a:t>
            </a:r>
            <a:r>
              <a:rPr lang="en-US" sz="1350"/>
              <a:t>Level and </a:t>
            </a:r>
            <a:r>
              <a:rPr lang="en-US" sz="1350" b="1">
                <a:solidFill>
                  <a:srgbClr val="FF0000"/>
                </a:solidFill>
              </a:rPr>
              <a:t>One UL </a:t>
            </a:r>
            <a:r>
              <a:rPr lang="en-US" sz="1350"/>
              <a:t>Integration Indicators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2EF13D-9B76-4303-BBC7-A8766140082B}"/>
              </a:ext>
            </a:extLst>
          </p:cNvPr>
          <p:cNvCxnSpPr>
            <a:cxnSpLocks/>
          </p:cNvCxnSpPr>
          <p:nvPr/>
        </p:nvCxnSpPr>
        <p:spPr>
          <a:xfrm>
            <a:off x="5867530" y="2167978"/>
            <a:ext cx="1905887" cy="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E79F41-7855-4CC4-BC0E-D1E4166E9C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1219" y="2742135"/>
            <a:ext cx="2918637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633C1D-897F-428B-890A-6B4DB2B97706}"/>
              </a:ext>
            </a:extLst>
          </p:cNvPr>
          <p:cNvCxnSpPr>
            <a:cxnSpLocks/>
          </p:cNvCxnSpPr>
          <p:nvPr/>
        </p:nvCxnSpPr>
        <p:spPr>
          <a:xfrm rot="10800000">
            <a:off x="4934525" y="3268448"/>
            <a:ext cx="3779875" cy="1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CFC843-4FD3-4531-8387-FAD0A9BA1A77}"/>
              </a:ext>
            </a:extLst>
          </p:cNvPr>
          <p:cNvSpPr txBox="1"/>
          <p:nvPr/>
        </p:nvSpPr>
        <p:spPr>
          <a:xfrm>
            <a:off x="7681269" y="731172"/>
            <a:ext cx="1001851" cy="253916"/>
          </a:xfrm>
          <a:prstGeom prst="rect">
            <a:avLst/>
          </a:prstGeom>
          <a:solidFill>
            <a:srgbClr val="FFC62F"/>
          </a:solidFill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Audit Result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155420-30A9-43F6-959F-5977D984CCF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743831" cy="2485861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3D8217-32E7-4865-BF66-2AE1BA446CB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285845" y="985088"/>
            <a:ext cx="896350" cy="610797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448FA9-320C-47DA-A4EC-1C07C162152F}"/>
              </a:ext>
            </a:extLst>
          </p:cNvPr>
          <p:cNvSpPr txBox="1"/>
          <p:nvPr/>
        </p:nvSpPr>
        <p:spPr>
          <a:xfrm>
            <a:off x="5403109" y="4244619"/>
            <a:ext cx="2834727" cy="30008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i="1"/>
              <a:t>Annual Improvement Roadmap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AA336E2-F51A-4310-83AD-6B3FD8B4A196}"/>
              </a:ext>
            </a:extLst>
          </p:cNvPr>
          <p:cNvSpPr/>
          <p:nvPr/>
        </p:nvSpPr>
        <p:spPr>
          <a:xfrm rot="16200000">
            <a:off x="6627261" y="1690341"/>
            <a:ext cx="370347" cy="4633269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3FF03A-307F-49E9-B7A2-719E062CA72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291595" cy="1978199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508596-8D59-41C1-99B8-80333F7CB231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7966440" y="1032549"/>
            <a:ext cx="215756" cy="1359354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8B0A1914-B059-454A-A9D8-AA3A3394BFA2}"/>
              </a:ext>
            </a:extLst>
          </p:cNvPr>
          <p:cNvSpPr txBox="1">
            <a:spLocks/>
          </p:cNvSpPr>
          <p:nvPr/>
        </p:nvSpPr>
        <p:spPr>
          <a:xfrm>
            <a:off x="196256" y="152082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1600" b="1"/>
              <a:t>Objectives and </a:t>
            </a:r>
            <a:r>
              <a:rPr lang="pl-PL" altLang="pt-BR" sz="1600" b="1"/>
              <a:t>Focus Areas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6333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scope of the audit was: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ISO/IEC 17025:2017 testing laboratory activities under accreditation by DAKKS performed locally at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UL International GmbH - Neu Ulm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Areas sampled and assessed against relevant requirements:</a:t>
            </a:r>
          </a:p>
          <a:p>
            <a:pPr marL="173038" lvl="1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Organization and Leadership; Competency management, Handling of samples, Reporting of results, Evaluation procedures, Records management, Complaints, Management System Documentation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3429000" cy="276999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Audit Scope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8CC5B-EACD-7D44-8ADE-34D2EB8D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8560"/>
            <a:ext cx="8537576" cy="246221"/>
          </a:xfrm>
        </p:spPr>
        <p:txBody>
          <a:bodyPr/>
          <a:lstStyle/>
          <a:p>
            <a:r>
              <a:rPr lang="en-GB" sz="1600" b="1"/>
              <a:t>Risks and Raised Concerns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EE2E5E0-8816-FB42-BCF7-F7E45E1C99E0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16634750"/>
              </p:ext>
            </p:extLst>
          </p:nvPr>
        </p:nvGraphicFramePr>
        <p:xfrm>
          <a:off x="171855" y="458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17025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:201</a:t>
                      </a: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 of Finding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outcome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9" name="Table Placeholder 6">
            <a:extLst>
              <a:ext uri="{FF2B5EF4-FFF2-40B4-BE49-F238E27FC236}">
                <a16:creationId xmlns:a16="http://schemas.microsoft.com/office/drawing/2014/main" id="{C5F3CDA7-1998-4A07-AE75-5D7948246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114897"/>
              </p:ext>
            </p:extLst>
          </p:nvPr>
        </p:nvGraphicFramePr>
        <p:xfrm>
          <a:off x="171855" y="736708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0" name="Table Placeholder 6">
            <a:extLst>
              <a:ext uri="{FF2B5EF4-FFF2-40B4-BE49-F238E27FC236}">
                <a16:creationId xmlns:a16="http://schemas.microsoft.com/office/drawing/2014/main" id="{29026DE3-B8AF-4CD2-9E98-B3D80004C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190246"/>
              </p:ext>
            </p:extLst>
          </p:nvPr>
        </p:nvGraphicFramePr>
        <p:xfrm>
          <a:off x="171855" y="106299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2" name="Table Placeholder 6">
            <a:extLst>
              <a:ext uri="{FF2B5EF4-FFF2-40B4-BE49-F238E27FC236}">
                <a16:creationId xmlns:a16="http://schemas.microsoft.com/office/drawing/2014/main" id="{4CD2772E-E7F3-499F-AF33-8B558893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05247"/>
              </p:ext>
            </p:extLst>
          </p:nvPr>
        </p:nvGraphicFramePr>
        <p:xfrm>
          <a:off x="174648" y="3096007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4" name="Table Placeholder 6">
            <a:extLst>
              <a:ext uri="{FF2B5EF4-FFF2-40B4-BE49-F238E27FC236}">
                <a16:creationId xmlns:a16="http://schemas.microsoft.com/office/drawing/2014/main" id="{FFB0EBB9-6CF3-484D-8928-5A2AA86AD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62612"/>
              </p:ext>
            </p:extLst>
          </p:nvPr>
        </p:nvGraphicFramePr>
        <p:xfrm>
          <a:off x="174648" y="3844784"/>
          <a:ext cx="8839200" cy="624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BB63B69C-E67D-4DDB-940D-3AA86D1F7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854917"/>
              </p:ext>
            </p:extLst>
          </p:nvPr>
        </p:nvGraphicFramePr>
        <p:xfrm>
          <a:off x="171855" y="2295362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6" name="Table Placeholder 6">
            <a:extLst>
              <a:ext uri="{FF2B5EF4-FFF2-40B4-BE49-F238E27FC236}">
                <a16:creationId xmlns:a16="http://schemas.microsoft.com/office/drawing/2014/main" id="{FEAEFB45-0894-4969-98DB-464E05408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584843"/>
              </p:ext>
            </p:extLst>
          </p:nvPr>
        </p:nvGraphicFramePr>
        <p:xfrm>
          <a:off x="152400" y="1473394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8F71B015-33D3-4D70-9B27-7C62D0887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971632"/>
              </p:ext>
            </p:extLst>
          </p:nvPr>
        </p:nvGraphicFramePr>
        <p:xfrm>
          <a:off x="171855" y="1862056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871-58E7-4639-BABC-7C7329D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"/>
              <a:t>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F758A-A2ED-4824-913E-98B8C25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69" y="15479"/>
            <a:ext cx="5275359" cy="33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200" b="1">
                <a:solidFill>
                  <a:schemeClr val="accent1"/>
                </a:solidFill>
              </a:rPr>
              <a:t> </a:t>
            </a:r>
            <a:r>
              <a:rPr lang="pl-PL" sz="1200" b="1" err="1">
                <a:solidFill>
                  <a:schemeClr val="accent1"/>
                </a:solidFill>
              </a:rPr>
              <a:t>Laboratory</a:t>
            </a:r>
            <a:r>
              <a:rPr lang="en-GB" sz="1200" b="1">
                <a:solidFill>
                  <a:schemeClr val="accent1"/>
                </a:solidFill>
              </a:rPr>
              <a:t> Process Improvement and Maturity</a:t>
            </a:r>
            <a:endParaRPr lang="en-US" altLang="pt-BR" sz="1200" b="1">
              <a:solidFill>
                <a:schemeClr val="accent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9B5751C-35B5-42C9-844E-CC865B29EFEC}"/>
              </a:ext>
            </a:extLst>
          </p:cNvPr>
          <p:cNvSpPr/>
          <p:nvPr/>
        </p:nvSpPr>
        <p:spPr>
          <a:xfrm flipH="1">
            <a:off x="76200" y="3012490"/>
            <a:ext cx="4171950" cy="145137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221AE-5FFA-48FF-A57D-D00A8C59CA69}"/>
              </a:ext>
            </a:extLst>
          </p:cNvPr>
          <p:cNvCxnSpPr/>
          <p:nvPr/>
        </p:nvCxnSpPr>
        <p:spPr>
          <a:xfrm>
            <a:off x="76200" y="4552950"/>
            <a:ext cx="417195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5A96B-4E40-4804-A67D-ECF10B4AEF04}"/>
              </a:ext>
            </a:extLst>
          </p:cNvPr>
          <p:cNvSpPr txBox="1"/>
          <p:nvPr/>
        </p:nvSpPr>
        <p:spPr>
          <a:xfrm>
            <a:off x="1946347" y="452763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E459D-70AF-40C2-AF84-6778E44BC1B7}"/>
              </a:ext>
            </a:extLst>
          </p:cNvPr>
          <p:cNvCxnSpPr>
            <a:cxnSpLocks/>
          </p:cNvCxnSpPr>
          <p:nvPr/>
        </p:nvCxnSpPr>
        <p:spPr>
          <a:xfrm flipV="1">
            <a:off x="4400550" y="3012491"/>
            <a:ext cx="0" cy="14798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D14FB-6E26-4AAE-9A2A-12422DB08244}"/>
              </a:ext>
            </a:extLst>
          </p:cNvPr>
          <p:cNvSpPr txBox="1"/>
          <p:nvPr/>
        </p:nvSpPr>
        <p:spPr>
          <a:xfrm rot="5400000">
            <a:off x="3795829" y="3633671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Improvement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F4D4A5A-04D6-4F34-83B0-3ED8D47E8AE6}"/>
              </a:ext>
            </a:extLst>
          </p:cNvPr>
          <p:cNvSpPr/>
          <p:nvPr/>
        </p:nvSpPr>
        <p:spPr>
          <a:xfrm rot="20433737">
            <a:off x="287517" y="3837593"/>
            <a:ext cx="988693" cy="368862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76B51-A53F-437F-8C10-03508CE184F2}"/>
              </a:ext>
            </a:extLst>
          </p:cNvPr>
          <p:cNvGrpSpPr/>
          <p:nvPr/>
        </p:nvGrpSpPr>
        <p:grpSpPr>
          <a:xfrm>
            <a:off x="2321094" y="3127625"/>
            <a:ext cx="995436" cy="422144"/>
            <a:chOff x="1720563" y="4757739"/>
            <a:chExt cx="1327248" cy="56285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7C94BD16-79A1-4521-8D98-743FB089CC18}"/>
                </a:ext>
              </a:extLst>
            </p:cNvPr>
            <p:cNvSpPr/>
            <p:nvPr/>
          </p:nvSpPr>
          <p:spPr>
            <a:xfrm rot="20433737">
              <a:off x="1729554" y="4757739"/>
              <a:ext cx="1318257" cy="49181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9E3E20-0147-40AC-8C85-AB902E9BA3C3}"/>
                </a:ext>
              </a:extLst>
            </p:cNvPr>
            <p:cNvSpPr txBox="1"/>
            <p:nvPr/>
          </p:nvSpPr>
          <p:spPr>
            <a:xfrm rot="20444361">
              <a:off x="1720563" y="5033339"/>
              <a:ext cx="939127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Standard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E2A441-08A1-4FB1-A30F-E92B5B0F1A0C}"/>
              </a:ext>
            </a:extLst>
          </p:cNvPr>
          <p:cNvSpPr txBox="1"/>
          <p:nvPr/>
        </p:nvSpPr>
        <p:spPr>
          <a:xfrm rot="20444361">
            <a:off x="1588977" y="2532878"/>
            <a:ext cx="112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rial" pitchFamily="34" charset="0"/>
                <a:cs typeface="Arial" pitchFamily="34" charset="0"/>
              </a:rPr>
              <a:t>Continuous Improvement</a:t>
            </a:r>
          </a:p>
        </p:txBody>
      </p:sp>
      <p:sp>
        <p:nvSpPr>
          <p:cNvPr id="16" name="Curved Down Arrow 43">
            <a:extLst>
              <a:ext uri="{FF2B5EF4-FFF2-40B4-BE49-F238E27FC236}">
                <a16:creationId xmlns:a16="http://schemas.microsoft.com/office/drawing/2014/main" id="{33F14EC2-9DDD-4B4D-98A7-1240C223038C}"/>
              </a:ext>
            </a:extLst>
          </p:cNvPr>
          <p:cNvSpPr/>
          <p:nvPr/>
        </p:nvSpPr>
        <p:spPr>
          <a:xfrm rot="20467028" flipV="1">
            <a:off x="1092007" y="3873934"/>
            <a:ext cx="1718852" cy="427502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AFB-D9F7-48F2-B151-B864BC48F30D}"/>
              </a:ext>
            </a:extLst>
          </p:cNvPr>
          <p:cNvSpPr txBox="1"/>
          <p:nvPr/>
        </p:nvSpPr>
        <p:spPr>
          <a:xfrm rot="20444361">
            <a:off x="1267573" y="3788476"/>
            <a:ext cx="12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Arial" pitchFamily="34" charset="0"/>
                <a:cs typeface="Arial" pitchFamily="34" charset="0"/>
              </a:rPr>
              <a:t>Consolidation through Standardization</a:t>
            </a:r>
          </a:p>
          <a:p>
            <a:pPr algn="ctr"/>
            <a:endParaRPr lang="en-US" sz="9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95E6B6-59ED-4E11-8308-FBCF0DC2D58C}"/>
              </a:ext>
            </a:extLst>
          </p:cNvPr>
          <p:cNvGrpSpPr/>
          <p:nvPr/>
        </p:nvGrpSpPr>
        <p:grpSpPr>
          <a:xfrm>
            <a:off x="587395" y="2870933"/>
            <a:ext cx="1211320" cy="1211801"/>
            <a:chOff x="368297" y="1580834"/>
            <a:chExt cx="1615093" cy="16157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A454CD-1697-4F96-8C6B-FD8C546393FE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57" name="Pie 184">
                <a:extLst>
                  <a:ext uri="{FF2B5EF4-FFF2-40B4-BE49-F238E27FC236}">
                    <a16:creationId xmlns:a16="http://schemas.microsoft.com/office/drawing/2014/main" id="{1EE5D8CE-290A-443E-B14A-66EA3E75C071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B92537FA-1446-4A9D-B6DA-E8D015CADCC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Down Arrow 186">
                <a:extLst>
                  <a:ext uri="{FF2B5EF4-FFF2-40B4-BE49-F238E27FC236}">
                    <a16:creationId xmlns:a16="http://schemas.microsoft.com/office/drawing/2014/main" id="{F40CF27B-F43F-432A-B820-742289C32CE7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633D9-C684-4295-AFDC-E3589C494EF2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BB0CB8A9-0275-425F-BE41-011E0020D00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AB93325D-CA26-487E-BAC3-022D7BA7585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Down Arrow 183">
                <a:extLst>
                  <a:ext uri="{FF2B5EF4-FFF2-40B4-BE49-F238E27FC236}">
                    <a16:creationId xmlns:a16="http://schemas.microsoft.com/office/drawing/2014/main" id="{BEAD6B14-9EFD-4F33-B828-C0545B3B5C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FE2F25-B15E-47D1-9261-EEC979ED7B7A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51" name="Pie 178">
                <a:extLst>
                  <a:ext uri="{FF2B5EF4-FFF2-40B4-BE49-F238E27FC236}">
                    <a16:creationId xmlns:a16="http://schemas.microsoft.com/office/drawing/2014/main" id="{EDAD9EA4-A187-4FDE-B4AE-E964D428045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10A3FE1E-5591-4A80-8873-73CEE83DF6DC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Down Arrow 180">
                <a:extLst>
                  <a:ext uri="{FF2B5EF4-FFF2-40B4-BE49-F238E27FC236}">
                    <a16:creationId xmlns:a16="http://schemas.microsoft.com/office/drawing/2014/main" id="{563A0A3D-8909-49B7-937B-03B3EE2E0A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BB42B2-01FF-4D1A-9C39-7F41301655B0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48" name="Pie 175">
                <a:extLst>
                  <a:ext uri="{FF2B5EF4-FFF2-40B4-BE49-F238E27FC236}">
                    <a16:creationId xmlns:a16="http://schemas.microsoft.com/office/drawing/2014/main" id="{6A7541B7-9ED1-4424-82EE-96BFA91391BF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267DE412-0DEF-408F-AA11-13C312A6B14B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Down Arrow 177">
                <a:extLst>
                  <a:ext uri="{FF2B5EF4-FFF2-40B4-BE49-F238E27FC236}">
                    <a16:creationId xmlns:a16="http://schemas.microsoft.com/office/drawing/2014/main" id="{80D5CA10-2B79-49F2-9210-3D55304ECBEF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A9D94-3324-4900-A98A-85ED4C6F64B6}"/>
                </a:ext>
              </a:extLst>
            </p:cNvPr>
            <p:cNvSpPr txBox="1"/>
            <p:nvPr/>
          </p:nvSpPr>
          <p:spPr>
            <a:xfrm>
              <a:off x="474104" y="1893123"/>
              <a:ext cx="712161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14D5B-7C5A-4AA7-85E6-AC8D812C92A8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304A96-F8C3-44E7-AA63-01A2B5968E5F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CD123-11AE-4618-A9E0-CE9B750C7780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F6CF0-FB67-4A32-9DC8-811F6C3CECD2}"/>
              </a:ext>
            </a:extLst>
          </p:cNvPr>
          <p:cNvSpPr txBox="1"/>
          <p:nvPr/>
        </p:nvSpPr>
        <p:spPr>
          <a:xfrm rot="20444361">
            <a:off x="280853" y="4045070"/>
            <a:ext cx="70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grpSp>
        <p:nvGrpSpPr>
          <p:cNvPr id="112" name="Group 3">
            <a:extLst>
              <a:ext uri="{FF2B5EF4-FFF2-40B4-BE49-F238E27FC236}">
                <a16:creationId xmlns:a16="http://schemas.microsoft.com/office/drawing/2014/main" id="{D19C88A8-A4AE-496A-BCDF-6CA04AB56BF9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95422"/>
            <a:ext cx="4185435" cy="2373161"/>
            <a:chOff x="192" y="1008"/>
            <a:chExt cx="5502" cy="3166"/>
          </a:xfrm>
        </p:grpSpPr>
        <p:grpSp>
          <p:nvGrpSpPr>
            <p:cNvPr id="113" name="Group 4">
              <a:extLst>
                <a:ext uri="{FF2B5EF4-FFF2-40B4-BE49-F238E27FC236}">
                  <a16:creationId xmlns:a16="http://schemas.microsoft.com/office/drawing/2014/main" id="{63D97B8B-944B-420E-864C-12A3DE84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632"/>
              <a:ext cx="3504" cy="2150"/>
              <a:chOff x="1104" y="1114"/>
              <a:chExt cx="3984" cy="2372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0C5F7BF7-09B5-47D0-90E4-3AD54EEF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324"/>
                <a:ext cx="2016" cy="196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id="{3D66E176-8725-4953-8663-FEF5FB78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8" name="Line 7">
                <a:extLst>
                  <a:ext uri="{FF2B5EF4-FFF2-40B4-BE49-F238E27FC236}">
                    <a16:creationId xmlns:a16="http://schemas.microsoft.com/office/drawing/2014/main" id="{26178C3F-93A2-4A62-B3BC-234623B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44"/>
                <a:ext cx="0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9" name="Text Box 8">
                <a:extLst>
                  <a:ext uri="{FF2B5EF4-FFF2-40B4-BE49-F238E27FC236}">
                    <a16:creationId xmlns:a16="http://schemas.microsoft.com/office/drawing/2014/main" id="{EBB60F63-913A-4A3D-97D9-13E6CB4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8"/>
                <a:ext cx="384" cy="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I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0" name="Text Box 9">
                <a:extLst>
                  <a:ext uri="{FF2B5EF4-FFF2-40B4-BE49-F238E27FC236}">
                    <a16:creationId xmlns:a16="http://schemas.microsoft.com/office/drawing/2014/main" id="{2A2E9E5D-36D0-4E8C-8720-39571B44E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406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D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1" name="Text Box 10">
                <a:extLst>
                  <a:ext uri="{FF2B5EF4-FFF2-40B4-BE49-F238E27FC236}">
                    <a16:creationId xmlns:a16="http://schemas.microsoft.com/office/drawing/2014/main" id="{D9D765F3-D117-4F0F-A97D-08B88859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2" y="2424"/>
                <a:ext cx="38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C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2" name="Text Box 11">
                <a:extLst>
                  <a:ext uri="{FF2B5EF4-FFF2-40B4-BE49-F238E27FC236}">
                    <a16:creationId xmlns:a16="http://schemas.microsoft.com/office/drawing/2014/main" id="{A1642C0B-65C2-400D-9774-C828E23E5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568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P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grpSp>
            <p:nvGrpSpPr>
              <p:cNvPr id="153" name="Group 12">
                <a:extLst>
                  <a:ext uri="{FF2B5EF4-FFF2-40B4-BE49-F238E27FC236}">
                    <a16:creationId xmlns:a16="http://schemas.microsoft.com/office/drawing/2014/main" id="{04243045-F763-480A-88A8-2861EE98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114"/>
                <a:ext cx="2592" cy="2372"/>
                <a:chOff x="1640" y="1412"/>
                <a:chExt cx="2592" cy="2372"/>
              </a:xfrm>
            </p:grpSpPr>
            <p:sp>
              <p:nvSpPr>
                <p:cNvPr id="154" name="Oval 13">
                  <a:extLst>
                    <a:ext uri="{FF2B5EF4-FFF2-40B4-BE49-F238E27FC236}">
                      <a16:creationId xmlns:a16="http://schemas.microsoft.com/office/drawing/2014/main" id="{CA14D7A1-54F6-4059-9E1E-478E00656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432"/>
                  <a:ext cx="2444" cy="235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CCFF"/>
                          </a:gs>
                          <a:gs pos="100000">
                            <a:srgbClr val="FFFFF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155" name="AutoShape 14">
                  <a:extLst>
                    <a:ext uri="{FF2B5EF4-FFF2-40B4-BE49-F238E27FC236}">
                      <a16:creationId xmlns:a16="http://schemas.microsoft.com/office/drawing/2014/main" id="{7BBE1804-E71A-49F2-8CE1-41DC6BDCD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710534">
                  <a:off x="160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6" name="AutoShape 15">
                  <a:extLst>
                    <a:ext uri="{FF2B5EF4-FFF2-40B4-BE49-F238E27FC236}">
                      <a16:creationId xmlns:a16="http://schemas.microsoft.com/office/drawing/2014/main" id="{ED6A6727-FD5C-4803-BE0D-8242B00D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98341">
                  <a:off x="2322" y="141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7" name="AutoShape 16">
                  <a:extLst>
                    <a:ext uri="{FF2B5EF4-FFF2-40B4-BE49-F238E27FC236}">
                      <a16:creationId xmlns:a16="http://schemas.microsoft.com/office/drawing/2014/main" id="{0A3EDA10-2607-4F31-9FAB-D6CA07605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122638">
                  <a:off x="1592" y="2716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8" name="AutoShape 17">
                  <a:extLst>
                    <a:ext uri="{FF2B5EF4-FFF2-40B4-BE49-F238E27FC236}">
                      <a16:creationId xmlns:a16="http://schemas.microsoft.com/office/drawing/2014/main" id="{94108078-87C9-4330-9D4F-6233319E5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520608">
                  <a:off x="2320" y="359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9" name="AutoShape 18">
                  <a:extLst>
                    <a:ext uri="{FF2B5EF4-FFF2-40B4-BE49-F238E27FC236}">
                      <a16:creationId xmlns:a16="http://schemas.microsoft.com/office/drawing/2014/main" id="{0242A965-792B-47B4-9144-698E0F4E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385201">
                  <a:off x="3284" y="358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0" name="AutoShape 19">
                  <a:extLst>
                    <a:ext uri="{FF2B5EF4-FFF2-40B4-BE49-F238E27FC236}">
                      <a16:creationId xmlns:a16="http://schemas.microsoft.com/office/drawing/2014/main" id="{86C2573A-6F0D-4FBE-98D2-9B7511EB6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115313">
                  <a:off x="3296" y="143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1" name="AutoShape 20">
                  <a:extLst>
                    <a:ext uri="{FF2B5EF4-FFF2-40B4-BE49-F238E27FC236}">
                      <a16:creationId xmlns:a16="http://schemas.microsoft.com/office/drawing/2014/main" id="{B80DAF71-AAF1-450B-A4C0-4A2BB4D7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840849">
                  <a:off x="396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2" name="AutoShape 21">
                  <a:extLst>
                    <a:ext uri="{FF2B5EF4-FFF2-40B4-BE49-F238E27FC236}">
                      <a16:creationId xmlns:a16="http://schemas.microsoft.com/office/drawing/2014/main" id="{84A2D063-B9BB-4857-9B90-5D572E87B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308721">
                  <a:off x="3992" y="271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</p:grpSp>
        </p:grpSp>
        <p:grpSp>
          <p:nvGrpSpPr>
            <p:cNvPr id="114" name="Group 22">
              <a:extLst>
                <a:ext uri="{FF2B5EF4-FFF2-40B4-BE49-F238E27FC236}">
                  <a16:creationId xmlns:a16="http://schemas.microsoft.com/office/drawing/2014/main" id="{52AB081C-ED81-4614-9E57-0C20779D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816" cy="672"/>
              <a:chOff x="480" y="2880"/>
              <a:chExt cx="960" cy="816"/>
            </a:xfrm>
          </p:grpSpPr>
          <p:sp>
            <p:nvSpPr>
              <p:cNvPr id="144" name="AutoShape 23">
                <a:extLst>
                  <a:ext uri="{FF2B5EF4-FFF2-40B4-BE49-F238E27FC236}">
                    <a16:creationId xmlns:a16="http://schemas.microsoft.com/office/drawing/2014/main" id="{045DA095-0A89-4B99-9F8A-32809CF9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5-10 </a:t>
                </a:r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Vision</a:t>
                </a:r>
                <a:endParaRPr lang="el-GR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24">
                <a:extLst>
                  <a:ext uri="{FF2B5EF4-FFF2-40B4-BE49-F238E27FC236}">
                    <a16:creationId xmlns:a16="http://schemas.microsoft.com/office/drawing/2014/main" id="{DA1D5D63-2EA7-445C-83E8-55DB8DC3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880"/>
                <a:ext cx="528" cy="336"/>
              </a:xfrm>
              <a:prstGeom prst="ellipse">
                <a:avLst/>
              </a:prstGeom>
              <a:solidFill>
                <a:srgbClr val="FFC62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sp>
          <p:nvSpPr>
            <p:cNvPr id="142" name="AutoShape 26">
              <a:extLst>
                <a:ext uri="{FF2B5EF4-FFF2-40B4-BE49-F238E27FC236}">
                  <a16:creationId xmlns:a16="http://schemas.microsoft.com/office/drawing/2014/main" id="{026893A0-D871-4D6C-AFA0-5580586B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2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Annual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AutoShape 29">
              <a:extLst>
                <a:ext uri="{FF2B5EF4-FFF2-40B4-BE49-F238E27FC236}">
                  <a16:creationId xmlns:a16="http://schemas.microsoft.com/office/drawing/2014/main" id="{295BF17E-BC5C-43E7-A82E-A63B2426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3-5</a:t>
              </a:r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 Year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AutoShape 32">
              <a:extLst>
                <a:ext uri="{FF2B5EF4-FFF2-40B4-BE49-F238E27FC236}">
                  <a16:creationId xmlns:a16="http://schemas.microsoft.com/office/drawing/2014/main" id="{BD8D8AA2-0A15-47CF-8B1D-A2C0D59F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490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/>
                <a:t>Annual Plan</a:t>
              </a:r>
              <a:endParaRPr lang="el-GR" altLang="en-US" sz="800" b="1"/>
            </a:p>
          </p:txBody>
        </p:sp>
        <p:sp>
          <p:nvSpPr>
            <p:cNvPr id="136" name="AutoShape 35">
              <a:extLst>
                <a:ext uri="{FF2B5EF4-FFF2-40B4-BE49-F238E27FC236}">
                  <a16:creationId xmlns:a16="http://schemas.microsoft.com/office/drawing/2014/main" id="{238E8A2C-349A-41CA-8749-19881376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27"/>
              <a:ext cx="1188" cy="5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Development of 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Initiatives (plan)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24C96234-0B63-425F-9FC7-C3540CE1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1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+mj-lt"/>
                </a:rPr>
                <a:t>Progress</a:t>
              </a:r>
            </a:p>
            <a:p>
              <a:pPr algn="ctr"/>
              <a:r>
                <a:rPr lang="en-US" altLang="en-US" sz="800" b="1">
                  <a:latin typeface="+mj-lt"/>
                </a:rPr>
                <a:t>Control</a:t>
              </a:r>
              <a:endParaRPr lang="el-GR" altLang="en-US" sz="800" b="1">
                <a:latin typeface="+mj-lt"/>
              </a:endParaRPr>
            </a:p>
          </p:txBody>
        </p:sp>
        <p:sp>
          <p:nvSpPr>
            <p:cNvPr id="132" name="AutoShape 41">
              <a:extLst>
                <a:ext uri="{FF2B5EF4-FFF2-40B4-BE49-F238E27FC236}">
                  <a16:creationId xmlns:a16="http://schemas.microsoft.com/office/drawing/2014/main" id="{0406808D-891A-4B89-8168-97C6BA7F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00"/>
              <a:ext cx="1182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800" b="1"/>
                <a:t>Implementation</a:t>
              </a:r>
              <a:endParaRPr lang="el-GR" altLang="en-US" sz="800" b="1"/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6DE48199-8D58-4972-B885-4CACB4A1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2" name="Line 44">
              <a:extLst>
                <a:ext uri="{FF2B5EF4-FFF2-40B4-BE49-F238E27FC236}">
                  <a16:creationId xmlns:a16="http://schemas.microsoft.com/office/drawing/2014/main" id="{37DDA39C-1222-4CD7-959C-2AB567CB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A5C64818-5894-4499-AE01-D62DDC06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967299DE-9035-4E18-B1BA-B18BDE86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20119C8E-3159-48B2-AB86-BEE0B796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0006AE0F-9AF5-4639-B213-B8C3962C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35" y="3918"/>
              <a:ext cx="1305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879F61C1-CC6C-40BB-BA46-0CF994934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937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A5B93144-2C1B-4848-970E-D7D92078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01DCB269-D30C-42C9-9F70-13E0C5D4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0" name="Line 52">
              <a:extLst>
                <a:ext uri="{FF2B5EF4-FFF2-40B4-BE49-F238E27FC236}">
                  <a16:creationId xmlns:a16="http://schemas.microsoft.com/office/drawing/2014/main" id="{F1C39A00-DA3B-409C-BF5E-71C726F0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2E35D165-20ED-40C7-8DFA-9464DDF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</p:grpSp>
      <p:sp>
        <p:nvSpPr>
          <p:cNvPr id="163" name="Oval 24">
            <a:extLst>
              <a:ext uri="{FF2B5EF4-FFF2-40B4-BE49-F238E27FC236}">
                <a16:creationId xmlns:a16="http://schemas.microsoft.com/office/drawing/2014/main" id="{27733F7F-45C7-450E-B95D-4221B2FC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982" y="169029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81C12EF0-A52B-457D-956C-6882EC3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64" y="1129460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24">
            <a:extLst>
              <a:ext uri="{FF2B5EF4-FFF2-40B4-BE49-F238E27FC236}">
                <a16:creationId xmlns:a16="http://schemas.microsoft.com/office/drawing/2014/main" id="{0D436D9C-2B9D-442A-AD01-5C6CC67B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26" y="2005668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24">
            <a:extLst>
              <a:ext uri="{FF2B5EF4-FFF2-40B4-BE49-F238E27FC236}">
                <a16:creationId xmlns:a16="http://schemas.microsoft.com/office/drawing/2014/main" id="{A9197B73-923B-428E-A401-8FA4E6D2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39" y="2050153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24">
            <a:extLst>
              <a:ext uri="{FF2B5EF4-FFF2-40B4-BE49-F238E27FC236}">
                <a16:creationId xmlns:a16="http://schemas.microsoft.com/office/drawing/2014/main" id="{05AC83B6-1DDF-4C0A-978A-F7F98E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85" y="1763067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24">
            <a:extLst>
              <a:ext uri="{FF2B5EF4-FFF2-40B4-BE49-F238E27FC236}">
                <a16:creationId xmlns:a16="http://schemas.microsoft.com/office/drawing/2014/main" id="{89E4BFA6-5FED-4FE1-B0C4-54429E2F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68" y="1100162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C694E2-7D28-4E74-987B-B3A613435A84}"/>
              </a:ext>
            </a:extLst>
          </p:cNvPr>
          <p:cNvGrpSpPr/>
          <p:nvPr/>
        </p:nvGrpSpPr>
        <p:grpSpPr>
          <a:xfrm>
            <a:off x="2715370" y="2160250"/>
            <a:ext cx="1211320" cy="1211801"/>
            <a:chOff x="368297" y="1580834"/>
            <a:chExt cx="1615093" cy="161573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75A4DFD-D097-444F-88EB-93791CA442D5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188" name="Pie 184">
                <a:extLst>
                  <a:ext uri="{FF2B5EF4-FFF2-40B4-BE49-F238E27FC236}">
                    <a16:creationId xmlns:a16="http://schemas.microsoft.com/office/drawing/2014/main" id="{CDC4A59A-B2EE-4AC1-B8C1-14B1B525DF6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Block Arc 188">
                <a:extLst>
                  <a:ext uri="{FF2B5EF4-FFF2-40B4-BE49-F238E27FC236}">
                    <a16:creationId xmlns:a16="http://schemas.microsoft.com/office/drawing/2014/main" id="{B2931E63-36B0-4F00-9177-47FB47CE9A1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Down Arrow 186">
                <a:extLst>
                  <a:ext uri="{FF2B5EF4-FFF2-40B4-BE49-F238E27FC236}">
                    <a16:creationId xmlns:a16="http://schemas.microsoft.com/office/drawing/2014/main" id="{2F750201-A97E-4B14-88FF-C3A726B2EA50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1704FF-CE6E-445B-9878-D8E0E2BA0ADC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185" name="Pie 181">
                <a:extLst>
                  <a:ext uri="{FF2B5EF4-FFF2-40B4-BE49-F238E27FC236}">
                    <a16:creationId xmlns:a16="http://schemas.microsoft.com/office/drawing/2014/main" id="{D2D06605-0044-42C1-B795-ACF827A14099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Block Arc 185">
                <a:extLst>
                  <a:ext uri="{FF2B5EF4-FFF2-40B4-BE49-F238E27FC236}">
                    <a16:creationId xmlns:a16="http://schemas.microsoft.com/office/drawing/2014/main" id="{FC3B76B1-60E2-44BC-86B4-E1A916939E09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Down Arrow 183">
                <a:extLst>
                  <a:ext uri="{FF2B5EF4-FFF2-40B4-BE49-F238E27FC236}">
                    <a16:creationId xmlns:a16="http://schemas.microsoft.com/office/drawing/2014/main" id="{DF12F7A6-B502-40B9-AF65-BA897B5794A3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14E68E9-4C38-46F0-B746-88BA1860D91E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182" name="Pie 178">
                <a:extLst>
                  <a:ext uri="{FF2B5EF4-FFF2-40B4-BE49-F238E27FC236}">
                    <a16:creationId xmlns:a16="http://schemas.microsoft.com/office/drawing/2014/main" id="{2AD0A573-3A47-4C2F-98D9-2F76F592DA8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Block Arc 182">
                <a:extLst>
                  <a:ext uri="{FF2B5EF4-FFF2-40B4-BE49-F238E27FC236}">
                    <a16:creationId xmlns:a16="http://schemas.microsoft.com/office/drawing/2014/main" id="{17688EE1-70ED-461C-B226-03522B5B8290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Down Arrow 180">
                <a:extLst>
                  <a:ext uri="{FF2B5EF4-FFF2-40B4-BE49-F238E27FC236}">
                    <a16:creationId xmlns:a16="http://schemas.microsoft.com/office/drawing/2014/main" id="{C930A5A1-453D-4E6D-980D-88E57AB4046A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013A0D-E285-4691-AB00-C7F11A66BCEF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179" name="Pie 175">
                <a:extLst>
                  <a:ext uri="{FF2B5EF4-FFF2-40B4-BE49-F238E27FC236}">
                    <a16:creationId xmlns:a16="http://schemas.microsoft.com/office/drawing/2014/main" id="{E580894A-3189-445E-8A9A-0A65B4E0C445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Block Arc 179">
                <a:extLst>
                  <a:ext uri="{FF2B5EF4-FFF2-40B4-BE49-F238E27FC236}">
                    <a16:creationId xmlns:a16="http://schemas.microsoft.com/office/drawing/2014/main" id="{1ED575E9-9AF8-45DB-B1EB-513C9C869A6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Down Arrow 177">
                <a:extLst>
                  <a:ext uri="{FF2B5EF4-FFF2-40B4-BE49-F238E27FC236}">
                    <a16:creationId xmlns:a16="http://schemas.microsoft.com/office/drawing/2014/main" id="{1F23E1E4-78A7-46A0-B3EB-3A8506041A8C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28833E-3AD1-4149-8A61-6CE4417A9131}"/>
                </a:ext>
              </a:extLst>
            </p:cNvPr>
            <p:cNvSpPr txBox="1"/>
            <p:nvPr/>
          </p:nvSpPr>
          <p:spPr>
            <a:xfrm>
              <a:off x="474104" y="1893123"/>
              <a:ext cx="74208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69493F-8E6B-41B1-A561-3406A8A1E061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EC4A53-0E71-40ED-8B5A-09089D85E530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541D7E4-4225-4C48-B1E8-6F02E32EC753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191" name="Text Box 24">
            <a:extLst>
              <a:ext uri="{FF2B5EF4-FFF2-40B4-BE49-F238E27FC236}">
                <a16:creationId xmlns:a16="http://schemas.microsoft.com/office/drawing/2014/main" id="{64428625-5CC3-4B78-A78D-671CE2D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74" y="3841092"/>
            <a:ext cx="1616993" cy="4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5" tIns="39183" rIns="78365" bIns="39183">
            <a:spAutoFit/>
          </a:bodyPr>
          <a:lstStyle>
            <a:lvl1pPr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4pPr>
            <a:lvl5pPr marL="209073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5pPr>
            <a:lvl6pPr marL="25479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6pPr>
            <a:lvl7pPr marL="30051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7pPr>
            <a:lvl8pPr marL="34623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8pPr>
            <a:lvl9pPr marL="39195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9pPr>
          </a:lstStyle>
          <a:p>
            <a:pPr algn="ctr">
              <a:lnSpc>
                <a:spcPct val="87000"/>
              </a:lnSpc>
            </a:pPr>
            <a:r>
              <a:rPr lang="pl-PL" altLang="en-US" sz="1200" b="1" err="1">
                <a:latin typeface="+mn-lt"/>
              </a:rPr>
              <a:t>Laboratory</a:t>
            </a:r>
            <a:r>
              <a:rPr lang="pl-PL" altLang="en-US" sz="1200" b="1">
                <a:latin typeface="+mn-lt"/>
              </a:rPr>
              <a:t> services</a:t>
            </a:r>
            <a:endParaRPr lang="en-US" altLang="en-US" sz="1200" b="1">
              <a:latin typeface="+mn-lt"/>
            </a:endParaRPr>
          </a:p>
          <a:p>
            <a:pPr algn="ctr">
              <a:lnSpc>
                <a:spcPct val="87000"/>
              </a:lnSpc>
            </a:pPr>
            <a:r>
              <a:rPr lang="en-US" altLang="en-US" sz="1200" b="1">
                <a:latin typeface="+mn-lt"/>
              </a:rPr>
              <a:t>Processes</a:t>
            </a:r>
          </a:p>
        </p:txBody>
      </p:sp>
      <p:sp>
        <p:nvSpPr>
          <p:cNvPr id="275" name="AutoShape 35">
            <a:extLst>
              <a:ext uri="{FF2B5EF4-FFF2-40B4-BE49-F238E27FC236}">
                <a16:creationId xmlns:a16="http://schemas.microsoft.com/office/drawing/2014/main" id="{11186307-F882-4954-9A61-580FE6A5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96" y="402292"/>
            <a:ext cx="814204" cy="29145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Arc 1027">
            <a:extLst>
              <a:ext uri="{FF2B5EF4-FFF2-40B4-BE49-F238E27FC236}">
                <a16:creationId xmlns:a16="http://schemas.microsoft.com/office/drawing/2014/main" id="{E1F2ADB4-8EF4-4657-93D1-E66FAC713BD4}"/>
              </a:ext>
            </a:extLst>
          </p:cNvPr>
          <p:cNvSpPr>
            <a:spLocks/>
          </p:cNvSpPr>
          <p:nvPr/>
        </p:nvSpPr>
        <p:spPr bwMode="auto">
          <a:xfrm flipH="1" flipV="1">
            <a:off x="177701" y="2445129"/>
            <a:ext cx="228600" cy="3742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8" name="Arc 1028">
            <a:extLst>
              <a:ext uri="{FF2B5EF4-FFF2-40B4-BE49-F238E27FC236}">
                <a16:creationId xmlns:a16="http://schemas.microsoft.com/office/drawing/2014/main" id="{7C0F568A-C76C-4C79-8892-71661570FDC1}"/>
              </a:ext>
            </a:extLst>
          </p:cNvPr>
          <p:cNvSpPr>
            <a:spLocks/>
          </p:cNvSpPr>
          <p:nvPr/>
        </p:nvSpPr>
        <p:spPr bwMode="auto">
          <a:xfrm rot="-6122485" flipH="1" flipV="1">
            <a:off x="638072" y="2539708"/>
            <a:ext cx="263526" cy="2929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9" name="Arc 1029">
            <a:extLst>
              <a:ext uri="{FF2B5EF4-FFF2-40B4-BE49-F238E27FC236}">
                <a16:creationId xmlns:a16="http://schemas.microsoft.com/office/drawing/2014/main" id="{3F4008D5-8C91-498B-9F4E-C53874F621CD}"/>
              </a:ext>
            </a:extLst>
          </p:cNvPr>
          <p:cNvSpPr>
            <a:spLocks/>
          </p:cNvSpPr>
          <p:nvPr/>
        </p:nvSpPr>
        <p:spPr bwMode="auto">
          <a:xfrm rot="8706597" flipH="1" flipV="1">
            <a:off x="586956" y="2196421"/>
            <a:ext cx="145619" cy="2330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0" name="Arc 1036">
            <a:extLst>
              <a:ext uri="{FF2B5EF4-FFF2-40B4-BE49-F238E27FC236}">
                <a16:creationId xmlns:a16="http://schemas.microsoft.com/office/drawing/2014/main" id="{C403CA89-81DB-44AD-A831-886C38769192}"/>
              </a:ext>
            </a:extLst>
          </p:cNvPr>
          <p:cNvSpPr>
            <a:spLocks/>
          </p:cNvSpPr>
          <p:nvPr/>
        </p:nvSpPr>
        <p:spPr bwMode="auto">
          <a:xfrm rot="10570857" flipV="1">
            <a:off x="99993" y="1689640"/>
            <a:ext cx="989016" cy="5843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1" name="Line 1039">
            <a:extLst>
              <a:ext uri="{FF2B5EF4-FFF2-40B4-BE49-F238E27FC236}">
                <a16:creationId xmlns:a16="http://schemas.microsoft.com/office/drawing/2014/main" id="{229A7E8A-63B5-473D-A211-82B5D227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89" y="1379537"/>
            <a:ext cx="206320" cy="255814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2" name="Text Box 1040">
            <a:extLst>
              <a:ext uri="{FF2B5EF4-FFF2-40B4-BE49-F238E27FC236}">
                <a16:creationId xmlns:a16="http://schemas.microsoft.com/office/drawing/2014/main" id="{7A8CCF80-E470-48C7-8B9F-B40C624B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9" y="2116999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P1</a:t>
            </a:r>
          </a:p>
        </p:txBody>
      </p:sp>
      <p:sp>
        <p:nvSpPr>
          <p:cNvPr id="283" name="Text Box 1044">
            <a:extLst>
              <a:ext uri="{FF2B5EF4-FFF2-40B4-BE49-F238E27FC236}">
                <a16:creationId xmlns:a16="http://schemas.microsoft.com/office/drawing/2014/main" id="{BAC79E30-4A03-4E89-AB77-8563609E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13" y="232418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D1</a:t>
            </a:r>
          </a:p>
        </p:txBody>
      </p:sp>
      <p:sp>
        <p:nvSpPr>
          <p:cNvPr id="284" name="Text Box 1046">
            <a:extLst>
              <a:ext uri="{FF2B5EF4-FFF2-40B4-BE49-F238E27FC236}">
                <a16:creationId xmlns:a16="http://schemas.microsoft.com/office/drawing/2014/main" id="{3697D480-9C42-41D0-9130-A1FA268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88" y="185274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I2</a:t>
            </a:r>
          </a:p>
        </p:txBody>
      </p:sp>
      <p:sp>
        <p:nvSpPr>
          <p:cNvPr id="285" name="Text Box 1051">
            <a:extLst>
              <a:ext uri="{FF2B5EF4-FFF2-40B4-BE49-F238E27FC236}">
                <a16:creationId xmlns:a16="http://schemas.microsoft.com/office/drawing/2014/main" id="{ACBD84EF-6366-4981-8368-53209D4F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4" y="272415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C1</a:t>
            </a:r>
          </a:p>
        </p:txBody>
      </p:sp>
      <p:sp>
        <p:nvSpPr>
          <p:cNvPr id="286" name="Text Box 1052">
            <a:extLst>
              <a:ext uri="{FF2B5EF4-FFF2-40B4-BE49-F238E27FC236}">
                <a16:creationId xmlns:a16="http://schemas.microsoft.com/office/drawing/2014/main" id="{E49CE26E-A105-4AAA-9A2D-E5CFD577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80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I1</a:t>
            </a:r>
          </a:p>
        </p:txBody>
      </p:sp>
      <p:sp>
        <p:nvSpPr>
          <p:cNvPr id="287" name="Arc 1029">
            <a:extLst>
              <a:ext uri="{FF2B5EF4-FFF2-40B4-BE49-F238E27FC236}">
                <a16:creationId xmlns:a16="http://schemas.microsoft.com/office/drawing/2014/main" id="{B254A28B-6F32-4D0F-AF2D-234DC7852EAA}"/>
              </a:ext>
            </a:extLst>
          </p:cNvPr>
          <p:cNvSpPr>
            <a:spLocks/>
          </p:cNvSpPr>
          <p:nvPr/>
        </p:nvSpPr>
        <p:spPr bwMode="auto">
          <a:xfrm rot="20474829" flipH="1" flipV="1">
            <a:off x="891115" y="1994050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8" name="Text Box 1051">
            <a:extLst>
              <a:ext uri="{FF2B5EF4-FFF2-40B4-BE49-F238E27FC236}">
                <a16:creationId xmlns:a16="http://schemas.microsoft.com/office/drawing/2014/main" id="{1C8372D2-61DC-4D4E-A03A-C99A9CAD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55" y="215302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C2</a:t>
            </a:r>
          </a:p>
        </p:txBody>
      </p:sp>
      <p:sp>
        <p:nvSpPr>
          <p:cNvPr id="289" name="Arc 1029">
            <a:extLst>
              <a:ext uri="{FF2B5EF4-FFF2-40B4-BE49-F238E27FC236}">
                <a16:creationId xmlns:a16="http://schemas.microsoft.com/office/drawing/2014/main" id="{0455875C-606F-4804-83A8-EB8522E3A051}"/>
              </a:ext>
            </a:extLst>
          </p:cNvPr>
          <p:cNvSpPr>
            <a:spLocks/>
          </p:cNvSpPr>
          <p:nvPr/>
        </p:nvSpPr>
        <p:spPr bwMode="auto">
          <a:xfrm rot="15117053" flipH="1" flipV="1">
            <a:off x="1369404" y="1974472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0" name="Arc 1029">
            <a:extLst>
              <a:ext uri="{FF2B5EF4-FFF2-40B4-BE49-F238E27FC236}">
                <a16:creationId xmlns:a16="http://schemas.microsoft.com/office/drawing/2014/main" id="{C226A224-1F90-4209-9D9E-526BE9DE1016}"/>
              </a:ext>
            </a:extLst>
          </p:cNvPr>
          <p:cNvSpPr>
            <a:spLocks/>
          </p:cNvSpPr>
          <p:nvPr/>
        </p:nvSpPr>
        <p:spPr bwMode="auto">
          <a:xfrm rot="9523226" flipH="1" flipV="1">
            <a:off x="1350987" y="160465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1" name="Arc 1029">
            <a:extLst>
              <a:ext uri="{FF2B5EF4-FFF2-40B4-BE49-F238E27FC236}">
                <a16:creationId xmlns:a16="http://schemas.microsoft.com/office/drawing/2014/main" id="{E43DBF4F-1B75-4AAD-ACCC-4DBBC68B1A71}"/>
              </a:ext>
            </a:extLst>
          </p:cNvPr>
          <p:cNvSpPr>
            <a:spLocks/>
          </p:cNvSpPr>
          <p:nvPr/>
        </p:nvSpPr>
        <p:spPr bwMode="auto">
          <a:xfrm rot="21021379" flipH="1" flipV="1">
            <a:off x="1583075" y="1186804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2" name="Arc 1029">
            <a:extLst>
              <a:ext uri="{FF2B5EF4-FFF2-40B4-BE49-F238E27FC236}">
                <a16:creationId xmlns:a16="http://schemas.microsoft.com/office/drawing/2014/main" id="{DECA596A-F0F1-4F63-9499-AC275F8D72B9}"/>
              </a:ext>
            </a:extLst>
          </p:cNvPr>
          <p:cNvSpPr>
            <a:spLocks/>
          </p:cNvSpPr>
          <p:nvPr/>
        </p:nvSpPr>
        <p:spPr bwMode="auto">
          <a:xfrm rot="11239064" flipH="1" flipV="1">
            <a:off x="2066092" y="862006"/>
            <a:ext cx="236117" cy="13736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3" name="Arc 1029">
            <a:extLst>
              <a:ext uri="{FF2B5EF4-FFF2-40B4-BE49-F238E27FC236}">
                <a16:creationId xmlns:a16="http://schemas.microsoft.com/office/drawing/2014/main" id="{FB553970-6267-47A8-B9C0-154FBD1123C4}"/>
              </a:ext>
            </a:extLst>
          </p:cNvPr>
          <p:cNvSpPr>
            <a:spLocks/>
          </p:cNvSpPr>
          <p:nvPr/>
        </p:nvSpPr>
        <p:spPr bwMode="auto">
          <a:xfrm rot="15357664" flipH="1" flipV="1">
            <a:off x="2048783" y="118402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4" name="Text Box 1044">
            <a:extLst>
              <a:ext uri="{FF2B5EF4-FFF2-40B4-BE49-F238E27FC236}">
                <a16:creationId xmlns:a16="http://schemas.microsoft.com/office/drawing/2014/main" id="{64421896-76BE-4B70-B230-637B6C3E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85" y="1809542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D2</a:t>
            </a:r>
          </a:p>
        </p:txBody>
      </p:sp>
      <p:sp>
        <p:nvSpPr>
          <p:cNvPr id="295" name="Text Box 1040">
            <a:extLst>
              <a:ext uri="{FF2B5EF4-FFF2-40B4-BE49-F238E27FC236}">
                <a16:creationId xmlns:a16="http://schemas.microsoft.com/office/drawing/2014/main" id="{F487B02A-58A9-461F-AF5A-072CBF4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78" y="1510420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P2</a:t>
            </a:r>
          </a:p>
        </p:txBody>
      </p:sp>
      <p:sp>
        <p:nvSpPr>
          <p:cNvPr id="296" name="Arc 1036">
            <a:extLst>
              <a:ext uri="{FF2B5EF4-FFF2-40B4-BE49-F238E27FC236}">
                <a16:creationId xmlns:a16="http://schemas.microsoft.com/office/drawing/2014/main" id="{9B062C8E-C6A8-431D-87DB-81EA572333B5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745354" y="910437"/>
            <a:ext cx="1171867" cy="90265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7" name="Text Box 1046">
            <a:extLst>
              <a:ext uri="{FF2B5EF4-FFF2-40B4-BE49-F238E27FC236}">
                <a16:creationId xmlns:a16="http://schemas.microsoft.com/office/drawing/2014/main" id="{2C26CC9B-6B0E-4746-8822-5C6FDB8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51" y="10477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In</a:t>
            </a:r>
          </a:p>
        </p:txBody>
      </p:sp>
      <p:sp>
        <p:nvSpPr>
          <p:cNvPr id="298" name="Text Box 1051">
            <a:extLst>
              <a:ext uri="{FF2B5EF4-FFF2-40B4-BE49-F238E27FC236}">
                <a16:creationId xmlns:a16="http://schemas.microsoft.com/office/drawing/2014/main" id="{ECFDA774-45EC-49F2-8644-D479589B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792" y="1359498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Cn</a:t>
            </a:r>
          </a:p>
        </p:txBody>
      </p:sp>
      <p:sp>
        <p:nvSpPr>
          <p:cNvPr id="299" name="Text Box 1044">
            <a:extLst>
              <a:ext uri="{FF2B5EF4-FFF2-40B4-BE49-F238E27FC236}">
                <a16:creationId xmlns:a16="http://schemas.microsoft.com/office/drawing/2014/main" id="{55691D7D-5173-44B7-B0D3-BF33A404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72" y="989309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Dn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0" name="Text Box 1040">
            <a:extLst>
              <a:ext uri="{FF2B5EF4-FFF2-40B4-BE49-F238E27FC236}">
                <a16:creationId xmlns:a16="http://schemas.microsoft.com/office/drawing/2014/main" id="{C6AC73BB-CD10-4EA5-A528-AC1E138B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79" y="698528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Pn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1" name="Arc 1036">
            <a:extLst>
              <a:ext uri="{FF2B5EF4-FFF2-40B4-BE49-F238E27FC236}">
                <a16:creationId xmlns:a16="http://schemas.microsoft.com/office/drawing/2014/main" id="{A4137B1D-66DA-47FC-BADB-556F6940D397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1514650" y="559839"/>
            <a:ext cx="716108" cy="49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D4BB5441-13B9-460C-84BD-3B65B425AFA3}"/>
              </a:ext>
            </a:extLst>
          </p:cNvPr>
          <p:cNvSpPr/>
          <p:nvPr/>
        </p:nvSpPr>
        <p:spPr>
          <a:xfrm>
            <a:off x="5328377" y="2486110"/>
            <a:ext cx="3455117" cy="2123908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69F8C3-6E2E-4E40-81B7-0947AE132F28}"/>
              </a:ext>
            </a:extLst>
          </p:cNvPr>
          <p:cNvCxnSpPr>
            <a:cxnSpLocks/>
          </p:cNvCxnSpPr>
          <p:nvPr/>
        </p:nvCxnSpPr>
        <p:spPr>
          <a:xfrm flipV="1">
            <a:off x="8839200" y="2969459"/>
            <a:ext cx="0" cy="1583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7A93291-2DAB-49B4-97CB-A395C6BA33E4}"/>
              </a:ext>
            </a:extLst>
          </p:cNvPr>
          <p:cNvSpPr txBox="1"/>
          <p:nvPr/>
        </p:nvSpPr>
        <p:spPr>
          <a:xfrm rot="5400000">
            <a:off x="8209163" y="3770513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Process Maturity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977D920-2AEF-4515-AC28-CADE093D0C16}"/>
              </a:ext>
            </a:extLst>
          </p:cNvPr>
          <p:cNvCxnSpPr>
            <a:cxnSpLocks/>
          </p:cNvCxnSpPr>
          <p:nvPr/>
        </p:nvCxnSpPr>
        <p:spPr>
          <a:xfrm>
            <a:off x="5328377" y="4610018"/>
            <a:ext cx="343462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076788A1-E452-4700-B5D9-60539720875B}"/>
              </a:ext>
            </a:extLst>
          </p:cNvPr>
          <p:cNvSpPr/>
          <p:nvPr/>
        </p:nvSpPr>
        <p:spPr>
          <a:xfrm>
            <a:off x="7732549" y="2917044"/>
            <a:ext cx="288431" cy="3257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5FF145BC-2F2A-42F7-B774-A7FC783C400B}"/>
              </a:ext>
            </a:extLst>
          </p:cNvPr>
          <p:cNvSpPr/>
          <p:nvPr/>
        </p:nvSpPr>
        <p:spPr>
          <a:xfrm>
            <a:off x="7138695" y="3122706"/>
            <a:ext cx="226039" cy="226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81FA3D-2BBA-4EAD-88A4-3BA6956337E2}"/>
              </a:ext>
            </a:extLst>
          </p:cNvPr>
          <p:cNvSpPr/>
          <p:nvPr/>
        </p:nvSpPr>
        <p:spPr>
          <a:xfrm>
            <a:off x="6657444" y="3335146"/>
            <a:ext cx="185998" cy="172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CE93C013-20E9-4460-A3FD-CA41C3F1378C}"/>
              </a:ext>
            </a:extLst>
          </p:cNvPr>
          <p:cNvSpPr/>
          <p:nvPr/>
        </p:nvSpPr>
        <p:spPr>
          <a:xfrm>
            <a:off x="6222873" y="3596579"/>
            <a:ext cx="107934" cy="126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D009BD1-9F3C-4AED-8823-1990732FD1AE}"/>
              </a:ext>
            </a:extLst>
          </p:cNvPr>
          <p:cNvSpPr txBox="1"/>
          <p:nvPr/>
        </p:nvSpPr>
        <p:spPr>
          <a:xfrm>
            <a:off x="6134999" y="4596884"/>
            <a:ext cx="36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Y1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20423-DB99-498F-A0A0-F876FCF6D12F}"/>
              </a:ext>
            </a:extLst>
          </p:cNvPr>
          <p:cNvSpPr txBox="1"/>
          <p:nvPr/>
        </p:nvSpPr>
        <p:spPr>
          <a:xfrm>
            <a:off x="6637990" y="4610018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Y2</a:t>
            </a:r>
            <a:r>
              <a:rPr lang="en-US" sz="600" b="1"/>
              <a:t>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51A1D4-EC97-44AF-B9AF-089C0774C999}"/>
              </a:ext>
            </a:extLst>
          </p:cNvPr>
          <p:cNvSpPr txBox="1"/>
          <p:nvPr/>
        </p:nvSpPr>
        <p:spPr>
          <a:xfrm>
            <a:off x="7165223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Y3 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77EDBFA-620D-469E-9861-14F38E6B046C}"/>
              </a:ext>
            </a:extLst>
          </p:cNvPr>
          <p:cNvSpPr txBox="1"/>
          <p:nvPr/>
        </p:nvSpPr>
        <p:spPr>
          <a:xfrm>
            <a:off x="7732549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Y4 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7811C4-5125-4F6C-85F6-3871A9448AC9}"/>
              </a:ext>
            </a:extLst>
          </p:cNvPr>
          <p:cNvCxnSpPr>
            <a:cxnSpLocks/>
          </p:cNvCxnSpPr>
          <p:nvPr/>
        </p:nvCxnSpPr>
        <p:spPr>
          <a:xfrm flipV="1">
            <a:off x="6276840" y="3841092"/>
            <a:ext cx="0" cy="71185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7EEBBE0-13B6-4B77-A4A3-2CF189DF2A8F}"/>
              </a:ext>
            </a:extLst>
          </p:cNvPr>
          <p:cNvCxnSpPr>
            <a:cxnSpLocks/>
          </p:cNvCxnSpPr>
          <p:nvPr/>
        </p:nvCxnSpPr>
        <p:spPr>
          <a:xfrm flipH="1" flipV="1">
            <a:off x="6779830" y="3607297"/>
            <a:ext cx="1970" cy="94565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801CA3E-0F79-49EC-9933-6F46A8BCFF2A}"/>
              </a:ext>
            </a:extLst>
          </p:cNvPr>
          <p:cNvCxnSpPr>
            <a:cxnSpLocks/>
          </p:cNvCxnSpPr>
          <p:nvPr/>
        </p:nvCxnSpPr>
        <p:spPr>
          <a:xfrm flipH="1" flipV="1">
            <a:off x="7310163" y="3466739"/>
            <a:ext cx="5037" cy="108621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9DC9AA-B07F-41E5-B2E1-722DCBD343F6}"/>
              </a:ext>
            </a:extLst>
          </p:cNvPr>
          <p:cNvCxnSpPr>
            <a:cxnSpLocks/>
          </p:cNvCxnSpPr>
          <p:nvPr/>
        </p:nvCxnSpPr>
        <p:spPr>
          <a:xfrm flipV="1">
            <a:off x="7883085" y="3372051"/>
            <a:ext cx="20291" cy="11809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14">
            <a:extLst>
              <a:ext uri="{FF2B5EF4-FFF2-40B4-BE49-F238E27FC236}">
                <a16:creationId xmlns:a16="http://schemas.microsoft.com/office/drawing/2014/main" id="{FDC7932F-CE18-40BB-8C79-C58E6D0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61" y="1776567"/>
            <a:ext cx="316480" cy="19255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kumimoji="1" lang="pl-PL" altLang="en-US" sz="1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</a:rPr>
              <a:t>Lab</a:t>
            </a:r>
            <a:endParaRPr kumimoji="1" lang="en-US" altLang="en-US" sz="1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Rectangle 14">
            <a:extLst>
              <a:ext uri="{FF2B5EF4-FFF2-40B4-BE49-F238E27FC236}">
                <a16:creationId xmlns:a16="http://schemas.microsoft.com/office/drawing/2014/main" id="{E3C016B6-54BB-47EB-954F-831820C9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6" y="1519225"/>
            <a:ext cx="437260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Technology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377" name="Group 55">
            <a:extLst>
              <a:ext uri="{FF2B5EF4-FFF2-40B4-BE49-F238E27FC236}">
                <a16:creationId xmlns:a16="http://schemas.microsoft.com/office/drawing/2014/main" id="{4EBDC992-C68D-42C0-8FB2-061C920FD99C}"/>
              </a:ext>
            </a:extLst>
          </p:cNvPr>
          <p:cNvGrpSpPr>
            <a:grpSpLocks/>
          </p:cNvGrpSpPr>
          <p:nvPr/>
        </p:nvGrpSpPr>
        <p:grpSpPr bwMode="auto">
          <a:xfrm>
            <a:off x="3642700" y="1209071"/>
            <a:ext cx="272952" cy="287838"/>
            <a:chOff x="1021" y="3385"/>
            <a:chExt cx="680" cy="636"/>
          </a:xfrm>
        </p:grpSpPr>
        <p:grpSp>
          <p:nvGrpSpPr>
            <p:cNvPr id="378" name="Group 56">
              <a:extLst>
                <a:ext uri="{FF2B5EF4-FFF2-40B4-BE49-F238E27FC236}">
                  <a16:creationId xmlns:a16="http://schemas.microsoft.com/office/drawing/2014/main" id="{FDA08835-5C44-4422-98A2-4FEFB0F3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81" name="Group 57">
                <a:extLst>
                  <a:ext uri="{FF2B5EF4-FFF2-40B4-BE49-F238E27FC236}">
                    <a16:creationId xmlns:a16="http://schemas.microsoft.com/office/drawing/2014/main" id="{F49DBADB-A44B-42EE-BD18-BBA579B4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122AC2F7-19E2-4E55-AB47-7B201068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388" name="Line 59">
                  <a:extLst>
                    <a:ext uri="{FF2B5EF4-FFF2-40B4-BE49-F238E27FC236}">
                      <a16:creationId xmlns:a16="http://schemas.microsoft.com/office/drawing/2014/main" id="{F12C6890-BFB6-46EA-85EC-1D478FABD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389" name="Line 60">
                  <a:extLst>
                    <a:ext uri="{FF2B5EF4-FFF2-40B4-BE49-F238E27FC236}">
                      <a16:creationId xmlns:a16="http://schemas.microsoft.com/office/drawing/2014/main" id="{7A359BD5-9894-4AAB-9C55-5461157B6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82" name="Group 61">
                <a:extLst>
                  <a:ext uri="{FF2B5EF4-FFF2-40B4-BE49-F238E27FC236}">
                    <a16:creationId xmlns:a16="http://schemas.microsoft.com/office/drawing/2014/main" id="{0794469D-B55A-405C-8E36-20D3CB0D0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83" name="Rectangle 62">
                  <a:extLst>
                    <a:ext uri="{FF2B5EF4-FFF2-40B4-BE49-F238E27FC236}">
                      <a16:creationId xmlns:a16="http://schemas.microsoft.com/office/drawing/2014/main" id="{BA709D50-0156-4234-946D-2126B7B6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84" name="Rectangle 63">
                  <a:extLst>
                    <a:ext uri="{FF2B5EF4-FFF2-40B4-BE49-F238E27FC236}">
                      <a16:creationId xmlns:a16="http://schemas.microsoft.com/office/drawing/2014/main" id="{3FE6B30D-E8C7-4985-9754-22D391A93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85" name="Rectangle 64">
                  <a:extLst>
                    <a:ext uri="{FF2B5EF4-FFF2-40B4-BE49-F238E27FC236}">
                      <a16:creationId xmlns:a16="http://schemas.microsoft.com/office/drawing/2014/main" id="{9915397B-23D3-4CC4-BCEE-6E6080F60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86" name="Rectangle 65">
                  <a:extLst>
                    <a:ext uri="{FF2B5EF4-FFF2-40B4-BE49-F238E27FC236}">
                      <a16:creationId xmlns:a16="http://schemas.microsoft.com/office/drawing/2014/main" id="{E2EA3710-9008-41B2-B864-1C36FAEB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79" name="Arc 66">
              <a:extLst>
                <a:ext uri="{FF2B5EF4-FFF2-40B4-BE49-F238E27FC236}">
                  <a16:creationId xmlns:a16="http://schemas.microsoft.com/office/drawing/2014/main" id="{EC7F5C91-777F-4FA1-AF0D-AA3AC99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80" name="Arc 67">
              <a:extLst>
                <a:ext uri="{FF2B5EF4-FFF2-40B4-BE49-F238E27FC236}">
                  <a16:creationId xmlns:a16="http://schemas.microsoft.com/office/drawing/2014/main" id="{C1BD194D-BEB0-4C52-8477-911BB9BEB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grpSp>
        <p:nvGrpSpPr>
          <p:cNvPr id="390" name="Group 55">
            <a:extLst>
              <a:ext uri="{FF2B5EF4-FFF2-40B4-BE49-F238E27FC236}">
                <a16:creationId xmlns:a16="http://schemas.microsoft.com/office/drawing/2014/main" id="{463F968D-7BDF-4D32-9C37-424740674A9D}"/>
              </a:ext>
            </a:extLst>
          </p:cNvPr>
          <p:cNvGrpSpPr>
            <a:grpSpLocks/>
          </p:cNvGrpSpPr>
          <p:nvPr/>
        </p:nvGrpSpPr>
        <p:grpSpPr bwMode="auto">
          <a:xfrm>
            <a:off x="2426308" y="1474874"/>
            <a:ext cx="272952" cy="287838"/>
            <a:chOff x="1021" y="3385"/>
            <a:chExt cx="680" cy="636"/>
          </a:xfrm>
        </p:grpSpPr>
        <p:grpSp>
          <p:nvGrpSpPr>
            <p:cNvPr id="391" name="Group 56">
              <a:extLst>
                <a:ext uri="{FF2B5EF4-FFF2-40B4-BE49-F238E27FC236}">
                  <a16:creationId xmlns:a16="http://schemas.microsoft.com/office/drawing/2014/main" id="{CE6E3330-CFFD-44AD-87CA-DD7B3E1B6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94" name="Group 57">
                <a:extLst>
                  <a:ext uri="{FF2B5EF4-FFF2-40B4-BE49-F238E27FC236}">
                    <a16:creationId xmlns:a16="http://schemas.microsoft.com/office/drawing/2014/main" id="{ABB3B746-82DB-409A-BB17-A17EC56C8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00" name="Oval 58">
                  <a:extLst>
                    <a:ext uri="{FF2B5EF4-FFF2-40B4-BE49-F238E27FC236}">
                      <a16:creationId xmlns:a16="http://schemas.microsoft.com/office/drawing/2014/main" id="{45418AC4-F161-40C9-AD0A-43AA16999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01" name="Line 59">
                  <a:extLst>
                    <a:ext uri="{FF2B5EF4-FFF2-40B4-BE49-F238E27FC236}">
                      <a16:creationId xmlns:a16="http://schemas.microsoft.com/office/drawing/2014/main" id="{A639441D-C685-4DC7-A949-6243A85F0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02" name="Line 60">
                  <a:extLst>
                    <a:ext uri="{FF2B5EF4-FFF2-40B4-BE49-F238E27FC236}">
                      <a16:creationId xmlns:a16="http://schemas.microsoft.com/office/drawing/2014/main" id="{7C01B1FB-5EC6-4B23-84D7-29EC810C9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95" name="Group 61">
                <a:extLst>
                  <a:ext uri="{FF2B5EF4-FFF2-40B4-BE49-F238E27FC236}">
                    <a16:creationId xmlns:a16="http://schemas.microsoft.com/office/drawing/2014/main" id="{68679539-B4EB-4C33-85F2-445B5C751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96" name="Rectangle 62">
                  <a:extLst>
                    <a:ext uri="{FF2B5EF4-FFF2-40B4-BE49-F238E27FC236}">
                      <a16:creationId xmlns:a16="http://schemas.microsoft.com/office/drawing/2014/main" id="{8341DC50-EE9F-4DFB-8E87-044F500D0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97" name="Rectangle 63">
                  <a:extLst>
                    <a:ext uri="{FF2B5EF4-FFF2-40B4-BE49-F238E27FC236}">
                      <a16:creationId xmlns:a16="http://schemas.microsoft.com/office/drawing/2014/main" id="{7C0BD65F-A49D-44A3-93C1-C22A4DEE5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98" name="Rectangle 64">
                  <a:extLst>
                    <a:ext uri="{FF2B5EF4-FFF2-40B4-BE49-F238E27FC236}">
                      <a16:creationId xmlns:a16="http://schemas.microsoft.com/office/drawing/2014/main" id="{96B6E6A5-DC02-4854-89E3-E0397AF2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99" name="Rectangle 65">
                  <a:extLst>
                    <a:ext uri="{FF2B5EF4-FFF2-40B4-BE49-F238E27FC236}">
                      <a16:creationId xmlns:a16="http://schemas.microsoft.com/office/drawing/2014/main" id="{BF4C319C-12E1-49EF-AE7F-785A042C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92" name="Arc 66">
              <a:extLst>
                <a:ext uri="{FF2B5EF4-FFF2-40B4-BE49-F238E27FC236}">
                  <a16:creationId xmlns:a16="http://schemas.microsoft.com/office/drawing/2014/main" id="{635DFD2D-B0B0-484F-8386-73B2E7FA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93" name="Arc 67">
              <a:extLst>
                <a:ext uri="{FF2B5EF4-FFF2-40B4-BE49-F238E27FC236}">
                  <a16:creationId xmlns:a16="http://schemas.microsoft.com/office/drawing/2014/main" id="{A9474994-908A-4365-AE5E-3AE0FF42F8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03" name="Rectangle 14">
            <a:extLst>
              <a:ext uri="{FF2B5EF4-FFF2-40B4-BE49-F238E27FC236}">
                <a16:creationId xmlns:a16="http://schemas.microsoft.com/office/drawing/2014/main" id="{5D064DF0-2C31-48FE-8F2E-B34F0266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92" y="1738904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CSE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04" name="Group 55">
            <a:extLst>
              <a:ext uri="{FF2B5EF4-FFF2-40B4-BE49-F238E27FC236}">
                <a16:creationId xmlns:a16="http://schemas.microsoft.com/office/drawing/2014/main" id="{90640925-A5D6-477E-98AF-E5EE7919AB0D}"/>
              </a:ext>
            </a:extLst>
          </p:cNvPr>
          <p:cNvGrpSpPr>
            <a:grpSpLocks/>
          </p:cNvGrpSpPr>
          <p:nvPr/>
        </p:nvGrpSpPr>
        <p:grpSpPr bwMode="auto">
          <a:xfrm>
            <a:off x="3232248" y="1428750"/>
            <a:ext cx="272952" cy="287838"/>
            <a:chOff x="1021" y="3385"/>
            <a:chExt cx="680" cy="636"/>
          </a:xfrm>
        </p:grpSpPr>
        <p:grpSp>
          <p:nvGrpSpPr>
            <p:cNvPr id="405" name="Group 56">
              <a:extLst>
                <a:ext uri="{FF2B5EF4-FFF2-40B4-BE49-F238E27FC236}">
                  <a16:creationId xmlns:a16="http://schemas.microsoft.com/office/drawing/2014/main" id="{D036C4D5-70B1-42DA-9B3E-19FE0EB5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08" name="Group 57">
                <a:extLst>
                  <a:ext uri="{FF2B5EF4-FFF2-40B4-BE49-F238E27FC236}">
                    <a16:creationId xmlns:a16="http://schemas.microsoft.com/office/drawing/2014/main" id="{683D2411-CD45-4012-A409-6AC9AC2D6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14" name="Oval 58">
                  <a:extLst>
                    <a:ext uri="{FF2B5EF4-FFF2-40B4-BE49-F238E27FC236}">
                      <a16:creationId xmlns:a16="http://schemas.microsoft.com/office/drawing/2014/main" id="{89CFE95D-AF4C-4E1B-95F3-75CF8F89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15" name="Line 59">
                  <a:extLst>
                    <a:ext uri="{FF2B5EF4-FFF2-40B4-BE49-F238E27FC236}">
                      <a16:creationId xmlns:a16="http://schemas.microsoft.com/office/drawing/2014/main" id="{A41E6B97-D9F6-4D6B-91BD-9E179D94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16" name="Line 60">
                  <a:extLst>
                    <a:ext uri="{FF2B5EF4-FFF2-40B4-BE49-F238E27FC236}">
                      <a16:creationId xmlns:a16="http://schemas.microsoft.com/office/drawing/2014/main" id="{6314CC9E-D71C-4ADE-892F-B9AE5DDD6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09" name="Group 61">
                <a:extLst>
                  <a:ext uri="{FF2B5EF4-FFF2-40B4-BE49-F238E27FC236}">
                    <a16:creationId xmlns:a16="http://schemas.microsoft.com/office/drawing/2014/main" id="{E147F480-C059-413E-9FF9-D4B1D0426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10" name="Rectangle 62">
                  <a:extLst>
                    <a:ext uri="{FF2B5EF4-FFF2-40B4-BE49-F238E27FC236}">
                      <a16:creationId xmlns:a16="http://schemas.microsoft.com/office/drawing/2014/main" id="{1D11BD38-3F4E-42C6-AB1F-B10013161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11" name="Rectangle 63">
                  <a:extLst>
                    <a:ext uri="{FF2B5EF4-FFF2-40B4-BE49-F238E27FC236}">
                      <a16:creationId xmlns:a16="http://schemas.microsoft.com/office/drawing/2014/main" id="{AD233F25-4583-477E-B304-17D248BA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2" name="Rectangle 64">
                  <a:extLst>
                    <a:ext uri="{FF2B5EF4-FFF2-40B4-BE49-F238E27FC236}">
                      <a16:creationId xmlns:a16="http://schemas.microsoft.com/office/drawing/2014/main" id="{EE7DA12E-ED04-4B92-8220-EFF80922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13" name="Rectangle 65">
                  <a:extLst>
                    <a:ext uri="{FF2B5EF4-FFF2-40B4-BE49-F238E27FC236}">
                      <a16:creationId xmlns:a16="http://schemas.microsoft.com/office/drawing/2014/main" id="{F65D6B34-77CD-4CE2-BDB7-4AF5A0AB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06" name="Arc 66">
              <a:extLst>
                <a:ext uri="{FF2B5EF4-FFF2-40B4-BE49-F238E27FC236}">
                  <a16:creationId xmlns:a16="http://schemas.microsoft.com/office/drawing/2014/main" id="{64D47570-CE65-4A51-A76C-F6E074AE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07" name="Arc 67">
              <a:extLst>
                <a:ext uri="{FF2B5EF4-FFF2-40B4-BE49-F238E27FC236}">
                  <a16:creationId xmlns:a16="http://schemas.microsoft.com/office/drawing/2014/main" id="{D4C9F07D-CC36-4363-B2A4-E65F9E5D23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17" name="Rectangle 14">
            <a:extLst>
              <a:ext uri="{FF2B5EF4-FFF2-40B4-BE49-F238E27FC236}">
                <a16:creationId xmlns:a16="http://schemas.microsoft.com/office/drawing/2014/main" id="{C9AB4485-D7C7-4AC1-AA3A-7D141F4D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92" y="1515375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CSA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18" name="Group 55">
            <a:extLst>
              <a:ext uri="{FF2B5EF4-FFF2-40B4-BE49-F238E27FC236}">
                <a16:creationId xmlns:a16="http://schemas.microsoft.com/office/drawing/2014/main" id="{1E0D5976-B938-4A02-93CD-FA931BD236D6}"/>
              </a:ext>
            </a:extLst>
          </p:cNvPr>
          <p:cNvGrpSpPr>
            <a:grpSpLocks/>
          </p:cNvGrpSpPr>
          <p:nvPr/>
        </p:nvGrpSpPr>
        <p:grpSpPr bwMode="auto">
          <a:xfrm>
            <a:off x="2851248" y="1205221"/>
            <a:ext cx="272952" cy="287838"/>
            <a:chOff x="1021" y="3385"/>
            <a:chExt cx="680" cy="636"/>
          </a:xfrm>
        </p:grpSpPr>
        <p:grpSp>
          <p:nvGrpSpPr>
            <p:cNvPr id="419" name="Group 56">
              <a:extLst>
                <a:ext uri="{FF2B5EF4-FFF2-40B4-BE49-F238E27FC236}">
                  <a16:creationId xmlns:a16="http://schemas.microsoft.com/office/drawing/2014/main" id="{5C5FBBAB-9090-43D4-89D4-EB64B8283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22" name="Group 57">
                <a:extLst>
                  <a:ext uri="{FF2B5EF4-FFF2-40B4-BE49-F238E27FC236}">
                    <a16:creationId xmlns:a16="http://schemas.microsoft.com/office/drawing/2014/main" id="{B9A3AC29-4419-48AC-97D8-BC8C56E54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28" name="Oval 58">
                  <a:extLst>
                    <a:ext uri="{FF2B5EF4-FFF2-40B4-BE49-F238E27FC236}">
                      <a16:creationId xmlns:a16="http://schemas.microsoft.com/office/drawing/2014/main" id="{BC91A08D-A13F-4285-952F-EA59FFFAA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29" name="Line 59">
                  <a:extLst>
                    <a:ext uri="{FF2B5EF4-FFF2-40B4-BE49-F238E27FC236}">
                      <a16:creationId xmlns:a16="http://schemas.microsoft.com/office/drawing/2014/main" id="{491EA829-72FF-490E-B1AB-9C783C885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30" name="Line 60">
                  <a:extLst>
                    <a:ext uri="{FF2B5EF4-FFF2-40B4-BE49-F238E27FC236}">
                      <a16:creationId xmlns:a16="http://schemas.microsoft.com/office/drawing/2014/main" id="{3C587E5D-BB95-43E0-9132-9BB104CB2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23" name="Group 61">
                <a:extLst>
                  <a:ext uri="{FF2B5EF4-FFF2-40B4-BE49-F238E27FC236}">
                    <a16:creationId xmlns:a16="http://schemas.microsoft.com/office/drawing/2014/main" id="{BEB55688-13A6-4D80-89B6-B2855C27A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24" name="Rectangle 62">
                  <a:extLst>
                    <a:ext uri="{FF2B5EF4-FFF2-40B4-BE49-F238E27FC236}">
                      <a16:creationId xmlns:a16="http://schemas.microsoft.com/office/drawing/2014/main" id="{326D768E-4F36-46A8-A1B7-326F8B7C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25" name="Rectangle 63">
                  <a:extLst>
                    <a:ext uri="{FF2B5EF4-FFF2-40B4-BE49-F238E27FC236}">
                      <a16:creationId xmlns:a16="http://schemas.microsoft.com/office/drawing/2014/main" id="{1973EBC5-988C-48C4-88DE-3635B4F2F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26" name="Rectangle 64">
                  <a:extLst>
                    <a:ext uri="{FF2B5EF4-FFF2-40B4-BE49-F238E27FC236}">
                      <a16:creationId xmlns:a16="http://schemas.microsoft.com/office/drawing/2014/main" id="{FF8053DD-176F-4E02-84F7-FEAAAB037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27" name="Rectangle 65">
                  <a:extLst>
                    <a:ext uri="{FF2B5EF4-FFF2-40B4-BE49-F238E27FC236}">
                      <a16:creationId xmlns:a16="http://schemas.microsoft.com/office/drawing/2014/main" id="{FC826C7A-CB96-49E5-8026-B8C16BEB0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20" name="Arc 66">
              <a:extLst>
                <a:ext uri="{FF2B5EF4-FFF2-40B4-BE49-F238E27FC236}">
                  <a16:creationId xmlns:a16="http://schemas.microsoft.com/office/drawing/2014/main" id="{105B7F53-F7D7-45B9-A42E-BB1B56AD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21" name="Arc 67">
              <a:extLst>
                <a:ext uri="{FF2B5EF4-FFF2-40B4-BE49-F238E27FC236}">
                  <a16:creationId xmlns:a16="http://schemas.microsoft.com/office/drawing/2014/main" id="{4E83D0D3-2BA6-4F72-9848-1F9943A41B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8776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7C33AA-E991-42D6-AC7F-CABBD0668821}"/>
              </a:ext>
            </a:extLst>
          </p:cNvPr>
          <p:cNvSpPr txBox="1">
            <a:spLocks/>
          </p:cNvSpPr>
          <p:nvPr/>
        </p:nvSpPr>
        <p:spPr>
          <a:xfrm>
            <a:off x="303212" y="133350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>
                <a:solidFill>
                  <a:srgbClr val="C00000"/>
                </a:solidFill>
              </a:rPr>
              <a:t>UL International GmbH - Neu Ulm</a:t>
            </a:r>
            <a:r>
              <a:rPr lang="en-US" altLang="pt-BR" sz="1600" b="1" dirty="0">
                <a:solidFill>
                  <a:srgbClr val="C00000"/>
                </a:solidFill>
              </a:rPr>
              <a:t> – Laboratory Management System Maturity Level</a:t>
            </a:r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595289-608F-453D-AF67-A4EBBB5B6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86133"/>
              </p:ext>
            </p:extLst>
          </p:nvPr>
        </p:nvGraphicFramePr>
        <p:xfrm>
          <a:off x="1003101" y="2363151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C6F4D6-BAFA-41F7-90C5-464D560A4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94766"/>
              </p:ext>
            </p:extLst>
          </p:nvPr>
        </p:nvGraphicFramePr>
        <p:xfrm>
          <a:off x="4842164" y="2151779"/>
          <a:ext cx="3124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2EBF7B3-D842-493B-99C7-F1DB71ECE747}"/>
              </a:ext>
            </a:extLst>
          </p:cNvPr>
          <p:cNvSpPr/>
          <p:nvPr/>
        </p:nvSpPr>
        <p:spPr>
          <a:xfrm>
            <a:off x="88701" y="819150"/>
            <a:ext cx="3770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35ED-81DA-41E2-A585-3C62F05C0629}"/>
              </a:ext>
            </a:extLst>
          </p:cNvPr>
          <p:cNvSpPr/>
          <p:nvPr/>
        </p:nvSpPr>
        <p:spPr>
          <a:xfrm>
            <a:off x="183141" y="1601697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18C0E-5990-4DF6-BE51-F7DED319325D}"/>
              </a:ext>
            </a:extLst>
          </p:cNvPr>
          <p:cNvSpPr/>
          <p:nvPr/>
        </p:nvSpPr>
        <p:spPr>
          <a:xfrm>
            <a:off x="183141" y="2398939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7B53F-75E6-425E-9F9B-1C452F1138B9}"/>
              </a:ext>
            </a:extLst>
          </p:cNvPr>
          <p:cNvSpPr/>
          <p:nvPr/>
        </p:nvSpPr>
        <p:spPr>
          <a:xfrm>
            <a:off x="188455" y="3198090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3FD581-5555-81E4-C00A-D3A5420D3887}"/>
              </a:ext>
            </a:extLst>
          </p:cNvPr>
          <p:cNvGrpSpPr/>
          <p:nvPr/>
        </p:nvGrpSpPr>
        <p:grpSpPr>
          <a:xfrm>
            <a:off x="463981" y="939745"/>
            <a:ext cx="3727019" cy="3179522"/>
            <a:chOff x="463981" y="939745"/>
            <a:chExt cx="3727019" cy="3179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0A183-3DCE-4B1B-91DD-B842E7BB8244}"/>
                </a:ext>
              </a:extLst>
            </p:cNvPr>
            <p:cNvSpPr/>
            <p:nvPr/>
          </p:nvSpPr>
          <p:spPr>
            <a:xfrm>
              <a:off x="463987" y="3322218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accent2"/>
                </a:gs>
                <a:gs pos="75000">
                  <a:schemeClr val="accent1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2EA204-61CC-4061-867C-8D37E7E96239}"/>
                </a:ext>
              </a:extLst>
            </p:cNvPr>
            <p:cNvSpPr/>
            <p:nvPr/>
          </p:nvSpPr>
          <p:spPr>
            <a:xfrm>
              <a:off x="463981" y="3842080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Basic QMS IMPLEMENTATION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D6B79D-2DF1-47FE-B9A4-55B044EA8551}"/>
                </a:ext>
              </a:extLst>
            </p:cNvPr>
            <p:cNvCxnSpPr/>
            <p:nvPr/>
          </p:nvCxnSpPr>
          <p:spPr>
            <a:xfrm flipV="1">
              <a:off x="2273311" y="3567340"/>
              <a:ext cx="0" cy="30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17873-C63B-41F3-AF5C-1875E818A593}"/>
                </a:ext>
              </a:extLst>
            </p:cNvPr>
            <p:cNvSpPr/>
            <p:nvPr/>
          </p:nvSpPr>
          <p:spPr>
            <a:xfrm>
              <a:off x="463986" y="3330268"/>
              <a:ext cx="36269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Accredit</a:t>
              </a:r>
              <a:r>
                <a:rPr lang="pl-PL" sz="1200" b="1" err="1">
                  <a:latin typeface="Verdana" pitchFamily="34" charset="0"/>
                </a:rPr>
                <a:t>ation</a:t>
              </a:r>
              <a:r>
                <a:rPr lang="en-US" sz="1200" b="1">
                  <a:latin typeface="Verdana" pitchFamily="34" charset="0"/>
                </a:rPr>
                <a:t> &amp; Scheme COMPLIANCE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DE2F5-607C-4EE9-B65E-3AFBA524BA81}"/>
                </a:ext>
              </a:extLst>
            </p:cNvPr>
            <p:cNvSpPr/>
            <p:nvPr/>
          </p:nvSpPr>
          <p:spPr>
            <a:xfrm>
              <a:off x="463987" y="939745"/>
              <a:ext cx="3727013" cy="797049"/>
            </a:xfrm>
            <a:prstGeom prst="rect">
              <a:avLst/>
            </a:prstGeom>
            <a:gradFill>
              <a:gsLst>
                <a:gs pos="25000">
                  <a:schemeClr val="accent6"/>
                </a:gs>
                <a:gs pos="90000">
                  <a:schemeClr val="bg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26B4B5-AA77-45C7-8C72-9C9D3CFBDEE1}"/>
                </a:ext>
              </a:extLst>
            </p:cNvPr>
            <p:cNvSpPr/>
            <p:nvPr/>
          </p:nvSpPr>
          <p:spPr>
            <a:xfrm>
              <a:off x="463987" y="1733069"/>
              <a:ext cx="3727013" cy="7970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0473BA-86E3-4B92-9236-4D1FF330C30B}"/>
                </a:ext>
              </a:extLst>
            </p:cNvPr>
            <p:cNvSpPr/>
            <p:nvPr/>
          </p:nvSpPr>
          <p:spPr>
            <a:xfrm>
              <a:off x="463987" y="2527215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75000">
                  <a:schemeClr val="accent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188B3C-3DCB-44E1-BBC2-AD855DED1972}"/>
                </a:ext>
              </a:extLst>
            </p:cNvPr>
            <p:cNvSpPr/>
            <p:nvPr/>
          </p:nvSpPr>
          <p:spPr>
            <a:xfrm>
              <a:off x="463981" y="1111165"/>
              <a:ext cx="372701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BEST KNOWN METHOD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(BKM)/WORLD CLASS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19BFC0-E160-41EA-8ED1-3FE1DBB53B83}"/>
                </a:ext>
              </a:extLst>
            </p:cNvPr>
            <p:cNvSpPr/>
            <p:nvPr/>
          </p:nvSpPr>
          <p:spPr>
            <a:xfrm>
              <a:off x="463987" y="1988203"/>
              <a:ext cx="37270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CUSTOMER SATISFACTION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27B28E-04B4-40B4-B34E-634C4621B9DA}"/>
                </a:ext>
              </a:extLst>
            </p:cNvPr>
            <p:cNvSpPr/>
            <p:nvPr/>
          </p:nvSpPr>
          <p:spPr>
            <a:xfrm>
              <a:off x="463988" y="2783206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IMPROVEMENT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7E504-C35C-4AC9-BD39-608ACF7F598F}"/>
              </a:ext>
            </a:extLst>
          </p:cNvPr>
          <p:cNvSpPr/>
          <p:nvPr/>
        </p:nvSpPr>
        <p:spPr>
          <a:xfrm>
            <a:off x="183141" y="3888160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0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1D27C14-405C-4467-8ECD-9DDD98A3C3ED}"/>
              </a:ext>
            </a:extLst>
          </p:cNvPr>
          <p:cNvSpPr txBox="1">
            <a:spLocks/>
          </p:cNvSpPr>
          <p:nvPr/>
        </p:nvSpPr>
        <p:spPr>
          <a:xfrm>
            <a:off x="463981" y="4243395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The assessment result of performance of implemented Quality Management System for UL Neu Ulm shows </a:t>
            </a:r>
            <a:r>
              <a:rPr lang="en-GB" sz="1200" dirty="0">
                <a:solidFill>
                  <a:schemeClr val="tx1"/>
                </a:solidFill>
              </a:rPr>
              <a:t>Neu-Ulm testing laboratory has a well-managed, mature system according to ISO / IEC 17025:2017. 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1E72763-2E66-49C8-B68E-154361B28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01934"/>
              </p:ext>
            </p:extLst>
          </p:nvPr>
        </p:nvGraphicFramePr>
        <p:xfrm>
          <a:off x="4366489" y="842645"/>
          <a:ext cx="4389583" cy="290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06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4" y="285750"/>
            <a:ext cx="8537576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rtlCol="0" anchor="t">
            <a:norm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UL Neu – Ulm </a:t>
            </a:r>
            <a:r>
              <a:rPr lang="en-US" altLang="pt-BR"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Integration towards One UL - Laboratory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859DD6-A027-432D-845D-661D5DEE9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59580"/>
              </p:ext>
            </p:extLst>
          </p:nvPr>
        </p:nvGraphicFramePr>
        <p:xfrm>
          <a:off x="301623" y="971550"/>
          <a:ext cx="8537563" cy="3421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F82FA-3395-492B-857C-C4A6633B93E4}"/>
              </a:ext>
            </a:extLst>
          </p:cNvPr>
          <p:cNvSpPr txBox="1"/>
          <p:nvPr/>
        </p:nvSpPr>
        <p:spPr>
          <a:xfrm>
            <a:off x="301623" y="4545874"/>
            <a:ext cx="84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Although Neu-Ulm laboratory has a mature system according to ISO/IEC 17025:2017, there are areas of deviation from the requirements of </a:t>
            </a: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 Enterprise Testing And Calibration Laboratory Compliance Policy. </a:t>
            </a:r>
            <a:r>
              <a:rPr lang="en-U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 one-year period (beginning from the Issued Date 2022-03-17) for transition to this new enterprise policy.  UL Testing Laboratories that do not currently utilize the compliance described herein will need to adopt this new policy during the one-year transition.   </a:t>
            </a:r>
          </a:p>
          <a:p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75879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TaxCatchAll xmlns="f923a017-90dd-4873-8529-5ce3ec6541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9" ma:contentTypeDescription="Create a new document." ma:contentTypeScope="" ma:versionID="688a214b789588441565c39806349aab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3ce6c2aa37fc896584c15524a7b6320f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64CFE5-2DB1-45C4-9AF2-670A350BCC57}">
  <ds:schemaRefs>
    <ds:schemaRef ds:uri="http://schemas.openxmlformats.org/package/2006/metadata/core-properties"/>
    <ds:schemaRef ds:uri="faf5d408-3899-47b8-9562-4f160ee88f98"/>
    <ds:schemaRef ds:uri="http://purl.org/dc/terms/"/>
    <ds:schemaRef ds:uri="http://purl.org/dc/dcmitype/"/>
    <ds:schemaRef ds:uri="f923a017-90dd-4873-8529-5ce3ec65415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E07BA6-8B53-4468-9F1E-C02385A9C24F}">
  <ds:schemaRefs>
    <ds:schemaRef ds:uri="f923a017-90dd-4873-8529-5ce3ec654156"/>
    <ds:schemaRef ds:uri="faf5d408-3899-47b8-9562-4f160ee88f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785</TotalTime>
  <Words>954</Words>
  <Application>Microsoft Office PowerPoint</Application>
  <PresentationFormat>On-screen Show (16:9)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UL Corporate (16x9) 2017</vt:lpstr>
      <vt:lpstr>UL Solutions</vt:lpstr>
      <vt:lpstr>PowerPoint Presentation</vt:lpstr>
      <vt:lpstr> Agenda: </vt:lpstr>
      <vt:lpstr>Attendees</vt:lpstr>
      <vt:lpstr>PowerPoint Presentation</vt:lpstr>
      <vt:lpstr>Audit Scope</vt:lpstr>
      <vt:lpstr>Risks and Raised Concerns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Cheevers, Grainne</cp:lastModifiedBy>
  <cp:revision>16</cp:revision>
  <cp:lastPrinted>2018-01-11T17:48:36Z</cp:lastPrinted>
  <dcterms:created xsi:type="dcterms:W3CDTF">2017-12-19T02:07:46Z</dcterms:created>
  <dcterms:modified xsi:type="dcterms:W3CDTF">2022-12-01T15:34:27Z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0x010100A6097664390EC04084992733E3576D39</vt:lpwstr>
  </property>
  <property fmtid="{D5CDD505-2E9C-101B-9397-08002B2CF9AE}" pid="3" name="MediaServiceImageTags">
    <vt:lpwstr/>
  </property>
</Properties>
</file>