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30"/>
  </p:notesMasterIdLst>
  <p:handoutMasterIdLst>
    <p:handoutMasterId r:id="rId31"/>
  </p:handoutMasterIdLst>
  <p:sldIdLst>
    <p:sldId id="308131" r:id="rId6"/>
    <p:sldId id="308132" r:id="rId7"/>
    <p:sldId id="421" r:id="rId8"/>
    <p:sldId id="308133" r:id="rId9"/>
    <p:sldId id="308130" r:id="rId10"/>
    <p:sldId id="308126" r:id="rId11"/>
    <p:sldId id="308127" r:id="rId12"/>
    <p:sldId id="308143" r:id="rId13"/>
    <p:sldId id="308134" r:id="rId14"/>
    <p:sldId id="308135" r:id="rId15"/>
    <p:sldId id="308136" r:id="rId16"/>
    <p:sldId id="308137" r:id="rId17"/>
    <p:sldId id="308138" r:id="rId18"/>
    <p:sldId id="308140" r:id="rId19"/>
    <p:sldId id="308141" r:id="rId20"/>
    <p:sldId id="308142" r:id="rId21"/>
    <p:sldId id="1516" r:id="rId22"/>
    <p:sldId id="1448" r:id="rId23"/>
    <p:sldId id="1450" r:id="rId24"/>
    <p:sldId id="1524" r:id="rId25"/>
    <p:sldId id="308139" r:id="rId26"/>
    <p:sldId id="1528" r:id="rId27"/>
    <p:sldId id="1522" r:id="rId28"/>
    <p:sldId id="308144" r:id="rId2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33"/>
            <p14:sldId id="308130"/>
            <p14:sldId id="308126"/>
            <p14:sldId id="308127"/>
            <p14:sldId id="308143"/>
            <p14:sldId id="308134"/>
            <p14:sldId id="308135"/>
            <p14:sldId id="308136"/>
            <p14:sldId id="308137"/>
            <p14:sldId id="308138"/>
            <p14:sldId id="308140"/>
            <p14:sldId id="308141"/>
            <p14:sldId id="308142"/>
            <p14:sldId id="1516"/>
            <p14:sldId id="1448"/>
            <p14:sldId id="1450"/>
            <p14:sldId id="1524"/>
            <p14:sldId id="308139"/>
            <p14:sldId id="1528"/>
            <p14:sldId id="1522"/>
            <p14:sldId id="3081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02" y="31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hmpshares\EuropeanQualityDrive\2021%20IQA%20Audit%20reports\9%20-%20Denmark\Ballerup\2021%20Demko%20Maturity%20Rating%20Calculator%20ISO%20IEC%201706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hmpshares\EuropeanQualityDrive\2022%20European%20IQA\9%20-%20Denmark\Ballerup\60%20CBTL\2022-60-IQA%20%20Demko%20testlab%20Simplified%2017025%20Integration%20Level%20Char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EMC-W Lab: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EMC-W Lab: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23534344792266823"/>
          <c:y val="0.78889545056867894"/>
          <c:w val="0.75695506049548689"/>
          <c:h val="0.211104549431321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2021</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FD-4F67-AB97-92D6D7DA87DE}"/>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FD-4F67-AB97-92D6D7DA87DE}"/>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2FD-4F67-AB97-92D6D7DA87DE}"/>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FD-4F67-AB97-92D6D7DA87DE}"/>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2FD-4F67-AB97-92D6D7DA87D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Results!$A$2:$A$6</c:f>
              <c:strCache>
                <c:ptCount val="5"/>
                <c:pt idx="0">
                  <c:v>General</c:v>
                </c:pt>
                <c:pt idx="1">
                  <c:v>Structural</c:v>
                </c:pt>
                <c:pt idx="2">
                  <c:v>Resources</c:v>
                </c:pt>
                <c:pt idx="3">
                  <c:v>Process</c:v>
                </c:pt>
                <c:pt idx="4">
                  <c:v>Management system</c:v>
                </c:pt>
              </c:strCache>
            </c:strRef>
          </c:cat>
          <c:val>
            <c:numRef>
              <c:f>Results!$B$2:$B$6</c:f>
              <c:numCache>
                <c:formatCode>0.0</c:formatCode>
                <c:ptCount val="5"/>
                <c:pt idx="0">
                  <c:v>6.2666666666666666</c:v>
                </c:pt>
                <c:pt idx="1">
                  <c:v>6.125</c:v>
                </c:pt>
                <c:pt idx="2">
                  <c:v>6</c:v>
                </c:pt>
                <c:pt idx="3">
                  <c:v>6.5625</c:v>
                </c:pt>
                <c:pt idx="4">
                  <c:v>7</c:v>
                </c:pt>
              </c:numCache>
            </c:numRef>
          </c:val>
          <c:extLst>
            <c:ext xmlns:c16="http://schemas.microsoft.com/office/drawing/2014/chart" uri="{C3380CC4-5D6E-409C-BE32-E72D297353CC}">
              <c16:uniqueId val="{00000005-F2FD-4F67-AB97-92D6D7DA87DE}"/>
            </c:ext>
          </c:extLst>
        </c:ser>
        <c:ser>
          <c:idx val="1"/>
          <c:order val="1"/>
          <c:tx>
            <c:v>2022</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Results!$C$2:$C$6</c:f>
              <c:numCache>
                <c:formatCode>0.0</c:formatCode>
                <c:ptCount val="5"/>
                <c:pt idx="0">
                  <c:v>6.9333333333333327</c:v>
                </c:pt>
                <c:pt idx="1">
                  <c:v>6.125</c:v>
                </c:pt>
                <c:pt idx="2">
                  <c:v>6</c:v>
                </c:pt>
                <c:pt idx="3">
                  <c:v>6.5625</c:v>
                </c:pt>
                <c:pt idx="4">
                  <c:v>6.9047619047619042</c:v>
                </c:pt>
              </c:numCache>
            </c:numRef>
          </c:val>
          <c:extLst>
            <c:ext xmlns:c16="http://schemas.microsoft.com/office/drawing/2014/chart" uri="{C3380CC4-5D6E-409C-BE32-E72D297353CC}">
              <c16:uniqueId val="{00000006-F2FD-4F67-AB97-92D6D7DA87DE}"/>
            </c:ext>
          </c:extLst>
        </c:ser>
        <c:dLbls>
          <c:showLegendKey val="0"/>
          <c:showVal val="0"/>
          <c:showCatName val="0"/>
          <c:showSerName val="0"/>
          <c:showPercent val="0"/>
          <c:showBubbleSize val="0"/>
        </c:dLbls>
        <c:axId val="781840944"/>
        <c:axId val="781842912"/>
      </c:radarChart>
      <c:catAx>
        <c:axId val="78184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842912"/>
        <c:crosses val="autoZero"/>
        <c:auto val="1"/>
        <c:lblAlgn val="ctr"/>
        <c:lblOffset val="100"/>
        <c:noMultiLvlLbl val="0"/>
      </c:catAx>
      <c:valAx>
        <c:axId val="781842912"/>
        <c:scaling>
          <c:orientation val="minMax"/>
          <c:max val="10"/>
          <c:min val="0"/>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781840944"/>
        <c:crosses val="autoZero"/>
        <c:crossBetween val="between"/>
        <c:majorUnit val="1"/>
        <c:minorUnit val="0.5"/>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QMS</a:t>
            </a:r>
            <a:r>
              <a:rPr lang="en-US" baseline="0"/>
              <a:t> Integration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Chart!$D$8</c:f>
              <c:strCache>
                <c:ptCount val="1"/>
                <c:pt idx="0">
                  <c:v>Global</c:v>
                </c:pt>
              </c:strCache>
            </c:strRef>
          </c:tx>
          <c:spPr>
            <a:solidFill>
              <a:srgbClr val="00B050"/>
            </a:solidFill>
            <a:ln>
              <a:solidFill>
                <a:srgbClr val="00B050"/>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Chart!$E$8:$N$8</c:f>
              <c:numCache>
                <c:formatCode>0%</c:formatCode>
                <c:ptCount val="10"/>
                <c:pt idx="0">
                  <c:v>0.67647058823529416</c:v>
                </c:pt>
                <c:pt idx="1">
                  <c:v>0.67647058823529416</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0-C0F9-4BB7-BABE-D04DA2E49949}"/>
            </c:ext>
          </c:extLst>
        </c:ser>
        <c:ser>
          <c:idx val="1"/>
          <c:order val="1"/>
          <c:tx>
            <c:strRef>
              <c:f>Chart!$D$9</c:f>
              <c:strCache>
                <c:ptCount val="1"/>
                <c:pt idx="0">
                  <c:v>Global and local Addition</c:v>
                </c:pt>
              </c:strCache>
            </c:strRef>
          </c:tx>
          <c:spPr>
            <a:solidFill>
              <a:schemeClr val="accent6">
                <a:lumMod val="40000"/>
                <a:lumOff val="60000"/>
              </a:schemeClr>
            </a:solidFill>
            <a:ln>
              <a:solidFill>
                <a:schemeClr val="accent6">
                  <a:lumMod val="40000"/>
                  <a:lumOff val="60000"/>
                </a:schemeClr>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Chart!$E$9:$N$9</c:f>
              <c:numCache>
                <c:formatCode>0%</c:formatCode>
                <c:ptCount val="10"/>
                <c:pt idx="0">
                  <c:v>0.3235294117647059</c:v>
                </c:pt>
                <c:pt idx="1">
                  <c:v>0.3235294117647059</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C0F9-4BB7-BABE-D04DA2E49949}"/>
            </c:ext>
          </c:extLst>
        </c:ser>
        <c:ser>
          <c:idx val="2"/>
          <c:order val="2"/>
          <c:tx>
            <c:strRef>
              <c:f>Chart!$D$10</c:f>
              <c:strCache>
                <c:ptCount val="1"/>
                <c:pt idx="0">
                  <c:v>Deviation from Global Process</c:v>
                </c:pt>
              </c:strCache>
            </c:strRef>
          </c:tx>
          <c:spPr>
            <a:solidFill>
              <a:srgbClr val="FF0000"/>
            </a:solidFill>
            <a:ln>
              <a:solidFill>
                <a:srgbClr val="FF0000"/>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Chart!$E$10:$N$10</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2-C0F9-4BB7-BABE-D04DA2E49949}"/>
            </c:ext>
          </c:extLst>
        </c:ser>
        <c:ser>
          <c:idx val="3"/>
          <c:order val="3"/>
          <c:tx>
            <c:strRef>
              <c:f>Chart!$D$11</c:f>
              <c:strCache>
                <c:ptCount val="1"/>
                <c:pt idx="0">
                  <c:v>Not Applicable</c:v>
                </c:pt>
              </c:strCache>
            </c:strRef>
          </c:tx>
          <c:spPr>
            <a:solidFill>
              <a:srgbClr val="00B0F0"/>
            </a:solidFill>
            <a:ln>
              <a:solidFill>
                <a:srgbClr val="00B0F0"/>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Chart!$E$11:$N$11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3-C0F9-4BB7-BABE-D04DA2E49949}"/>
            </c:ext>
          </c:extLst>
        </c:ser>
        <c:dLbls>
          <c:showLegendKey val="0"/>
          <c:showVal val="0"/>
          <c:showCatName val="0"/>
          <c:showSerName val="0"/>
          <c:showPercent val="0"/>
          <c:showBubbleSize val="0"/>
        </c:dLbls>
        <c:gapWidth val="95"/>
        <c:overlap val="100"/>
        <c:axId val="482795848"/>
        <c:axId val="482801752"/>
      </c:barChart>
      <c:lineChart>
        <c:grouping val="standard"/>
        <c:varyColors val="0"/>
        <c:ser>
          <c:idx val="4"/>
          <c:order val="4"/>
          <c:tx>
            <c:strRef>
              <c:f>Chart!$D$12</c:f>
              <c:strCache>
                <c:ptCount val="1"/>
                <c:pt idx="0">
                  <c:v>Integration Status</c:v>
                </c:pt>
              </c:strCache>
            </c:strRef>
          </c:tx>
          <c:spPr>
            <a:ln w="28575" cap="rnd">
              <a:solidFill>
                <a:schemeClr val="tx1"/>
              </a:solidFill>
              <a:round/>
            </a:ln>
            <a:effectLst/>
          </c:spPr>
          <c:marker>
            <c:symbol val="none"/>
          </c:marker>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Chart!$E$12:$N$12</c:f>
              <c:numCache>
                <c:formatCode>0%</c:formatCode>
                <c:ptCount val="10"/>
                <c:pt idx="0">
                  <c:v>1</c:v>
                </c:pt>
                <c:pt idx="1">
                  <c:v>1</c:v>
                </c:pt>
                <c:pt idx="2">
                  <c:v>0</c:v>
                </c:pt>
                <c:pt idx="3">
                  <c:v>0</c:v>
                </c:pt>
                <c:pt idx="4">
                  <c:v>0</c:v>
                </c:pt>
                <c:pt idx="5">
                  <c:v>0</c:v>
                </c:pt>
                <c:pt idx="6">
                  <c:v>0</c:v>
                </c:pt>
                <c:pt idx="7">
                  <c:v>0</c:v>
                </c:pt>
                <c:pt idx="8">
                  <c:v>0</c:v>
                </c:pt>
                <c:pt idx="9">
                  <c:v>0</c:v>
                </c:pt>
              </c:numCache>
            </c:numRef>
          </c:val>
          <c:smooth val="0"/>
          <c:extLst>
            <c:ext xmlns:c16="http://schemas.microsoft.com/office/drawing/2014/chart" uri="{C3380CC4-5D6E-409C-BE32-E72D297353CC}">
              <c16:uniqueId val="{00000004-C0F9-4BB7-BABE-D04DA2E49949}"/>
            </c:ext>
          </c:extLst>
        </c:ser>
        <c:dLbls>
          <c:showLegendKey val="0"/>
          <c:showVal val="0"/>
          <c:showCatName val="0"/>
          <c:showSerName val="0"/>
          <c:showPercent val="0"/>
          <c:showBubbleSize val="0"/>
        </c:dLbls>
        <c:marker val="1"/>
        <c:smooth val="0"/>
        <c:axId val="775768424"/>
        <c:axId val="775771704"/>
      </c:lineChart>
      <c:catAx>
        <c:axId val="482795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801752"/>
        <c:crosses val="autoZero"/>
        <c:auto val="1"/>
        <c:lblAlgn val="ctr"/>
        <c:lblOffset val="100"/>
        <c:noMultiLvlLbl val="0"/>
      </c:catAx>
      <c:valAx>
        <c:axId val="482801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Percantage</a:t>
                </a:r>
              </a:p>
            </c:rich>
          </c:tx>
          <c:layout>
            <c:manualLayout>
              <c:xMode val="edge"/>
              <c:yMode val="edge"/>
              <c:x val="0.1871345029239766"/>
              <c:y val="0.3341179431077572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795848"/>
        <c:crosses val="autoZero"/>
        <c:crossBetween val="between"/>
      </c:valAx>
      <c:valAx>
        <c:axId val="77577170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768424"/>
        <c:crosses val="max"/>
        <c:crossBetween val="between"/>
      </c:valAx>
      <c:catAx>
        <c:axId val="775768424"/>
        <c:scaling>
          <c:orientation val="minMax"/>
        </c:scaling>
        <c:delete val="1"/>
        <c:axPos val="b"/>
        <c:numFmt formatCode="General" sourceLinked="1"/>
        <c:majorTickMark val="out"/>
        <c:minorTickMark val="none"/>
        <c:tickLblPos val="nextTo"/>
        <c:crossAx val="77577170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11/28/2022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11/28/2022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dirty="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dirty="0" err="1"/>
              <a:t>UL.com</a:t>
            </a:r>
            <a:r>
              <a:rPr lang="en-US" sz="1000" b="1" dirty="0"/>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dirty="0"/>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dirty="0"/>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dirty="0"/>
              <a:t>[Divider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theme" Target="../theme/theme2.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7" r:id="rId49"/>
    <p:sldLayoutId id="2147483928" r:id="rId50"/>
    <p:sldLayoutId id="2147483929" r:id="rId51"/>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dirty="0"/>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dirty="0"/>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dirty="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hyperlink" Target="https://ul.sharepoint.com/sites/GRPEMEALAEMEALAQualityTeam/Lists/CAB%20Activities/AllItems.aspx" TargetMode="External"/><Relationship Id="rId2" Type="http://schemas.openxmlformats.org/officeDocument/2006/relationships/hyperlink" Target="https://ul.sharepoint.com/sites/GRPEMEALAEMEALAQualityTeam/Lists/CAB%20Capabilities/AllItems.aspx"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129540" y="1263893"/>
            <a:ext cx="5532120" cy="723275"/>
          </a:xfrm>
          <a:prstGeom prst="rect">
            <a:avLst/>
          </a:prstGeom>
          <a:noFill/>
        </p:spPr>
        <p:txBody>
          <a:bodyPr wrap="square">
            <a:spAutoFit/>
          </a:bodyPr>
          <a:lstStyle/>
          <a:p>
            <a:pPr>
              <a:spcAft>
                <a:spcPts val="600"/>
              </a:spcAft>
            </a:pPr>
            <a:r>
              <a:rPr lang="en-US" sz="1800" b="1" dirty="0"/>
              <a:t>Internal</a:t>
            </a:r>
            <a:r>
              <a:rPr lang="pl-PL" sz="1800" b="1" dirty="0"/>
              <a:t> Compliance</a:t>
            </a:r>
            <a:r>
              <a:rPr lang="en-US" sz="1800" b="1" dirty="0"/>
              <a:t> Audit – Closing Meeting</a:t>
            </a:r>
          </a:p>
          <a:p>
            <a:pPr>
              <a:spcAft>
                <a:spcPts val="600"/>
              </a:spcAft>
            </a:pPr>
            <a:r>
              <a:rPr lang="pt-BR" sz="1800" b="1" dirty="0"/>
              <a:t>UL Demko International A/S</a:t>
            </a:r>
            <a:endParaRPr lang="nb-NO" sz="1800" b="1" dirty="0"/>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3" name="Table 2">
            <a:extLst>
              <a:ext uri="{FF2B5EF4-FFF2-40B4-BE49-F238E27FC236}">
                <a16:creationId xmlns:a16="http://schemas.microsoft.com/office/drawing/2014/main" id="{95ED673A-ADE1-4793-95EE-368EFFF68FF4}"/>
              </a:ext>
            </a:extLst>
          </p:cNvPr>
          <p:cNvGraphicFramePr>
            <a:graphicFrameLocks noGrp="1"/>
          </p:cNvGraphicFramePr>
          <p:nvPr>
            <p:extLst>
              <p:ext uri="{D42A27DB-BD31-4B8C-83A1-F6EECF244321}">
                <p14:modId xmlns:p14="http://schemas.microsoft.com/office/powerpoint/2010/main" val="1157033160"/>
              </p:ext>
            </p:extLst>
          </p:nvPr>
        </p:nvGraphicFramePr>
        <p:xfrm>
          <a:off x="391827" y="1095375"/>
          <a:ext cx="6866827" cy="3398520"/>
        </p:xfrm>
        <a:graphic>
          <a:graphicData uri="http://schemas.openxmlformats.org/drawingml/2006/table">
            <a:tbl>
              <a:tblPr/>
              <a:tblGrid>
                <a:gridCol w="6866827">
                  <a:extLst>
                    <a:ext uri="{9D8B030D-6E8A-4147-A177-3AD203B41FA5}">
                      <a16:colId xmlns:a16="http://schemas.microsoft.com/office/drawing/2014/main" val="3525644661"/>
                    </a:ext>
                  </a:extLst>
                </a:gridCol>
              </a:tblGrid>
              <a:tr h="211287">
                <a:tc>
                  <a:txBody>
                    <a:bodyPr/>
                    <a:lstStyle/>
                    <a:p>
                      <a:pPr algn="ctr"/>
                      <a:r>
                        <a:rPr lang="en-US" sz="1400" b="1">
                          <a:effectLst/>
                          <a:latin typeface="Calibri" panose="020F0502020204030204" pitchFamily="34" charset="0"/>
                          <a:ea typeface="Times New Roman" panose="02020603050405020304" pitchFamily="18" charset="0"/>
                        </a:rPr>
                        <a:t>Non-Conformity Reports</a:t>
                      </a:r>
                      <a:r>
                        <a:rPr lang="en-US" sz="1400" b="1">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32062911"/>
                  </a:ext>
                </a:extLst>
              </a:tr>
              <a:tr h="3154213">
                <a:tc>
                  <a:txBody>
                    <a:bodyPr/>
                    <a:lstStyle/>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u="sng" dirty="0">
                          <a:solidFill>
                            <a:srgbClr val="000000"/>
                          </a:solidFill>
                          <a:effectLst/>
                          <a:latin typeface="Calibri" panose="020F0502020204030204" pitchFamily="34" charset="0"/>
                          <a:ea typeface="Times New Roman" panose="02020603050405020304" pitchFamily="18" charset="0"/>
                        </a:rPr>
                        <a:t>CAR 2022-60-GC-OBS 02	Non-Conformity Report see UL Demko CBTL Project Review</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Originator:	Grainne Cheevers</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Suggested owner:</a:t>
                      </a:r>
                      <a:r>
                        <a:rPr lang="en-US" sz="1100" dirty="0">
                          <a:solidFill>
                            <a:srgbClr val="000000"/>
                          </a:solidFill>
                          <a:effectLst/>
                          <a:latin typeface="Calibri" panose="020F0502020204030204" pitchFamily="34" charset="0"/>
                          <a:ea typeface="Times New Roman" panose="02020603050405020304" pitchFamily="18" charset="0"/>
                        </a:rPr>
                        <a:t>	Claus Madsen</a:t>
                      </a:r>
                      <a:endParaRPr lang="en-US" sz="1200" dirty="0">
                        <a:effectLst/>
                        <a:latin typeface="Times New Roman" panose="02020603050405020304" pitchFamily="18" charset="0"/>
                        <a:ea typeface="Times New Roman" panose="02020603050405020304" pitchFamily="18" charset="0"/>
                      </a:endParaRPr>
                    </a:p>
                    <a:p>
                      <a:pPr marL="0" indent="0">
                        <a:tabLst>
                          <a:tab pos="1433513" algn="l"/>
                        </a:tabLst>
                      </a:pPr>
                      <a:r>
                        <a:rPr lang="en-US" sz="1100" b="1" dirty="0">
                          <a:solidFill>
                            <a:srgbClr val="000000"/>
                          </a:solidFill>
                          <a:effectLst/>
                          <a:latin typeface="Calibri" panose="020F0502020204030204" pitchFamily="34" charset="0"/>
                          <a:ea typeface="Times New Roman" panose="02020603050405020304" pitchFamily="18" charset="0"/>
                        </a:rPr>
                        <a:t>Severity:                            </a:t>
                      </a:r>
                      <a:r>
                        <a:rPr lang="en-US" sz="1100" dirty="0">
                          <a:solidFill>
                            <a:srgbClr val="000000"/>
                          </a:solidFill>
                          <a:effectLst/>
                          <a:latin typeface="Calibri" panose="020F0502020204030204" pitchFamily="34" charset="0"/>
                          <a:ea typeface="Times New Roman" panose="02020603050405020304" pitchFamily="18" charset="0"/>
                        </a:rPr>
                        <a:t>Observation</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Standard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ISO/IEC 17065:2017</a:t>
                      </a:r>
                      <a:endParaRPr lang="en-US" sz="1200" dirty="0">
                        <a:effectLst/>
                        <a:latin typeface="Times New Roman" panose="02020603050405020304" pitchFamily="18" charset="0"/>
                        <a:ea typeface="Times New Roman" panose="02020603050405020304" pitchFamily="18" charset="0"/>
                      </a:endParaRPr>
                    </a:p>
                    <a:p>
                      <a:pPr marL="1344613" indent="-1344613" algn="just"/>
                      <a:r>
                        <a:rPr lang="en-US" sz="1100" b="1" dirty="0">
                          <a:solidFill>
                            <a:srgbClr val="000000"/>
                          </a:solidFill>
                          <a:effectLst/>
                          <a:latin typeface="Calibri" panose="020F0502020204030204" pitchFamily="34" charset="0"/>
                          <a:ea typeface="Times New Roman" panose="02020603050405020304" pitchFamily="18" charset="0"/>
                        </a:rPr>
                        <a:t>Clause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6.1.1.2</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Requirement:	</a:t>
                      </a:r>
                      <a:r>
                        <a:rPr lang="en-US" sz="1100" dirty="0">
                          <a:solidFill>
                            <a:srgbClr val="000000"/>
                          </a:solidFill>
                          <a:effectLst/>
                          <a:latin typeface="Calibri" panose="020F0502020204030204" pitchFamily="34" charset="0"/>
                          <a:ea typeface="Times New Roman" panose="02020603050405020304" pitchFamily="18" charset="0"/>
                        </a:rPr>
                        <a:t>The personnel shall be competent for the functions they perform, including making required</a:t>
                      </a:r>
                      <a:endParaRPr lang="en-US" sz="1200" dirty="0">
                        <a:effectLst/>
                        <a:latin typeface="Times New Roman" panose="02020603050405020304" pitchFamily="18" charset="0"/>
                        <a:ea typeface="Times New Roman" panose="02020603050405020304" pitchFamily="18" charset="0"/>
                      </a:endParaRPr>
                    </a:p>
                    <a:p>
                      <a:pPr marL="0" indent="1344613" algn="just"/>
                      <a:r>
                        <a:rPr lang="en-US" sz="1100" dirty="0">
                          <a:solidFill>
                            <a:srgbClr val="000000"/>
                          </a:solidFill>
                          <a:effectLst/>
                          <a:latin typeface="Calibri" panose="020F0502020204030204" pitchFamily="34" charset="0"/>
                          <a:ea typeface="Times New Roman" panose="02020603050405020304" pitchFamily="18" charset="0"/>
                        </a:rPr>
                        <a:t>technical judgments, defining policies and implementing them.</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1344613" indent="-1344613" algn="just"/>
                      <a:r>
                        <a:rPr lang="en-US" sz="1100" b="1" dirty="0">
                          <a:solidFill>
                            <a:srgbClr val="000000"/>
                          </a:solidFill>
                          <a:effectLst/>
                          <a:latin typeface="Calibri" panose="020F0502020204030204" pitchFamily="34" charset="0"/>
                          <a:ea typeface="Times New Roman" panose="02020603050405020304" pitchFamily="18" charset="0"/>
                        </a:rPr>
                        <a:t>Non-Conformance:	</a:t>
                      </a:r>
                      <a:r>
                        <a:rPr lang="en-US" sz="1100" dirty="0">
                          <a:solidFill>
                            <a:srgbClr val="000000"/>
                          </a:solidFill>
                          <a:effectLst/>
                          <a:latin typeface="Calibri" panose="020F0502020204030204" pitchFamily="34" charset="0"/>
                          <a:ea typeface="Times New Roman" panose="02020603050405020304" pitchFamily="18" charset="0"/>
                        </a:rPr>
                        <a:t>Engineers conducting Data Acceptance at Customer Locations – do not possess the correct competency codes - no 100-Competency code as required for CTF 1 &amp; CTF 2.</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Objective evidence:	</a:t>
                      </a:r>
                      <a:r>
                        <a:rPr lang="en-US" sz="1100" dirty="0">
                          <a:solidFill>
                            <a:srgbClr val="000000"/>
                          </a:solidFill>
                          <a:effectLst/>
                          <a:latin typeface="Calibri" panose="020F0502020204030204" pitchFamily="34" charset="0"/>
                          <a:ea typeface="Times New Roman" panose="02020603050405020304" pitchFamily="18" charset="0"/>
                        </a:rPr>
                        <a:t>Marco Caroli (EAE </a:t>
                      </a:r>
                      <a:r>
                        <a:rPr lang="en-US" sz="1100" dirty="0" err="1">
                          <a:solidFill>
                            <a:srgbClr val="000000"/>
                          </a:solidFill>
                          <a:effectLst/>
                          <a:latin typeface="Calibri" panose="020F0502020204030204" pitchFamily="34" charset="0"/>
                          <a:ea typeface="Times New Roman" panose="02020603050405020304" pitchFamily="18" charset="0"/>
                        </a:rPr>
                        <a:t>Elektrik</a:t>
                      </a:r>
                      <a:r>
                        <a:rPr lang="en-US" sz="1100" dirty="0">
                          <a:solidFill>
                            <a:srgbClr val="000000"/>
                          </a:solidFill>
                          <a:effectLst/>
                          <a:latin typeface="Calibri" panose="020F0502020204030204" pitchFamily="34" charset="0"/>
                          <a:ea typeface="Times New Roman" panose="02020603050405020304" pitchFamily="18" charset="0"/>
                        </a:rPr>
                        <a:t> </a:t>
                      </a:r>
                      <a:r>
                        <a:rPr lang="en-US" sz="1100" dirty="0" err="1">
                          <a:solidFill>
                            <a:srgbClr val="000000"/>
                          </a:solidFill>
                          <a:effectLst/>
                          <a:latin typeface="Calibri" panose="020F0502020204030204" pitchFamily="34" charset="0"/>
                          <a:ea typeface="Times New Roman" panose="02020603050405020304" pitchFamily="18" charset="0"/>
                        </a:rPr>
                        <a:t>Aydinlatma</a:t>
                      </a:r>
                      <a:r>
                        <a:rPr lang="en-US" sz="1100" dirty="0">
                          <a:solidFill>
                            <a:srgbClr val="000000"/>
                          </a:solidFill>
                          <a:effectLst/>
                          <a:latin typeface="Calibri" panose="020F0502020204030204" pitchFamily="34" charset="0"/>
                          <a:ea typeface="Times New Roman" panose="02020603050405020304" pitchFamily="18" charset="0"/>
                        </a:rPr>
                        <a:t> </a:t>
                      </a:r>
                      <a:r>
                        <a:rPr lang="en-US" sz="1100" dirty="0" err="1">
                          <a:solidFill>
                            <a:srgbClr val="000000"/>
                          </a:solidFill>
                          <a:effectLst/>
                          <a:latin typeface="Calibri" panose="020F0502020204030204" pitchFamily="34" charset="0"/>
                          <a:ea typeface="Times New Roman" panose="02020603050405020304" pitchFamily="18" charset="0"/>
                        </a:rPr>
                        <a:t>Endustrisi</a:t>
                      </a:r>
                      <a:r>
                        <a:rPr lang="en-US" sz="1100" dirty="0">
                          <a:solidFill>
                            <a:srgbClr val="000000"/>
                          </a:solidFill>
                          <a:effectLst/>
                          <a:latin typeface="Calibri" panose="020F0502020204030204" pitchFamily="34" charset="0"/>
                          <a:ea typeface="Times New Roman" panose="02020603050405020304" pitchFamily="18" charset="0"/>
                        </a:rPr>
                        <a:t> Sanayi </a:t>
                      </a:r>
                      <a:r>
                        <a:rPr lang="en-US" sz="1100" dirty="0" err="1">
                          <a:solidFill>
                            <a:srgbClr val="000000"/>
                          </a:solidFill>
                          <a:effectLst/>
                          <a:latin typeface="Calibri" panose="020F0502020204030204" pitchFamily="34" charset="0"/>
                          <a:ea typeface="Times New Roman" panose="02020603050405020304" pitchFamily="18" charset="0"/>
                        </a:rPr>
                        <a:t>Ve</a:t>
                      </a:r>
                      <a:r>
                        <a:rPr lang="en-US" sz="1100" dirty="0">
                          <a:solidFill>
                            <a:srgbClr val="000000"/>
                          </a:solidFill>
                          <a:effectLst/>
                          <a:latin typeface="Calibri" panose="020F0502020204030204" pitchFamily="34" charset="0"/>
                          <a:ea typeface="Times New Roman" panose="02020603050405020304" pitchFamily="18" charset="0"/>
                        </a:rPr>
                        <a:t> </a:t>
                      </a:r>
                      <a:r>
                        <a:rPr lang="en-US" sz="1100" dirty="0" err="1">
                          <a:solidFill>
                            <a:srgbClr val="000000"/>
                          </a:solidFill>
                          <a:effectLst/>
                          <a:latin typeface="Calibri" panose="020F0502020204030204" pitchFamily="34" charset="0"/>
                          <a:ea typeface="Times New Roman" panose="02020603050405020304" pitchFamily="18" charset="0"/>
                        </a:rPr>
                        <a:t>Ticaret</a:t>
                      </a:r>
                      <a:r>
                        <a:rPr lang="en-US" sz="1100" dirty="0">
                          <a:solidFill>
                            <a:srgbClr val="000000"/>
                          </a:solidFill>
                          <a:effectLst/>
                          <a:latin typeface="Calibri" panose="020F0502020204030204" pitchFamily="34" charset="0"/>
                          <a:ea typeface="Times New Roman" panose="02020603050405020304" pitchFamily="18" charset="0"/>
                        </a:rPr>
                        <a:t> </a:t>
                      </a:r>
                      <a:r>
                        <a:rPr lang="en-US" sz="1100" dirty="0" err="1">
                          <a:solidFill>
                            <a:srgbClr val="000000"/>
                          </a:solidFill>
                          <a:effectLst/>
                          <a:latin typeface="Calibri" panose="020F0502020204030204" pitchFamily="34" charset="0"/>
                          <a:ea typeface="Times New Roman" panose="02020603050405020304" pitchFamily="18" charset="0"/>
                        </a:rPr>
                        <a:t>Anonim</a:t>
                      </a:r>
                      <a:r>
                        <a:rPr lang="en-US" sz="1100" dirty="0">
                          <a:solidFill>
                            <a:srgbClr val="000000"/>
                          </a:solidFill>
                          <a:effectLst/>
                          <a:latin typeface="Calibri" panose="020F0502020204030204" pitchFamily="34" charset="0"/>
                          <a:ea typeface="Times New Roman" panose="02020603050405020304" pitchFamily="18" charset="0"/>
                        </a:rPr>
                        <a:t> </a:t>
                      </a:r>
                      <a:r>
                        <a:rPr lang="en-US" sz="1100" dirty="0" err="1">
                          <a:solidFill>
                            <a:srgbClr val="000000"/>
                          </a:solidFill>
                          <a:effectLst/>
                          <a:latin typeface="Calibri" panose="020F0502020204030204" pitchFamily="34" charset="0"/>
                          <a:ea typeface="Times New Roman" panose="02020603050405020304" pitchFamily="18" charset="0"/>
                        </a:rPr>
                        <a:t>Sirketi</a:t>
                      </a:r>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1433513" indent="-88900"/>
                      <a:r>
                        <a:rPr lang="en-US" sz="1100" dirty="0">
                          <a:solidFill>
                            <a:srgbClr val="000000"/>
                          </a:solidFill>
                          <a:effectLst/>
                          <a:latin typeface="Calibri" panose="020F0502020204030204" pitchFamily="34" charset="0"/>
                          <a:ea typeface="Times New Roman" panose="02020603050405020304" pitchFamily="18" charset="0"/>
                        </a:rPr>
                        <a:t>FIMI SRL Marcello Conegliano / Mario Zucchi</a:t>
                      </a:r>
                      <a:endParaRPr lang="en-US" sz="1200" dirty="0">
                        <a:effectLst/>
                        <a:latin typeface="Times New Roman" panose="02020603050405020304" pitchFamily="18" charset="0"/>
                        <a:ea typeface="Times New Roman" panose="02020603050405020304" pitchFamily="18" charset="0"/>
                      </a:endParaRPr>
                    </a:p>
                    <a:p>
                      <a:pPr marL="1433513" indent="-88900"/>
                      <a:r>
                        <a:rPr lang="en-US" sz="1100" dirty="0" err="1">
                          <a:solidFill>
                            <a:srgbClr val="000000"/>
                          </a:solidFill>
                          <a:effectLst/>
                          <a:latin typeface="Calibri" panose="020F0502020204030204" pitchFamily="34" charset="0"/>
                          <a:ea typeface="Times New Roman" panose="02020603050405020304" pitchFamily="18" charset="0"/>
                        </a:rPr>
                        <a:t>Astec</a:t>
                      </a:r>
                      <a:r>
                        <a:rPr lang="en-US" sz="1100" dirty="0">
                          <a:solidFill>
                            <a:srgbClr val="000000"/>
                          </a:solidFill>
                          <a:effectLst/>
                          <a:latin typeface="Calibri" panose="020F0502020204030204" pitchFamily="34" charset="0"/>
                          <a:ea typeface="Times New Roman" panose="02020603050405020304" pitchFamily="18" charset="0"/>
                        </a:rPr>
                        <a:t> International Ltd - Philippine Branch - Steve Chiu</a:t>
                      </a:r>
                      <a:endParaRPr lang="en-US" sz="1200" dirty="0">
                        <a:effectLst/>
                        <a:latin typeface="Times New Roman" panose="02020603050405020304" pitchFamily="18" charset="0"/>
                        <a:ea typeface="Times New Roman" panose="02020603050405020304" pitchFamily="18" charset="0"/>
                      </a:endParaRPr>
                    </a:p>
                    <a:p>
                      <a:pPr marL="1433513" indent="-88900"/>
                      <a:r>
                        <a:rPr lang="en-US" sz="1100" dirty="0">
                          <a:solidFill>
                            <a:srgbClr val="000000"/>
                          </a:solidFill>
                          <a:effectLst/>
                          <a:latin typeface="Calibri" panose="020F0502020204030204" pitchFamily="34" charset="0"/>
                          <a:ea typeface="Times New Roman" panose="02020603050405020304" pitchFamily="18" charset="0"/>
                        </a:rPr>
                        <a:t>Alvin Peng (Project Handler) – IEC 62219 – 2- Project Handler (Dec 2017) – </a:t>
                      </a:r>
                      <a:endParaRPr lang="en-US" sz="1200" dirty="0">
                        <a:effectLst/>
                        <a:latin typeface="Times New Roman" panose="02020603050405020304" pitchFamily="18" charset="0"/>
                        <a:ea typeface="Times New Roman" panose="02020603050405020304" pitchFamily="18" charset="0"/>
                      </a:endParaRPr>
                    </a:p>
                    <a:p>
                      <a:pPr marL="1433513" indent="-88900"/>
                      <a:r>
                        <a:rPr lang="en-US" sz="1100" dirty="0">
                          <a:solidFill>
                            <a:srgbClr val="000000"/>
                          </a:solidFill>
                          <a:effectLst/>
                          <a:latin typeface="Calibri" panose="020F0502020204030204" pitchFamily="34" charset="0"/>
                          <a:ea typeface="Times New Roman" panose="02020603050405020304" pitchFamily="18" charset="0"/>
                        </a:rPr>
                        <a:t>Not 100-competent DACA / DACT</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773962"/>
                  </a:ext>
                </a:extLst>
              </a:tr>
            </a:tbl>
          </a:graphicData>
        </a:graphic>
      </p:graphicFrame>
    </p:spTree>
    <p:extLst>
      <p:ext uri="{BB962C8B-B14F-4D97-AF65-F5344CB8AC3E}">
        <p14:creationId xmlns:p14="http://schemas.microsoft.com/office/powerpoint/2010/main" val="245469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5" name="Table 4">
            <a:extLst>
              <a:ext uri="{FF2B5EF4-FFF2-40B4-BE49-F238E27FC236}">
                <a16:creationId xmlns:a16="http://schemas.microsoft.com/office/drawing/2014/main" id="{D5ABA046-1053-4F27-9310-764BB731776D}"/>
              </a:ext>
            </a:extLst>
          </p:cNvPr>
          <p:cNvGraphicFramePr>
            <a:graphicFrameLocks noGrp="1"/>
          </p:cNvGraphicFramePr>
          <p:nvPr>
            <p:extLst>
              <p:ext uri="{D42A27DB-BD31-4B8C-83A1-F6EECF244321}">
                <p14:modId xmlns:p14="http://schemas.microsoft.com/office/powerpoint/2010/main" val="4098072956"/>
              </p:ext>
            </p:extLst>
          </p:nvPr>
        </p:nvGraphicFramePr>
        <p:xfrm>
          <a:off x="308180" y="1042035"/>
          <a:ext cx="6934200" cy="3398520"/>
        </p:xfrm>
        <a:graphic>
          <a:graphicData uri="http://schemas.openxmlformats.org/drawingml/2006/table">
            <a:tbl>
              <a:tblPr/>
              <a:tblGrid>
                <a:gridCol w="6934200">
                  <a:extLst>
                    <a:ext uri="{9D8B030D-6E8A-4147-A177-3AD203B41FA5}">
                      <a16:colId xmlns:a16="http://schemas.microsoft.com/office/drawing/2014/main" val="2027595917"/>
                    </a:ext>
                  </a:extLst>
                </a:gridCol>
              </a:tblGrid>
              <a:tr h="161290">
                <a:tc>
                  <a:txBody>
                    <a:bodyPr/>
                    <a:lstStyle/>
                    <a:p>
                      <a:pPr algn="ctr"/>
                      <a:r>
                        <a:rPr lang="en-US" sz="1400" b="1">
                          <a:effectLst/>
                          <a:latin typeface="Calibri" panose="020F0502020204030204" pitchFamily="34" charset="0"/>
                          <a:ea typeface="Times New Roman" panose="02020603050405020304" pitchFamily="18" charset="0"/>
                        </a:rPr>
                        <a:t>Non-Conformity Reports</a:t>
                      </a:r>
                      <a:r>
                        <a:rPr lang="en-US" sz="1400" b="1">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44754415"/>
                  </a:ext>
                </a:extLst>
              </a:tr>
              <a:tr h="215900">
                <a:tc>
                  <a:txBody>
                    <a:bodyPr/>
                    <a:lstStyle/>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u="sng" dirty="0">
                          <a:solidFill>
                            <a:srgbClr val="000000"/>
                          </a:solidFill>
                          <a:effectLst/>
                          <a:latin typeface="Calibri" panose="020F0502020204030204" pitchFamily="34" charset="0"/>
                          <a:ea typeface="Times New Roman" panose="02020603050405020304" pitchFamily="18" charset="0"/>
                        </a:rPr>
                        <a:t>CAR 2022-60-GC-OBS 03	Non-Conformity Report see UL Demko CBTL Project Review</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Originator:	Grainne Cheevers</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Suggested owner:</a:t>
                      </a:r>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Severity:</a:t>
                      </a:r>
                      <a:r>
                        <a:rPr lang="en-US" sz="1100" dirty="0">
                          <a:solidFill>
                            <a:srgbClr val="000000"/>
                          </a:solidFill>
                          <a:effectLst/>
                          <a:latin typeface="Calibri" panose="020F0502020204030204" pitchFamily="34" charset="0"/>
                          <a:ea typeface="Times New Roman" panose="02020603050405020304" pitchFamily="18" charset="0"/>
                        </a:rPr>
                        <a:t>	                     Observation</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Standard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a:t>
                      </a:r>
                      <a:r>
                        <a:rPr lang="en-US" sz="1100" dirty="0">
                          <a:solidFill>
                            <a:srgbClr val="000000"/>
                          </a:solidFill>
                          <a:effectLst/>
                          <a:latin typeface="Calibri" panose="020F0502020204030204" pitchFamily="34" charset="0"/>
                          <a:ea typeface="Times New Roman" panose="02020603050405020304" pitchFamily="18" charset="0"/>
                        </a:rPr>
                        <a:t>ISO/IEC 17025:2017 / ISO/IEC 17065:2012</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Clause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7.1.1</a:t>
                      </a:r>
                      <a:endParaRPr lang="en-US" sz="1200" dirty="0">
                        <a:effectLst/>
                        <a:latin typeface="Times New Roman" panose="02020603050405020304" pitchFamily="18" charset="0"/>
                        <a:ea typeface="Times New Roman" panose="02020603050405020304" pitchFamily="18" charset="0"/>
                      </a:endParaRPr>
                    </a:p>
                    <a:p>
                      <a:pPr marL="1433513" indent="-1433513" algn="just"/>
                      <a:r>
                        <a:rPr lang="en-US" sz="1100" b="1" dirty="0">
                          <a:solidFill>
                            <a:srgbClr val="000000"/>
                          </a:solidFill>
                          <a:effectLst/>
                          <a:latin typeface="Calibri" panose="020F0502020204030204" pitchFamily="34" charset="0"/>
                          <a:ea typeface="Times New Roman" panose="02020603050405020304" pitchFamily="18" charset="0"/>
                        </a:rPr>
                        <a:t>Requirement:	</a:t>
                      </a:r>
                      <a:r>
                        <a:rPr lang="en-US" sz="1100" dirty="0">
                          <a:solidFill>
                            <a:srgbClr val="000000"/>
                          </a:solidFill>
                          <a:effectLst/>
                          <a:latin typeface="Calibri" panose="020F0502020204030204" pitchFamily="34" charset="0"/>
                          <a:ea typeface="Times New Roman" panose="02020603050405020304" pitchFamily="18" charset="0"/>
                        </a:rPr>
                        <a:t>The laboratory shall have a procedure for the review of requests, tenders and contracts. The procedure shall ensure that: a) the requirements are adequately defined, documented and understood.</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Non-Conformance:	 </a:t>
                      </a:r>
                      <a:r>
                        <a:rPr lang="en-US" sz="1100" dirty="0">
                          <a:solidFill>
                            <a:srgbClr val="000000"/>
                          </a:solidFill>
                          <a:effectLst/>
                          <a:latin typeface="Calibri" panose="020F0502020204030204" pitchFamily="34" charset="0"/>
                          <a:ea typeface="Times New Roman" panose="02020603050405020304" pitchFamily="18" charset="0"/>
                        </a:rPr>
                        <a:t>Quotation, Test Report, Certificate - 4790034630</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Objective evidence:	</a:t>
                      </a:r>
                      <a:endParaRPr lang="en-US" sz="1200" dirty="0">
                        <a:effectLst/>
                        <a:latin typeface="Times New Roman" panose="02020603050405020304" pitchFamily="18" charset="0"/>
                        <a:ea typeface="Times New Roman" panose="02020603050405020304" pitchFamily="18" charset="0"/>
                      </a:endParaRPr>
                    </a:p>
                    <a:p>
                      <a:pPr marL="1433513" indent="0"/>
                      <a:r>
                        <a:rPr lang="en-US" sz="1100" dirty="0">
                          <a:solidFill>
                            <a:srgbClr val="000000"/>
                          </a:solidFill>
                          <a:effectLst/>
                          <a:latin typeface="Calibri" panose="020F0502020204030204" pitchFamily="34" charset="0"/>
                          <a:ea typeface="Times New Roman" panose="02020603050405020304" pitchFamily="18" charset="0"/>
                        </a:rPr>
                        <a:t>Quote:  CISPR 32, :2015+A1:2019, CISPR 32:2015, CISPR 35:2016, IEC 61000-3-2:2018</a:t>
                      </a:r>
                      <a:endParaRPr lang="en-US" sz="1200" dirty="0">
                        <a:effectLst/>
                        <a:latin typeface="Times New Roman" panose="02020603050405020304" pitchFamily="18" charset="0"/>
                        <a:ea typeface="Times New Roman" panose="02020603050405020304" pitchFamily="18" charset="0"/>
                      </a:endParaRPr>
                    </a:p>
                    <a:p>
                      <a:pPr marL="1433513" indent="0"/>
                      <a:r>
                        <a:rPr lang="en-US" sz="1100" dirty="0">
                          <a:solidFill>
                            <a:srgbClr val="000000"/>
                          </a:solidFill>
                          <a:effectLst/>
                          <a:latin typeface="Calibri" panose="020F0502020204030204" pitchFamily="34" charset="0"/>
                          <a:ea typeface="Times New Roman" panose="02020603050405020304" pitchFamily="18" charset="0"/>
                        </a:rPr>
                        <a:t>IEC 61000-3-3:2013+A1:2017 </a:t>
                      </a:r>
                      <a:endParaRPr lang="en-US" sz="1200" dirty="0">
                        <a:effectLst/>
                        <a:latin typeface="Times New Roman" panose="02020603050405020304" pitchFamily="18" charset="0"/>
                        <a:ea typeface="Times New Roman" panose="02020603050405020304" pitchFamily="18" charset="0"/>
                      </a:endParaRPr>
                    </a:p>
                    <a:p>
                      <a:pPr marL="1433513" indent="0"/>
                      <a:r>
                        <a:rPr lang="en-US" sz="1100" dirty="0">
                          <a:solidFill>
                            <a:srgbClr val="000000"/>
                          </a:solidFill>
                          <a:effectLst/>
                          <a:latin typeface="Calibri" panose="020F0502020204030204" pitchFamily="34" charset="0"/>
                          <a:ea typeface="Times New Roman" panose="02020603050405020304" pitchFamily="18" charset="0"/>
                        </a:rPr>
                        <a:t>CISPR 32, :2015+A1:2019 – missing from test report title page but appears in certificate</a:t>
                      </a:r>
                      <a:endParaRPr lang="en-US" sz="1200" dirty="0">
                        <a:effectLst/>
                        <a:latin typeface="Times New Roman" panose="02020603050405020304" pitchFamily="18" charset="0"/>
                        <a:ea typeface="Times New Roman" panose="02020603050405020304" pitchFamily="18" charset="0"/>
                      </a:endParaRPr>
                    </a:p>
                    <a:p>
                      <a:pPr marL="1433513" indent="0"/>
                      <a:r>
                        <a:rPr lang="en-US" sz="1100" dirty="0">
                          <a:solidFill>
                            <a:srgbClr val="000000"/>
                          </a:solidFill>
                          <a:effectLst/>
                          <a:latin typeface="Calibri" panose="020F0502020204030204" pitchFamily="34" charset="0"/>
                          <a:ea typeface="Times New Roman" panose="02020603050405020304" pitchFamily="18" charset="0"/>
                        </a:rPr>
                        <a:t>IEC6100-3-3:2013 missing from test report but appears in certificate</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903901"/>
                  </a:ext>
                </a:extLst>
              </a:tr>
            </a:tbl>
          </a:graphicData>
        </a:graphic>
      </p:graphicFrame>
    </p:spTree>
    <p:extLst>
      <p:ext uri="{BB962C8B-B14F-4D97-AF65-F5344CB8AC3E}">
        <p14:creationId xmlns:p14="http://schemas.microsoft.com/office/powerpoint/2010/main" val="251107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5" name="Table 4">
            <a:extLst>
              <a:ext uri="{FF2B5EF4-FFF2-40B4-BE49-F238E27FC236}">
                <a16:creationId xmlns:a16="http://schemas.microsoft.com/office/drawing/2014/main" id="{3E89B57D-8F41-49F4-A01D-F1CA2894ECDE}"/>
              </a:ext>
            </a:extLst>
          </p:cNvPr>
          <p:cNvGraphicFramePr>
            <a:graphicFrameLocks noGrp="1"/>
          </p:cNvGraphicFramePr>
          <p:nvPr>
            <p:extLst>
              <p:ext uri="{D42A27DB-BD31-4B8C-83A1-F6EECF244321}">
                <p14:modId xmlns:p14="http://schemas.microsoft.com/office/powerpoint/2010/main" val="2359470516"/>
              </p:ext>
            </p:extLst>
          </p:nvPr>
        </p:nvGraphicFramePr>
        <p:xfrm>
          <a:off x="308180" y="1049655"/>
          <a:ext cx="6934200" cy="2727960"/>
        </p:xfrm>
        <a:graphic>
          <a:graphicData uri="http://schemas.openxmlformats.org/drawingml/2006/table">
            <a:tbl>
              <a:tblPr/>
              <a:tblGrid>
                <a:gridCol w="6934200">
                  <a:extLst>
                    <a:ext uri="{9D8B030D-6E8A-4147-A177-3AD203B41FA5}">
                      <a16:colId xmlns:a16="http://schemas.microsoft.com/office/drawing/2014/main" val="962324460"/>
                    </a:ext>
                  </a:extLst>
                </a:gridCol>
              </a:tblGrid>
              <a:tr h="161290">
                <a:tc>
                  <a:txBody>
                    <a:bodyPr/>
                    <a:lstStyle/>
                    <a:p>
                      <a:pPr algn="ctr"/>
                      <a:r>
                        <a:rPr lang="en-US" sz="1400" b="1">
                          <a:effectLst/>
                          <a:latin typeface="Calibri" panose="020F0502020204030204" pitchFamily="34" charset="0"/>
                          <a:ea typeface="Times New Roman" panose="02020603050405020304" pitchFamily="18" charset="0"/>
                        </a:rPr>
                        <a:t>Non-Conformity Reports</a:t>
                      </a:r>
                      <a:r>
                        <a:rPr lang="en-US" sz="1400" b="1">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98010694"/>
                  </a:ext>
                </a:extLst>
              </a:tr>
              <a:tr h="215900">
                <a:tc>
                  <a:txBody>
                    <a:bodyPr/>
                    <a:lstStyle/>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u="sng" dirty="0">
                          <a:solidFill>
                            <a:srgbClr val="000000"/>
                          </a:solidFill>
                          <a:effectLst/>
                          <a:latin typeface="Calibri" panose="020F0502020204030204" pitchFamily="34" charset="0"/>
                          <a:ea typeface="Times New Roman" panose="02020603050405020304" pitchFamily="18" charset="0"/>
                        </a:rPr>
                        <a:t>CAR 2022-60-GC-OBS 04	Non-Conformity Report</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Originator:	                      Grainne Cheevers</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Suggested owner:</a:t>
                      </a:r>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Severity:</a:t>
                      </a:r>
                      <a:r>
                        <a:rPr lang="en-US" sz="1100" dirty="0">
                          <a:solidFill>
                            <a:srgbClr val="000000"/>
                          </a:solidFill>
                          <a:effectLst/>
                          <a:latin typeface="Calibri" panose="020F0502020204030204" pitchFamily="34" charset="0"/>
                          <a:ea typeface="Times New Roman" panose="02020603050405020304" pitchFamily="18" charset="0"/>
                        </a:rPr>
                        <a:t>	                     Observation</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Standard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a:t>
                      </a:r>
                      <a:r>
                        <a:rPr lang="en-US" sz="1100" dirty="0">
                          <a:solidFill>
                            <a:srgbClr val="000000"/>
                          </a:solidFill>
                          <a:effectLst/>
                          <a:latin typeface="Calibri" panose="020F0502020204030204" pitchFamily="34" charset="0"/>
                          <a:ea typeface="Times New Roman" panose="02020603050405020304" pitchFamily="18" charset="0"/>
                        </a:rPr>
                        <a:t>ISO/IEC 17025:2017</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Clause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a:t>
                      </a:r>
                      <a:r>
                        <a:rPr lang="en-US" sz="1100" dirty="0">
                          <a:solidFill>
                            <a:srgbClr val="000000"/>
                          </a:solidFill>
                          <a:effectLst/>
                          <a:latin typeface="Calibri" panose="020F0502020204030204" pitchFamily="34" charset="0"/>
                          <a:ea typeface="Times New Roman" panose="02020603050405020304" pitchFamily="18" charset="0"/>
                        </a:rPr>
                        <a:t>8.9.2</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Requirement:	</a:t>
                      </a:r>
                      <a:r>
                        <a:rPr lang="en-US" sz="1100" dirty="0">
                          <a:solidFill>
                            <a:srgbClr val="000000"/>
                          </a:solidFill>
                          <a:effectLst/>
                          <a:latin typeface="Calibri" panose="020F0502020204030204" pitchFamily="34" charset="0"/>
                          <a:ea typeface="Times New Roman" panose="02020603050405020304" pitchFamily="18" charset="0"/>
                        </a:rPr>
                        <a:t>Records of inputs • including information related to d) status of actions from previous reviews</a:t>
                      </a:r>
                      <a:endParaRPr lang="en-US" sz="1200" b="0" dirty="0">
                        <a:solidFill>
                          <a:schemeClr val="tx1"/>
                        </a:solidFill>
                        <a:effectLst/>
                        <a:latin typeface="Times New Roman" panose="02020603050405020304" pitchFamily="18" charset="0"/>
                        <a:ea typeface="Times New Roman" panose="02020603050405020304" pitchFamily="18" charset="0"/>
                      </a:endParaRPr>
                    </a:p>
                    <a:p>
                      <a:pPr marL="1344613" indent="-1344613" algn="just"/>
                      <a:r>
                        <a:rPr lang="en-US" sz="1100" b="1" dirty="0">
                          <a:solidFill>
                            <a:srgbClr val="000000"/>
                          </a:solidFill>
                          <a:effectLst/>
                          <a:latin typeface="Calibri" panose="020F0502020204030204" pitchFamily="34" charset="0"/>
                          <a:ea typeface="Times New Roman" panose="02020603050405020304" pitchFamily="18" charset="0"/>
                        </a:rPr>
                        <a:t>Non-Conformance:	 </a:t>
                      </a:r>
                      <a:r>
                        <a:rPr lang="en-US" sz="1100" dirty="0">
                          <a:solidFill>
                            <a:srgbClr val="000000"/>
                          </a:solidFill>
                          <a:effectLst/>
                          <a:latin typeface="Calibri" panose="020F0502020204030204" pitchFamily="34" charset="0"/>
                          <a:ea typeface="Times New Roman" panose="02020603050405020304" pitchFamily="18" charset="0"/>
                        </a:rPr>
                        <a:t>The status of action from previous reviews have not been addressed as they have appeared again in 2022 AMR. This was raised as an opportunity of improvement during the previous audit of the laboratory – but no improvement has been made. This will now been raised as an Observation.</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Objective evidence:	</a:t>
                      </a:r>
                      <a:r>
                        <a:rPr lang="en-US" sz="1100" dirty="0">
                          <a:solidFill>
                            <a:srgbClr val="000000"/>
                          </a:solidFill>
                          <a:effectLst/>
                          <a:latin typeface="Calibri" panose="020F0502020204030204" pitchFamily="34" charset="0"/>
                          <a:ea typeface="Times New Roman" panose="02020603050405020304" pitchFamily="18" charset="0"/>
                        </a:rPr>
                        <a:t>2022 AMR Minutes – Review of Year 2021</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0874"/>
                  </a:ext>
                </a:extLst>
              </a:tr>
            </a:tbl>
          </a:graphicData>
        </a:graphic>
      </p:graphicFrame>
    </p:spTree>
    <p:extLst>
      <p:ext uri="{BB962C8B-B14F-4D97-AF65-F5344CB8AC3E}">
        <p14:creationId xmlns:p14="http://schemas.microsoft.com/office/powerpoint/2010/main" val="44577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5" name="Table 4">
            <a:extLst>
              <a:ext uri="{FF2B5EF4-FFF2-40B4-BE49-F238E27FC236}">
                <a16:creationId xmlns:a16="http://schemas.microsoft.com/office/drawing/2014/main" id="{F80F8EDE-3E33-49EE-A372-314F3B349AAB}"/>
              </a:ext>
            </a:extLst>
          </p:cNvPr>
          <p:cNvGraphicFramePr>
            <a:graphicFrameLocks noGrp="1"/>
          </p:cNvGraphicFramePr>
          <p:nvPr>
            <p:extLst>
              <p:ext uri="{D42A27DB-BD31-4B8C-83A1-F6EECF244321}">
                <p14:modId xmlns:p14="http://schemas.microsoft.com/office/powerpoint/2010/main" val="4182623528"/>
              </p:ext>
            </p:extLst>
          </p:nvPr>
        </p:nvGraphicFramePr>
        <p:xfrm>
          <a:off x="450273" y="1049655"/>
          <a:ext cx="6792107" cy="2529840"/>
        </p:xfrm>
        <a:graphic>
          <a:graphicData uri="http://schemas.openxmlformats.org/drawingml/2006/table">
            <a:tbl>
              <a:tblPr/>
              <a:tblGrid>
                <a:gridCol w="6792107">
                  <a:extLst>
                    <a:ext uri="{9D8B030D-6E8A-4147-A177-3AD203B41FA5}">
                      <a16:colId xmlns:a16="http://schemas.microsoft.com/office/drawing/2014/main" val="962324460"/>
                    </a:ext>
                  </a:extLst>
                </a:gridCol>
              </a:tblGrid>
              <a:tr h="161290">
                <a:tc>
                  <a:txBody>
                    <a:bodyPr/>
                    <a:lstStyle/>
                    <a:p>
                      <a:pPr algn="ctr"/>
                      <a:r>
                        <a:rPr lang="en-US" sz="1400" b="1">
                          <a:effectLst/>
                          <a:latin typeface="Calibri" panose="020F0502020204030204" pitchFamily="34" charset="0"/>
                          <a:ea typeface="Times New Roman" panose="02020603050405020304" pitchFamily="18" charset="0"/>
                        </a:rPr>
                        <a:t>Non-Conformity Reports</a:t>
                      </a:r>
                      <a:r>
                        <a:rPr lang="en-US" sz="1400" b="1">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98010694"/>
                  </a:ext>
                </a:extLst>
              </a:tr>
              <a:tr h="215900">
                <a:tc>
                  <a:txBody>
                    <a:bodyPr/>
                    <a:lstStyle/>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u="sng" dirty="0">
                          <a:solidFill>
                            <a:srgbClr val="000000"/>
                          </a:solidFill>
                          <a:effectLst/>
                          <a:latin typeface="Calibri" panose="020F0502020204030204" pitchFamily="34" charset="0"/>
                          <a:ea typeface="Times New Roman" panose="02020603050405020304" pitchFamily="18" charset="0"/>
                        </a:rPr>
                        <a:t>See-2022-760—CAR-GC01	Non-Conformity Report</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Originator:	                                 Grainne Cheevers</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Suggested owner:</a:t>
                      </a:r>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a:tabLst>
                          <a:tab pos="1614488" algn="l"/>
                        </a:tabLst>
                      </a:pPr>
                      <a:r>
                        <a:rPr lang="en-US" sz="1100" b="1" dirty="0">
                          <a:solidFill>
                            <a:srgbClr val="000000"/>
                          </a:solidFill>
                          <a:effectLst/>
                          <a:latin typeface="Calibri" panose="020F0502020204030204" pitchFamily="34" charset="0"/>
                          <a:ea typeface="Times New Roman" panose="02020603050405020304" pitchFamily="18" charset="0"/>
                        </a:rPr>
                        <a:t>Severity:</a:t>
                      </a:r>
                      <a:r>
                        <a:rPr lang="en-US" sz="1100" dirty="0">
                          <a:solidFill>
                            <a:srgbClr val="000000"/>
                          </a:solidFill>
                          <a:effectLst/>
                          <a:latin typeface="Calibri" panose="020F0502020204030204" pitchFamily="34" charset="0"/>
                          <a:ea typeface="Times New Roman" panose="02020603050405020304" pitchFamily="18" charset="0"/>
                        </a:rPr>
                        <a:t>	Finding - recurring</a:t>
                      </a:r>
                    </a:p>
                    <a:p>
                      <a:r>
                        <a:rPr lang="en-US" sz="1100" b="1" dirty="0">
                          <a:solidFill>
                            <a:srgbClr val="000000"/>
                          </a:solidFill>
                          <a:effectLst/>
                          <a:latin typeface="Calibri" panose="020F0502020204030204" pitchFamily="34" charset="0"/>
                          <a:ea typeface="Times New Roman" panose="02020603050405020304" pitchFamily="18" charset="0"/>
                        </a:rPr>
                        <a:t>Standard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a:t>
                      </a:r>
                      <a:r>
                        <a:rPr lang="en-US" sz="1100" dirty="0">
                          <a:solidFill>
                            <a:srgbClr val="000000"/>
                          </a:solidFill>
                          <a:effectLst/>
                          <a:latin typeface="Calibri" panose="020F0502020204030204" pitchFamily="34" charset="0"/>
                          <a:ea typeface="Times New Roman" panose="02020603050405020304" pitchFamily="18" charset="0"/>
                        </a:rPr>
                        <a:t>ISO/IEC 17065:2012</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Clause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6.1.1.3</a:t>
                      </a:r>
                      <a:endParaRPr lang="en-US" sz="1200" dirty="0">
                        <a:effectLst/>
                        <a:latin typeface="Times New Roman" panose="02020603050405020304" pitchFamily="18" charset="0"/>
                        <a:ea typeface="Times New Roman" panose="02020603050405020304" pitchFamily="18" charset="0"/>
                      </a:endParaRPr>
                    </a:p>
                    <a:p>
                      <a:pPr marL="1524000" indent="-1524000" algn="just">
                        <a:tabLst>
                          <a:tab pos="1614488" algn="l"/>
                        </a:tabLst>
                      </a:pPr>
                      <a:r>
                        <a:rPr lang="en-US" sz="1100" b="1" dirty="0">
                          <a:solidFill>
                            <a:srgbClr val="000000"/>
                          </a:solidFill>
                          <a:effectLst/>
                          <a:latin typeface="Calibri" panose="020F0502020204030204" pitchFamily="34" charset="0"/>
                          <a:ea typeface="Times New Roman" panose="02020603050405020304" pitchFamily="18" charset="0"/>
                        </a:rPr>
                        <a:t>Requirement:	</a:t>
                      </a:r>
                      <a:r>
                        <a:rPr lang="en-US" sz="1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Personnel, including any committee members, personnel of external bodies, or personnel acting on the CB's behalf, shall keep confidential all information obtained or created during the performance of the certification activities, except as required by law or by the certification scheme. </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Non-Conformance:	  No record of agreeing to confidentiality of customer and UL information </a:t>
                      </a:r>
                      <a:endParaRPr lang="en-US" sz="1200" dirty="0">
                        <a:effectLst/>
                        <a:latin typeface="Times New Roman" panose="02020603050405020304" pitchFamily="18" charset="0"/>
                        <a:ea typeface="Times New Roman" panose="02020603050405020304" pitchFamily="18" charset="0"/>
                      </a:endParaRPr>
                    </a:p>
                    <a:p>
                      <a:pPr marL="1433513" indent="-1433513"/>
                      <a:r>
                        <a:rPr lang="en-US" sz="1100" b="1" dirty="0">
                          <a:solidFill>
                            <a:srgbClr val="000000"/>
                          </a:solidFill>
                          <a:effectLst/>
                          <a:latin typeface="Calibri" panose="020F0502020204030204" pitchFamily="34" charset="0"/>
                          <a:ea typeface="Times New Roman" panose="02020603050405020304" pitchFamily="18" charset="0"/>
                        </a:rPr>
                        <a:t>Objective evidence:	</a:t>
                      </a:r>
                      <a:r>
                        <a:rPr lang="en-GB" sz="1100" b="1" dirty="0">
                          <a:solidFill>
                            <a:srgbClr val="000000"/>
                          </a:solidFill>
                          <a:effectLst/>
                          <a:latin typeface="Calibri" panose="020F0502020204030204" pitchFamily="34" charset="0"/>
                          <a:ea typeface="Times New Roman" panose="02020603050405020304" pitchFamily="18" charset="0"/>
                        </a:rPr>
                        <a:t> </a:t>
                      </a:r>
                      <a:r>
                        <a:rPr lang="en-GB" sz="1100" b="0" dirty="0" err="1">
                          <a:solidFill>
                            <a:srgbClr val="000000"/>
                          </a:solidFill>
                          <a:effectLst/>
                          <a:latin typeface="Calibri" panose="020F0502020204030204" pitchFamily="34" charset="0"/>
                          <a:ea typeface="Times New Roman" panose="02020603050405020304" pitchFamily="18" charset="0"/>
                        </a:rPr>
                        <a:t>Preben</a:t>
                      </a:r>
                      <a:r>
                        <a:rPr lang="en-GB" sz="1100" b="0" dirty="0">
                          <a:solidFill>
                            <a:srgbClr val="000000"/>
                          </a:solidFill>
                          <a:effectLst/>
                          <a:latin typeface="Calibri" panose="020F0502020204030204" pitchFamily="34" charset="0"/>
                          <a:ea typeface="Times New Roman" panose="02020603050405020304" pitchFamily="18" charset="0"/>
                        </a:rPr>
                        <a:t> </a:t>
                      </a:r>
                      <a:r>
                        <a:rPr lang="en-GB" sz="1100" b="0" dirty="0" err="1">
                          <a:solidFill>
                            <a:srgbClr val="000000"/>
                          </a:solidFill>
                          <a:effectLst/>
                          <a:latin typeface="Calibri" panose="020F0502020204030204" pitchFamily="34" charset="0"/>
                          <a:ea typeface="Times New Roman" panose="02020603050405020304" pitchFamily="18" charset="0"/>
                        </a:rPr>
                        <a:t>Munter</a:t>
                      </a:r>
                      <a:r>
                        <a:rPr lang="en-GB" sz="1100" b="0" dirty="0">
                          <a:solidFill>
                            <a:srgbClr val="000000"/>
                          </a:solidFill>
                          <a:effectLst/>
                          <a:latin typeface="Calibri" panose="020F0502020204030204" pitchFamily="34" charset="0"/>
                          <a:ea typeface="Times New Roman" panose="02020603050405020304" pitchFamily="18" charset="0"/>
                        </a:rPr>
                        <a:t> – new committee member in 2022 meeting had not signed a Non-                                             Disclosure Agreement</a:t>
                      </a:r>
                      <a:endParaRPr lang="en-US" sz="1200" b="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0874"/>
                  </a:ext>
                </a:extLst>
              </a:tr>
            </a:tbl>
          </a:graphicData>
        </a:graphic>
      </p:graphicFrame>
    </p:spTree>
    <p:extLst>
      <p:ext uri="{BB962C8B-B14F-4D97-AF65-F5344CB8AC3E}">
        <p14:creationId xmlns:p14="http://schemas.microsoft.com/office/powerpoint/2010/main" val="42912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pic>
        <p:nvPicPr>
          <p:cNvPr id="3" name="Picture 2">
            <a:extLst>
              <a:ext uri="{FF2B5EF4-FFF2-40B4-BE49-F238E27FC236}">
                <a16:creationId xmlns:a16="http://schemas.microsoft.com/office/drawing/2014/main" id="{926CABC4-685A-44ED-8562-79B22F293174}"/>
              </a:ext>
            </a:extLst>
          </p:cNvPr>
          <p:cNvPicPr>
            <a:picLocks noChangeAspect="1"/>
          </p:cNvPicPr>
          <p:nvPr/>
        </p:nvPicPr>
        <p:blipFill>
          <a:blip r:embed="rId2"/>
          <a:stretch>
            <a:fillRect/>
          </a:stretch>
        </p:blipFill>
        <p:spPr>
          <a:xfrm>
            <a:off x="742257" y="1085850"/>
            <a:ext cx="6606540" cy="2971800"/>
          </a:xfrm>
          <a:prstGeom prst="rect">
            <a:avLst/>
          </a:prstGeom>
          <a:ln>
            <a:solidFill>
              <a:schemeClr val="tx1"/>
            </a:solidFill>
          </a:ln>
        </p:spPr>
      </p:pic>
    </p:spTree>
    <p:extLst>
      <p:ext uri="{BB962C8B-B14F-4D97-AF65-F5344CB8AC3E}">
        <p14:creationId xmlns:p14="http://schemas.microsoft.com/office/powerpoint/2010/main" val="296122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9" name="Table 8">
            <a:extLst>
              <a:ext uri="{FF2B5EF4-FFF2-40B4-BE49-F238E27FC236}">
                <a16:creationId xmlns:a16="http://schemas.microsoft.com/office/drawing/2014/main" id="{5CB56577-92C2-4F1B-B9CA-E5E717217B10}"/>
              </a:ext>
            </a:extLst>
          </p:cNvPr>
          <p:cNvGraphicFramePr>
            <a:graphicFrameLocks noGrp="1"/>
          </p:cNvGraphicFramePr>
          <p:nvPr>
            <p:extLst>
              <p:ext uri="{D42A27DB-BD31-4B8C-83A1-F6EECF244321}">
                <p14:modId xmlns:p14="http://schemas.microsoft.com/office/powerpoint/2010/main" val="2730023750"/>
              </p:ext>
            </p:extLst>
          </p:nvPr>
        </p:nvGraphicFramePr>
        <p:xfrm>
          <a:off x="528638" y="1150302"/>
          <a:ext cx="6600825" cy="2723833"/>
        </p:xfrm>
        <a:graphic>
          <a:graphicData uri="http://schemas.openxmlformats.org/drawingml/2006/table">
            <a:tbl>
              <a:tblPr/>
              <a:tblGrid>
                <a:gridCol w="6600825">
                  <a:extLst>
                    <a:ext uri="{9D8B030D-6E8A-4147-A177-3AD203B41FA5}">
                      <a16:colId xmlns:a16="http://schemas.microsoft.com/office/drawing/2014/main" val="3984317143"/>
                    </a:ext>
                  </a:extLst>
                </a:gridCol>
              </a:tblGrid>
              <a:tr h="123190">
                <a:tc>
                  <a:txBody>
                    <a:bodyPr/>
                    <a:lstStyle/>
                    <a:p>
                      <a:pPr algn="ctr">
                        <a:lnSpc>
                          <a:spcPct val="115000"/>
                        </a:lnSpc>
                      </a:pPr>
                      <a:r>
                        <a:rPr lang="en-US" sz="1400" b="1">
                          <a:effectLst/>
                          <a:latin typeface="Calibri" panose="020F0502020204030204" pitchFamily="34" charset="0"/>
                          <a:ea typeface="Times New Roman" panose="02020603050405020304" pitchFamily="18" charset="0"/>
                          <a:cs typeface="Times New Roman" panose="02020603050405020304" pitchFamily="18" charset="0"/>
                        </a:rPr>
                        <a:t>Non-Conformity Reports</a:t>
                      </a:r>
                      <a:r>
                        <a:rPr lang="en-US"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48509826"/>
                  </a:ext>
                </a:extLst>
              </a:tr>
              <a:tr h="164465">
                <a:tc>
                  <a:txBody>
                    <a:bodyPr/>
                    <a:lstStyle/>
                    <a:p>
                      <a:pPr>
                        <a:lnSpc>
                          <a:spcPct val="115000"/>
                        </a:lnSpc>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1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2022-760-OBS--GC01	Non-Conformity Report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tabLst>
                          <a:tab pos="1344613"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Originator:	Grainne Cheevers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Suggested owner:</a:t>
                      </a: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tabLst>
                          <a:tab pos="1344613"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Severity:</a:t>
                      </a: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Observation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Standard N</a:t>
                      </a:r>
                      <a:r>
                        <a:rPr lang="en-US" sz="1100" b="1"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ISO/IEC 17065:2012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tabLst>
                          <a:tab pos="1344613" algn="l"/>
                        </a:tabLs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Clause No:	</a:t>
                      </a: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ULID-000366 – Issue 10.0, 4.1</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Requirement:	</a:t>
                      </a: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Discussing errors occurred in Requests returned from CO Review for rework </a:t>
                      </a:r>
                    </a:p>
                    <a:p>
                      <a:pPr marL="1344613" indent="-1344613">
                        <a:lnSpc>
                          <a:spcPct val="115000"/>
                        </a:lnSpc>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Non-Conformance:	</a:t>
                      </a: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Emails relating to errors occurred in Requests returned from CO Review for rework to determine next steps</a:t>
                      </a: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These emails have not been sent to the group email but to the NCB manager directly. Risk of missed errors.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Objective evidence:	</a:t>
                      </a:r>
                      <a:r>
                        <a:rPr lang="en-GB"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Email within NCB Managers Inbox </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9046248"/>
                  </a:ext>
                </a:extLst>
              </a:tr>
            </a:tbl>
          </a:graphicData>
        </a:graphic>
      </p:graphicFrame>
    </p:spTree>
    <p:extLst>
      <p:ext uri="{BB962C8B-B14F-4D97-AF65-F5344CB8AC3E}">
        <p14:creationId xmlns:p14="http://schemas.microsoft.com/office/powerpoint/2010/main" val="45043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5" name="Table 4">
            <a:extLst>
              <a:ext uri="{FF2B5EF4-FFF2-40B4-BE49-F238E27FC236}">
                <a16:creationId xmlns:a16="http://schemas.microsoft.com/office/drawing/2014/main" id="{CC9F3FEF-5CFF-4EE0-A994-ED450AC168E8}"/>
              </a:ext>
            </a:extLst>
          </p:cNvPr>
          <p:cNvGraphicFramePr>
            <a:graphicFrameLocks noGrp="1"/>
          </p:cNvGraphicFramePr>
          <p:nvPr>
            <p:extLst>
              <p:ext uri="{D42A27DB-BD31-4B8C-83A1-F6EECF244321}">
                <p14:modId xmlns:p14="http://schemas.microsoft.com/office/powerpoint/2010/main" val="1582129759"/>
              </p:ext>
            </p:extLst>
          </p:nvPr>
        </p:nvGraphicFramePr>
        <p:xfrm>
          <a:off x="458566" y="1071104"/>
          <a:ext cx="7279198" cy="3369135"/>
        </p:xfrm>
        <a:graphic>
          <a:graphicData uri="http://schemas.openxmlformats.org/drawingml/2006/table">
            <a:tbl>
              <a:tblPr/>
              <a:tblGrid>
                <a:gridCol w="7279198">
                  <a:extLst>
                    <a:ext uri="{9D8B030D-6E8A-4147-A177-3AD203B41FA5}">
                      <a16:colId xmlns:a16="http://schemas.microsoft.com/office/drawing/2014/main" val="3897254957"/>
                    </a:ext>
                  </a:extLst>
                </a:gridCol>
              </a:tblGrid>
              <a:tr h="209725">
                <a:tc>
                  <a:txBody>
                    <a:bodyPr/>
                    <a:lstStyle/>
                    <a:p>
                      <a:pPr algn="ctr">
                        <a:lnSpc>
                          <a:spcPct val="115000"/>
                        </a:lnSpc>
                      </a:pPr>
                      <a:r>
                        <a:rPr lang="en-US" sz="1300" b="1">
                          <a:effectLst/>
                          <a:latin typeface="Calibri" panose="020F0502020204030204" pitchFamily="34" charset="0"/>
                          <a:ea typeface="Times New Roman" panose="02020603050405020304" pitchFamily="18" charset="0"/>
                          <a:cs typeface="Times New Roman" panose="02020603050405020304" pitchFamily="18" charset="0"/>
                        </a:rPr>
                        <a:t>Non-Conformity Reports</a:t>
                      </a:r>
                      <a:r>
                        <a:rPr lang="en-US" sz="13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87" marR="62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05316024"/>
                  </a:ext>
                </a:extLst>
              </a:tr>
              <a:tr h="3155775">
                <a:tc>
                  <a:txBody>
                    <a:bodyPr/>
                    <a:lstStyle/>
                    <a:p>
                      <a:pPr>
                        <a:lnSpc>
                          <a:spcPct val="115000"/>
                        </a:lnSpc>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0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2022- 760- OBS GC 02	Non-Conformity Report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tabLst>
                          <a:tab pos="1433513" algn="l"/>
                        </a:tabLs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Originator:	Grainne Cheevers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Suggested owner:</a:t>
                      </a: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tabLst>
                          <a:tab pos="1433513" algn="l"/>
                        </a:tabLs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Severity:</a:t>
                      </a: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Observation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tabLst>
                          <a:tab pos="1433513" algn="l"/>
                        </a:tabLs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Standard N</a:t>
                      </a:r>
                      <a:r>
                        <a:rPr lang="en-US" sz="1000" b="1"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a:t>
                      </a: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ISO/IEC 17065:2012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Clause N</a:t>
                      </a:r>
                      <a:r>
                        <a:rPr lang="en-US" sz="1000" b="1"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a:t>
                      </a: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Requirement: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433513" indent="-1433513" algn="just">
                        <a:lnSpc>
                          <a:spcPct val="115000"/>
                        </a:lnSpc>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Non-Conformance:	 </a:t>
                      </a:r>
                      <a:r>
                        <a:rPr lang="en-US"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Emails relating to errors occurred in Requests returned from CO Review for rework to determine if additional training/mentoring/coaching is needed to maintain competency,</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Objective evidence:	 </a:t>
                      </a:r>
                      <a:r>
                        <a:rPr lang="en-GB"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CTF records were checked:</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tabLst>
                          <a:tab pos="1344613" algn="l"/>
                          <a:tab pos="1433513" algn="l"/>
                        </a:tabLst>
                      </a:pPr>
                      <a:r>
                        <a:rPr lang="en-GB"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a:t>
                      </a:r>
                      <a:r>
                        <a:rPr lang="en-GB" sz="10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AnTek</a:t>
                      </a:r>
                      <a:r>
                        <a:rPr lang="en-GB"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Certification Inc. (DA 3180) (wrong last assessment date)	Taiwan	2021-06-10</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44613" indent="-1344613" algn="just">
                        <a:lnSpc>
                          <a:spcPct val="115000"/>
                        </a:lnSpc>
                        <a:tabLst>
                          <a:tab pos="1344613" algn="l"/>
                        </a:tabLst>
                      </a:pPr>
                      <a:r>
                        <a:rPr lang="en-GB"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 </a:t>
                      </a:r>
                      <a:r>
                        <a:rPr lang="en-GB" sz="10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Fangguang</a:t>
                      </a:r>
                      <a:r>
                        <a:rPr lang="en-GB"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Inspection &amp;Testing Co., Ltd. (Huangpu Branch) missing NCR resolution sign off	China	2021-06-11 – FINDING - raised as the NCR Resolutions for </a:t>
                      </a:r>
                      <a:r>
                        <a:rPr lang="en-GB" sz="10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Fuangguang</a:t>
                      </a:r>
                      <a:r>
                        <a:rPr lang="en-GB"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have not been documented as accepted and resolved.</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US" sz="10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587" marR="62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8869985"/>
                  </a:ext>
                </a:extLst>
              </a:tr>
            </a:tbl>
          </a:graphicData>
        </a:graphic>
      </p:graphicFrame>
    </p:spTree>
    <p:extLst>
      <p:ext uri="{BB962C8B-B14F-4D97-AF65-F5344CB8AC3E}">
        <p14:creationId xmlns:p14="http://schemas.microsoft.com/office/powerpoint/2010/main" val="52501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2516634750"/>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a:solidFill>
                            <a:schemeClr val="bg1"/>
                          </a:solidFill>
                          <a:effectLst/>
                          <a:latin typeface="+mn-lt"/>
                        </a:rPr>
                        <a:t>ISO</a:t>
                      </a:r>
                      <a:r>
                        <a:rPr lang="en-GB" sz="800" b="1" i="0" u="none" strike="noStrike">
                          <a:solidFill>
                            <a:schemeClr val="bg1"/>
                          </a:solidFill>
                          <a:effectLst/>
                          <a:latin typeface="+mn-lt"/>
                        </a:rPr>
                        <a:t> 17025</a:t>
                      </a:r>
                      <a:r>
                        <a:rPr lang="pl-PL" sz="800" b="1" i="0" u="none" strike="noStrike">
                          <a:solidFill>
                            <a:schemeClr val="bg1"/>
                          </a:solidFill>
                          <a:effectLst/>
                          <a:latin typeface="+mn-lt"/>
                        </a:rPr>
                        <a:t>:201</a:t>
                      </a:r>
                      <a:r>
                        <a:rPr lang="en-GB" sz="800" b="1" i="0" u="none" strike="noStrike">
                          <a:solidFill>
                            <a:schemeClr val="bg1"/>
                          </a:solidFill>
                          <a:effectLst/>
                          <a:latin typeface="+mn-lt"/>
                        </a:rPr>
                        <a:t>7</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1208114897"/>
              </p:ext>
            </p:extLst>
          </p:nvPr>
        </p:nvGraphicFramePr>
        <p:xfrm>
          <a:off x="171855" y="736708"/>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None</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1333190246"/>
              </p:ext>
            </p:extLst>
          </p:nvPr>
        </p:nvGraphicFramePr>
        <p:xfrm>
          <a:off x="171855" y="106299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endParaRPr lang="en-US" sz="800" b="0" i="0" u="none" strike="noStrike">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endParaRPr lang="en-US" sz="800" b="0" i="0" u="none" strike="noStrike">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endParaRPr lang="en-US" sz="800" b="0" i="0" u="none" strike="noStrike">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1215305247"/>
              </p:ext>
            </p:extLst>
          </p:nvPr>
        </p:nvGraphicFramePr>
        <p:xfrm>
          <a:off x="174648" y="3096007"/>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154862612"/>
              </p:ext>
            </p:extLst>
          </p:nvPr>
        </p:nvGraphicFramePr>
        <p:xfrm>
          <a:off x="174648" y="3844784"/>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2819854917"/>
              </p:ext>
            </p:extLst>
          </p:nvPr>
        </p:nvGraphicFramePr>
        <p:xfrm>
          <a:off x="171855" y="2295362"/>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extLst>
              <p:ext uri="{D42A27DB-BD31-4B8C-83A1-F6EECF244321}">
                <p14:modId xmlns:p14="http://schemas.microsoft.com/office/powerpoint/2010/main" val="3729584843"/>
              </p:ext>
            </p:extLst>
          </p:nvPr>
        </p:nvGraphicFramePr>
        <p:xfrm>
          <a:off x="152400" y="1473394"/>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2992971632"/>
              </p:ext>
            </p:extLst>
          </p:nvPr>
        </p:nvGraphicFramePr>
        <p:xfrm>
          <a:off x="171855" y="1862056"/>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GB" sz="1200" b="1">
                <a:solidFill>
                  <a:schemeClr val="accent1"/>
                </a:solidFill>
              </a:rPr>
              <a:t> </a:t>
            </a:r>
            <a:r>
              <a:rPr lang="pl-PL" sz="1200" b="1" err="1">
                <a:solidFill>
                  <a:schemeClr val="accent1"/>
                </a:solidFill>
              </a:rPr>
              <a:t>Laboratory</a:t>
            </a:r>
            <a:r>
              <a:rPr lang="en-GB" sz="1200" b="1">
                <a:solidFill>
                  <a:schemeClr val="accent1"/>
                </a:solidFill>
              </a:rPr>
              <a:t> Process Improvement and Maturity</a:t>
            </a:r>
            <a:endParaRPr lang="en-US" altLang="pt-BR" sz="1200" b="1">
              <a:solidFill>
                <a:schemeClr val="accent1"/>
              </a:solidFill>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r>
              <a:rPr lang="en-US" sz="1050" b="1">
                <a:latin typeface="Arial" pitchFamily="34" charset="0"/>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algn="ctr"/>
            <a:r>
              <a:rPr lang="en-US" sz="1050" b="1">
                <a:latin typeface="Arial" pitchFamily="34" charset="0"/>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algn="ctr"/>
            <a:r>
              <a:rPr lang="en-US" sz="900">
                <a:latin typeface="Arial" pitchFamily="34" charset="0"/>
                <a:cs typeface="Arial" pitchFamily="34" charset="0"/>
              </a:rPr>
              <a:t>Consolidation through Standardization</a:t>
            </a:r>
          </a:p>
          <a:p>
            <a:pPr algn="ctr"/>
            <a:endParaRPr lang="en-US" sz="900">
              <a:latin typeface="Arial" pitchFamily="34" charset="0"/>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r>
                <a:rPr lang="en-US" sz="700" b="1">
                  <a:latin typeface="Arial" pitchFamily="34" charset="0"/>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100" b="1">
                    <a:solidFill>
                      <a:srgbClr val="FF3300"/>
                    </a:solidFill>
                    <a:effectLst>
                      <a:outerShdw blurRad="38100" dist="38100" dir="2700000" algn="tl">
                        <a:srgbClr val="C0C0C0"/>
                      </a:outerShdw>
                    </a:effectLst>
                    <a:latin typeface="Tahoma" panose="020B0604030504040204" pitchFamily="34" charset="0"/>
                  </a:rPr>
                  <a:t>I</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D</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C</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P</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5-10 </a:t>
                </a:r>
                <a:r>
                  <a:rPr lang="en-US" altLang="en-US" sz="800" b="1">
                    <a:latin typeface="Arial" panose="020B0604020202020204" pitchFamily="34" charset="0"/>
                    <a:cs typeface="Arial" panose="020B0604020202020204" pitchFamily="34" charset="0"/>
                  </a:rPr>
                  <a:t>Year</a:t>
                </a:r>
              </a:p>
              <a:p>
                <a:pPr algn="ctr"/>
                <a:r>
                  <a:rPr lang="en-US" altLang="en-US" sz="800" b="1">
                    <a:latin typeface="Arial" panose="020B0604020202020204" pitchFamily="34" charset="0"/>
                    <a:cs typeface="Arial" panose="020B0604020202020204" pitchFamily="34" charset="0"/>
                  </a:rPr>
                  <a:t>Vision</a:t>
                </a:r>
                <a:endParaRPr lang="el-GR" altLang="en-US" sz="800" b="1">
                  <a:latin typeface="Arial" panose="020B0604020202020204" pitchFamily="34" charset="0"/>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Annual</a:t>
              </a:r>
            </a:p>
            <a:p>
              <a:pPr algn="ctr"/>
              <a:r>
                <a:rPr lang="en-US" altLang="en-US" sz="800" b="1">
                  <a:latin typeface="Arial" panose="020B0604020202020204" pitchFamily="34" charset="0"/>
                  <a:cs typeface="Arial" panose="020B0604020202020204" pitchFamily="34" charset="0"/>
                </a:rPr>
                <a:t>Review</a:t>
              </a:r>
              <a:endParaRPr lang="el-GR" altLang="en-US" sz="800" b="1">
                <a:latin typeface="Arial" panose="020B0604020202020204" pitchFamily="34" charset="0"/>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3-5</a:t>
              </a:r>
              <a:r>
                <a:rPr lang="en-US" altLang="en-US" sz="800" b="1">
                  <a:latin typeface="Arial" panose="020B0604020202020204" pitchFamily="34" charset="0"/>
                  <a:cs typeface="Arial" panose="020B0604020202020204" pitchFamily="34" charset="0"/>
                </a:rPr>
                <a:t> Year</a:t>
              </a:r>
            </a:p>
            <a:p>
              <a:pPr algn="ctr"/>
              <a:r>
                <a:rPr lang="en-US" altLang="en-US" sz="800" b="1">
                  <a:latin typeface="Arial" panose="020B0604020202020204" pitchFamily="34" charset="0"/>
                  <a:cs typeface="Arial" panose="020B0604020202020204" pitchFamily="34" charset="0"/>
                </a:rPr>
                <a:t>Plan</a:t>
              </a:r>
              <a:endParaRPr lang="el-GR" altLang="en-US" sz="800" b="1">
                <a:latin typeface="Arial" panose="020B0604020202020204" pitchFamily="34" charset="0"/>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t>Annual Plan</a:t>
              </a:r>
              <a:endParaRPr lang="el-GR" altLang="en-US" sz="800" b="1"/>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Development of </a:t>
              </a:r>
            </a:p>
            <a:p>
              <a:pPr algn="ctr"/>
              <a:r>
                <a:rPr lang="en-US" altLang="en-US" sz="800" b="1">
                  <a:latin typeface="Arial" panose="020B0604020202020204" pitchFamily="34" charset="0"/>
                  <a:cs typeface="Arial" panose="020B0604020202020204" pitchFamily="34" charset="0"/>
                </a:rPr>
                <a:t>Initiatives (plan)</a:t>
              </a:r>
              <a:endParaRPr lang="el-GR" altLang="en-US" sz="800" b="1">
                <a:latin typeface="Arial" panose="020B0604020202020204" pitchFamily="34" charset="0"/>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mj-lt"/>
                </a:rPr>
                <a:t>Progress</a:t>
              </a:r>
            </a:p>
            <a:p>
              <a:pPr algn="ctr"/>
              <a:r>
                <a:rPr lang="en-US" altLang="en-US" sz="800" b="1">
                  <a:latin typeface="+mj-lt"/>
                </a:rPr>
                <a:t>Control</a:t>
              </a:r>
              <a:endParaRPr lang="el-GR" altLang="en-US" sz="800" b="1">
                <a:latin typeface="+mj-lt"/>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800" b="1"/>
                <a:t>Implementation</a:t>
              </a:r>
              <a:endParaRPr lang="el-GR" altLang="en-US" sz="800" b="1"/>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2</a:t>
            </a:r>
            <a:endParaRPr lang="el-GR" altLang="en-US" sz="800" b="1">
              <a:latin typeface="Arial" panose="020B0604020202020204" pitchFamily="34" charset="0"/>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 3</a:t>
            </a:r>
            <a:endParaRPr lang="el-GR" altLang="en-US" sz="800" b="1">
              <a:latin typeface="Arial" panose="020B0604020202020204" pitchFamily="34" charset="0"/>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4</a:t>
            </a:r>
            <a:endParaRPr lang="el-GR" altLang="en-US" sz="800" b="1">
              <a:latin typeface="Arial" panose="020B0604020202020204" pitchFamily="34" charset="0"/>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5</a:t>
            </a:r>
            <a:endParaRPr lang="el-GR" altLang="en-US" sz="800" b="1">
              <a:latin typeface="Arial" panose="020B0604020202020204" pitchFamily="34" charset="0"/>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r>
                <a:rPr lang="en-US" sz="700" b="1">
                  <a:latin typeface="Arial" pitchFamily="34" charset="0"/>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590774" y="3841092"/>
            <a:ext cx="1616993"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algn="ctr">
              <a:lnSpc>
                <a:spcPct val="87000"/>
              </a:lnSpc>
            </a:pPr>
            <a:r>
              <a:rPr lang="pl-PL" altLang="en-US" sz="1200" b="1" err="1">
                <a:latin typeface="+mn-lt"/>
              </a:rPr>
              <a:t>Laboratory</a:t>
            </a:r>
            <a:r>
              <a:rPr lang="pl-PL" altLang="en-US" sz="1200" b="1">
                <a:latin typeface="+mn-lt"/>
              </a:rPr>
              <a:t> services</a:t>
            </a:r>
            <a:endParaRPr lang="en-US" altLang="en-US" sz="1200" b="1">
              <a:latin typeface="+mn-lt"/>
            </a:endParaRPr>
          </a:p>
          <a:p>
            <a:pPr algn="ctr">
              <a:lnSpc>
                <a:spcPct val="87000"/>
              </a:lnSpc>
            </a:pPr>
            <a:r>
              <a:rPr lang="en-US" altLang="en-US" sz="1200" b="1">
                <a:latin typeface="+mn-lt"/>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algn="ctr"/>
            <a:r>
              <a:rPr lang="en-US" altLang="en-US" sz="800" b="1">
                <a:latin typeface="Arial" panose="020B0604020202020204" pitchFamily="34" charset="0"/>
                <a:cs typeface="Arial" panose="020B0604020202020204" pitchFamily="34" charset="0"/>
              </a:rPr>
              <a:t>OBJECTIVE</a:t>
            </a:r>
            <a:endParaRPr lang="el-GR" altLang="en-US" sz="800" b="1">
              <a:latin typeface="Arial" panose="020B0604020202020204" pitchFamily="34" charset="0"/>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Dn</a:t>
            </a:r>
            <a:endParaRPr lang="en-US" altLang="en-US" sz="1200">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Pn</a:t>
            </a:r>
            <a:endParaRPr lang="en-US" altLang="en-US" sz="1200">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r>
              <a:rPr lang="en-US" sz="1000" b="1"/>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r>
              <a:rPr lang="en-US" sz="1000" b="1"/>
              <a:t>Y2</a:t>
            </a:r>
            <a:r>
              <a:rPr lang="en-US" sz="600" b="1"/>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r>
              <a:rPr lang="en-US" sz="1000" b="1"/>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r>
              <a:rPr lang="en-US" sz="1000" b="1"/>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rtl="0"/>
            <a:r>
              <a:rPr kumimoji="1" lang="pl-PL" altLang="en-US" sz="1000" b="1">
                <a:effectLst>
                  <a:outerShdw blurRad="38100" dist="38100" dir="2700000" algn="tl">
                    <a:srgbClr val="FFFFFF"/>
                  </a:outerShdw>
                </a:effectLst>
                <a:latin typeface="+mj-lt"/>
                <a:cs typeface="Times New Roman" panose="02020603050405020304" pitchFamily="18" charset="0"/>
              </a:rPr>
              <a:t>Lab</a:t>
            </a:r>
            <a:endParaRPr kumimoji="1" lang="en-US" altLang="en-US" sz="1000" b="1">
              <a:effectLst>
                <a:outerShdw blurRad="38100" dist="38100" dir="2700000" algn="tl">
                  <a:srgbClr val="FFFFFF"/>
                </a:outerShdw>
              </a:effectLst>
              <a:latin typeface="+mj-lt"/>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Technology</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CSE</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CSA</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Tree>
    <p:extLst>
      <p:ext uri="{BB962C8B-B14F-4D97-AF65-F5344CB8AC3E}">
        <p14:creationId xmlns:p14="http://schemas.microsoft.com/office/powerpoint/2010/main" val="28776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7C33AA-E991-42D6-AC7F-CABBD0668821}"/>
              </a:ext>
            </a:extLst>
          </p:cNvPr>
          <p:cNvSpPr txBox="1">
            <a:spLocks/>
          </p:cNvSpPr>
          <p:nvPr/>
        </p:nvSpPr>
        <p:spPr>
          <a:xfrm>
            <a:off x="303212" y="133350"/>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UL INTERNATIONAL Demko A/S</a:t>
            </a:r>
            <a:r>
              <a:rPr lang="en-US" altLang="pt-BR" sz="1600" b="1" dirty="0">
                <a:solidFill>
                  <a:srgbClr val="C00000"/>
                </a:solidFill>
              </a:rPr>
              <a:t> – Laboratory Management System Maturity Level</a:t>
            </a:r>
            <a:endParaRPr lang="en-US" sz="1600" dirty="0"/>
          </a:p>
        </p:txBody>
      </p:sp>
      <p:graphicFrame>
        <p:nvGraphicFramePr>
          <p:cNvPr id="6" name="Chart 5">
            <a:extLst>
              <a:ext uri="{FF2B5EF4-FFF2-40B4-BE49-F238E27FC236}">
                <a16:creationId xmlns:a16="http://schemas.microsoft.com/office/drawing/2014/main" id="{AC595289-608F-453D-AF67-A4EBBB5B6696}"/>
              </a:ext>
            </a:extLst>
          </p:cNvPr>
          <p:cNvGraphicFramePr>
            <a:graphicFrameLocks/>
          </p:cNvGraphicFramePr>
          <p:nvPr>
            <p:extLst>
              <p:ext uri="{D42A27DB-BD31-4B8C-83A1-F6EECF244321}">
                <p14:modId xmlns:p14="http://schemas.microsoft.com/office/powerpoint/2010/main" val="2461286133"/>
              </p:ext>
            </p:extLst>
          </p:nvPr>
        </p:nvGraphicFramePr>
        <p:xfrm>
          <a:off x="1003101" y="2363151"/>
          <a:ext cx="27432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AC6F4D6-BAFA-41F7-90C5-464D560A4DC0}"/>
              </a:ext>
            </a:extLst>
          </p:cNvPr>
          <p:cNvGraphicFramePr>
            <a:graphicFrameLocks/>
          </p:cNvGraphicFramePr>
          <p:nvPr>
            <p:extLst>
              <p:ext uri="{D42A27DB-BD31-4B8C-83A1-F6EECF244321}">
                <p14:modId xmlns:p14="http://schemas.microsoft.com/office/powerpoint/2010/main" val="1982394766"/>
              </p:ext>
            </p:extLst>
          </p:nvPr>
        </p:nvGraphicFramePr>
        <p:xfrm>
          <a:off x="4842164" y="2151779"/>
          <a:ext cx="312420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42EBF7B3-D842-493B-99C7-F1DB71ECE747}"/>
              </a:ext>
            </a:extLst>
          </p:cNvPr>
          <p:cNvSpPr/>
          <p:nvPr/>
        </p:nvSpPr>
        <p:spPr>
          <a:xfrm>
            <a:off x="88701" y="819150"/>
            <a:ext cx="377026" cy="300082"/>
          </a:xfrm>
          <a:prstGeom prst="rect">
            <a:avLst/>
          </a:prstGeom>
        </p:spPr>
        <p:txBody>
          <a:bodyPr wrap="none">
            <a:spAutoFit/>
          </a:bodyPr>
          <a:lstStyle/>
          <a:p>
            <a:pPr>
              <a:spcBef>
                <a:spcPct val="50000"/>
              </a:spcBef>
            </a:pPr>
            <a:r>
              <a:rPr lang="en-US" sz="1350"/>
              <a:t>10</a:t>
            </a:r>
          </a:p>
        </p:txBody>
      </p:sp>
      <p:sp>
        <p:nvSpPr>
          <p:cNvPr id="12" name="Rectangle 11">
            <a:extLst>
              <a:ext uri="{FF2B5EF4-FFF2-40B4-BE49-F238E27FC236}">
                <a16:creationId xmlns:a16="http://schemas.microsoft.com/office/drawing/2014/main" id="{8C8535ED-81DA-41E2-A585-3C62F05C0629}"/>
              </a:ext>
            </a:extLst>
          </p:cNvPr>
          <p:cNvSpPr/>
          <p:nvPr/>
        </p:nvSpPr>
        <p:spPr>
          <a:xfrm>
            <a:off x="183141" y="1601697"/>
            <a:ext cx="280846" cy="300082"/>
          </a:xfrm>
          <a:prstGeom prst="rect">
            <a:avLst/>
          </a:prstGeom>
        </p:spPr>
        <p:txBody>
          <a:bodyPr wrap="none">
            <a:spAutoFit/>
          </a:bodyPr>
          <a:lstStyle/>
          <a:p>
            <a:pPr>
              <a:spcBef>
                <a:spcPct val="50000"/>
              </a:spcBef>
            </a:pPr>
            <a:r>
              <a:rPr lang="en-US" sz="1350"/>
              <a:t>8</a:t>
            </a:r>
          </a:p>
        </p:txBody>
      </p:sp>
      <p:sp>
        <p:nvSpPr>
          <p:cNvPr id="13" name="Rectangle 12">
            <a:extLst>
              <a:ext uri="{FF2B5EF4-FFF2-40B4-BE49-F238E27FC236}">
                <a16:creationId xmlns:a16="http://schemas.microsoft.com/office/drawing/2014/main" id="{80118C0E-5990-4DF6-BE51-F7DED319325D}"/>
              </a:ext>
            </a:extLst>
          </p:cNvPr>
          <p:cNvSpPr/>
          <p:nvPr/>
        </p:nvSpPr>
        <p:spPr>
          <a:xfrm>
            <a:off x="183141" y="2398939"/>
            <a:ext cx="280846" cy="300082"/>
          </a:xfrm>
          <a:prstGeom prst="rect">
            <a:avLst/>
          </a:prstGeom>
        </p:spPr>
        <p:txBody>
          <a:bodyPr wrap="none">
            <a:spAutoFit/>
          </a:bodyPr>
          <a:lstStyle/>
          <a:p>
            <a:pPr>
              <a:spcBef>
                <a:spcPct val="50000"/>
              </a:spcBef>
            </a:pPr>
            <a:r>
              <a:rPr lang="en-US" sz="1350"/>
              <a:t>6</a:t>
            </a:r>
          </a:p>
        </p:txBody>
      </p:sp>
      <p:sp>
        <p:nvSpPr>
          <p:cNvPr id="14" name="Rectangle 13">
            <a:extLst>
              <a:ext uri="{FF2B5EF4-FFF2-40B4-BE49-F238E27FC236}">
                <a16:creationId xmlns:a16="http://schemas.microsoft.com/office/drawing/2014/main" id="{0BC7B53F-75E6-425E-9F9B-1C452F1138B9}"/>
              </a:ext>
            </a:extLst>
          </p:cNvPr>
          <p:cNvSpPr/>
          <p:nvPr/>
        </p:nvSpPr>
        <p:spPr>
          <a:xfrm>
            <a:off x="188455" y="3198090"/>
            <a:ext cx="280846" cy="300082"/>
          </a:xfrm>
          <a:prstGeom prst="rect">
            <a:avLst/>
          </a:prstGeom>
        </p:spPr>
        <p:txBody>
          <a:bodyPr wrap="none">
            <a:spAutoFit/>
          </a:bodyPr>
          <a:lstStyle/>
          <a:p>
            <a:pPr>
              <a:spcBef>
                <a:spcPct val="50000"/>
              </a:spcBef>
            </a:pPr>
            <a:r>
              <a:rPr lang="en-US" sz="1350"/>
              <a:t>4</a:t>
            </a:r>
          </a:p>
        </p:txBody>
      </p:sp>
      <p:grpSp>
        <p:nvGrpSpPr>
          <p:cNvPr id="4" name="Group 3">
            <a:extLst>
              <a:ext uri="{FF2B5EF4-FFF2-40B4-BE49-F238E27FC236}">
                <a16:creationId xmlns:a16="http://schemas.microsoft.com/office/drawing/2014/main" id="{173FD581-5555-81E4-C00A-D3A5420D3887}"/>
              </a:ext>
            </a:extLst>
          </p:cNvPr>
          <p:cNvGrpSpPr/>
          <p:nvPr/>
        </p:nvGrpSpPr>
        <p:grpSpPr>
          <a:xfrm>
            <a:off x="463981" y="939745"/>
            <a:ext cx="3727019" cy="3179522"/>
            <a:chOff x="463981" y="939745"/>
            <a:chExt cx="3727019" cy="3179522"/>
          </a:xfrm>
        </p:grpSpPr>
        <p:sp>
          <p:nvSpPr>
            <p:cNvPr id="10" name="Rectangle 9">
              <a:extLst>
                <a:ext uri="{FF2B5EF4-FFF2-40B4-BE49-F238E27FC236}">
                  <a16:creationId xmlns:a16="http://schemas.microsoft.com/office/drawing/2014/main" id="{71A0A183-3DCE-4B1B-91DD-B842E7BB8244}"/>
                </a:ext>
              </a:extLst>
            </p:cNvPr>
            <p:cNvSpPr/>
            <p:nvPr/>
          </p:nvSpPr>
          <p:spPr>
            <a:xfrm>
              <a:off x="463987" y="3322218"/>
              <a:ext cx="3727013" cy="797049"/>
            </a:xfrm>
            <a:prstGeom prst="rect">
              <a:avLst/>
            </a:prstGeom>
            <a:gradFill>
              <a:gsLst>
                <a:gs pos="10000">
                  <a:schemeClr val="accent2"/>
                </a:gs>
                <a:gs pos="75000">
                  <a:schemeClr val="accent1"/>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2EA204-61CC-4061-867C-8D37E7E96239}"/>
                </a:ext>
              </a:extLst>
            </p:cNvPr>
            <p:cNvSpPr/>
            <p:nvPr/>
          </p:nvSpPr>
          <p:spPr>
            <a:xfrm>
              <a:off x="463981" y="3842080"/>
              <a:ext cx="3727012" cy="276999"/>
            </a:xfrm>
            <a:prstGeom prst="rect">
              <a:avLst/>
            </a:prstGeom>
          </p:spPr>
          <p:txBody>
            <a:bodyPr wrap="square">
              <a:spAutoFit/>
            </a:bodyPr>
            <a:lstStyle/>
            <a:p>
              <a:pPr algn="ctr">
                <a:spcBef>
                  <a:spcPct val="50000"/>
                </a:spcBef>
              </a:pPr>
              <a:r>
                <a:rPr lang="en-US" sz="1200" b="1">
                  <a:latin typeface="Verdana" pitchFamily="34" charset="0"/>
                </a:rPr>
                <a:t>Basic QMS IMPLEMENTATION</a:t>
              </a:r>
            </a:p>
          </p:txBody>
        </p:sp>
        <p:cxnSp>
          <p:nvCxnSpPr>
            <p:cNvPr id="16" name="Straight Arrow Connector 15">
              <a:extLst>
                <a:ext uri="{FF2B5EF4-FFF2-40B4-BE49-F238E27FC236}">
                  <a16:creationId xmlns:a16="http://schemas.microsoft.com/office/drawing/2014/main" id="{4DD6B79D-2DF1-47FE-B9A4-55B044EA8551}"/>
                </a:ext>
              </a:extLst>
            </p:cNvPr>
            <p:cNvCxnSpPr/>
            <p:nvPr/>
          </p:nvCxnSpPr>
          <p:spPr>
            <a:xfrm flipV="1">
              <a:off x="2273311" y="3567340"/>
              <a:ext cx="0" cy="30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4E17873-C63B-41F3-AF5C-1875E818A593}"/>
                </a:ext>
              </a:extLst>
            </p:cNvPr>
            <p:cNvSpPr/>
            <p:nvPr/>
          </p:nvSpPr>
          <p:spPr>
            <a:xfrm>
              <a:off x="463986" y="3330268"/>
              <a:ext cx="3626972" cy="276999"/>
            </a:xfrm>
            <a:prstGeom prst="rect">
              <a:avLst/>
            </a:prstGeom>
          </p:spPr>
          <p:txBody>
            <a:bodyPr wrap="square">
              <a:spAutoFit/>
            </a:bodyPr>
            <a:lstStyle/>
            <a:p>
              <a:pPr algn="ctr">
                <a:spcBef>
                  <a:spcPct val="50000"/>
                </a:spcBef>
              </a:pPr>
              <a:r>
                <a:rPr lang="en-US" sz="1200" b="1">
                  <a:latin typeface="Verdana" pitchFamily="34" charset="0"/>
                </a:rPr>
                <a:t>Accredit</a:t>
              </a:r>
              <a:r>
                <a:rPr lang="pl-PL" sz="1200" b="1" err="1">
                  <a:latin typeface="Verdana" pitchFamily="34" charset="0"/>
                </a:rPr>
                <a:t>ation</a:t>
              </a:r>
              <a:r>
                <a:rPr lang="en-US" sz="1200" b="1">
                  <a:latin typeface="Verdana" pitchFamily="34" charset="0"/>
                </a:rPr>
                <a:t> &amp; Scheme COMPLIANCE</a:t>
              </a:r>
            </a:p>
          </p:txBody>
        </p:sp>
        <p:sp>
          <p:nvSpPr>
            <p:cNvPr id="18" name="Rectangle 17">
              <a:extLst>
                <a:ext uri="{FF2B5EF4-FFF2-40B4-BE49-F238E27FC236}">
                  <a16:creationId xmlns:a16="http://schemas.microsoft.com/office/drawing/2014/main" id="{E14DE2F5-607C-4EE9-B65E-3AFBA524BA81}"/>
                </a:ext>
              </a:extLst>
            </p:cNvPr>
            <p:cNvSpPr/>
            <p:nvPr/>
          </p:nvSpPr>
          <p:spPr>
            <a:xfrm>
              <a:off x="463987" y="939745"/>
              <a:ext cx="3727013" cy="797049"/>
            </a:xfrm>
            <a:prstGeom prst="rect">
              <a:avLst/>
            </a:prstGeom>
            <a:gradFill>
              <a:gsLst>
                <a:gs pos="25000">
                  <a:schemeClr val="accent6"/>
                </a:gs>
                <a:gs pos="90000">
                  <a:schemeClr val="bg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26B4B5-AA77-45C7-8C72-9C9D3CFBDEE1}"/>
                </a:ext>
              </a:extLst>
            </p:cNvPr>
            <p:cNvSpPr/>
            <p:nvPr/>
          </p:nvSpPr>
          <p:spPr>
            <a:xfrm>
              <a:off x="463987" y="1733069"/>
              <a:ext cx="3727013" cy="797049"/>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0473BA-86E3-4B92-9236-4D1FF330C30B}"/>
                </a:ext>
              </a:extLst>
            </p:cNvPr>
            <p:cNvSpPr/>
            <p:nvPr/>
          </p:nvSpPr>
          <p:spPr>
            <a:xfrm>
              <a:off x="463987" y="2527215"/>
              <a:ext cx="3727013" cy="797049"/>
            </a:xfrm>
            <a:prstGeom prst="rect">
              <a:avLst/>
            </a:prstGeom>
            <a:gradFill>
              <a:gsLst>
                <a:gs pos="10000">
                  <a:schemeClr val="bg2"/>
                </a:gs>
                <a:gs pos="75000">
                  <a:schemeClr val="accent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188B3C-3DCB-44E1-BBC2-AD855DED1972}"/>
                </a:ext>
              </a:extLst>
            </p:cNvPr>
            <p:cNvSpPr/>
            <p:nvPr/>
          </p:nvSpPr>
          <p:spPr>
            <a:xfrm>
              <a:off x="463981" y="1111165"/>
              <a:ext cx="3727012" cy="553998"/>
            </a:xfrm>
            <a:prstGeom prst="rect">
              <a:avLst/>
            </a:prstGeom>
          </p:spPr>
          <p:txBody>
            <a:bodyPr wrap="square">
              <a:spAutoFit/>
            </a:bodyPr>
            <a:lstStyle/>
            <a:p>
              <a:pPr algn="ctr">
                <a:spcBef>
                  <a:spcPct val="50000"/>
                </a:spcBef>
              </a:pPr>
              <a:r>
                <a:rPr lang="en-US" sz="1200" b="1">
                  <a:latin typeface="Verdana" pitchFamily="34" charset="0"/>
                  <a:cs typeface="Helvetica" pitchFamily="34" charset="0"/>
                </a:rPr>
                <a:t>BEST KNOWN METHOD</a:t>
              </a:r>
            </a:p>
            <a:p>
              <a:pPr algn="ctr">
                <a:spcBef>
                  <a:spcPct val="50000"/>
                </a:spcBef>
              </a:pPr>
              <a:r>
                <a:rPr lang="en-US" sz="1200" b="1">
                  <a:latin typeface="Verdana" pitchFamily="34" charset="0"/>
                  <a:cs typeface="Helvetica" pitchFamily="34" charset="0"/>
                </a:rPr>
                <a:t>(BKM)/WORLD CLASS</a:t>
              </a:r>
            </a:p>
          </p:txBody>
        </p:sp>
        <p:sp>
          <p:nvSpPr>
            <p:cNvPr id="22" name="Rectangle 21">
              <a:extLst>
                <a:ext uri="{FF2B5EF4-FFF2-40B4-BE49-F238E27FC236}">
                  <a16:creationId xmlns:a16="http://schemas.microsoft.com/office/drawing/2014/main" id="{8619BFC0-E160-41EA-8ED1-3FE1DBB53B83}"/>
                </a:ext>
              </a:extLst>
            </p:cNvPr>
            <p:cNvSpPr/>
            <p:nvPr/>
          </p:nvSpPr>
          <p:spPr>
            <a:xfrm>
              <a:off x="463987" y="1988203"/>
              <a:ext cx="3727013" cy="276999"/>
            </a:xfrm>
            <a:prstGeom prst="rect">
              <a:avLst/>
            </a:prstGeom>
          </p:spPr>
          <p:txBody>
            <a:bodyPr wrap="square">
              <a:spAutoFit/>
            </a:bodyPr>
            <a:lstStyle/>
            <a:p>
              <a:pPr algn="ctr">
                <a:spcBef>
                  <a:spcPct val="50000"/>
                </a:spcBef>
              </a:pPr>
              <a:r>
                <a:rPr lang="en-US" sz="1200" b="1">
                  <a:latin typeface="Verdana" pitchFamily="34" charset="0"/>
                </a:rPr>
                <a:t>CUSTOMER SATISFACTION</a:t>
              </a:r>
            </a:p>
          </p:txBody>
        </p:sp>
        <p:sp>
          <p:nvSpPr>
            <p:cNvPr id="23" name="Rectangle 22">
              <a:extLst>
                <a:ext uri="{FF2B5EF4-FFF2-40B4-BE49-F238E27FC236}">
                  <a16:creationId xmlns:a16="http://schemas.microsoft.com/office/drawing/2014/main" id="{A927B28E-04B4-40B4-B34E-634C4621B9DA}"/>
                </a:ext>
              </a:extLst>
            </p:cNvPr>
            <p:cNvSpPr/>
            <p:nvPr/>
          </p:nvSpPr>
          <p:spPr>
            <a:xfrm>
              <a:off x="463988" y="2783206"/>
              <a:ext cx="3727012" cy="276999"/>
            </a:xfrm>
            <a:prstGeom prst="rect">
              <a:avLst/>
            </a:prstGeom>
          </p:spPr>
          <p:txBody>
            <a:bodyPr wrap="square">
              <a:spAutoFit/>
            </a:bodyPr>
            <a:lstStyle/>
            <a:p>
              <a:pPr algn="ctr">
                <a:spcBef>
                  <a:spcPct val="50000"/>
                </a:spcBef>
              </a:pPr>
              <a:r>
                <a:rPr lang="en-US" sz="1200" b="1">
                  <a:latin typeface="Verdana" pitchFamily="34" charset="0"/>
                </a:rPr>
                <a:t>IMPROVEMENT</a:t>
              </a:r>
            </a:p>
          </p:txBody>
        </p:sp>
      </p:grpSp>
      <p:sp>
        <p:nvSpPr>
          <p:cNvPr id="24" name="Rectangle 23">
            <a:extLst>
              <a:ext uri="{FF2B5EF4-FFF2-40B4-BE49-F238E27FC236}">
                <a16:creationId xmlns:a16="http://schemas.microsoft.com/office/drawing/2014/main" id="{0657E504-C35C-4AC9-BD39-608ACF7F598F}"/>
              </a:ext>
            </a:extLst>
          </p:cNvPr>
          <p:cNvSpPr/>
          <p:nvPr/>
        </p:nvSpPr>
        <p:spPr>
          <a:xfrm>
            <a:off x="183141" y="3888160"/>
            <a:ext cx="280846" cy="300082"/>
          </a:xfrm>
          <a:prstGeom prst="rect">
            <a:avLst/>
          </a:prstGeom>
        </p:spPr>
        <p:txBody>
          <a:bodyPr wrap="none">
            <a:spAutoFit/>
          </a:bodyPr>
          <a:lstStyle/>
          <a:p>
            <a:pPr>
              <a:spcBef>
                <a:spcPct val="50000"/>
              </a:spcBef>
            </a:pPr>
            <a:r>
              <a:rPr lang="en-US" sz="1350"/>
              <a:t>0</a:t>
            </a:r>
          </a:p>
        </p:txBody>
      </p:sp>
      <p:sp>
        <p:nvSpPr>
          <p:cNvPr id="30" name="Title 1">
            <a:extLst>
              <a:ext uri="{FF2B5EF4-FFF2-40B4-BE49-F238E27FC236}">
                <a16:creationId xmlns:a16="http://schemas.microsoft.com/office/drawing/2014/main" id="{F1D27C14-405C-4467-8ECD-9DDD98A3C3ED}"/>
              </a:ext>
            </a:extLst>
          </p:cNvPr>
          <p:cNvSpPr txBox="1">
            <a:spLocks/>
          </p:cNvSpPr>
          <p:nvPr/>
        </p:nvSpPr>
        <p:spPr>
          <a:xfrm>
            <a:off x="463981" y="4243395"/>
            <a:ext cx="8537576" cy="553998"/>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pPr marL="171450" indent="-171450">
              <a:buFont typeface="Wingdings" panose="05000000000000000000" pitchFamily="2" charset="2"/>
              <a:buChar char="Ø"/>
            </a:pPr>
            <a:r>
              <a:rPr lang="en-US" sz="1200" dirty="0">
                <a:solidFill>
                  <a:schemeClr val="tx1"/>
                </a:solidFill>
              </a:rPr>
              <a:t>The assessment result of performance of implemented Quality Management System for UL International Demko A/S shows some improvement in general processes</a:t>
            </a:r>
          </a:p>
          <a:p>
            <a:pPr marL="171450" indent="-171450">
              <a:buFont typeface="Wingdings" panose="05000000000000000000" pitchFamily="2" charset="2"/>
              <a:buChar char="Ø"/>
            </a:pPr>
            <a:r>
              <a:rPr lang="en-US" sz="1200" dirty="0">
                <a:solidFill>
                  <a:schemeClr val="tx1"/>
                </a:solidFill>
              </a:rPr>
              <a:t>There are </a:t>
            </a:r>
            <a:r>
              <a:rPr lang="en-US" sz="1200" b="1" dirty="0">
                <a:solidFill>
                  <a:schemeClr val="tx1"/>
                </a:solidFill>
              </a:rPr>
              <a:t>no</a:t>
            </a:r>
            <a:r>
              <a:rPr lang="en-US" sz="1200" dirty="0">
                <a:solidFill>
                  <a:schemeClr val="tx1"/>
                </a:solidFill>
              </a:rPr>
              <a:t> high-risk areas that need urgent attention but/and some improvement is required for records overall</a:t>
            </a:r>
          </a:p>
        </p:txBody>
      </p:sp>
      <p:graphicFrame>
        <p:nvGraphicFramePr>
          <p:cNvPr id="25" name="Chart 24">
            <a:extLst>
              <a:ext uri="{FF2B5EF4-FFF2-40B4-BE49-F238E27FC236}">
                <a16:creationId xmlns:a16="http://schemas.microsoft.com/office/drawing/2014/main" id="{D1E72763-2E66-49C8-B68E-154361B28BDF}"/>
              </a:ext>
            </a:extLst>
          </p:cNvPr>
          <p:cNvGraphicFramePr>
            <a:graphicFrameLocks/>
          </p:cNvGraphicFramePr>
          <p:nvPr>
            <p:extLst>
              <p:ext uri="{D42A27DB-BD31-4B8C-83A1-F6EECF244321}">
                <p14:modId xmlns:p14="http://schemas.microsoft.com/office/powerpoint/2010/main" val="137287638"/>
              </p:ext>
            </p:extLst>
          </p:nvPr>
        </p:nvGraphicFramePr>
        <p:xfrm>
          <a:off x="4842163" y="1049314"/>
          <a:ext cx="3998625" cy="2518026"/>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C16D113A-4BBB-4586-AC42-CD1BD6DC0EED}"/>
              </a:ext>
            </a:extLst>
          </p:cNvPr>
          <p:cNvSpPr txBox="1"/>
          <p:nvPr/>
        </p:nvSpPr>
        <p:spPr>
          <a:xfrm>
            <a:off x="1219201" y="4806097"/>
            <a:ext cx="7841672" cy="246221"/>
          </a:xfrm>
          <a:prstGeom prst="rect">
            <a:avLst/>
          </a:prstGeom>
          <a:noFill/>
        </p:spPr>
        <p:txBody>
          <a:bodyPr wrap="square" rtlCol="0">
            <a:spAutoFit/>
          </a:bodyPr>
          <a:lstStyle/>
          <a:p>
            <a:r>
              <a:rPr lang="en-GB" sz="1000" b="1" dirty="0">
                <a:solidFill>
                  <a:srgbClr val="FF0000"/>
                </a:solidFill>
              </a:rPr>
              <a:t>Maturity of UL International Demko A/S Certification Body will be presented for overall CB audit 2022-69-IQA</a:t>
            </a:r>
            <a:endParaRPr lang="en-US" sz="1000" b="1" dirty="0">
              <a:solidFill>
                <a:srgbClr val="FF0000"/>
              </a:solidFill>
            </a:endParaRPr>
          </a:p>
        </p:txBody>
      </p:sp>
    </p:spTree>
    <p:extLst>
      <p:ext uri="{BB962C8B-B14F-4D97-AF65-F5344CB8AC3E}">
        <p14:creationId xmlns:p14="http://schemas.microsoft.com/office/powerpoint/2010/main" val="427606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Audit Scope</a:t>
            </a:r>
          </a:p>
          <a:p>
            <a:pPr marL="228600" indent="-228600">
              <a:buFont typeface="Wingdings" panose="05000000000000000000" pitchFamily="2" charset="2"/>
              <a:buChar char="Ø"/>
            </a:pPr>
            <a:r>
              <a:rPr lang="en-US" dirty="0"/>
              <a:t>Technical Audits in Compliance Audit Process</a:t>
            </a:r>
          </a:p>
          <a:p>
            <a:pPr marL="228600" indent="-228600">
              <a:buFont typeface="Wingdings" panose="05000000000000000000" pitchFamily="2" charset="2"/>
              <a:buChar char="Ø"/>
            </a:pPr>
            <a:r>
              <a:rPr lang="en-US" dirty="0"/>
              <a:t>Objectives and Focus Areas</a:t>
            </a:r>
          </a:p>
          <a:p>
            <a:pPr marL="228600" indent="-228600">
              <a:buFont typeface="Wingdings" panose="05000000000000000000" pitchFamily="2" charset="2"/>
              <a:buChar char="Ø"/>
            </a:pPr>
            <a:r>
              <a:rPr lang="en-US" dirty="0"/>
              <a:t>Executive Summary </a:t>
            </a:r>
          </a:p>
          <a:p>
            <a:pPr marL="228600" indent="-228600">
              <a:buFont typeface="Wingdings" panose="05000000000000000000" pitchFamily="2" charset="2"/>
              <a:buChar char="Ø"/>
            </a:pPr>
            <a:r>
              <a:rPr lang="en-US" dirty="0"/>
              <a:t>Risks and Raised Concerns</a:t>
            </a:r>
          </a:p>
          <a:p>
            <a:pPr marL="228600" indent="-228600">
              <a:buFont typeface="Wingdings" panose="05000000000000000000" pitchFamily="2" charset="2"/>
              <a:buChar char="Ø"/>
            </a:pPr>
            <a:r>
              <a:rPr lang="en-US" dirty="0"/>
              <a:t>Recommended Improvement Roadmap </a:t>
            </a:r>
            <a:br>
              <a:rPr lang="en-US" dirty="0"/>
            </a:br>
            <a:r>
              <a:rPr lang="en-US" dirty="0"/>
              <a:t>and 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dirty="0">
                <a:solidFill>
                  <a:srgbClr val="C00000"/>
                </a:solidFill>
              </a:rPr>
              <a:t> Agenda: </a:t>
            </a:r>
            <a:endParaRPr lang="en-US" sz="1600" dirty="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Assessment Team: </a:t>
            </a:r>
            <a:endParaRPr lang="en-US" sz="1600" dirty="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486401" y="847852"/>
            <a:ext cx="332994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b="1" dirty="0"/>
              <a:t>Lead Auditor:</a:t>
            </a:r>
            <a:r>
              <a:rPr lang="en-US" dirty="0"/>
              <a:t>    	Grainne Cheevers</a:t>
            </a:r>
          </a:p>
          <a:p>
            <a:pPr marL="171450" indent="-171450">
              <a:spcAft>
                <a:spcPts val="0"/>
              </a:spcAft>
              <a:buClr>
                <a:srgbClr val="C00000"/>
              </a:buClr>
              <a:buFont typeface="Wingdings" panose="05000000000000000000" pitchFamily="2" charset="2"/>
              <a:buChar char="Ø"/>
            </a:pPr>
            <a:endParaRPr lang="en-US" dirty="0"/>
          </a:p>
          <a:p>
            <a:pPr marL="285750" indent="-285750">
              <a:spcAft>
                <a:spcPts val="0"/>
              </a:spcAft>
              <a:buClr>
                <a:srgbClr val="C00000"/>
              </a:buClr>
              <a:buFont typeface="Wingdings" panose="05000000000000000000" pitchFamily="2" charset="2"/>
              <a:buChar char="Ø"/>
            </a:pPr>
            <a:r>
              <a:rPr lang="en-US" b="1" dirty="0"/>
              <a:t>Auditors: </a:t>
            </a:r>
            <a:r>
              <a:rPr lang="en-US" dirty="0"/>
              <a:t>	           Michelle Howell</a:t>
            </a:r>
          </a:p>
          <a:p>
            <a:pPr lvl="5" indent="0">
              <a:spcAft>
                <a:spcPts val="0"/>
              </a:spcAft>
              <a:buClr>
                <a:srgbClr val="C00000"/>
              </a:buClr>
              <a:buNone/>
            </a:pPr>
            <a:r>
              <a:rPr lang="en-US" dirty="0"/>
              <a:t>			</a:t>
            </a:r>
            <a:r>
              <a:rPr lang="en-US" sz="1200" dirty="0"/>
              <a:t>Przemyslaw Zaleski</a:t>
            </a:r>
            <a:r>
              <a:rPr lang="en-US" b="1" dirty="0"/>
              <a:t>		</a:t>
            </a:r>
            <a:r>
              <a:rPr lang="en-US" dirty="0"/>
              <a:t>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7588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sz="1600" b="1" dirty="0">
                <a:solidFill>
                  <a:srgbClr val="C00000"/>
                </a:solidFill>
              </a:rPr>
              <a:t>UL International Demko A/S </a:t>
            </a:r>
            <a:r>
              <a:rPr lang="en-US" altLang="pt-BR" sz="1600" b="1" dirty="0">
                <a:solidFill>
                  <a:srgbClr val="C00000"/>
                </a:solidFill>
              </a:rPr>
              <a:t>Integration towards One UL - Laboratory </a:t>
            </a:r>
          </a:p>
        </p:txBody>
      </p:sp>
      <p:graphicFrame>
        <p:nvGraphicFramePr>
          <p:cNvPr id="4" name="Chart 3">
            <a:extLst>
              <a:ext uri="{FF2B5EF4-FFF2-40B4-BE49-F238E27FC236}">
                <a16:creationId xmlns:a16="http://schemas.microsoft.com/office/drawing/2014/main" id="{B2859DD6-A027-432D-845D-661D5DEE9AE2}"/>
              </a:ext>
            </a:extLst>
          </p:cNvPr>
          <p:cNvGraphicFramePr>
            <a:graphicFrameLocks/>
          </p:cNvGraphicFramePr>
          <p:nvPr/>
        </p:nvGraphicFramePr>
        <p:xfrm>
          <a:off x="1042987" y="735805"/>
          <a:ext cx="7058025" cy="36718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AB851BB-A118-4991-BDAF-318A953C4190}"/>
              </a:ext>
            </a:extLst>
          </p:cNvPr>
          <p:cNvSpPr txBox="1"/>
          <p:nvPr/>
        </p:nvSpPr>
        <p:spPr>
          <a:xfrm>
            <a:off x="374073" y="4610956"/>
            <a:ext cx="7841672" cy="246221"/>
          </a:xfrm>
          <a:prstGeom prst="rect">
            <a:avLst/>
          </a:prstGeom>
          <a:noFill/>
        </p:spPr>
        <p:txBody>
          <a:bodyPr wrap="square" rtlCol="0">
            <a:spAutoFit/>
          </a:bodyPr>
          <a:lstStyle/>
          <a:p>
            <a:r>
              <a:rPr lang="en-GB" sz="1000" b="1" dirty="0">
                <a:solidFill>
                  <a:srgbClr val="FF0000"/>
                </a:solidFill>
              </a:rPr>
              <a:t>Integration status of UL International Demko A/S Certification Body will be presented for overall CB audit 2022-69-IQA</a:t>
            </a:r>
            <a:endParaRPr lang="en-US" sz="1000" b="1" dirty="0">
              <a:solidFill>
                <a:srgbClr val="FF0000"/>
              </a:solidFill>
            </a:endParaRPr>
          </a:p>
        </p:txBody>
      </p:sp>
    </p:spTree>
    <p:extLst>
      <p:ext uri="{BB962C8B-B14F-4D97-AF65-F5344CB8AC3E}">
        <p14:creationId xmlns:p14="http://schemas.microsoft.com/office/powerpoint/2010/main" val="301637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A1189035-F727-4F92-AC1F-6AD4E233539E}"/>
              </a:ext>
            </a:extLst>
          </p:cNvPr>
          <p:cNvSpPr txBox="1">
            <a:spLocks/>
          </p:cNvSpPr>
          <p:nvPr/>
        </p:nvSpPr>
        <p:spPr>
          <a:xfrm>
            <a:off x="5105401" y="2408265"/>
            <a:ext cx="4038599" cy="88838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a:spcAft>
                <a:spcPts val="0"/>
              </a:spcAft>
            </a:pPr>
            <a:r>
              <a:rPr lang="en-US" b="1" dirty="0"/>
              <a:t>			</a:t>
            </a:r>
            <a:r>
              <a:rPr lang="en-US" dirty="0"/>
              <a:t>           </a:t>
            </a:r>
          </a:p>
        </p:txBody>
      </p:sp>
      <p:graphicFrame>
        <p:nvGraphicFramePr>
          <p:cNvPr id="12" name="Table 11">
            <a:extLst>
              <a:ext uri="{FF2B5EF4-FFF2-40B4-BE49-F238E27FC236}">
                <a16:creationId xmlns:a16="http://schemas.microsoft.com/office/drawing/2014/main" id="{87AD51B9-F6C6-4869-B591-1342DE691AA9}"/>
              </a:ext>
            </a:extLst>
          </p:cNvPr>
          <p:cNvGraphicFramePr>
            <a:graphicFrameLocks noGrp="1"/>
          </p:cNvGraphicFramePr>
          <p:nvPr>
            <p:extLst>
              <p:ext uri="{D42A27DB-BD31-4B8C-83A1-F6EECF244321}">
                <p14:modId xmlns:p14="http://schemas.microsoft.com/office/powerpoint/2010/main" val="1506380834"/>
              </p:ext>
            </p:extLst>
          </p:nvPr>
        </p:nvGraphicFramePr>
        <p:xfrm>
          <a:off x="678873" y="190500"/>
          <a:ext cx="7581208" cy="4764024"/>
        </p:xfrm>
        <a:graphic>
          <a:graphicData uri="http://schemas.openxmlformats.org/drawingml/2006/table">
            <a:tbl>
              <a:tblPr firstRow="1" firstCol="1" bandRow="1"/>
              <a:tblGrid>
                <a:gridCol w="3936238">
                  <a:extLst>
                    <a:ext uri="{9D8B030D-6E8A-4147-A177-3AD203B41FA5}">
                      <a16:colId xmlns:a16="http://schemas.microsoft.com/office/drawing/2014/main" val="2774399271"/>
                    </a:ext>
                  </a:extLst>
                </a:gridCol>
                <a:gridCol w="1209118">
                  <a:extLst>
                    <a:ext uri="{9D8B030D-6E8A-4147-A177-3AD203B41FA5}">
                      <a16:colId xmlns:a16="http://schemas.microsoft.com/office/drawing/2014/main" val="1880037827"/>
                    </a:ext>
                  </a:extLst>
                </a:gridCol>
                <a:gridCol w="995587">
                  <a:extLst>
                    <a:ext uri="{9D8B030D-6E8A-4147-A177-3AD203B41FA5}">
                      <a16:colId xmlns:a16="http://schemas.microsoft.com/office/drawing/2014/main" val="1767864653"/>
                    </a:ext>
                  </a:extLst>
                </a:gridCol>
                <a:gridCol w="1440265">
                  <a:extLst>
                    <a:ext uri="{9D8B030D-6E8A-4147-A177-3AD203B41FA5}">
                      <a16:colId xmlns:a16="http://schemas.microsoft.com/office/drawing/2014/main" val="4200762381"/>
                    </a:ext>
                  </a:extLst>
                </a:gridCol>
              </a:tblGrid>
              <a:tr h="128016">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Schemes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US" sz="9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Associated Audit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US" sz="9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Findings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US" sz="9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Observations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863060490"/>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IECEE CBTL (Lab and Processes)</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2022-60-IQA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4</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534634"/>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IECEE NCB (CB Scheme)</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2022-760-IQA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7555606"/>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UL International Demko A/S Notified Body</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(ATEX)</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2022-741-IQA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458053"/>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IECEX (Processes)</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2022-881-IQA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214003"/>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GS Mark Scheme Evaluation</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2022-110-IQA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625360"/>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Mandatory Energy Efficiency Labelling Scheme</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729650"/>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NORDIC CERTIFICATION SERVICE NOTIFICATION Evaluation</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2022-114-IQA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45869047"/>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162322"/>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ENEC LICENSE Evaluation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2022-111-IQA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45084898"/>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847957"/>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Measuring Instruments Directive Scheme Evaluation</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2022-741-IQA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99001162"/>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780753"/>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D-MARK Evaluation</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8320948"/>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442855"/>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Gulf Type Examination Certification Scheme Evaluation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solidFill>
                            <a:srgbClr val="505050"/>
                          </a:solidFill>
                          <a:effectLst/>
                          <a:latin typeface="Verdana" panose="020B0604030504040204" pitchFamily="34" charset="0"/>
                          <a:ea typeface="Times New Roman" panose="02020603050405020304" pitchFamily="18" charset="0"/>
                          <a:cs typeface="Times New Roman" panose="02020603050405020304" pitchFamily="18" charset="0"/>
                        </a:rPr>
                        <a:t>2022-153-IQA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solidFill>
                            <a:srgbClr val="50505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solidFill>
                            <a:srgbClr val="50505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42486868"/>
                  </a:ext>
                </a:extLst>
              </a:tr>
              <a:tr h="128016">
                <a:tc>
                  <a:txBody>
                    <a:bodyPr/>
                    <a:lstStyle/>
                    <a:p>
                      <a:pPr>
                        <a:tabLst>
                          <a:tab pos="6661150" algn="r"/>
                        </a:tabLst>
                      </a:pPr>
                      <a:r>
                        <a:rPr lang="en-US" sz="9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91060"/>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SASO Conformity Assessment Program (SALEEM) Evaluation</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57395195"/>
                  </a:ext>
                </a:extLst>
              </a:tr>
              <a:tr h="128016">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426097"/>
                  </a:ext>
                </a:extLst>
              </a:tr>
              <a:tr h="256032">
                <a:tc>
                  <a:txBody>
                    <a:bodyPr/>
                    <a:lstStyle/>
                    <a:p>
                      <a:pPr>
                        <a:tabLst>
                          <a:tab pos="6661150" algn="r"/>
                        </a:tabLs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Project for Bahrain Conformity Assessment Program Evaluation</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 1</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 0</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428038"/>
                  </a:ext>
                </a:extLst>
              </a:tr>
              <a:tr h="256032">
                <a:tc>
                  <a:txBody>
                    <a:bodyPr/>
                    <a:lstStyle/>
                    <a:p>
                      <a:pPr>
                        <a:tabLst>
                          <a:tab pos="6661150" algn="r"/>
                        </a:tabLs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Project for OMAN Conformity Assessment Program Evaluation</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 1</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 0</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691426"/>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US / CAN Safety Scheme Evaluation</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 4 + 1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845115"/>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UL Type Examination Certificate Evaluation</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469361"/>
                  </a:ext>
                </a:extLst>
              </a:tr>
              <a:tr h="256032">
                <a:tc>
                  <a:txBody>
                    <a:bodyPr/>
                    <a:lstStyle/>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Project for UL-EU Mark Safety Scheme Evaluation</a:t>
                      </a:r>
                    </a:p>
                    <a:p>
                      <a:pPr>
                        <a:tabLst>
                          <a:tab pos="6661150" algn="r"/>
                        </a:tabLs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2022-69-IQA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337" marR="393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2579806"/>
                  </a:ext>
                </a:extLst>
              </a:tr>
            </a:tbl>
          </a:graphicData>
        </a:graphic>
      </p:graphicFrame>
    </p:spTree>
    <p:extLst>
      <p:ext uri="{BB962C8B-B14F-4D97-AF65-F5344CB8AC3E}">
        <p14:creationId xmlns:p14="http://schemas.microsoft.com/office/powerpoint/2010/main" val="255787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sz="1100" dirty="0"/>
              <a:t>Based on review of testing and evaluation methods, and interviews with the staff including test witnessing for CBTL, the assessment team concluded that the quality system of UL International Demko A/S meets the requirements of ISO / IECE 17025:2017 and 17065:2012 where applicable. Findings, observations and opportunities for improvement have been raised to further strengthen the system and ensure continued compliance.</a:t>
            </a:r>
            <a:endParaRPr lang="en-US" sz="1100" dirty="0">
              <a:ea typeface="+mn-lt"/>
              <a:cs typeface="+mn-lt"/>
            </a:endParaRPr>
          </a:p>
          <a:p>
            <a:r>
              <a:rPr lang="en-US" sz="1100" b="1" dirty="0">
                <a:cs typeface="Arial"/>
              </a:rPr>
              <a:t>Overall 3 Observation for CBTL, and 2 Findings &amp; 2 Observations for NCB </a:t>
            </a:r>
            <a:r>
              <a:rPr lang="en-US" sz="1100" b="1" i="0" dirty="0">
                <a:effectLst/>
                <a:cs typeface="Arial"/>
              </a:rPr>
              <a:t>compliance </a:t>
            </a:r>
            <a:r>
              <a:rPr lang="en-US" sz="1100" b="1" dirty="0">
                <a:cs typeface="Arial"/>
              </a:rPr>
              <a:t>i</a:t>
            </a:r>
            <a:r>
              <a:rPr lang="en-US" sz="1100" b="1" i="0" dirty="0">
                <a:effectLst/>
                <a:cs typeface="Arial"/>
              </a:rPr>
              <a:t>ssues were raised, there were none significant enough in nature to provide a high risk to the business.</a:t>
            </a:r>
            <a:endParaRPr lang="en-US" sz="1100" dirty="0">
              <a:solidFill>
                <a:srgbClr val="FF0000"/>
              </a:solidFill>
              <a:ea typeface="+mn-lt"/>
              <a:cs typeface="+mn-lt"/>
            </a:endParaRPr>
          </a:p>
          <a:p>
            <a:r>
              <a:rPr lang="en-US" sz="1100" b="1" u="sng" dirty="0"/>
              <a:t>Strengths</a:t>
            </a:r>
          </a:p>
          <a:p>
            <a:pPr marL="171450" indent="-171450">
              <a:buFont typeface="Arial" panose="020B0604020202020204" pitchFamily="34" charset="0"/>
              <a:buChar char="•"/>
            </a:pPr>
            <a:r>
              <a:rPr lang="en-US" sz="1100" dirty="0"/>
              <a:t>Technical knowledge</a:t>
            </a:r>
          </a:p>
          <a:p>
            <a:pPr marL="171450" indent="-171450">
              <a:buFont typeface="Arial" panose="020B0604020202020204" pitchFamily="34" charset="0"/>
              <a:buChar char="•"/>
            </a:pPr>
            <a:r>
              <a:rPr lang="en-US" sz="1100" dirty="0"/>
              <a:t>Engagement with process and willingness to integrate and improve</a:t>
            </a:r>
          </a:p>
          <a:p>
            <a:endParaRPr lang="en-US" sz="1100" dirty="0"/>
          </a:p>
          <a:p>
            <a:r>
              <a:rPr lang="en-US" sz="1100" b="1" u="sng" dirty="0"/>
              <a:t>Weaknesses</a:t>
            </a:r>
          </a:p>
          <a:p>
            <a:pPr marL="171450" indent="-171450">
              <a:buFont typeface="Arial" panose="020B0604020202020204" pitchFamily="34" charset="0"/>
              <a:buChar char="•"/>
            </a:pPr>
            <a:r>
              <a:rPr lang="en-US" sz="1100" dirty="0"/>
              <a:t>Record keeping in general, competency records, application </a:t>
            </a:r>
          </a:p>
          <a:p>
            <a:pPr marL="171450" indent="-171450">
              <a:buFont typeface="Arial" panose="020B0604020202020204" pitchFamily="34" charset="0"/>
              <a:buChar char="•"/>
            </a:pPr>
            <a:r>
              <a:rPr lang="en-US" sz="1100" dirty="0"/>
              <a:t>Follow up of actions raised during AMR</a:t>
            </a:r>
          </a:p>
          <a:p>
            <a:pPr marL="171450" indent="-171450">
              <a:buFont typeface="Arial" panose="020B0604020202020204" pitchFamily="34" charset="0"/>
              <a:buChar char="•"/>
            </a:pPr>
            <a:r>
              <a:rPr lang="en-US" sz="1100" dirty="0"/>
              <a:t>Confidentiality – NDAs and certificates sent to wrong customer</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a:t>Summary</a:t>
            </a:r>
            <a:endParaRPr lang="en-US" sz="1800">
              <a:cs typeface="Arial"/>
            </a:endParaRPr>
          </a:p>
        </p:txBody>
      </p:sp>
    </p:spTree>
    <p:extLst>
      <p:ext uri="{BB962C8B-B14F-4D97-AF65-F5344CB8AC3E}">
        <p14:creationId xmlns:p14="http://schemas.microsoft.com/office/powerpoint/2010/main" val="260850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31619" y="1290205"/>
            <a:ext cx="8534400" cy="2462213"/>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Plan 2023 Audit</a:t>
            </a:r>
          </a:p>
          <a:p>
            <a:pPr marL="171450"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Dates: IECEE CBTL (Test Witness  to be completed before 2023 IQA – AMS to support)</a:t>
            </a:r>
          </a:p>
          <a:p>
            <a:pPr marL="628650" lvl="1" indent="-171450">
              <a:buFont typeface="Wingdings" panose="05000000000000000000" pitchFamily="2" charset="2"/>
              <a:buChar char="Ø"/>
              <a:defRPr/>
            </a:pPr>
            <a:r>
              <a:rPr lang="en-US" sz="1400" dirty="0">
                <a:latin typeface="+mj-lt"/>
              </a:rPr>
              <a:t>Dates: IECEE NCB </a:t>
            </a:r>
          </a:p>
          <a:p>
            <a:pPr marL="628650" lvl="1" indent="-171450">
              <a:buFont typeface="Wingdings" panose="05000000000000000000" pitchFamily="2" charset="2"/>
              <a:buChar char="Ø"/>
              <a:defRPr/>
            </a:pPr>
            <a:r>
              <a:rPr lang="en-US" sz="1400" dirty="0">
                <a:latin typeface="+mj-lt"/>
              </a:rPr>
              <a:t>Expectation: Ongoing review of staff (Global) responsible for Certification activities under UL Demko NCB and CBTL over period November 2022-2023 -  AMS to support).</a:t>
            </a:r>
          </a:p>
          <a:p>
            <a:pPr>
              <a:defRPr/>
            </a:pPr>
            <a:endParaRPr lang="en-US" sz="1400" dirty="0">
              <a:latin typeface="+mj-lt"/>
            </a:endParaRPr>
          </a:p>
          <a:p>
            <a:pPr marL="171450" indent="-171450">
              <a:buFont typeface="Wingdings" panose="05000000000000000000" pitchFamily="2" charset="2"/>
              <a:buChar char="Ø"/>
              <a:defRPr/>
            </a:pPr>
            <a:r>
              <a:rPr lang="en-US" sz="1400" dirty="0">
                <a:latin typeface="+mj-lt"/>
              </a:rPr>
              <a:t>Continue integration to One UL Enterprise policies</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3" y="962326"/>
            <a:ext cx="3803904" cy="502920"/>
          </a:xfrm>
        </p:spPr>
        <p:txBody>
          <a:bodyPr/>
          <a:lstStyle/>
          <a:p>
            <a:r>
              <a:rPr lang="en-GB" dirty="0"/>
              <a:t>Opening Meeting Attendees			</a:t>
            </a:r>
            <a:endParaRPr lang="en-US" dirty="0"/>
          </a:p>
        </p:txBody>
      </p:sp>
      <p:sp>
        <p:nvSpPr>
          <p:cNvPr id="4" name="Content Placeholder 3">
            <a:extLst>
              <a:ext uri="{FF2B5EF4-FFF2-40B4-BE49-F238E27FC236}">
                <a16:creationId xmlns:a16="http://schemas.microsoft.com/office/drawing/2014/main" id="{6FC5E5BB-70FE-476F-8BC0-634B2C77B413}"/>
              </a:ext>
            </a:extLst>
          </p:cNvPr>
          <p:cNvSpPr>
            <a:spLocks noGrp="1"/>
          </p:cNvSpPr>
          <p:nvPr>
            <p:ph sz="half" idx="1"/>
          </p:nvPr>
        </p:nvSpPr>
        <p:spPr>
          <a:xfrm>
            <a:off x="411163" y="1577340"/>
            <a:ext cx="3944621" cy="3013710"/>
          </a:xfrm>
        </p:spPr>
        <p:txBody>
          <a:bodyPr>
            <a:normAutofit fontScale="92500" lnSpcReduction="10000"/>
          </a:bodyPr>
          <a:lstStyle/>
          <a:p>
            <a:r>
              <a:rPr lang="en-GB" dirty="0"/>
              <a:t>Flemming Hegner as Lab Leader</a:t>
            </a:r>
          </a:p>
          <a:p>
            <a:r>
              <a:rPr lang="en-GB" dirty="0"/>
              <a:t>Peter Mortensen as Business Manager</a:t>
            </a:r>
          </a:p>
          <a:p>
            <a:r>
              <a:rPr lang="en-GB" dirty="0"/>
              <a:t>Thomas Wilson as CAB Manager</a:t>
            </a:r>
          </a:p>
          <a:p>
            <a:r>
              <a:rPr lang="en-GB" dirty="0"/>
              <a:t>Marijo Cosic as Technical Expert</a:t>
            </a:r>
          </a:p>
          <a:p>
            <a:r>
              <a:rPr lang="en-GB" dirty="0"/>
              <a:t>Clause Madsen as Operations Manager</a:t>
            </a:r>
          </a:p>
          <a:p>
            <a:r>
              <a:rPr lang="en-GB" dirty="0"/>
              <a:t>Jan-Erik Storgaard as Senior Quality Engineer</a:t>
            </a:r>
          </a:p>
          <a:p>
            <a:r>
              <a:rPr lang="en-US" dirty="0"/>
              <a:t>Grainne Cheevers as Lead Auditor</a:t>
            </a:r>
          </a:p>
          <a:p>
            <a:r>
              <a:rPr lang="en-US" dirty="0"/>
              <a:t>Michelle Howell as Auditor (2022-69-IQA)</a:t>
            </a:r>
          </a:p>
          <a:p>
            <a:r>
              <a:rPr lang="en-US" sz="1200" dirty="0"/>
              <a:t>Przemyslaw Zaleski as Auditor</a:t>
            </a:r>
            <a:endParaRPr lang="en-US" dirty="0"/>
          </a:p>
          <a:p>
            <a:endParaRPr lang="en-US" dirty="0"/>
          </a:p>
        </p:txBody>
      </p:sp>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572000" y="962326"/>
            <a:ext cx="3803904" cy="502920"/>
          </a:xfrm>
        </p:spPr>
        <p:txBody>
          <a:bodyPr/>
          <a:lstStyle/>
          <a:p>
            <a:r>
              <a:rPr lang="en-GB" dirty="0"/>
              <a:t>Closing Meeting Attendees – 28</a:t>
            </a:r>
            <a:r>
              <a:rPr lang="en-GB" baseline="30000" dirty="0"/>
              <a:t>th</a:t>
            </a:r>
            <a:r>
              <a:rPr lang="en-GB" dirty="0"/>
              <a:t> November</a:t>
            </a:r>
            <a:endParaRPr lang="en-US" dirty="0"/>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r>
              <a:rPr lang="en-GB" dirty="0"/>
              <a:t>Flemming Hegner as Lab Leader</a:t>
            </a:r>
          </a:p>
          <a:p>
            <a:r>
              <a:rPr lang="en-GB" dirty="0"/>
              <a:t>Peter Mortensen as Business Manager</a:t>
            </a:r>
          </a:p>
          <a:p>
            <a:r>
              <a:rPr lang="en-GB" dirty="0"/>
              <a:t>Thomas Wilson as CAB Manager</a:t>
            </a:r>
          </a:p>
          <a:p>
            <a:r>
              <a:rPr lang="en-GB" dirty="0"/>
              <a:t>Marijo Cosic as Technical Expert</a:t>
            </a:r>
          </a:p>
          <a:p>
            <a:r>
              <a:rPr lang="en-GB" dirty="0"/>
              <a:t>Clause Madsen as Operations Manager</a:t>
            </a:r>
          </a:p>
          <a:p>
            <a:r>
              <a:rPr lang="en-GB" dirty="0"/>
              <a:t>Jan-Erik Storgaard as Senior Quality Engineer</a:t>
            </a:r>
          </a:p>
          <a:p>
            <a:r>
              <a:rPr lang="en-US" dirty="0"/>
              <a:t>Grainne Cheevers as Lead Auditor</a:t>
            </a:r>
          </a:p>
          <a:p>
            <a:r>
              <a:rPr lang="en-US" sz="1200" dirty="0"/>
              <a:t>Przemyslaw Zaleski as Auditor</a:t>
            </a:r>
            <a:endParaRPr lang="en-US" dirty="0"/>
          </a:p>
          <a:p>
            <a:endParaRPr lang="en-US" dirty="0"/>
          </a:p>
        </p:txBody>
      </p:sp>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b="1" dirty="0"/>
              <a:t> </a:t>
            </a:r>
            <a:r>
              <a:rPr lang="en-US" dirty="0"/>
              <a:t>The scope of the audit was reviewing the implementation of the </a:t>
            </a:r>
            <a:r>
              <a:rPr lang="pt-BR" dirty="0"/>
              <a:t>UL Demko International A/S</a:t>
            </a:r>
          </a:p>
          <a:p>
            <a:pPr marL="171450" indent="-171450">
              <a:spcAft>
                <a:spcPts val="600"/>
              </a:spcAft>
              <a:buFont typeface="Wingdings" panose="05000000000000000000" pitchFamily="2" charset="2"/>
              <a:buChar char="Ø"/>
            </a:pPr>
            <a:r>
              <a:rPr lang="en-US" dirty="0"/>
              <a:t>ISO/IEC 17025:2017 testing laboratory activities under accreditation by IECEE performed locally at UL International Demko A/S</a:t>
            </a:r>
          </a:p>
          <a:p>
            <a:pPr marL="171450" indent="-171450">
              <a:spcAft>
                <a:spcPts val="600"/>
              </a:spcAft>
              <a:buFont typeface="Wingdings" panose="05000000000000000000" pitchFamily="2" charset="2"/>
              <a:buChar char="Ø"/>
            </a:pPr>
            <a:r>
              <a:rPr lang="en-US" dirty="0"/>
              <a:t>IECEE CB Scheme laboratory activities under recognition no TL-005 by IECEE including:</a:t>
            </a:r>
          </a:p>
          <a:p>
            <a:pPr marL="171450" indent="-171450">
              <a:spcAft>
                <a:spcPts val="600"/>
              </a:spcAft>
              <a:buFont typeface="Wingdings" panose="05000000000000000000" pitchFamily="2" charset="2"/>
              <a:buChar char="Ø"/>
            </a:pPr>
            <a:r>
              <a:rPr lang="en-US" dirty="0"/>
              <a:t>product evaluation;</a:t>
            </a:r>
          </a:p>
          <a:p>
            <a:pPr marL="171450" indent="-171450">
              <a:spcAft>
                <a:spcPts val="600"/>
              </a:spcAft>
              <a:buFont typeface="Wingdings" panose="05000000000000000000" pitchFamily="2" charset="2"/>
              <a:buChar char="Ø"/>
            </a:pPr>
            <a:r>
              <a:rPr lang="en-US" dirty="0"/>
              <a:t>product testing.</a:t>
            </a:r>
          </a:p>
          <a:p>
            <a:endParaRPr lang="en-US" dirty="0"/>
          </a:p>
          <a:p>
            <a:pPr marL="171450" indent="-171450">
              <a:buFont typeface="Wingdings" panose="05000000000000000000" pitchFamily="2" charset="2"/>
              <a:buChar char="Ø"/>
            </a:pPr>
            <a:r>
              <a:rPr lang="en-US" b="1" dirty="0"/>
              <a:t>Areas sampled and assessed against relevant requirements:</a:t>
            </a:r>
          </a:p>
          <a:p>
            <a:pPr marL="173038" lvl="1" indent="0">
              <a:buNone/>
            </a:pPr>
            <a:r>
              <a:rPr lang="en-US" dirty="0"/>
              <a:t>Organization and Leadership; Competency management, Handling of samples, Reporting of results, Evaluation procedures, Records management, Complaints, Management System Documentation</a:t>
            </a:r>
            <a:r>
              <a:rPr lang="en-US" b="1" dirty="0"/>
              <a:t>.</a:t>
            </a:r>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3429000" cy="276999"/>
          </a:xfrm>
        </p:spPr>
        <p:txBody>
          <a:bodyPr/>
          <a:lstStyle/>
          <a:p>
            <a:r>
              <a:rPr lang="en-US" sz="1800" b="1" dirty="0">
                <a:solidFill>
                  <a:srgbClr val="C00000"/>
                </a:solidFill>
              </a:rPr>
              <a:t>Audit Scope</a:t>
            </a:r>
            <a:endParaRPr lang="en-US" sz="1800" dirty="0">
              <a:solidFill>
                <a:srgbClr val="C00000"/>
              </a:solidFill>
            </a:endParaRPr>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248778" y="472669"/>
            <a:ext cx="4339990" cy="3810000"/>
          </a:xfrm>
          <a:prstGeom prst="rect">
            <a:avLst/>
          </a:prstGeom>
        </p:spPr>
        <p:txBody>
          <a:bodyPr>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Merging I</a:t>
            </a:r>
            <a:r>
              <a:rPr lang="pl-PL" sz="1100" dirty="0"/>
              <a:t>C</a:t>
            </a:r>
            <a:r>
              <a:rPr lang="en-US" sz="1100" dirty="0"/>
              <a:t>A and technical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a:t>
            </a: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922" lvl="2" indent="-171450">
              <a:spcAft>
                <a:spcPts val="0"/>
              </a:spcAft>
              <a:buFont typeface="Wingdings" panose="05000000000000000000" pitchFamily="2" charset="2"/>
              <a:buChar char="Ø"/>
            </a:pPr>
            <a:endParaRPr lang="en-US" sz="1100" b="1" i="1" dirty="0"/>
          </a:p>
          <a:p>
            <a:pPr marL="518922" lvl="2" indent="-171450">
              <a:spcAft>
                <a:spcPts val="0"/>
              </a:spcAft>
              <a:buFont typeface="Wingdings" panose="05000000000000000000" pitchFamily="2" charset="2"/>
              <a:buChar char="Ø"/>
            </a:pPr>
            <a:r>
              <a:rPr lang="en-US" sz="1100" b="1" i="1" dirty="0"/>
              <a:t>Maturity level, </a:t>
            </a:r>
          </a:p>
          <a:p>
            <a:pPr marL="518922" lvl="2" indent="-171450">
              <a:spcAft>
                <a:spcPts val="0"/>
              </a:spcAft>
              <a:buFont typeface="Wingdings" panose="05000000000000000000" pitchFamily="2" charset="2"/>
              <a:buChar char="Ø"/>
            </a:pPr>
            <a:r>
              <a:rPr lang="en-US" sz="1100" b="1" i="1" dirty="0"/>
              <a:t>One UL Integration level </a:t>
            </a:r>
          </a:p>
          <a:p>
            <a:pPr marL="518922" lvl="2" indent="-171450">
              <a:spcAft>
                <a:spcPts val="0"/>
              </a:spcAft>
              <a:buFont typeface="Wingdings" panose="05000000000000000000" pitchFamily="2" charset="2"/>
              <a:buChar char="Ø"/>
            </a:pPr>
            <a:r>
              <a:rPr lang="en-US" sz="1100" b="1" i="1" dirty="0"/>
              <a:t>Governance level</a:t>
            </a:r>
          </a:p>
          <a:p>
            <a:pPr marL="518922" lvl="2" indent="-171450">
              <a:spcAft>
                <a:spcPts val="0"/>
              </a:spcAft>
              <a:buFont typeface="Wingdings" panose="05000000000000000000" pitchFamily="2" charset="2"/>
              <a:buChar char="Ø"/>
            </a:pPr>
            <a:r>
              <a:rPr lang="en-US" sz="1100" b="1" i="1" dirty="0"/>
              <a:t>Associated Potential Risk linked the findings, </a:t>
            </a:r>
          </a:p>
          <a:p>
            <a:pPr marL="518922" lvl="2" indent="-171450">
              <a:spcAft>
                <a:spcPts val="0"/>
              </a:spcAft>
              <a:buFont typeface="Wingdings" panose="05000000000000000000" pitchFamily="2" charset="2"/>
              <a:buChar char="Ø"/>
            </a:pPr>
            <a:r>
              <a:rPr lang="en-US" sz="1100" b="1" i="1" dirty="0"/>
              <a:t>Voluntary Suspension of Operations </a:t>
            </a:r>
          </a:p>
          <a:p>
            <a:pPr marL="518922" lvl="2" indent="-171450">
              <a:spcAft>
                <a:spcPts val="0"/>
              </a:spcAft>
              <a:buFont typeface="Wingdings" panose="05000000000000000000" pitchFamily="2" charset="2"/>
              <a:buChar char="Ø"/>
            </a:pPr>
            <a:r>
              <a:rPr lang="en-US" sz="1100" b="1" i="1" dirty="0"/>
              <a:t>Impartiality </a:t>
            </a:r>
          </a:p>
          <a:p>
            <a:pPr marL="518922"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497832" y="315501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sp>
        <p:nvSpPr>
          <p:cNvPr id="48" name="TextBox 47">
            <a:extLst>
              <a:ext uri="{FF2B5EF4-FFF2-40B4-BE49-F238E27FC236}">
                <a16:creationId xmlns:a16="http://schemas.microsoft.com/office/drawing/2014/main" id="{8643D86D-1E1E-46EC-97F0-072DD9765FB6}"/>
              </a:ext>
            </a:extLst>
          </p:cNvPr>
          <p:cNvSpPr txBox="1"/>
          <p:nvPr/>
        </p:nvSpPr>
        <p:spPr>
          <a:xfrm>
            <a:off x="4767593" y="3275556"/>
            <a:ext cx="4065887" cy="507831"/>
          </a:xfrm>
          <a:prstGeom prst="rect">
            <a:avLst/>
          </a:prstGeom>
          <a:noFill/>
        </p:spPr>
        <p:txBody>
          <a:bodyPr wrap="square" rtlCol="0">
            <a:spAutoFit/>
          </a:bodyPr>
          <a:lstStyle/>
          <a:p>
            <a:pPr algn="ctr"/>
            <a:r>
              <a:rPr lang="en-US" sz="1350" b="1"/>
              <a:t>Governance, </a:t>
            </a:r>
            <a:r>
              <a:rPr lang="en-US" sz="1350"/>
              <a:t>Management System </a:t>
            </a:r>
            <a:r>
              <a:rPr lang="en-US" sz="1350" b="1"/>
              <a:t>Maturity </a:t>
            </a:r>
            <a:r>
              <a:rPr lang="en-US" sz="1350"/>
              <a:t>Level and </a:t>
            </a:r>
            <a:r>
              <a:rPr lang="en-US" sz="1350" b="1">
                <a:solidFill>
                  <a:srgbClr val="FF0000"/>
                </a:solidFill>
              </a:rPr>
              <a:t>One UL </a:t>
            </a:r>
            <a:r>
              <a:rPr lang="en-US" sz="1350"/>
              <a:t>Integration Indicators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633C1D-897F-428B-890A-6B4DB2B97706}"/>
              </a:ext>
            </a:extLst>
          </p:cNvPr>
          <p:cNvCxnSpPr>
            <a:cxnSpLocks/>
          </p:cNvCxnSpPr>
          <p:nvPr/>
        </p:nvCxnSpPr>
        <p:spPr>
          <a:xfrm rot="10800000">
            <a:off x="4934525" y="3268448"/>
            <a:ext cx="3779875" cy="1594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Tree>
    <p:extLst>
      <p:ext uri="{BB962C8B-B14F-4D97-AF65-F5344CB8AC3E}">
        <p14:creationId xmlns:p14="http://schemas.microsoft.com/office/powerpoint/2010/main" val="426333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35426"/>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Test Witness</a:t>
              </a:r>
              <a:endParaRPr lang="en-US" sz="675" b="1">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IQA Team with input from COU</a:t>
              </a:r>
              <a:endParaRPr lang="en-US" sz="900" b="1">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71391"/>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17694"/>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Maturity Level</a:t>
              </a:r>
              <a:endParaRPr lang="en-US" sz="675" b="1">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42641"/>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49302"/>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Single Source of Data per CAB / COU </a:t>
              </a:r>
              <a:endParaRPr lang="en-US" sz="900" b="1">
                <a:solidFill>
                  <a:prstClr val="black"/>
                </a:solidFill>
                <a:latin typeface="Arial" pitchFamily="34" charset="0"/>
                <a:cs typeface="Arial" pitchFamily="34" charset="0"/>
              </a:endParaRPr>
            </a:p>
          </p:txBody>
        </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a:solidFill>
                  <a:schemeClr val="tx1"/>
                </a:solidFill>
              </a:rPr>
              <a:t>Throughout the year</a:t>
            </a:r>
            <a:endParaRPr lang="en-US" sz="800" b="1">
              <a:solidFill>
                <a:schemeClr val="tx1"/>
              </a:solidFill>
            </a:endParaRPr>
          </a:p>
        </p:txBody>
      </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0692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F7BF4-3063-45A0-B070-2D5D428B08DC}"/>
              </a:ext>
            </a:extLst>
          </p:cNvPr>
          <p:cNvSpPr txBox="1"/>
          <p:nvPr/>
        </p:nvSpPr>
        <p:spPr>
          <a:xfrm>
            <a:off x="369847" y="1566225"/>
            <a:ext cx="8098860" cy="1169551"/>
          </a:xfrm>
          <a:prstGeom prst="rect">
            <a:avLst/>
          </a:prstGeom>
          <a:solidFill>
            <a:schemeClr val="bg1"/>
          </a:solidFill>
        </p:spPr>
        <p:txBody>
          <a:bodyPr wrap="square">
            <a:spAutoFit/>
          </a:bodyPr>
          <a:lstStyle/>
          <a:p>
            <a:r>
              <a:rPr lang="en-US" sz="1400">
                <a:effectLst/>
                <a:latin typeface="Calibri" panose="020F0502020204030204" pitchFamily="34" charset="0"/>
                <a:ea typeface="Calibri" panose="020F0502020204030204" pitchFamily="34" charset="0"/>
              </a:rPr>
              <a:t>CAB Capabilities:</a:t>
            </a:r>
          </a:p>
          <a:p>
            <a:r>
              <a:rPr lang="en-US" sz="1400" u="sng">
                <a:solidFill>
                  <a:srgbClr val="0563C1"/>
                </a:solidFill>
                <a:effectLst/>
                <a:latin typeface="Calibri" panose="020F0502020204030204" pitchFamily="34" charset="0"/>
                <a:ea typeface="Calibri" panose="020F0502020204030204" pitchFamily="34" charset="0"/>
                <a:hlinkClick r:id="rId2"/>
              </a:rPr>
              <a:t>https://ul.sharepoint.com/sites/GRPEMEALAEMEALAQualityTeam/Lists/CAB%20Capabilities/AllItems.aspx</a:t>
            </a:r>
            <a:endParaRPr lang="en-US" sz="1400">
              <a:effectLst/>
              <a:latin typeface="Calibri" panose="020F0502020204030204" pitchFamily="34" charset="0"/>
              <a:ea typeface="Calibri" panose="020F0502020204030204" pitchFamily="34" charset="0"/>
            </a:endParaRPr>
          </a:p>
          <a:p>
            <a:r>
              <a:rPr lang="en-US" sz="1400">
                <a:solidFill>
                  <a:srgbClr val="000000"/>
                </a:solidFill>
                <a:effectLst/>
                <a:latin typeface="Calibri" panose="020F0502020204030204" pitchFamily="34" charset="0"/>
                <a:ea typeface="Calibri" panose="020F0502020204030204" pitchFamily="34" charset="0"/>
              </a:rPr>
              <a:t> </a:t>
            </a:r>
            <a:endParaRPr lang="en-US" sz="1400">
              <a:effectLst/>
              <a:latin typeface="Calibri" panose="020F0502020204030204" pitchFamily="34" charset="0"/>
              <a:ea typeface="Calibri" panose="020F0502020204030204" pitchFamily="34" charset="0"/>
            </a:endParaRPr>
          </a:p>
          <a:p>
            <a:r>
              <a:rPr lang="en-US" sz="1400">
                <a:effectLst/>
                <a:latin typeface="Calibri" panose="020F0502020204030204" pitchFamily="34" charset="0"/>
                <a:ea typeface="Calibri" panose="020F0502020204030204" pitchFamily="34" charset="0"/>
              </a:rPr>
              <a:t>CAB Standards / Schemes:</a:t>
            </a:r>
          </a:p>
          <a:p>
            <a:r>
              <a:rPr lang="en-US" sz="1400" u="sng">
                <a:solidFill>
                  <a:srgbClr val="0563C1"/>
                </a:solidFill>
                <a:effectLst/>
                <a:latin typeface="Calibri" panose="020F0502020204030204" pitchFamily="34" charset="0"/>
                <a:ea typeface="Calibri" panose="020F0502020204030204" pitchFamily="34" charset="0"/>
                <a:hlinkClick r:id="rId3"/>
              </a:rPr>
              <a:t>https://ul.sharepoint.com/sites/GRPEMEALAEMEALAQualityTeam/Lists/CAB%20Activities/AllItems.aspx</a:t>
            </a:r>
            <a:endParaRPr lang="en-US" sz="1400">
              <a:effectLst/>
              <a:latin typeface="Calibri" panose="020F0502020204030204" pitchFamily="34" charset="0"/>
              <a:ea typeface="Calibri" panose="020F0502020204030204" pitchFamily="34" charset="0"/>
            </a:endParaRPr>
          </a:p>
        </p:txBody>
      </p:sp>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Storage and accessibility</a:t>
            </a:r>
            <a:endParaRPr lang="en-US" sz="1800" dirty="0">
              <a:solidFill>
                <a:srgbClr val="C00000"/>
              </a:solidFill>
            </a:endParaRPr>
          </a:p>
        </p:txBody>
      </p:sp>
    </p:spTree>
    <p:extLst>
      <p:ext uri="{BB962C8B-B14F-4D97-AF65-F5344CB8AC3E}">
        <p14:creationId xmlns:p14="http://schemas.microsoft.com/office/powerpoint/2010/main" val="332627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085DFE-734D-4C09-82D4-1D4243560CA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Opportunities for Improvement </a:t>
            </a:r>
            <a:endParaRPr lang="en-US" sz="1800" dirty="0">
              <a:solidFill>
                <a:srgbClr val="C00000"/>
              </a:solidFill>
            </a:endParaRPr>
          </a:p>
        </p:txBody>
      </p:sp>
      <p:graphicFrame>
        <p:nvGraphicFramePr>
          <p:cNvPr id="7" name="Table 6">
            <a:extLst>
              <a:ext uri="{FF2B5EF4-FFF2-40B4-BE49-F238E27FC236}">
                <a16:creationId xmlns:a16="http://schemas.microsoft.com/office/drawing/2014/main" id="{79597125-60C8-4A9C-99C1-AA69785BFCE5}"/>
              </a:ext>
            </a:extLst>
          </p:cNvPr>
          <p:cNvGraphicFramePr>
            <a:graphicFrameLocks noGrp="1"/>
          </p:cNvGraphicFramePr>
          <p:nvPr>
            <p:extLst>
              <p:ext uri="{D42A27DB-BD31-4B8C-83A1-F6EECF244321}">
                <p14:modId xmlns:p14="http://schemas.microsoft.com/office/powerpoint/2010/main" val="710950700"/>
              </p:ext>
            </p:extLst>
          </p:nvPr>
        </p:nvGraphicFramePr>
        <p:xfrm>
          <a:off x="308180" y="1482090"/>
          <a:ext cx="6838950" cy="2179320"/>
        </p:xfrm>
        <a:graphic>
          <a:graphicData uri="http://schemas.openxmlformats.org/drawingml/2006/table">
            <a:tbl>
              <a:tblPr/>
              <a:tblGrid>
                <a:gridCol w="6838950">
                  <a:extLst>
                    <a:ext uri="{9D8B030D-6E8A-4147-A177-3AD203B41FA5}">
                      <a16:colId xmlns:a16="http://schemas.microsoft.com/office/drawing/2014/main" val="612676901"/>
                    </a:ext>
                  </a:extLst>
                </a:gridCol>
              </a:tblGrid>
              <a:tr h="161290">
                <a:tc>
                  <a:txBody>
                    <a:bodyPr/>
                    <a:lstStyle/>
                    <a:p>
                      <a:pPr algn="ctr"/>
                      <a:r>
                        <a:rPr lang="en-US" sz="1100" b="1">
                          <a:effectLst/>
                          <a:latin typeface="Calibri" panose="020F0502020204030204" pitchFamily="34" charset="0"/>
                          <a:ea typeface="Times New Roman" panose="02020603050405020304" pitchFamily="18" charset="0"/>
                        </a:rPr>
                        <a:t>Identification of areas for improvement</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38266089"/>
                  </a:ext>
                </a:extLst>
              </a:tr>
              <a:tr h="215900">
                <a:tc>
                  <a:txBody>
                    <a:bodyPr/>
                    <a:lstStyle/>
                    <a:p>
                      <a:pPr algn="just"/>
                      <a:r>
                        <a:rPr lang="en-US" sz="1100" dirty="0">
                          <a:solidFill>
                            <a:srgbClr val="000000"/>
                          </a:solidFill>
                          <a:effectLst/>
                          <a:latin typeface="Calibri" panose="020F0502020204030204" pitchFamily="34" charset="0"/>
                          <a:ea typeface="Times New Roman" panose="02020603050405020304" pitchFamily="18" charset="0"/>
                        </a:rPr>
                        <a:t>During assessment, through the analysis of QMS documents, records, and staff interview, the followings areas for improvement were identified for consideration of test lab management:</a:t>
                      </a:r>
                      <a:endParaRPr lang="en-US" sz="12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100" b="1" dirty="0">
                          <a:solidFill>
                            <a:srgbClr val="000000"/>
                          </a:solidFill>
                          <a:effectLst/>
                          <a:latin typeface="Calibri" panose="020F0502020204030204" pitchFamily="34" charset="0"/>
                          <a:ea typeface="Times New Roman" panose="02020603050405020304" pitchFamily="18" charset="0"/>
                        </a:rPr>
                        <a:t>OFI – 01 The Commercial Testing per COU is listed, but Standards within have not been listed in ATLAS, this will become a requirement but at this time is categorized as an OFI.</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100" b="1" dirty="0">
                          <a:solidFill>
                            <a:srgbClr val="000000"/>
                          </a:solidFill>
                          <a:effectLst/>
                          <a:latin typeface="Calibri" panose="020F0502020204030204" pitchFamily="34" charset="0"/>
                          <a:ea typeface="Times New Roman" panose="02020603050405020304" pitchFamily="18" charset="0"/>
                        </a:rPr>
                        <a:t>OFI – 02 There are no addition audits conducted outside of the Global Internal Audit process. There is a region process implemented to improve this process by continually review the activities of the lab and CB. This has not been implemented in the DEMKO location.</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100" b="1" dirty="0">
                          <a:solidFill>
                            <a:srgbClr val="000000"/>
                          </a:solidFill>
                          <a:effectLst/>
                          <a:latin typeface="Calibri" panose="020F0502020204030204" pitchFamily="34" charset="0"/>
                          <a:ea typeface="Times New Roman" panose="02020603050405020304" pitchFamily="18" charset="0"/>
                        </a:rPr>
                        <a:t>OFI – 03 See Test witness Notes Verification records prior to the introduction of the test available - 	No reverification records were available prior to the tests being introduced. As verification has since been performed using PTP, it is recommended that records are held for all new tests introduced going forward to ensure this requirement is met and avoid any future findings from external audits.</a:t>
                      </a:r>
                      <a:endParaRPr lang="en-US" sz="12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100" b="1" dirty="0">
                          <a:solidFill>
                            <a:srgbClr val="000000"/>
                          </a:solidFill>
                          <a:effectLst/>
                          <a:latin typeface="Calibri" panose="020F0502020204030204" pitchFamily="34" charset="0"/>
                          <a:ea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32973"/>
                  </a:ext>
                </a:extLst>
              </a:tr>
            </a:tbl>
          </a:graphicData>
        </a:graphic>
      </p:graphicFrame>
    </p:spTree>
    <p:extLst>
      <p:ext uri="{BB962C8B-B14F-4D97-AF65-F5344CB8AC3E}">
        <p14:creationId xmlns:p14="http://schemas.microsoft.com/office/powerpoint/2010/main" val="101205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9" name="Table 8">
            <a:extLst>
              <a:ext uri="{FF2B5EF4-FFF2-40B4-BE49-F238E27FC236}">
                <a16:creationId xmlns:a16="http://schemas.microsoft.com/office/drawing/2014/main" id="{58DCF93C-26A1-4953-B0FE-1C94C5047AF0}"/>
              </a:ext>
            </a:extLst>
          </p:cNvPr>
          <p:cNvGraphicFramePr>
            <a:graphicFrameLocks noGrp="1"/>
          </p:cNvGraphicFramePr>
          <p:nvPr>
            <p:extLst>
              <p:ext uri="{D42A27DB-BD31-4B8C-83A1-F6EECF244321}">
                <p14:modId xmlns:p14="http://schemas.microsoft.com/office/powerpoint/2010/main" val="139966810"/>
              </p:ext>
            </p:extLst>
          </p:nvPr>
        </p:nvGraphicFramePr>
        <p:xfrm>
          <a:off x="308180" y="1118235"/>
          <a:ext cx="6934200" cy="2895600"/>
        </p:xfrm>
        <a:graphic>
          <a:graphicData uri="http://schemas.openxmlformats.org/drawingml/2006/table">
            <a:tbl>
              <a:tblPr/>
              <a:tblGrid>
                <a:gridCol w="6934200">
                  <a:extLst>
                    <a:ext uri="{9D8B030D-6E8A-4147-A177-3AD203B41FA5}">
                      <a16:colId xmlns:a16="http://schemas.microsoft.com/office/drawing/2014/main" val="2214951532"/>
                    </a:ext>
                  </a:extLst>
                </a:gridCol>
              </a:tblGrid>
              <a:tr h="161290">
                <a:tc>
                  <a:txBody>
                    <a:bodyPr/>
                    <a:lstStyle/>
                    <a:p>
                      <a:pPr algn="ctr"/>
                      <a:r>
                        <a:rPr lang="en-US" sz="1400" b="1">
                          <a:effectLst/>
                          <a:latin typeface="Calibri" panose="020F0502020204030204" pitchFamily="34" charset="0"/>
                          <a:ea typeface="Times New Roman" panose="02020603050405020304" pitchFamily="18" charset="0"/>
                        </a:rPr>
                        <a:t>Non-Conformity Reports</a:t>
                      </a:r>
                      <a:r>
                        <a:rPr lang="en-US" sz="1400" b="1">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93921704"/>
                  </a:ext>
                </a:extLst>
              </a:tr>
              <a:tr h="215900">
                <a:tc>
                  <a:txBody>
                    <a:bodyPr/>
                    <a:lstStyle/>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u="sng" dirty="0">
                          <a:solidFill>
                            <a:srgbClr val="000000"/>
                          </a:solidFill>
                          <a:effectLst/>
                          <a:latin typeface="Calibri" panose="020F0502020204030204" pitchFamily="34" charset="0"/>
                          <a:ea typeface="Times New Roman" panose="02020603050405020304" pitchFamily="18" charset="0"/>
                        </a:rPr>
                        <a:t>CAR 2022-60-GC-OBS 01	Non-Conformity Report – see UL Demko CBTL Project Review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Originator:	                     Grainne Cheevers</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Suggested owner:</a:t>
                      </a:r>
                      <a:r>
                        <a:rPr lang="en-US" sz="1100" dirty="0">
                          <a:solidFill>
                            <a:srgbClr val="000000"/>
                          </a:solidFill>
                          <a:effectLst/>
                          <a:latin typeface="Calibri" panose="020F0502020204030204" pitchFamily="34" charset="0"/>
                          <a:ea typeface="Times New Roman" panose="02020603050405020304" pitchFamily="18" charset="0"/>
                        </a:rPr>
                        <a:t>	Claus Madsen</a:t>
                      </a:r>
                      <a:endParaRPr lang="en-US" sz="1200" dirty="0">
                        <a:effectLst/>
                        <a:latin typeface="Times New Roman" panose="02020603050405020304" pitchFamily="18" charset="0"/>
                        <a:ea typeface="Times New Roman" panose="02020603050405020304" pitchFamily="18" charset="0"/>
                      </a:endParaRPr>
                    </a:p>
                    <a:p>
                      <a:pPr marL="0" indent="0">
                        <a:tabLst>
                          <a:tab pos="1344613" algn="l"/>
                        </a:tabLst>
                      </a:pPr>
                      <a:r>
                        <a:rPr lang="en-US" sz="1100" b="1" dirty="0">
                          <a:solidFill>
                            <a:srgbClr val="000000"/>
                          </a:solidFill>
                          <a:effectLst/>
                          <a:latin typeface="Calibri" panose="020F0502020204030204" pitchFamily="34" charset="0"/>
                          <a:ea typeface="Times New Roman" panose="02020603050405020304" pitchFamily="18" charset="0"/>
                        </a:rPr>
                        <a:t>Severity:</a:t>
                      </a:r>
                      <a:r>
                        <a:rPr lang="en-US" sz="1100" dirty="0">
                          <a:solidFill>
                            <a:srgbClr val="000000"/>
                          </a:solidFill>
                          <a:effectLst/>
                          <a:latin typeface="Calibri" panose="020F0502020204030204" pitchFamily="34" charset="0"/>
                          <a:ea typeface="Times New Roman" panose="02020603050405020304" pitchFamily="18" charset="0"/>
                        </a:rPr>
                        <a:t>	Observation</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Standard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a:t>
                      </a:r>
                      <a:r>
                        <a:rPr lang="en-US" sz="1100" dirty="0">
                          <a:solidFill>
                            <a:srgbClr val="000000"/>
                          </a:solidFill>
                          <a:effectLst/>
                          <a:latin typeface="Calibri" panose="020F0502020204030204" pitchFamily="34" charset="0"/>
                          <a:ea typeface="Times New Roman" panose="02020603050405020304" pitchFamily="18" charset="0"/>
                        </a:rPr>
                        <a:t>ISO/IEC 17025:2017 / ISO/IEC 17065:2012</a:t>
                      </a:r>
                      <a:endParaRPr lang="en-US" sz="1200" dirty="0">
                        <a:effectLst/>
                        <a:latin typeface="Times New Roman" panose="02020603050405020304" pitchFamily="18" charset="0"/>
                        <a:ea typeface="Times New Roman" panose="02020603050405020304" pitchFamily="18" charset="0"/>
                      </a:endParaRPr>
                    </a:p>
                    <a:p>
                      <a:pPr algn="just">
                        <a:tabLst>
                          <a:tab pos="1344613" algn="l"/>
                        </a:tabLst>
                      </a:pPr>
                      <a:r>
                        <a:rPr lang="en-US" sz="1100" b="1" dirty="0">
                          <a:solidFill>
                            <a:srgbClr val="000000"/>
                          </a:solidFill>
                          <a:effectLst/>
                          <a:latin typeface="Calibri" panose="020F0502020204030204" pitchFamily="34" charset="0"/>
                          <a:ea typeface="Times New Roman" panose="02020603050405020304" pitchFamily="18" charset="0"/>
                        </a:rPr>
                        <a:t>Clause N</a:t>
                      </a:r>
                      <a:r>
                        <a:rPr lang="en-US" sz="1100" b="1" baseline="30000" dirty="0">
                          <a:solidFill>
                            <a:srgbClr val="000000"/>
                          </a:solidFill>
                          <a:effectLst/>
                          <a:latin typeface="Calibri" panose="020F0502020204030204" pitchFamily="34" charset="0"/>
                          <a:ea typeface="Times New Roman" panose="02020603050405020304" pitchFamily="18" charset="0"/>
                        </a:rPr>
                        <a:t>o</a:t>
                      </a:r>
                      <a:r>
                        <a:rPr lang="en-US" sz="1100" b="1" dirty="0">
                          <a:solidFill>
                            <a:srgbClr val="000000"/>
                          </a:solidFill>
                          <a:effectLst/>
                          <a:latin typeface="Calibri" panose="020F0502020204030204" pitchFamily="34" charset="0"/>
                          <a:ea typeface="Times New Roman" panose="02020603050405020304" pitchFamily="18" charset="0"/>
                        </a:rPr>
                        <a:t>:	4.1.2.1</a:t>
                      </a:r>
                      <a:endParaRPr lang="en-US" sz="1200" dirty="0">
                        <a:effectLst/>
                        <a:latin typeface="Times New Roman" panose="02020603050405020304" pitchFamily="18" charset="0"/>
                        <a:ea typeface="Times New Roman" panose="02020603050405020304" pitchFamily="18" charset="0"/>
                      </a:endParaRPr>
                    </a:p>
                    <a:p>
                      <a:pPr marL="1344613" indent="-1344613" algn="just"/>
                      <a:r>
                        <a:rPr lang="en-US" sz="1100" b="1" dirty="0">
                          <a:solidFill>
                            <a:srgbClr val="000000"/>
                          </a:solidFill>
                          <a:effectLst/>
                          <a:latin typeface="Calibri" panose="020F0502020204030204" pitchFamily="34" charset="0"/>
                          <a:ea typeface="Times New Roman" panose="02020603050405020304" pitchFamily="18" charset="0"/>
                        </a:rPr>
                        <a:t>Requirement:	</a:t>
                      </a:r>
                      <a:r>
                        <a:rPr lang="en-US" sz="1100" dirty="0">
                          <a:solidFill>
                            <a:srgbClr val="000000"/>
                          </a:solidFill>
                          <a:effectLst/>
                          <a:latin typeface="Calibri" panose="020F0502020204030204" pitchFamily="34" charset="0"/>
                          <a:ea typeface="Times New Roman" panose="02020603050405020304" pitchFamily="18" charset="0"/>
                        </a:rPr>
                        <a:t>The certification body shall have a legally enforceable agreement for the provision of certification activities to its clients. Certification agreements shall take into account the responsibilities of the certification body and its clients.</a:t>
                      </a:r>
                      <a:endParaRPr lang="en-US" sz="1200"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algn="just"/>
                      <a:r>
                        <a:rPr lang="en-US" sz="1100" b="1" dirty="0">
                          <a:solidFill>
                            <a:srgbClr val="000000"/>
                          </a:solidFill>
                          <a:effectLst/>
                          <a:latin typeface="Calibri" panose="020F0502020204030204" pitchFamily="34" charset="0"/>
                          <a:ea typeface="Times New Roman" panose="02020603050405020304" pitchFamily="18" charset="0"/>
                        </a:rPr>
                        <a:t>Non-Conformance:	</a:t>
                      </a:r>
                      <a:r>
                        <a:rPr lang="en-US" sz="1100" dirty="0">
                          <a:solidFill>
                            <a:srgbClr val="000000"/>
                          </a:solidFill>
                          <a:effectLst/>
                          <a:latin typeface="Calibri" panose="020F0502020204030204" pitchFamily="34" charset="0"/>
                          <a:ea typeface="Times New Roman" panose="02020603050405020304" pitchFamily="18" charset="0"/>
                        </a:rPr>
                        <a:t>No signed agreement for tests / certification undertaken</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r>
                        <a:rPr lang="en-US" sz="1100" b="1" dirty="0">
                          <a:solidFill>
                            <a:srgbClr val="000000"/>
                          </a:solidFill>
                          <a:effectLst/>
                          <a:latin typeface="Calibri" panose="020F0502020204030204" pitchFamily="34" charset="0"/>
                          <a:ea typeface="Times New Roman" panose="02020603050405020304" pitchFamily="18" charset="0"/>
                        </a:rPr>
                        <a:t>Objective evidence:	</a:t>
                      </a:r>
                      <a:r>
                        <a:rPr lang="en-US" sz="1100" dirty="0">
                          <a:solidFill>
                            <a:srgbClr val="000000"/>
                          </a:solidFill>
                          <a:effectLst/>
                          <a:latin typeface="Calibri" panose="020F0502020204030204" pitchFamily="34" charset="0"/>
                          <a:ea typeface="Times New Roman" panose="02020603050405020304" pitchFamily="18" charset="0"/>
                        </a:rPr>
                        <a:t>4790277668 - </a:t>
                      </a:r>
                      <a:endParaRPr lang="en-GB" sz="1100" dirty="0">
                        <a:solidFill>
                          <a:srgbClr val="000000"/>
                        </a:solidFill>
                        <a:effectLst/>
                        <a:latin typeface="Calibri" panose="020F0502020204030204" pitchFamily="34" charset="0"/>
                        <a:ea typeface="Times New Roman" panose="02020603050405020304" pitchFamily="18" charset="0"/>
                      </a:endParaRPr>
                    </a:p>
                    <a:p>
                      <a:r>
                        <a:rPr lang="en-GB" sz="1100" b="1" dirty="0">
                          <a:solidFill>
                            <a:srgbClr val="000000"/>
                          </a:solidFill>
                          <a:effectLst/>
                          <a:latin typeface="Calibri" panose="020F0502020204030204" pitchFamily="34" charset="0"/>
                          <a:ea typeface="Times New Roman" panose="02020603050405020304" pitchFamily="18" charset="0"/>
                        </a:rPr>
                        <a:t>CAR CLOSED – REFERENCE CAR RAISED - 223925218</a:t>
                      </a:r>
                      <a:endParaRPr lang="en-US" sz="1200" b="1" dirty="0">
                        <a:effectLst/>
                        <a:latin typeface="Times New Roman" panose="02020603050405020304" pitchFamily="18" charset="0"/>
                        <a:ea typeface="Times New Roman" panose="02020603050405020304" pitchFamily="18" charset="0"/>
                      </a:endParaRPr>
                    </a:p>
                    <a:p>
                      <a:r>
                        <a:rPr lang="en-US" sz="1100" dirty="0">
                          <a:solidFill>
                            <a:srgbClr val="000000"/>
                          </a:solidFill>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150093"/>
                  </a:ext>
                </a:extLst>
              </a:tr>
            </a:tbl>
          </a:graphicData>
        </a:graphic>
      </p:graphicFrame>
    </p:spTree>
    <p:extLst>
      <p:ext uri="{BB962C8B-B14F-4D97-AF65-F5344CB8AC3E}">
        <p14:creationId xmlns:p14="http://schemas.microsoft.com/office/powerpoint/2010/main" val="146341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9" ma:contentTypeDescription="Create a new document." ma:contentTypeScope="" ma:versionID="688a214b789588441565c39806349aab">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3ce6c2aa37fc896584c15524a7b6320f"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E07BA6-8B53-4468-9F1E-C02385A9C24F}">
  <ds:schemaRefs>
    <ds:schemaRef ds:uri="f923a017-90dd-4873-8529-5ce3ec654156"/>
    <ds:schemaRef ds:uri="faf5d408-3899-47b8-9562-4f160ee88f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64CFE5-2DB1-45C4-9AF2-670A350BCC57}">
  <ds:schemaRefs>
    <ds:schemaRef ds:uri="http://schemas.openxmlformats.org/package/2006/metadata/core-properties"/>
    <ds:schemaRef ds:uri="faf5d408-3899-47b8-9562-4f160ee88f98"/>
    <ds:schemaRef ds:uri="http://purl.org/dc/terms/"/>
    <ds:schemaRef ds:uri="http://purl.org/dc/dcmitype/"/>
    <ds:schemaRef ds:uri="f923a017-90dd-4873-8529-5ce3ec654156"/>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C3BB88F-B46E-44B7-AA12-527BF45F89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UL_Corporate_16x9_v1</Template>
  <TotalTime>726</TotalTime>
  <Words>2420</Words>
  <Application>Microsoft Office PowerPoint</Application>
  <PresentationFormat>On-screen Show (16:9)</PresentationFormat>
  <Paragraphs>466</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Arial Narrow</vt:lpstr>
      <vt:lpstr>Calibri</vt:lpstr>
      <vt:lpstr>Symbol</vt:lpstr>
      <vt:lpstr>Tahoma</vt:lpstr>
      <vt:lpstr>Times New Roman</vt:lpstr>
      <vt:lpstr>Verdana</vt:lpstr>
      <vt:lpstr>Wingdings</vt:lpstr>
      <vt:lpstr>UL Corporate (16x9) 2017</vt:lpstr>
      <vt:lpstr>UL Solutions</vt:lpstr>
      <vt:lpstr>PowerPoint Presentation</vt:lpstr>
      <vt:lpstr> Agenda: </vt:lpstr>
      <vt:lpstr>Attendees</vt:lpstr>
      <vt:lpstr>Audit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Risks and Raised Concerns</vt:lpstr>
      <vt:lpstr>PowerPoint Presentation</vt:lpstr>
      <vt:lpstr>PowerPoint Presentation</vt:lpstr>
      <vt:lpstr>PowerPoint Presentation</vt:lpstr>
      <vt:lpstr>PowerPoint Presentation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Cheevers, Grainne</cp:lastModifiedBy>
  <cp:revision>14</cp:revision>
  <cp:lastPrinted>2018-01-11T17:48:36Z</cp:lastPrinted>
  <dcterms:created xsi:type="dcterms:W3CDTF">2017-12-19T02:07:46Z</dcterms:created>
  <dcterms:modified xsi:type="dcterms:W3CDTF">2022-11-28T14:42:00Z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