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17"/>
  </p:notesMasterIdLst>
  <p:handoutMasterIdLst>
    <p:handoutMasterId r:id="rId18"/>
  </p:handoutMasterIdLst>
  <p:sldIdLst>
    <p:sldId id="308131" r:id="rId6"/>
    <p:sldId id="308132" r:id="rId7"/>
    <p:sldId id="421" r:id="rId8"/>
    <p:sldId id="308133" r:id="rId9"/>
    <p:sldId id="308149" r:id="rId10"/>
    <p:sldId id="308150" r:id="rId11"/>
    <p:sldId id="308154" r:id="rId12"/>
    <p:sldId id="1516" r:id="rId13"/>
    <p:sldId id="308152" r:id="rId14"/>
    <p:sldId id="308153" r:id="rId15"/>
    <p:sldId id="308144" r:id="rId1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33"/>
            <p14:sldId id="308149"/>
            <p14:sldId id="308150"/>
            <p14:sldId id="308154"/>
          </p14:sldIdLst>
        </p14:section>
        <p14:section name="Untitled Section" id="{D2B77E25-214C-416D-8337-A6CF703DF2ED}">
          <p14:sldIdLst>
            <p14:sldId id="1516"/>
            <p14:sldId id="308152"/>
            <p14:sldId id="308153"/>
            <p14:sldId id="3081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46617-2955-4D0D-B19A-8DE716A603D5}" v="24" dt="2022-12-12T14:45:39.455"/>
    <p1510:client id="{B35564CD-81C4-2F3D-288F-767B16B84089}" v="23" dt="2022-12-08T11:21:30.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evers, Grainne" userId="S::24414@global.ul.com::1c65c954-75f7-43ec-ad62-f20eb282573e" providerId="AD" clId="Web-{9F846617-2955-4D0D-B19A-8DE716A603D5}"/>
    <pc:docChg chg="modSld">
      <pc:chgData name="Cheevers, Grainne" userId="S::24414@global.ul.com::1c65c954-75f7-43ec-ad62-f20eb282573e" providerId="AD" clId="Web-{9F846617-2955-4D0D-B19A-8DE716A603D5}" dt="2022-12-12T14:45:39.455" v="17"/>
      <pc:docMkLst>
        <pc:docMk/>
      </pc:docMkLst>
      <pc:sldChg chg="addSp delSp modSp">
        <pc:chgData name="Cheevers, Grainne" userId="S::24414@global.ul.com::1c65c954-75f7-43ec-ad62-f20eb282573e" providerId="AD" clId="Web-{9F846617-2955-4D0D-B19A-8DE716A603D5}" dt="2022-12-12T14:45:39.455" v="17"/>
        <pc:sldMkLst>
          <pc:docMk/>
          <pc:sldMk cId="1621195322" sldId="308131"/>
        </pc:sldMkLst>
        <pc:spChg chg="add del mod">
          <ac:chgData name="Cheevers, Grainne" userId="S::24414@global.ul.com::1c65c954-75f7-43ec-ad62-f20eb282573e" providerId="AD" clId="Web-{9F846617-2955-4D0D-B19A-8DE716A603D5}" dt="2022-12-12T14:45:21.844" v="11"/>
          <ac:spMkLst>
            <pc:docMk/>
            <pc:sldMk cId="1621195322" sldId="308131"/>
            <ac:spMk id="5" creationId="{9E787A5E-360A-961C-2919-19E99979A24B}"/>
          </ac:spMkLst>
        </pc:spChg>
        <pc:spChg chg="mod">
          <ac:chgData name="Cheevers, Grainne" userId="S::24414@global.ul.com::1c65c954-75f7-43ec-ad62-f20eb282573e" providerId="AD" clId="Web-{9F846617-2955-4D0D-B19A-8DE716A603D5}" dt="2022-12-12T14:45:25.110" v="13" actId="20577"/>
          <ac:spMkLst>
            <pc:docMk/>
            <pc:sldMk cId="1621195322" sldId="308131"/>
            <ac:spMk id="8" creationId="{8CAFC2F4-EDF0-4574-AC0D-B14634EF1C4A}"/>
          </ac:spMkLst>
        </pc:spChg>
        <pc:spChg chg="add del mod">
          <ac:chgData name="Cheevers, Grainne" userId="S::24414@global.ul.com::1c65c954-75f7-43ec-ad62-f20eb282573e" providerId="AD" clId="Web-{9F846617-2955-4D0D-B19A-8DE716A603D5}" dt="2022-12-12T14:45:19.422" v="8"/>
          <ac:spMkLst>
            <pc:docMk/>
            <pc:sldMk cId="1621195322" sldId="308131"/>
            <ac:spMk id="9" creationId="{8FAB5F89-7706-C3D9-701C-E125023FA7A1}"/>
          </ac:spMkLst>
        </pc:spChg>
        <pc:spChg chg="add mod">
          <ac:chgData name="Cheevers, Grainne" userId="S::24414@global.ul.com::1c65c954-75f7-43ec-ad62-f20eb282573e" providerId="AD" clId="Web-{9F846617-2955-4D0D-B19A-8DE716A603D5}" dt="2022-12-12T14:45:26.438" v="16"/>
          <ac:spMkLst>
            <pc:docMk/>
            <pc:sldMk cId="1621195322" sldId="308131"/>
            <ac:spMk id="12" creationId="{AA0A3699-6F39-DFCF-88E8-99A475B39B4D}"/>
          </ac:spMkLst>
        </pc:spChg>
        <pc:graphicFrameChg chg="add del mod">
          <ac:chgData name="Cheevers, Grainne" userId="S::24414@global.ul.com::1c65c954-75f7-43ec-ad62-f20eb282573e" providerId="AD" clId="Web-{9F846617-2955-4D0D-B19A-8DE716A603D5}" dt="2022-12-12T14:45:21.844" v="12"/>
          <ac:graphicFrameMkLst>
            <pc:docMk/>
            <pc:sldMk cId="1621195322" sldId="308131"/>
            <ac:graphicFrameMk id="3" creationId="{B45EF507-C345-131F-0E8D-BC0AA01A2C78}"/>
          </ac:graphicFrameMkLst>
        </pc:graphicFrameChg>
        <pc:graphicFrameChg chg="add del mod">
          <ac:chgData name="Cheevers, Grainne" userId="S::24414@global.ul.com::1c65c954-75f7-43ec-ad62-f20eb282573e" providerId="AD" clId="Web-{9F846617-2955-4D0D-B19A-8DE716A603D5}" dt="2022-12-12T14:45:19.422" v="9"/>
          <ac:graphicFrameMkLst>
            <pc:docMk/>
            <pc:sldMk cId="1621195322" sldId="308131"/>
            <ac:graphicFrameMk id="7" creationId="{9BE63985-FF15-86FF-1D18-A157101B923F}"/>
          </ac:graphicFrameMkLst>
        </pc:graphicFrameChg>
        <pc:graphicFrameChg chg="add del mod">
          <ac:chgData name="Cheevers, Grainne" userId="S::24414@global.ul.com::1c65c954-75f7-43ec-ad62-f20eb282573e" providerId="AD" clId="Web-{9F846617-2955-4D0D-B19A-8DE716A603D5}" dt="2022-12-12T14:45:39.455" v="17"/>
          <ac:graphicFrameMkLst>
            <pc:docMk/>
            <pc:sldMk cId="1621195322" sldId="308131"/>
            <ac:graphicFrameMk id="11" creationId="{12688B3F-12E8-3ED1-C8B2-9B36F1B0F1EF}"/>
          </ac:graphicFrameMkLst>
        </pc:graphicFrameChg>
      </pc:sldChg>
    </pc:docChg>
  </pc:docChgLst>
  <pc:docChgLst>
    <pc:chgData name="Cheevers, Grainne" userId="S::24414@global.ul.com::1c65c954-75f7-43ec-ad62-f20eb282573e" providerId="AD" clId="Web-{B35564CD-81C4-2F3D-288F-767B16B84089}"/>
    <pc:docChg chg="modSld">
      <pc:chgData name="Cheevers, Grainne" userId="S::24414@global.ul.com::1c65c954-75f7-43ec-ad62-f20eb282573e" providerId="AD" clId="Web-{B35564CD-81C4-2F3D-288F-767B16B84089}" dt="2022-12-08T11:21:25.949" v="4" actId="20577"/>
      <pc:docMkLst>
        <pc:docMk/>
      </pc:docMkLst>
      <pc:sldChg chg="modSp">
        <pc:chgData name="Cheevers, Grainne" userId="S::24414@global.ul.com::1c65c954-75f7-43ec-ad62-f20eb282573e" providerId="AD" clId="Web-{B35564CD-81C4-2F3D-288F-767B16B84089}" dt="2022-12-08T11:21:25.949" v="4" actId="20577"/>
        <pc:sldMkLst>
          <pc:docMk/>
          <pc:sldMk cId="1621195322" sldId="308131"/>
        </pc:sldMkLst>
        <pc:spChg chg="mod">
          <ac:chgData name="Cheevers, Grainne" userId="S::24414@global.ul.com::1c65c954-75f7-43ec-ad62-f20eb282573e" providerId="AD" clId="Web-{B35564CD-81C4-2F3D-288F-767B16B84089}" dt="2022-12-08T11:21:25.949" v="4" actId="20577"/>
          <ac:spMkLst>
            <pc:docMk/>
            <pc:sldMk cId="1621195322" sldId="308131"/>
            <ac:spMk id="8" creationId="{8CAFC2F4-EDF0-4574-AC0D-B14634EF1C4A}"/>
          </ac:spMkLst>
        </pc:spChg>
      </pc:sldChg>
    </pc:docChg>
  </pc:docChgLst>
  <pc:docChgLst>
    <pc:chgData clId="Web-{B35564CD-81C4-2F3D-288F-767B16B84089}"/>
    <pc:docChg chg="modSld">
      <pc:chgData name="" userId="" providerId="" clId="Web-{B35564CD-81C4-2F3D-288F-767B16B84089}" dt="2022-12-08T11:21:18.527" v="5" actId="20577"/>
      <pc:docMkLst>
        <pc:docMk/>
      </pc:docMkLst>
      <pc:sldChg chg="modSp">
        <pc:chgData name="" userId="" providerId="" clId="Web-{B35564CD-81C4-2F3D-288F-767B16B84089}" dt="2022-12-08T11:21:18.527" v="5" actId="20577"/>
        <pc:sldMkLst>
          <pc:docMk/>
          <pc:sldMk cId="1621195322" sldId="308131"/>
        </pc:sldMkLst>
        <pc:spChg chg="mod">
          <ac:chgData name="" userId="" providerId="" clId="Web-{B35564CD-81C4-2F3D-288F-767B16B84089}" dt="2022-12-08T11:21:18.527" v="5" actId="20577"/>
          <ac:spMkLst>
            <pc:docMk/>
            <pc:sldMk cId="1621195322" sldId="308131"/>
            <ac:spMk id="8" creationId="{8CAFC2F4-EDF0-4574-AC0D-B14634EF1C4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10/10/2023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10/10/2023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dirty="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dirty="0" err="1"/>
              <a:t>UL.com</a:t>
            </a:r>
            <a:r>
              <a:rPr lang="en-US" sz="1000" b="1" dirty="0"/>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dirty="0"/>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dirty="0"/>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dirty="0"/>
              <a:t>[Divider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5" Type="http://schemas.openxmlformats.org/officeDocument/2006/relationships/theme" Target="../theme/theme2.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8" r:id="rId49"/>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dirty="0"/>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dirty="0"/>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dirty="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67236" y="766482"/>
            <a:ext cx="5372100" cy="2416046"/>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a:t>
            </a:r>
            <a:r>
              <a:rPr lang="pl-PL" sz="1800" b="1" dirty="0" err="1"/>
              <a:t>Compliance</a:t>
            </a:r>
            <a:r>
              <a:rPr lang="en-US" sz="1800" b="1" dirty="0"/>
              <a:t> Audit – Closing Meeting</a:t>
            </a:r>
            <a:r>
              <a:rPr lang="en-US" b="1" dirty="0"/>
              <a:t> - </a:t>
            </a:r>
            <a:endParaRPr lang="en-US" sz="1800" b="1" dirty="0"/>
          </a:p>
          <a:p>
            <a:pPr>
              <a:spcAft>
                <a:spcPts val="600"/>
              </a:spcAft>
            </a:pPr>
            <a:r>
              <a:rPr lang="pt-BR" sz="1800" b="1" dirty="0">
                <a:cs typeface="Arial"/>
              </a:rPr>
              <a:t>2023-377-IQA, </a:t>
            </a:r>
            <a:r>
              <a:rPr lang="en-US" b="1" dirty="0">
                <a:cs typeface="Arial"/>
              </a:rPr>
              <a:t>Calibration </a:t>
            </a:r>
            <a:r>
              <a:rPr lang="en-US" sz="1800" b="1" dirty="0">
                <a:cs typeface="Arial"/>
              </a:rPr>
              <a:t>laboratory </a:t>
            </a:r>
            <a:r>
              <a:rPr lang="en-US" sz="1800" b="1" dirty="0" err="1">
                <a:cs typeface="Arial"/>
              </a:rPr>
              <a:t>Carugate</a:t>
            </a:r>
            <a:r>
              <a:rPr lang="en-US" sz="1800" b="1" dirty="0">
                <a:cs typeface="Arial"/>
              </a:rPr>
              <a:t>  (ISO/IEC 17025)</a:t>
            </a:r>
          </a:p>
          <a:p>
            <a:pPr>
              <a:spcAft>
                <a:spcPts val="600"/>
              </a:spcAft>
            </a:pPr>
            <a:endParaRPr lang="pt-BR" sz="1800" b="1" dirty="0">
              <a:cs typeface="Arial"/>
            </a:endParaRPr>
          </a:p>
          <a:p>
            <a:pPr>
              <a:spcAft>
                <a:spcPts val="600"/>
              </a:spcAft>
            </a:pPr>
            <a:endParaRPr lang="pt-BR" sz="1800" b="1" dirty="0">
              <a:cs typeface="Arial"/>
            </a:endParaRPr>
          </a:p>
          <a:p>
            <a:pPr marL="285750" indent="-285750">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IAS</a:t>
            </a:r>
            <a:r>
              <a:rPr lang="en-US" sz="1800" dirty="0">
                <a:effectLst/>
                <a:latin typeface="Calibri" panose="020F0502020204030204" pitchFamily="34" charset="0"/>
                <a:ea typeface="Calibri" panose="020F0502020204030204" pitchFamily="34" charset="0"/>
                <a:cs typeface="Arial" panose="020B0604020202020204" pitchFamily="34" charset="0"/>
              </a:rPr>
              <a:t> scope </a:t>
            </a:r>
            <a:r>
              <a:rPr lang="en-US" dirty="0">
                <a:latin typeface="Calibri" panose="020F0502020204030204" pitchFamily="34" charset="0"/>
                <a:ea typeface="Calibri" panose="020F0502020204030204" pitchFamily="34" charset="0"/>
                <a:cs typeface="Arial" panose="020B0604020202020204" pitchFamily="34" charset="0"/>
              </a:rPr>
              <a:t>CL-163</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spcAft>
                <a:spcPts val="600"/>
              </a:spcAft>
              <a:buFont typeface="Arial" panose="020B0604020202020204" pitchFamily="34" charset="0"/>
              <a:buChar char="•"/>
            </a:pPr>
            <a:r>
              <a:rPr lang="pt-BR" dirty="0">
                <a:latin typeface="Calibri" panose="020F0502020204030204" pitchFamily="34" charset="0"/>
                <a:cs typeface="Calibri" panose="020F0502020204030204" pitchFamily="34" charset="0"/>
              </a:rPr>
              <a:t>Operationality QMS and Calibration activities</a:t>
            </a:r>
            <a:endParaRPr lang="pt-BR" sz="1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411480" y="411480"/>
            <a:ext cx="5516245" cy="255270"/>
          </a:xfr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pt-BR" sz="2100" b="1" i="0" u="none" strike="noStrike" kern="1200" cap="none" spc="0" normalizeH="0" baseline="0" noProof="0" dirty="0">
                <a:ln>
                  <a:noFill/>
                </a:ln>
                <a:solidFill>
                  <a:srgbClr val="C00000"/>
                </a:solidFill>
                <a:effectLst/>
                <a:uLnTx/>
                <a:uFillTx/>
                <a:latin typeface="Arial"/>
                <a:ea typeface="+mn-ea"/>
                <a:cs typeface="+mn-cs"/>
              </a:rPr>
              <a:t>Next Steps</a:t>
            </a:r>
            <a:br>
              <a:rPr kumimoji="0" lang="en-US" altLang="pt-BR" sz="2100" b="1" i="0" u="none" strike="noStrike" kern="1200" cap="none" spc="0" normalizeH="0" baseline="0" noProof="0" dirty="0">
                <a:ln>
                  <a:noFill/>
                </a:ln>
                <a:solidFill>
                  <a:srgbClr val="C00000"/>
                </a:solidFill>
                <a:effectLst/>
                <a:uLnTx/>
                <a:uFillTx/>
                <a:latin typeface="Arial"/>
                <a:ea typeface="+mn-ea"/>
                <a:cs typeface="+mn-cs"/>
              </a:rPr>
            </a:br>
            <a:endParaRPr lang="en-US" b="0" dirty="0">
              <a:solidFill>
                <a:schemeClr val="accent6">
                  <a:lumMod val="50000"/>
                </a:schemeClr>
              </a:solidFill>
            </a:endParaRPr>
          </a:p>
        </p:txBody>
      </p:sp>
      <p:sp>
        <p:nvSpPr>
          <p:cNvPr id="7" name="Content Placeholder 6">
            <a:extLst>
              <a:ext uri="{FF2B5EF4-FFF2-40B4-BE49-F238E27FC236}">
                <a16:creationId xmlns:a16="http://schemas.microsoft.com/office/drawing/2014/main" id="{4AB71189-868F-C47A-88DF-FAF5115E14EA}"/>
              </a:ext>
            </a:extLst>
          </p:cNvPr>
          <p:cNvSpPr>
            <a:spLocks noGrp="1"/>
          </p:cNvSpPr>
          <p:nvPr>
            <p:ph idx="1"/>
          </p:nvPr>
        </p:nvSpPr>
        <p:spPr>
          <a:xfrm>
            <a:off x="411480" y="726141"/>
            <a:ext cx="7663479" cy="3913093"/>
          </a:xfrm>
        </p:spPr>
        <p:txBody>
          <a:bodyPr/>
          <a:lstStyle/>
          <a:p>
            <a:pPr marL="517525" marR="0" lvl="2" indent="-173038" algn="l" defTabSz="457200" rtl="0" eaLnBrk="1" fontAlgn="auto" latinLnBrk="0" hangingPunct="1">
              <a:lnSpc>
                <a:spcPct val="100000"/>
              </a:lnSpc>
              <a:spcBef>
                <a:spcPts val="0"/>
              </a:spcBef>
              <a:spcAft>
                <a:spcPts val="1200"/>
              </a:spcAft>
              <a:buClrTx/>
              <a:buSzTx/>
              <a:buFont typeface="Arial" charset="0"/>
              <a:buChar char="•"/>
              <a:tabLst/>
              <a:defRPr/>
            </a:pPr>
            <a:endParaRPr kumimoji="0" lang="en-US" sz="1100" b="1" i="0" u="none" strike="noStrike" kern="1200" cap="none" spc="0" normalizeH="0" baseline="0" noProof="0" dirty="0">
              <a:ln>
                <a:noFill/>
              </a:ln>
              <a:solidFill>
                <a:srgbClr val="000000"/>
              </a:solidFill>
              <a:effectLst/>
              <a:uLnTx/>
              <a:uFillTx/>
              <a:latin typeface="Arial"/>
              <a:ea typeface="+mn-ea"/>
              <a:cs typeface="+mn-cs"/>
            </a:endParaRPr>
          </a:p>
          <a:p>
            <a:endParaRPr lang="en-US" dirty="0"/>
          </a:p>
        </p:txBody>
      </p:sp>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B653A9-F313-624D-BF6F-1C4E70BAF06A}" type="slidenum">
              <a:rPr kumimoji="0" lang="en-US" sz="6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600" b="1" i="0" u="none" strike="noStrike" kern="1200" cap="none" spc="0" normalizeH="0" baseline="0" noProof="0">
              <a:ln>
                <a:noFill/>
              </a:ln>
              <a:solidFill>
                <a:srgbClr val="000000"/>
              </a:solidFill>
              <a:effectLst/>
              <a:uLnTx/>
              <a:uFillTx/>
              <a:latin typeface="Arial"/>
              <a:ea typeface="+mn-ea"/>
              <a:cs typeface="+mn-cs"/>
            </a:endParaRPr>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37160" marR="0" lvl="0" indent="-137160" algn="l" defTabSz="685800" rtl="0" eaLnBrk="1" fontAlgn="auto" latinLnBrk="0" hangingPunct="1">
              <a:lnSpc>
                <a:spcPct val="100000"/>
              </a:lnSpc>
              <a:spcBef>
                <a:spcPts val="900"/>
              </a:spcBef>
              <a:spcAft>
                <a:spcPts val="600"/>
              </a:spcAft>
              <a:buClr>
                <a:srgbClr val="CA0123"/>
              </a:buClr>
              <a:buSzTx/>
              <a:buFont typeface="Arial" panose="020B0604020202020204" pitchFamily="34" charset="0"/>
              <a:buChar char="•"/>
              <a:tabLst/>
              <a:defRPr/>
            </a:pPr>
            <a:endParaRPr kumimoji="0" lang="pt-BR"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a:extLst>
              <a:ext uri="{FF2B5EF4-FFF2-40B4-BE49-F238E27FC236}">
                <a16:creationId xmlns:a16="http://schemas.microsoft.com/office/drawing/2014/main" id="{2DEE7131-EC6B-49DC-479B-ED214204373E}"/>
              </a:ext>
            </a:extLst>
          </p:cNvPr>
          <p:cNvSpPr txBox="1"/>
          <p:nvPr/>
        </p:nvSpPr>
        <p:spPr>
          <a:xfrm>
            <a:off x="411480" y="1340643"/>
            <a:ext cx="6446520" cy="1600438"/>
          </a:xfrm>
          <a:prstGeom prst="rect">
            <a:avLst/>
          </a:prstGeom>
          <a:no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Plan 2023 Audit</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Expectations and Dates: </a:t>
            </a:r>
          </a:p>
          <a:p>
            <a:pPr marL="742950" marR="0" lvl="1" indent="-285750" algn="l" defTabSz="457200" rtl="0" eaLnBrk="1" fontAlgn="auto" latinLnBrk="0" hangingPunct="1">
              <a:lnSpc>
                <a:spcPct val="100000"/>
              </a:lnSpc>
              <a:spcBef>
                <a:spcPts val="0"/>
              </a:spcBef>
              <a:spcAft>
                <a:spcPts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Start, plan and implement improvements on written OFI’s and CAR with your </a:t>
            </a:r>
            <a:r>
              <a:rPr lang="en-US" sz="1400" dirty="0">
                <a:solidFill>
                  <a:srgbClr val="000000"/>
                </a:solidFill>
                <a:latin typeface="Arial"/>
              </a:rPr>
              <a:t>own</a:t>
            </a:r>
            <a:r>
              <a:rPr kumimoji="0" lang="en-US" sz="1400" b="0" i="0" u="none" strike="noStrike" kern="1200" cap="none" spc="0" normalizeH="0" baseline="0" noProof="0" dirty="0">
                <a:ln>
                  <a:noFill/>
                </a:ln>
                <a:solidFill>
                  <a:srgbClr val="000000"/>
                </a:solidFill>
                <a:effectLst/>
                <a:uLnTx/>
                <a:uFillTx/>
                <a:latin typeface="Arial"/>
                <a:ea typeface="+mn-ea"/>
                <a:cs typeface="+mn-cs"/>
              </a:rPr>
              <a:t> PDCA cycle for OFI’s and CAR in the GCAR system  (expect the quarterly management review sessions).</a:t>
            </a:r>
          </a:p>
          <a:p>
            <a:pPr marL="457200" marR="0" lvl="1"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749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  Audit Scope</a:t>
            </a:r>
          </a:p>
          <a:p>
            <a:pPr marL="228600" indent="-228600">
              <a:buFont typeface="Wingdings" panose="05000000000000000000" pitchFamily="2" charset="2"/>
              <a:buChar char="Ø"/>
            </a:pPr>
            <a:r>
              <a:rPr lang="en-US" dirty="0"/>
              <a:t>Non-Conformities</a:t>
            </a:r>
          </a:p>
          <a:p>
            <a:pPr marL="228600" indent="-228600">
              <a:buFont typeface="Wingdings" panose="05000000000000000000" pitchFamily="2" charset="2"/>
              <a:buChar char="Ø"/>
            </a:pPr>
            <a:r>
              <a:rPr lang="en-US" dirty="0"/>
              <a:t>Opportunities for Improvement</a:t>
            </a:r>
          </a:p>
          <a:p>
            <a:pPr marL="228600" indent="-228600">
              <a:buFont typeface="Wingdings" panose="05000000000000000000" pitchFamily="2" charset="2"/>
              <a:buChar char="Ø"/>
            </a:pPr>
            <a:r>
              <a:rPr lang="en-US" dirty="0"/>
              <a:t>Risks and Raised Concerns</a:t>
            </a:r>
          </a:p>
          <a:p>
            <a:pPr marL="228600" indent="-228600">
              <a:buFont typeface="Wingdings" panose="05000000000000000000" pitchFamily="2" charset="2"/>
              <a:buChar char="Ø"/>
            </a:pPr>
            <a:r>
              <a:rPr lang="en-US" dirty="0"/>
              <a:t>Summary</a:t>
            </a:r>
          </a:p>
          <a:p>
            <a:pPr marL="228600" indent="-228600">
              <a:buFont typeface="Wingdings" panose="05000000000000000000" pitchFamily="2" charset="2"/>
              <a:buChar char="Ø"/>
            </a:pPr>
            <a:r>
              <a:rPr lang="en-US" dirty="0"/>
              <a:t>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dirty="0">
                <a:solidFill>
                  <a:srgbClr val="C00000"/>
                </a:solidFill>
              </a:rPr>
              <a:t> Agenda: </a:t>
            </a:r>
            <a:endParaRPr lang="en-US" sz="1600" dirty="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Assessment Team: </a:t>
            </a:r>
            <a:endParaRPr lang="en-US" sz="1600" dirty="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4941794" y="898326"/>
            <a:ext cx="3874547" cy="3542594"/>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sz="1400" b="1" dirty="0"/>
              <a:t>Lead Auditor:</a:t>
            </a:r>
            <a:r>
              <a:rPr lang="en-US" sz="1400" dirty="0"/>
              <a:t>  Danny van der Waal 	</a:t>
            </a:r>
          </a:p>
          <a:p>
            <a:pPr>
              <a:spcAft>
                <a:spcPts val="0"/>
              </a:spcAft>
              <a:buClr>
                <a:srgbClr val="C00000"/>
              </a:buClr>
            </a:pPr>
            <a:r>
              <a:rPr lang="en-US" dirty="0"/>
              <a:t>			</a:t>
            </a:r>
            <a:r>
              <a:rPr lang="en-US" b="1" dirty="0"/>
              <a:t>		</a:t>
            </a:r>
            <a:r>
              <a:rPr lang="en-US" dirty="0"/>
              <a:t>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2" y="962326"/>
            <a:ext cx="3986025" cy="502920"/>
          </a:xfrm>
        </p:spPr>
        <p:txBody>
          <a:bodyPr/>
          <a:lstStyle/>
          <a:p>
            <a:r>
              <a:rPr lang="en-GB" dirty="0"/>
              <a:t>Opening Meeting Attendees – 28 Sept. 2023		</a:t>
            </a:r>
            <a:endParaRPr lang="en-US" dirty="0"/>
          </a:p>
        </p:txBody>
      </p:sp>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590573" y="971571"/>
            <a:ext cx="3803904" cy="438752"/>
          </a:xfrm>
        </p:spPr>
        <p:txBody>
          <a:bodyPr/>
          <a:lstStyle/>
          <a:p>
            <a:r>
              <a:rPr lang="en-GB" dirty="0"/>
              <a:t>Closing Meeting Attendees – 9 October 2023</a:t>
            </a:r>
            <a:endParaRPr lang="en-US" dirty="0"/>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2387093"/>
            <a:ext cx="3944621" cy="271787"/>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dirty="0"/>
          </a:p>
        </p:txBody>
      </p:sp>
      <p:sp>
        <p:nvSpPr>
          <p:cNvPr id="15" name="TextBox 14">
            <a:extLst>
              <a:ext uri="{FF2B5EF4-FFF2-40B4-BE49-F238E27FC236}">
                <a16:creationId xmlns:a16="http://schemas.microsoft.com/office/drawing/2014/main" id="{10953942-380A-23B1-8B19-D7F87CD3EBB4}"/>
              </a:ext>
            </a:extLst>
          </p:cNvPr>
          <p:cNvSpPr txBox="1"/>
          <p:nvPr/>
        </p:nvSpPr>
        <p:spPr>
          <a:xfrm>
            <a:off x="4733365" y="1478133"/>
            <a:ext cx="887505" cy="369332"/>
          </a:xfrm>
          <a:prstGeom prst="rect">
            <a:avLst/>
          </a:prstGeom>
          <a:noFill/>
        </p:spPr>
        <p:txBody>
          <a:bodyPr wrap="square" rtlCol="0">
            <a:spAutoFit/>
          </a:bodyPr>
          <a:lstStyle/>
          <a:p>
            <a:r>
              <a:rPr lang="en-US" sz="1400"/>
              <a:t>Present</a:t>
            </a:r>
            <a:r>
              <a:rPr lang="en-US"/>
              <a:t>:</a:t>
            </a:r>
            <a:endParaRPr lang="en-US" dirty="0"/>
          </a:p>
        </p:txBody>
      </p:sp>
      <p:sp>
        <p:nvSpPr>
          <p:cNvPr id="14" name="TextBox 13">
            <a:extLst>
              <a:ext uri="{FF2B5EF4-FFF2-40B4-BE49-F238E27FC236}">
                <a16:creationId xmlns:a16="http://schemas.microsoft.com/office/drawing/2014/main" id="{93FA699C-7723-F15F-7ECD-F47777EDBF15}"/>
              </a:ext>
            </a:extLst>
          </p:cNvPr>
          <p:cNvSpPr txBox="1"/>
          <p:nvPr/>
        </p:nvSpPr>
        <p:spPr>
          <a:xfrm>
            <a:off x="503528" y="1539688"/>
            <a:ext cx="958852" cy="307777"/>
          </a:xfrm>
          <a:prstGeom prst="rect">
            <a:avLst/>
          </a:prstGeom>
          <a:noFill/>
        </p:spPr>
        <p:txBody>
          <a:bodyPr wrap="none" rtlCol="0">
            <a:spAutoFit/>
          </a:bodyPr>
          <a:lstStyle/>
          <a:p>
            <a:r>
              <a:rPr lang="en-US" sz="1400" dirty="0"/>
              <a:t>Available:</a:t>
            </a:r>
          </a:p>
        </p:txBody>
      </p:sp>
      <p:sp>
        <p:nvSpPr>
          <p:cNvPr id="16" name="TextBox 15">
            <a:extLst>
              <a:ext uri="{FF2B5EF4-FFF2-40B4-BE49-F238E27FC236}">
                <a16:creationId xmlns:a16="http://schemas.microsoft.com/office/drawing/2014/main" id="{EE8A514D-2BCE-668B-F244-BA22DE13DE93}"/>
              </a:ext>
            </a:extLst>
          </p:cNvPr>
          <p:cNvSpPr txBox="1"/>
          <p:nvPr/>
        </p:nvSpPr>
        <p:spPr>
          <a:xfrm>
            <a:off x="685800" y="1847465"/>
            <a:ext cx="3314700" cy="1815882"/>
          </a:xfrm>
          <a:prstGeom prst="rect">
            <a:avLst/>
          </a:prstGeom>
          <a:noFill/>
        </p:spPr>
        <p:txBody>
          <a:bodyPr wrap="square" rtlCol="0">
            <a:spAutoFit/>
          </a:bodyPr>
          <a:lstStyle/>
          <a:p>
            <a:r>
              <a:rPr lang="en-US" sz="1400" dirty="0"/>
              <a:t>Present: </a:t>
            </a:r>
          </a:p>
          <a:p>
            <a:pPr marL="285750" indent="-285750">
              <a:buFont typeface="Arial" panose="020B0604020202020204" pitchFamily="34" charset="0"/>
              <a:buChar char="•"/>
            </a:pPr>
            <a:r>
              <a:rPr lang="en-US" sz="1400" dirty="0"/>
              <a:t>GianCarloBattista Alzate, Laboratory Leader – Calibration;</a:t>
            </a:r>
          </a:p>
          <a:p>
            <a:pPr marL="285750" indent="-285750">
              <a:buFont typeface="Arial" panose="020B0604020202020204" pitchFamily="34" charset="0"/>
              <a:buChar char="•"/>
            </a:pPr>
            <a:r>
              <a:rPr lang="en-US" sz="1400" dirty="0"/>
              <a:t>Dario Rivoltella, LAB manager </a:t>
            </a:r>
            <a:r>
              <a:rPr lang="en-US" sz="1400" dirty="0" err="1"/>
              <a:t>Carugate</a:t>
            </a:r>
            <a:r>
              <a:rPr lang="en-US" sz="1400" dirty="0"/>
              <a:t>;</a:t>
            </a:r>
          </a:p>
          <a:p>
            <a:pPr marL="285750" indent="-285750">
              <a:buFont typeface="Arial" panose="020B0604020202020204" pitchFamily="34" charset="0"/>
              <a:buChar char="•"/>
            </a:pPr>
            <a:r>
              <a:rPr lang="en-US" sz="1400" dirty="0"/>
              <a:t>Manuela Scalisi, Quality Engineer </a:t>
            </a:r>
            <a:r>
              <a:rPr lang="en-US" sz="1400" dirty="0" err="1"/>
              <a:t>Carugate</a:t>
            </a:r>
            <a:r>
              <a:rPr lang="en-US" sz="1400" dirty="0"/>
              <a:t>. </a:t>
            </a:r>
          </a:p>
          <a:p>
            <a:endParaRPr lang="en-US" sz="1400" dirty="0"/>
          </a:p>
        </p:txBody>
      </p:sp>
      <p:sp>
        <p:nvSpPr>
          <p:cNvPr id="4" name="TextBox 3">
            <a:extLst>
              <a:ext uri="{FF2B5EF4-FFF2-40B4-BE49-F238E27FC236}">
                <a16:creationId xmlns:a16="http://schemas.microsoft.com/office/drawing/2014/main" id="{1426AAC5-33A0-964A-5C2F-FE50F4552FFF}"/>
              </a:ext>
            </a:extLst>
          </p:cNvPr>
          <p:cNvSpPr txBox="1"/>
          <p:nvPr/>
        </p:nvSpPr>
        <p:spPr>
          <a:xfrm>
            <a:off x="4785467" y="1869556"/>
            <a:ext cx="3538261" cy="160043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GianCarloBattista Alzate, Laboratory Leader – Calibration;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Dario Rivoltella, LAB manager </a:t>
            </a:r>
            <a:r>
              <a:rPr kumimoji="0" lang="en-US" sz="1400" b="0" i="0" u="none" strike="noStrike" kern="1200" cap="none" spc="0" normalizeH="0" baseline="0" noProof="0" dirty="0" err="1">
                <a:ln>
                  <a:noFill/>
                </a:ln>
                <a:solidFill>
                  <a:srgbClr val="000000"/>
                </a:solidFill>
                <a:effectLst/>
                <a:uLnTx/>
                <a:uFillTx/>
                <a:latin typeface="Arial"/>
                <a:ea typeface="+mn-ea"/>
                <a:cs typeface="+mn-cs"/>
              </a:rPr>
              <a:t>Carugate</a:t>
            </a:r>
            <a:r>
              <a:rPr kumimoji="0" lang="en-US" sz="1400" b="0" i="0" u="none" strike="noStrike" kern="1200" cap="none" spc="0" normalizeH="0" baseline="0" noProof="0" dirty="0">
                <a:ln>
                  <a:noFill/>
                </a:ln>
                <a:solidFill>
                  <a:srgbClr val="000000"/>
                </a:solidFill>
                <a:effectLst/>
                <a:uLnTx/>
                <a:uFillTx/>
                <a:latin typeface="Arial"/>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Manuela Scalisi, Quality Engineer </a:t>
            </a:r>
            <a:r>
              <a:rPr kumimoji="0" lang="en-US" sz="1400" b="0" i="0" u="none" strike="noStrike" kern="1200" cap="none" spc="0" normalizeH="0" baseline="0" noProof="0" dirty="0" err="1">
                <a:ln>
                  <a:noFill/>
                </a:ln>
                <a:solidFill>
                  <a:srgbClr val="000000"/>
                </a:solidFill>
                <a:effectLst/>
                <a:uLnTx/>
                <a:uFillTx/>
                <a:latin typeface="Arial"/>
                <a:ea typeface="+mn-ea"/>
                <a:cs typeface="+mn-cs"/>
              </a:rPr>
              <a:t>Carugate</a:t>
            </a:r>
            <a:r>
              <a:rPr lang="en-US" sz="1400" dirty="0">
                <a:solidFill>
                  <a:srgbClr val="000000"/>
                </a:solidFill>
                <a:latin typeface="Arial"/>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Neil Friggi, Quality Eng. Manager EU</a:t>
            </a:r>
          </a:p>
        </p:txBody>
      </p:sp>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49"/>
            <a:ext cx="8915400" cy="4039721"/>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dirty="0"/>
              <a:t>Reviewing implementation of the management system (compliance ISO/IEC 17025: 2017, Global Integration ULID-014435; integration of ULID-018470 and ULID-009203. Use of ATLAS) </a:t>
            </a:r>
            <a:endParaRPr lang="pt-BR" dirty="0"/>
          </a:p>
          <a:p>
            <a:pPr marL="171450" indent="-171450">
              <a:spcAft>
                <a:spcPts val="600"/>
              </a:spcAft>
              <a:buFont typeface="Wingdings" panose="05000000000000000000" pitchFamily="2" charset="2"/>
              <a:buChar char="Ø"/>
            </a:pPr>
            <a:r>
              <a:rPr lang="en-US" dirty="0"/>
              <a:t>Control calibration activities as recognized by IAS focused on Torque and Pressure Calibrations </a:t>
            </a:r>
          </a:p>
          <a:p>
            <a:pPr marL="171450" indent="-171450">
              <a:spcAft>
                <a:spcPts val="600"/>
              </a:spcAft>
              <a:buFont typeface="Wingdings" panose="05000000000000000000" pitchFamily="2" charset="2"/>
              <a:buChar char="Ø"/>
            </a:pPr>
            <a:r>
              <a:rPr lang="en-US" dirty="0"/>
              <a:t>Availability and use of PDCA mechanism</a:t>
            </a:r>
          </a:p>
          <a:p>
            <a:pPr marL="171450" indent="-171450">
              <a:spcAft>
                <a:spcPts val="600"/>
              </a:spcAft>
              <a:buFont typeface="Wingdings" panose="05000000000000000000" pitchFamily="2" charset="2"/>
              <a:buChar char="Ø"/>
            </a:pPr>
            <a:r>
              <a:rPr lang="en-US" dirty="0"/>
              <a:t>Calibration process performance by Torque demonstration via camera; vertical audits on performance of Pressure calibration/ order intake/ planning/ performance/reporting.</a:t>
            </a:r>
          </a:p>
          <a:p>
            <a:pPr marL="171450" indent="-171450">
              <a:spcAft>
                <a:spcPts val="600"/>
              </a:spcAft>
              <a:buFont typeface="Wingdings" panose="05000000000000000000" pitchFamily="2" charset="2"/>
              <a:buChar char="Ø"/>
            </a:pPr>
            <a:r>
              <a:rPr lang="en-US" dirty="0"/>
              <a:t>Integration of IAS regulation AC204, Evaluation of uncertainty, off site measurements, measurement traceability </a:t>
            </a:r>
          </a:p>
          <a:p>
            <a:pPr marL="171450" indent="-171450">
              <a:buFont typeface="Wingdings" panose="05000000000000000000" pitchFamily="2" charset="2"/>
              <a:buChar char="Ø"/>
            </a:pPr>
            <a:r>
              <a:rPr lang="en-US" b="1" dirty="0"/>
              <a:t>Areas sampled and assessed against relevant requirements:</a:t>
            </a:r>
          </a:p>
          <a:p>
            <a:pPr marL="173038" lvl="1" indent="0">
              <a:buNone/>
            </a:pPr>
            <a:r>
              <a:rPr lang="en-US" dirty="0"/>
              <a:t>Organization and Leadership in the lab; Competency; control of equipment; Risk management; Reporting results; Records management, maintenance and use of management system (par 8 ISO/IEC 17025) </a:t>
            </a:r>
            <a:r>
              <a:rPr lang="en-US" dirty="0" err="1"/>
              <a:t>etc</a:t>
            </a:r>
            <a:r>
              <a:rPr lang="en-US" dirty="0"/>
              <a:t>…...</a:t>
            </a:r>
            <a:endParaRPr lang="en-US" b="1" dirty="0"/>
          </a:p>
          <a:p>
            <a:pPr marL="173038" lvl="1" indent="0">
              <a:buNone/>
            </a:pPr>
            <a:endParaRPr lang="en-US" b="1" dirty="0"/>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dirty="0">
                <a:solidFill>
                  <a:srgbClr val="C00000"/>
                </a:solidFill>
              </a:rPr>
              <a:t>Audit Scope </a:t>
            </a:r>
            <a:endParaRPr lang="en-US" sz="1800" dirty="0">
              <a:solidFill>
                <a:srgbClr val="C00000"/>
              </a:solidFill>
              <a:highlight>
                <a:srgbClr val="FFFF00"/>
              </a:highlight>
            </a:endParaRPr>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p:txBody>
          <a:bodyPr/>
          <a:lstStyle/>
          <a:p>
            <a:r>
              <a:rPr lang="en-US" b="0" dirty="0">
                <a:solidFill>
                  <a:schemeClr val="accent6">
                    <a:lumMod val="50000"/>
                  </a:schemeClr>
                </a:solidFill>
              </a:rPr>
              <a:t>Non-conformities </a:t>
            </a:r>
            <a:br>
              <a:rPr lang="en-US" dirty="0"/>
            </a:br>
            <a:endParaRPr lang="en-US" dirty="0"/>
          </a:p>
        </p:txBody>
      </p:sp>
      <p:sp>
        <p:nvSpPr>
          <p:cNvPr id="10" name="Content Placeholder 9">
            <a:extLst>
              <a:ext uri="{FF2B5EF4-FFF2-40B4-BE49-F238E27FC236}">
                <a16:creationId xmlns:a16="http://schemas.microsoft.com/office/drawing/2014/main" id="{4C6CF0F1-9CB7-8641-0A53-79C3BFA7BB36}"/>
              </a:ext>
            </a:extLst>
          </p:cNvPr>
          <p:cNvSpPr>
            <a:spLocks noGrp="1"/>
          </p:cNvSpPr>
          <p:nvPr>
            <p:ph idx="1"/>
          </p:nvPr>
        </p:nvSpPr>
        <p:spPr>
          <a:xfrm>
            <a:off x="411480" y="995083"/>
            <a:ext cx="7576073" cy="3663515"/>
          </a:xfrm>
        </p:spPr>
        <p:txBody>
          <a:bodyPr/>
          <a:lstStyle/>
          <a:p>
            <a:endParaRPr lang="en-US" dirty="0"/>
          </a:p>
          <a:p>
            <a:endParaRPr lang="en-US" dirty="0"/>
          </a:p>
          <a:p>
            <a:endParaRPr lang="en-US" dirty="0"/>
          </a:p>
          <a:p>
            <a:r>
              <a:rPr lang="en-US" dirty="0"/>
              <a:t>CAR 1: For recording Monitoring data of personnel competences, it is required in procedure ULID 005934 to use Form-ULID-000611 (DCS:00-LO-F0861). To cover the requirements for monitoring on basis of on-going/ annual reviews, it is required to fill in the dates in the column “review date” per element registered in Form-ULID-000611. The form used for monitoring Antonio Iovino competence was demonstrated. In this form no (review) date of competences was noted. It is not possible to determine that the monitoring took place in an on-going/ annual process. Registrations were insufficient. </a:t>
            </a:r>
          </a:p>
          <a:p>
            <a:endParaRPr lang="nl-NL" dirty="0"/>
          </a:p>
          <a:p>
            <a:endParaRPr lang="nl-NL" dirty="0"/>
          </a:p>
          <a:p>
            <a:endParaRPr lang="en-US" dirty="0"/>
          </a:p>
        </p:txBody>
      </p:sp>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pPr/>
              <a:t>5</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0" indent="0">
              <a:spcAft>
                <a:spcPts val="600"/>
              </a:spcAft>
              <a:buNone/>
            </a:pPr>
            <a:endParaRPr lang="pt-BR" dirty="0"/>
          </a:p>
        </p:txBody>
      </p:sp>
    </p:spTree>
    <p:extLst>
      <p:ext uri="{BB962C8B-B14F-4D97-AF65-F5344CB8AC3E}">
        <p14:creationId xmlns:p14="http://schemas.microsoft.com/office/powerpoint/2010/main" val="18989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p:txBody>
          <a:bodyPr/>
          <a:lstStyle/>
          <a:p>
            <a:r>
              <a:rPr lang="en-US" b="0" noProof="0" dirty="0">
                <a:solidFill>
                  <a:schemeClr val="accent6">
                    <a:lumMod val="50000"/>
                  </a:schemeClr>
                </a:solidFill>
              </a:rPr>
              <a:t>Opportunities for Improvement </a:t>
            </a:r>
            <a:endParaRPr lang="en-US" b="0" dirty="0">
              <a:solidFill>
                <a:schemeClr val="accent6">
                  <a:lumMod val="50000"/>
                </a:schemeClr>
              </a:solidFill>
            </a:endParaRPr>
          </a:p>
        </p:txBody>
      </p:sp>
      <p:sp>
        <p:nvSpPr>
          <p:cNvPr id="7" name="Content Placeholder 6">
            <a:extLst>
              <a:ext uri="{FF2B5EF4-FFF2-40B4-BE49-F238E27FC236}">
                <a16:creationId xmlns:a16="http://schemas.microsoft.com/office/drawing/2014/main" id="{4AB71189-868F-C47A-88DF-FAF5115E14EA}"/>
              </a:ext>
            </a:extLst>
          </p:cNvPr>
          <p:cNvSpPr>
            <a:spLocks noGrp="1"/>
          </p:cNvSpPr>
          <p:nvPr>
            <p:ph idx="1"/>
          </p:nvPr>
        </p:nvSpPr>
        <p:spPr>
          <a:xfrm>
            <a:off x="411480" y="1280158"/>
            <a:ext cx="7663479" cy="3364992"/>
          </a:xfrm>
        </p:spPr>
        <p:txBody>
          <a:bodyPr/>
          <a:lstStyle/>
          <a:p>
            <a:pPr marL="137160" lvl="1" indent="0">
              <a:spcBef>
                <a:spcPts val="0"/>
              </a:spcBef>
              <a:buNone/>
            </a:pPr>
            <a:r>
              <a:rPr lang="en-US" sz="1600" dirty="0">
                <a:latin typeface="Calibri" panose="020F0502020204030204" pitchFamily="34" charset="0"/>
                <a:cs typeface="Calibri" panose="020F0502020204030204" pitchFamily="34" charset="0"/>
              </a:rPr>
              <a:t>OFI 1 :</a:t>
            </a:r>
            <a:r>
              <a:rPr lang="it-IT" sz="1600" dirty="0">
                <a:effectLst/>
                <a:latin typeface="Calibri" panose="020F0502020204030204" pitchFamily="34" charset="0"/>
                <a:ea typeface="Calibri" panose="020F0502020204030204" pitchFamily="34" charset="0"/>
                <a:cs typeface="Calibri" panose="020F0502020204030204" pitchFamily="34" charset="0"/>
              </a:rPr>
              <a:t>IAS policy for offsite calibration is required. Offsite measurements has to be formally accredited by IAS. This is not yet traceable on the scope for accredition CL-163.</a:t>
            </a:r>
          </a:p>
          <a:p>
            <a:pPr marL="137160" lvl="1" indent="0">
              <a:spcBef>
                <a:spcPts val="0"/>
              </a:spcBef>
              <a:buNone/>
            </a:pPr>
            <a:r>
              <a:rPr lang="it-IT" sz="1600"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137160" lvl="1" indent="0">
              <a:spcBef>
                <a:spcPts val="0"/>
              </a:spcBef>
              <a:buNone/>
            </a:pPr>
            <a:r>
              <a:rPr lang="it-IT" sz="1600" dirty="0">
                <a:effectLst/>
                <a:latin typeface="Calibri" panose="020F0502020204030204" pitchFamily="34" charset="0"/>
                <a:ea typeface="Calibri" panose="020F0502020204030204" pitchFamily="34" charset="0"/>
                <a:cs typeface="Calibri" panose="020F0502020204030204" pitchFamily="34" charset="0"/>
              </a:rPr>
              <a:t>Offsite calibration requires at least checks on: </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L="480060" lvl="1" indent="-342900">
              <a:spcBef>
                <a:spcPts val="0"/>
              </a:spcBef>
              <a:buFont typeface="Calibri" panose="020F0502020204030204" pitchFamily="34" charset="0"/>
              <a:buChar char="-"/>
            </a:pPr>
            <a:r>
              <a:rPr lang="it-IT" sz="1600" dirty="0">
                <a:effectLst/>
                <a:latin typeface="Calibri" panose="020F0502020204030204" pitchFamily="34" charset="0"/>
                <a:ea typeface="Calibri" panose="020F0502020204030204" pitchFamily="34" charset="0"/>
                <a:cs typeface="Calibri" panose="020F0502020204030204" pitchFamily="34" charset="0"/>
              </a:rPr>
              <a:t>Registration and storage of environmental conditions at the site;</a:t>
            </a:r>
          </a:p>
          <a:p>
            <a:pPr marL="480060" lvl="1" indent="-342900">
              <a:spcBef>
                <a:spcPts val="0"/>
              </a:spcBef>
              <a:buFont typeface="Calibri" panose="020F0502020204030204" pitchFamily="34" charset="0"/>
              <a:buChar char="-"/>
            </a:pPr>
            <a:r>
              <a:rPr lang="it-IT" sz="1600" dirty="0">
                <a:effectLst/>
                <a:latin typeface="Calibri" panose="020F0502020204030204" pitchFamily="34" charset="0"/>
                <a:ea typeface="Calibri" panose="020F0502020204030204" pitchFamily="34" charset="0"/>
                <a:cs typeface="Calibri" panose="020F0502020204030204" pitchFamily="34" charset="0"/>
              </a:rPr>
              <a:t>Proof that the measurement set up was checked on acceptability before starting the calibration (verification check on determined criteria);</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480060" lvl="1" indent="-342900">
              <a:spcBef>
                <a:spcPts val="0"/>
              </a:spcBef>
              <a:buFont typeface="Calibri" panose="020F0502020204030204" pitchFamily="34" charset="0"/>
              <a:buChar char="-"/>
            </a:pPr>
            <a:r>
              <a:rPr lang="it-IT" sz="1600" dirty="0">
                <a:effectLst/>
                <a:latin typeface="Calibri" panose="020F0502020204030204" pitchFamily="34" charset="0"/>
                <a:ea typeface="Calibri" panose="020F0502020204030204" pitchFamily="34" charset="0"/>
                <a:cs typeface="Calibri" panose="020F0502020204030204" pitchFamily="34" charset="0"/>
              </a:rPr>
              <a:t>Determination of influences as defined in the CMC uncertainty budget;</a:t>
            </a:r>
          </a:p>
          <a:p>
            <a:pPr marL="480060" lvl="1" indent="-342900">
              <a:spcBef>
                <a:spcPts val="0"/>
              </a:spcBef>
              <a:buFont typeface="Calibri" panose="020F0502020204030204" pitchFamily="34" charset="0"/>
              <a:buChar char="-"/>
            </a:pPr>
            <a:r>
              <a:rPr lang="it-IT" sz="1600" dirty="0">
                <a:effectLst/>
                <a:latin typeface="Calibri" panose="020F0502020204030204" pitchFamily="34" charset="0"/>
                <a:ea typeface="Calibri" panose="020F0502020204030204" pitchFamily="34" charset="0"/>
                <a:cs typeface="Calibri" panose="020F0502020204030204" pitchFamily="34" charset="0"/>
              </a:rPr>
              <a:t>Offsite calibration is a method to perfrom certain calibrations outsite the laboratory. This mehod is not defined in a workinstruction;</a:t>
            </a:r>
          </a:p>
          <a:p>
            <a:pPr marL="480060" lvl="1" indent="-342900">
              <a:spcBef>
                <a:spcPts val="0"/>
              </a:spcBef>
              <a:buFont typeface="Calibri" panose="020F0502020204030204" pitchFamily="34" charset="0"/>
              <a:buChar char="-"/>
            </a:pPr>
            <a:r>
              <a:rPr lang="it-IT" sz="1600" dirty="0">
                <a:effectLst/>
                <a:latin typeface="Calibri" panose="020F0502020204030204" pitchFamily="34" charset="0"/>
                <a:ea typeface="Calibri" panose="020F0502020204030204" pitchFamily="34" charset="0"/>
                <a:cs typeface="Calibri" panose="020F0502020204030204" pitchFamily="34" charset="0"/>
              </a:rPr>
              <a:t>The current checklist for offsite calibration, does not prescibe these essential topics but should have if you want to be accredited for it.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pPr/>
              <a:t>6</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spcAft>
                <a:spcPts val="600"/>
              </a:spcAft>
            </a:pPr>
            <a:endParaRPr lang="pt-BR" dirty="0"/>
          </a:p>
        </p:txBody>
      </p:sp>
    </p:spTree>
    <p:extLst>
      <p:ext uri="{BB962C8B-B14F-4D97-AF65-F5344CB8AC3E}">
        <p14:creationId xmlns:p14="http://schemas.microsoft.com/office/powerpoint/2010/main" val="294002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p:txBody>
          <a:bodyPr/>
          <a:lstStyle/>
          <a:p>
            <a:r>
              <a:rPr lang="en-US" b="0" noProof="0" dirty="0">
                <a:solidFill>
                  <a:schemeClr val="accent6">
                    <a:lumMod val="50000"/>
                  </a:schemeClr>
                </a:solidFill>
              </a:rPr>
              <a:t>Opportunities for Improvement </a:t>
            </a:r>
            <a:endParaRPr lang="en-US" b="0" dirty="0">
              <a:solidFill>
                <a:schemeClr val="accent6">
                  <a:lumMod val="50000"/>
                </a:schemeClr>
              </a:solidFill>
            </a:endParaRPr>
          </a:p>
        </p:txBody>
      </p:sp>
      <p:sp>
        <p:nvSpPr>
          <p:cNvPr id="7" name="Content Placeholder 6">
            <a:extLst>
              <a:ext uri="{FF2B5EF4-FFF2-40B4-BE49-F238E27FC236}">
                <a16:creationId xmlns:a16="http://schemas.microsoft.com/office/drawing/2014/main" id="{4AB71189-868F-C47A-88DF-FAF5115E14EA}"/>
              </a:ext>
            </a:extLst>
          </p:cNvPr>
          <p:cNvSpPr>
            <a:spLocks noGrp="1"/>
          </p:cNvSpPr>
          <p:nvPr>
            <p:ph idx="1"/>
          </p:nvPr>
        </p:nvSpPr>
        <p:spPr>
          <a:xfrm>
            <a:off x="411480" y="1280158"/>
            <a:ext cx="7663479" cy="3364992"/>
          </a:xfrm>
        </p:spPr>
        <p:txBody>
          <a:bodyPr/>
          <a:lstStyle/>
          <a:p>
            <a:pPr marL="137160" lvl="1" indent="0">
              <a:spcBef>
                <a:spcPts val="0"/>
              </a:spcBef>
              <a:buNone/>
            </a:pPr>
            <a:r>
              <a:rPr lang="en-US" sz="1600" dirty="0">
                <a:latin typeface="Calibri" panose="020F0502020204030204" pitchFamily="34" charset="0"/>
                <a:cs typeface="Calibri" panose="020F0502020204030204" pitchFamily="34" charset="0"/>
              </a:rPr>
              <a:t>OFI 2 :</a:t>
            </a:r>
          </a:p>
          <a:p>
            <a:pPr marL="137160" lvl="1" indent="0">
              <a:spcBef>
                <a:spcPts val="0"/>
              </a:spcBef>
              <a:buNone/>
            </a:pPr>
            <a:r>
              <a:rPr lang="en-US" sz="1600" dirty="0">
                <a:latin typeface="Calibri" panose="020F0502020204030204" pitchFamily="34" charset="0"/>
                <a:cs typeface="Calibri" panose="020F0502020204030204" pitchFamily="34" charset="0"/>
              </a:rPr>
              <a:t>The schedule for ILC’s/PTP shows a GAP for Weight, Torque, Force, Fluid and LUX. </a:t>
            </a:r>
          </a:p>
          <a:p>
            <a:pPr marL="137160" lvl="1" indent="0">
              <a:spcBef>
                <a:spcPts val="0"/>
              </a:spcBef>
              <a:buNone/>
            </a:pPr>
            <a:endParaRPr lang="en-US" sz="1600" dirty="0">
              <a:latin typeface="Calibri" panose="020F0502020204030204" pitchFamily="34" charset="0"/>
              <a:cs typeface="Calibri" panose="020F0502020204030204" pitchFamily="34" charset="0"/>
            </a:endParaRPr>
          </a:p>
          <a:p>
            <a:pPr marL="137160" lvl="1" indent="0">
              <a:spcBef>
                <a:spcPts val="0"/>
              </a:spcBef>
              <a:buNone/>
            </a:pPr>
            <a:r>
              <a:rPr lang="en-US" sz="1600" dirty="0">
                <a:latin typeface="Calibri" panose="020F0502020204030204" pitchFamily="34" charset="0"/>
                <a:cs typeface="Calibri" panose="020F0502020204030204" pitchFamily="34" charset="0"/>
              </a:rPr>
              <a:t>It is explained as impossible to cover all quantities with relevant PTP’s. It is recommended to organize intra lab comparisons. This means to select an object on the quantity to calibrate and get the reference values from the National Measuring Institute. After that, the object can be calibrated by different Calibration engineers (anonymously) and results coming from different persons can be compared (use the En formular) and judged on consistency. Next to a quality check, this can be interpreted as a competence check as well.  The outcome gives an acceptable quality check on performance indicators of the specific calibration. </a:t>
            </a:r>
            <a:endParaRPr lang="en-US" dirty="0"/>
          </a:p>
          <a:p>
            <a:endParaRPr lang="en-US" dirty="0"/>
          </a:p>
        </p:txBody>
      </p:sp>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pPr/>
              <a:t>7</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spcAft>
                <a:spcPts val="600"/>
              </a:spcAft>
            </a:pPr>
            <a:endParaRPr lang="pt-BR" dirty="0"/>
          </a:p>
        </p:txBody>
      </p:sp>
    </p:spTree>
    <p:extLst>
      <p:ext uri="{BB962C8B-B14F-4D97-AF65-F5344CB8AC3E}">
        <p14:creationId xmlns:p14="http://schemas.microsoft.com/office/powerpoint/2010/main" val="140635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dirty="0"/>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850959799"/>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dirty="0">
                          <a:solidFill>
                            <a:schemeClr val="bg1"/>
                          </a:solidFill>
                          <a:effectLst/>
                          <a:latin typeface="+mn-lt"/>
                        </a:rPr>
                        <a:t>ISO</a:t>
                      </a:r>
                      <a:r>
                        <a:rPr lang="en-GB" sz="800" b="1" i="0" u="none" strike="noStrike" dirty="0">
                          <a:solidFill>
                            <a:schemeClr val="bg1"/>
                          </a:solidFill>
                          <a:effectLst/>
                          <a:latin typeface="+mn-lt"/>
                        </a:rPr>
                        <a:t> 17025</a:t>
                      </a:r>
                      <a:r>
                        <a:rPr lang="pl-PL" sz="800" b="1" i="0" u="none" strike="noStrike" dirty="0">
                          <a:solidFill>
                            <a:schemeClr val="bg1"/>
                          </a:solidFill>
                          <a:effectLst/>
                          <a:latin typeface="+mn-lt"/>
                        </a:rPr>
                        <a:t>:201</a:t>
                      </a:r>
                      <a:r>
                        <a:rPr lang="en-US" sz="800" b="1" i="0" u="none" strike="noStrike" dirty="0">
                          <a:solidFill>
                            <a:schemeClr val="bg1"/>
                          </a:solidFill>
                          <a:effectLst/>
                          <a:latin typeface="+mn-lt"/>
                        </a:rPr>
                        <a:t>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1026542809"/>
              </p:ext>
            </p:extLst>
          </p:nvPr>
        </p:nvGraphicFramePr>
        <p:xfrm>
          <a:off x="171855" y="736708"/>
          <a:ext cx="8839200" cy="520508"/>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520508">
                <a:tc>
                  <a:txBody>
                    <a:bodyPr/>
                    <a:lstStyle/>
                    <a:p>
                      <a:pPr algn="ctr" fontAlgn="b"/>
                      <a:r>
                        <a:rPr lang="en-US" sz="800" b="0" i="0" u="none" strike="noStrike" noProof="0" dirty="0">
                          <a:solidFill>
                            <a:srgbClr val="000000"/>
                          </a:solidFill>
                          <a:effectLst/>
                          <a:latin typeface="+mn-lt"/>
                        </a:rPr>
                        <a:t>OFI 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US" sz="800" b="0" i="0" u="none" strike="noStrike" noProof="0" dirty="0">
                          <a:solidFill>
                            <a:srgbClr val="000000"/>
                          </a:solidFill>
                          <a:effectLst/>
                          <a:latin typeface="+mn-lt"/>
                        </a:rPr>
                        <a:t>OFI1 for offsite calibration indicates a low level of assurance to the process. Expect the risk level for operational activities low due to the high level of calibration competency of the calibration engineers and its management.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fontAlgn="b">
                        <a:buFont typeface="Arial" panose="020B0604020202020204" pitchFamily="34" charset="0"/>
                        <a:buNone/>
                      </a:pPr>
                      <a:r>
                        <a:rPr lang="en-US" sz="800" b="0" i="0" u="none" strike="noStrike" noProof="0" dirty="0">
                          <a:solidFill>
                            <a:schemeClr val="tx1"/>
                          </a:solidFill>
                          <a:effectLst/>
                          <a:latin typeface="+mn-lt"/>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Low</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74384609"/>
              </p:ext>
            </p:extLst>
          </p:nvPr>
        </p:nvGraphicFramePr>
        <p:xfrm>
          <a:off x="171855" y="1193068"/>
          <a:ext cx="8839200" cy="12192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5719">
                <a:tc>
                  <a:txBody>
                    <a:bodyPr/>
                    <a:lstStyle/>
                    <a:p>
                      <a:pPr algn="ctr" rtl="0" fontAlgn="b"/>
                      <a:endParaRPr lang="en-US" sz="800" b="0"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r>
                        <a:rPr lang="en-US" sz="800" b="0" i="0" u="none" strike="noStrike" dirty="0">
                          <a:solidFill>
                            <a:srgbClr val="000000"/>
                          </a:solidFill>
                          <a:effectLst/>
                          <a:latin typeface="+mn-lt"/>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endParaRPr lang="en-US" sz="800" b="0" i="0" u="none" strike="noStrike"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1215305247"/>
              </p:ext>
            </p:extLst>
          </p:nvPr>
        </p:nvGraphicFramePr>
        <p:xfrm>
          <a:off x="174648" y="3096007"/>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154862612"/>
              </p:ext>
            </p:extLst>
          </p:nvPr>
        </p:nvGraphicFramePr>
        <p:xfrm>
          <a:off x="174648" y="3844784"/>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2819854917"/>
              </p:ext>
            </p:extLst>
          </p:nvPr>
        </p:nvGraphicFramePr>
        <p:xfrm>
          <a:off x="171855" y="2295362"/>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extLst>
              <p:ext uri="{D42A27DB-BD31-4B8C-83A1-F6EECF244321}">
                <p14:modId xmlns:p14="http://schemas.microsoft.com/office/powerpoint/2010/main" val="69704940"/>
              </p:ext>
            </p:extLst>
          </p:nvPr>
        </p:nvGraphicFramePr>
        <p:xfrm>
          <a:off x="152400" y="1473394"/>
          <a:ext cx="8839200" cy="36576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US" sz="800" b="0" i="0" u="none" strike="noStrike" noProof="0" dirty="0">
                          <a:solidFill>
                            <a:srgbClr val="000000"/>
                          </a:solidFill>
                          <a:effectLst/>
                          <a:latin typeface="+mn-lt"/>
                        </a:rPr>
                        <a:t>OFI 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US" sz="800" b="0" i="0" u="none" strike="noStrike" noProof="0" dirty="0">
                          <a:solidFill>
                            <a:srgbClr val="000000"/>
                          </a:solidFill>
                          <a:effectLst/>
                          <a:latin typeface="+mn-lt"/>
                        </a:rPr>
                        <a:t>OFI 2 initiative to create alternative quality checks if there are no ILC/PTP available is can not been demonstrated. However, when the lab participates, the score appeared to be excellent, so it is expected that the risk is low for quantities not reviewed with an ILC/PTP.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Low</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3504582005"/>
              </p:ext>
            </p:extLst>
          </p:nvPr>
        </p:nvGraphicFramePr>
        <p:xfrm>
          <a:off x="171855" y="1862056"/>
          <a:ext cx="8839200" cy="36576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en-US" sz="800" b="0" i="0" u="none" strike="noStrike" noProof="0" dirty="0">
                          <a:solidFill>
                            <a:srgbClr val="000000"/>
                          </a:solidFill>
                          <a:effectLst/>
                          <a:latin typeface="+mn-lt"/>
                        </a:rPr>
                        <a:t>CAR 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US" sz="800" b="0" i="0" u="none" strike="noStrike" noProof="0" dirty="0">
                          <a:solidFill>
                            <a:srgbClr val="000000"/>
                          </a:solidFill>
                          <a:effectLst/>
                          <a:latin typeface="+mn-lt"/>
                        </a:rPr>
                        <a:t> Believe for what is told that there is on-going interaction with personnel about competence monitoring, but there is not enough evidence to demonstrate trace back with current registrations. Medium risk.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411480" y="411480"/>
            <a:ext cx="5516245" cy="255270"/>
          </a:xfrm>
        </p:spPr>
        <p:txBody>
          <a:bodyPr/>
          <a:lstStyle/>
          <a:p>
            <a:r>
              <a:rPr kumimoji="0" lang="en-US" sz="1800" b="1" i="0" u="none" strike="noStrike" kern="1200" cap="none" spc="0" normalizeH="0" baseline="0" noProof="0" dirty="0">
                <a:ln>
                  <a:noFill/>
                </a:ln>
                <a:solidFill>
                  <a:srgbClr val="C02032"/>
                </a:solidFill>
                <a:effectLst/>
                <a:uLnTx/>
                <a:uFillTx/>
                <a:latin typeface="Arial"/>
                <a:ea typeface="+mj-ea"/>
                <a:cs typeface="+mj-cs"/>
              </a:rPr>
              <a:t>Summary</a:t>
            </a:r>
            <a:endParaRPr lang="en-US" b="0" dirty="0">
              <a:solidFill>
                <a:schemeClr val="accent6">
                  <a:lumMod val="50000"/>
                </a:schemeClr>
              </a:solidFill>
            </a:endParaRPr>
          </a:p>
        </p:txBody>
      </p:sp>
      <p:sp>
        <p:nvSpPr>
          <p:cNvPr id="7" name="Content Placeholder 6">
            <a:extLst>
              <a:ext uri="{FF2B5EF4-FFF2-40B4-BE49-F238E27FC236}">
                <a16:creationId xmlns:a16="http://schemas.microsoft.com/office/drawing/2014/main" id="{4AB71189-868F-C47A-88DF-FAF5115E14EA}"/>
              </a:ext>
            </a:extLst>
          </p:cNvPr>
          <p:cNvSpPr>
            <a:spLocks noGrp="1"/>
          </p:cNvSpPr>
          <p:nvPr>
            <p:ph idx="1"/>
          </p:nvPr>
        </p:nvSpPr>
        <p:spPr>
          <a:xfrm>
            <a:off x="411480" y="726141"/>
            <a:ext cx="7663479" cy="3913093"/>
          </a:xfrm>
        </p:spPr>
        <p:txBody>
          <a:bodyPr/>
          <a:lstStyle/>
          <a:p>
            <a:pPr marL="0" marR="0" lvl="0" indent="0" algn="just" defTabSz="457200" rtl="0" eaLnBrk="1" fontAlgn="auto" latinLnBrk="0" hangingPunct="1">
              <a:lnSpc>
                <a:spcPct val="100000"/>
              </a:lnSpc>
              <a:spcBef>
                <a:spcPts val="0"/>
              </a:spcBef>
              <a:spcAft>
                <a:spcPts val="1200"/>
              </a:spcAft>
              <a:buClrTx/>
              <a:buSzTx/>
              <a:buFont typeface="Arial" charset="0"/>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Based on review of testing and evaluation methods, and interviews with the staff, the assessment team concluded that the quality system of the Lab Warsaw meets the requirements of ISO / IEC 17025:2017 where applicable. Opportunities for improvement have been raised to further strengthen the system and ensure continued compliance.</a:t>
            </a:r>
            <a:endParaRPr kumimoji="0" lang="en-US" sz="1100" b="0" i="0" u="none" strike="noStrike" kern="1200" cap="none" spc="0" normalizeH="0" baseline="0" noProof="0" dirty="0">
              <a:ln>
                <a:noFill/>
              </a:ln>
              <a:solidFill>
                <a:srgbClr val="000000"/>
              </a:solidFill>
              <a:effectLst/>
              <a:uLnTx/>
              <a:uFillTx/>
              <a:latin typeface="Arial"/>
              <a:ea typeface="+mn-lt"/>
              <a:cs typeface="Arial"/>
            </a:endParaRPr>
          </a:p>
          <a:p>
            <a:pPr marL="346075" marR="0" lvl="2" indent="-173038" algn="l" defTabSz="457200" rtl="0" eaLnBrk="1" fontAlgn="auto" latinLnBrk="0" hangingPunct="1">
              <a:lnSpc>
                <a:spcPct val="100000"/>
              </a:lnSpc>
              <a:spcBef>
                <a:spcPts val="0"/>
              </a:spcBef>
              <a:spcAft>
                <a:spcPts val="1200"/>
              </a:spcAft>
              <a:buClrTx/>
              <a:buSzTx/>
              <a:buFont typeface="Arial" charset="0"/>
              <a:buChar char="•"/>
              <a:tabLst/>
              <a:defRPr/>
            </a:pPr>
            <a:r>
              <a:rPr kumimoji="0" lang="en-US" sz="1100" b="1" i="0" u="sng" strike="noStrike" kern="1200" cap="none" spc="0" normalizeH="0" baseline="0" noProof="0" dirty="0">
                <a:ln>
                  <a:noFill/>
                </a:ln>
                <a:solidFill>
                  <a:srgbClr val="000000"/>
                </a:solidFill>
                <a:effectLst/>
                <a:uLnTx/>
                <a:uFillTx/>
                <a:latin typeface="Arial"/>
                <a:ea typeface="+mn-ea"/>
                <a:cs typeface="+mn-cs"/>
              </a:rPr>
              <a:t>Strengths</a:t>
            </a:r>
          </a:p>
          <a:p>
            <a:pPr marL="346075" marR="0" lvl="2" indent="0" algn="l" defTabSz="457200" rtl="0" eaLnBrk="1" fontAlgn="auto" latinLnBrk="0" hangingPunct="1">
              <a:lnSpc>
                <a:spcPct val="100000"/>
              </a:lnSpc>
              <a:spcBef>
                <a:spcPts val="0"/>
              </a:spcBef>
              <a:spcAft>
                <a:spcPts val="1200"/>
              </a:spcAft>
              <a:buClrTx/>
              <a:buSz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Experienced Calibration management (Filippo and </a:t>
            </a:r>
            <a:r>
              <a:rPr kumimoji="0" lang="en-US" sz="1100" b="1" i="0" u="none" strike="noStrike" kern="1200" cap="none" spc="0" normalizeH="0" baseline="0" noProof="0" dirty="0" err="1">
                <a:ln>
                  <a:noFill/>
                </a:ln>
                <a:solidFill>
                  <a:srgbClr val="000000"/>
                </a:solidFill>
                <a:effectLst/>
                <a:uLnTx/>
                <a:uFillTx/>
                <a:latin typeface="Arial"/>
                <a:ea typeface="+mn-ea"/>
                <a:cs typeface="+mn-cs"/>
              </a:rPr>
              <a:t>GianCarlo</a:t>
            </a:r>
            <a:r>
              <a:rPr kumimoji="0" lang="en-US" sz="1100" b="1" i="0" u="none" strike="noStrike" kern="1200" cap="none" spc="0" normalizeH="0" baseline="0" noProof="0" dirty="0">
                <a:ln>
                  <a:noFill/>
                </a:ln>
                <a:solidFill>
                  <a:srgbClr val="000000"/>
                </a:solidFill>
                <a:effectLst/>
                <a:uLnTx/>
                <a:uFillTx/>
                <a:latin typeface="Arial"/>
                <a:ea typeface="+mn-ea"/>
                <a:cs typeface="+mn-cs"/>
              </a:rPr>
              <a:t>)</a:t>
            </a:r>
          </a:p>
          <a:p>
            <a:pPr marL="346075" marR="0" lvl="2" indent="0" algn="l" defTabSz="457200" rtl="0" eaLnBrk="1" fontAlgn="auto" latinLnBrk="0" hangingPunct="1">
              <a:lnSpc>
                <a:spcPct val="100000"/>
              </a:lnSpc>
              <a:spcBef>
                <a:spcPts val="0"/>
              </a:spcBef>
              <a:spcAft>
                <a:spcPts val="1200"/>
              </a:spcAft>
              <a:buClrTx/>
              <a:buSz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Very well documented system (locally and global)</a:t>
            </a:r>
          </a:p>
          <a:p>
            <a:pPr marL="346075" marR="0" lvl="2" indent="0" algn="l" defTabSz="457200" rtl="0" eaLnBrk="1" fontAlgn="auto" latinLnBrk="0" hangingPunct="1">
              <a:lnSpc>
                <a:spcPct val="100000"/>
              </a:lnSpc>
              <a:spcBef>
                <a:spcPts val="0"/>
              </a:spcBef>
              <a:spcAft>
                <a:spcPts val="1200"/>
              </a:spcAft>
              <a:buClrTx/>
              <a:buSz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Excellent support on quality issues from higher lab management and AMS representative</a:t>
            </a:r>
          </a:p>
          <a:p>
            <a:pPr marL="346075" marR="0" lvl="2" indent="0" algn="l" defTabSz="457200" rtl="0" eaLnBrk="1" fontAlgn="auto" latinLnBrk="0" hangingPunct="1">
              <a:lnSpc>
                <a:spcPct val="100000"/>
              </a:lnSpc>
              <a:spcBef>
                <a:spcPts val="0"/>
              </a:spcBef>
              <a:spcAft>
                <a:spcPts val="1200"/>
              </a:spcAft>
              <a:buClrTx/>
              <a:buSzTx/>
              <a:buNone/>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Visibility/ definition of IAS objectives / KPI / opportunities/ risks and structure to control them on effective implementation</a:t>
            </a:r>
          </a:p>
          <a:p>
            <a:pPr marL="346075" marR="0" lvl="2" indent="-173038" algn="l" defTabSz="457200" rtl="0" eaLnBrk="1" fontAlgn="auto" latinLnBrk="0" hangingPunct="1">
              <a:lnSpc>
                <a:spcPct val="100000"/>
              </a:lnSpc>
              <a:spcBef>
                <a:spcPts val="0"/>
              </a:spcBef>
              <a:spcAft>
                <a:spcPts val="1200"/>
              </a:spcAft>
              <a:buClrTx/>
              <a:buSzTx/>
              <a:buFont typeface="Arial" charset="0"/>
              <a:buChar char="•"/>
              <a:tabLst/>
              <a:defRPr/>
            </a:pPr>
            <a:r>
              <a:rPr kumimoji="0" lang="en-US" sz="1100" b="1" i="0" u="sng" strike="noStrike" kern="1200" cap="none" spc="0" normalizeH="0" baseline="0" noProof="0" dirty="0">
                <a:ln>
                  <a:noFill/>
                </a:ln>
                <a:solidFill>
                  <a:srgbClr val="000000"/>
                </a:solidFill>
                <a:effectLst/>
                <a:uLnTx/>
                <a:uFillTx/>
                <a:latin typeface="Arial"/>
                <a:ea typeface="+mn-ea"/>
                <a:cs typeface="+mn-cs"/>
              </a:rPr>
              <a:t>Weaknesses</a:t>
            </a:r>
          </a:p>
          <a:p>
            <a:pPr marL="515937" lvl="2" indent="-171450" defTabSz="457200">
              <a:spcBef>
                <a:spcPts val="0"/>
              </a:spcBef>
              <a:spcAft>
                <a:spcPts val="1200"/>
              </a:spcAft>
              <a:buFont typeface="Arial" panose="020B0604020202020204" pitchFamily="34" charset="0"/>
              <a:buChar char="•"/>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Process assurance for offsite calibration</a:t>
            </a:r>
          </a:p>
          <a:p>
            <a:pPr marL="517525" marR="0" lvl="2" indent="-173038" algn="l" defTabSz="457200" rtl="0" eaLnBrk="1" fontAlgn="auto" latinLnBrk="0" hangingPunct="1">
              <a:lnSpc>
                <a:spcPct val="100000"/>
              </a:lnSpc>
              <a:spcBef>
                <a:spcPts val="0"/>
              </a:spcBef>
              <a:spcAft>
                <a:spcPts val="1200"/>
              </a:spcAft>
              <a:buClrTx/>
              <a:buSzTx/>
              <a:buFont typeface="Arial" charset="0"/>
              <a:buChar char="•"/>
              <a:tabLst/>
              <a:defRPr/>
            </a:pPr>
            <a:r>
              <a:rPr kumimoji="0" lang="en-US" sz="1100" b="1" i="0" u="none" strike="noStrike" kern="1200" cap="none" spc="0" normalizeH="0" baseline="0" noProof="0" dirty="0">
                <a:ln>
                  <a:noFill/>
                </a:ln>
                <a:solidFill>
                  <a:srgbClr val="000000"/>
                </a:solidFill>
                <a:effectLst/>
                <a:uLnTx/>
                <a:uFillTx/>
                <a:latin typeface="Arial"/>
                <a:ea typeface="+mn-ea"/>
                <a:cs typeface="+mn-cs"/>
              </a:rPr>
              <a:t>1 Calibration engineer left, and the number of calibrations increased with 20% ….. Where does this stop.</a:t>
            </a:r>
          </a:p>
          <a:p>
            <a:endParaRPr lang="en-US" dirty="0"/>
          </a:p>
        </p:txBody>
      </p:sp>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B653A9-F313-624D-BF6F-1C4E70BAF06A}" type="slidenum">
              <a:rPr kumimoji="0" lang="en-US" sz="600" b="1" i="0" u="none" strike="noStrike" kern="1200" cap="none" spc="0" normalizeH="0" baseline="0" noProof="0" smtClean="0">
                <a:ln>
                  <a:noFill/>
                </a:ln>
                <a:solidFill>
                  <a:srgbClr val="000000"/>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600" b="1" i="0" u="none" strike="noStrike" kern="1200" cap="none" spc="0" normalizeH="0" baseline="0" noProof="0">
              <a:ln>
                <a:noFill/>
              </a:ln>
              <a:solidFill>
                <a:srgbClr val="000000"/>
              </a:solidFill>
              <a:effectLst/>
              <a:uLnTx/>
              <a:uFillTx/>
              <a:latin typeface="Arial"/>
              <a:ea typeface="+mn-ea"/>
              <a:cs typeface="+mn-cs"/>
            </a:endParaRPr>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37160" marR="0" lvl="0" indent="-137160" algn="l" defTabSz="685800" rtl="0" eaLnBrk="1" fontAlgn="auto" latinLnBrk="0" hangingPunct="1">
              <a:lnSpc>
                <a:spcPct val="100000"/>
              </a:lnSpc>
              <a:spcBef>
                <a:spcPts val="900"/>
              </a:spcBef>
              <a:spcAft>
                <a:spcPts val="600"/>
              </a:spcAft>
              <a:buClr>
                <a:srgbClr val="CA0123"/>
              </a:buClr>
              <a:buSzTx/>
              <a:buFont typeface="Arial" panose="020B0604020202020204" pitchFamily="34" charset="0"/>
              <a:buChar char="•"/>
              <a:tabLst/>
              <a:defRPr/>
            </a:pPr>
            <a:endParaRPr kumimoji="0" lang="pt-BR"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8407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10" ma:contentTypeDescription="Create a new document." ma:contentTypeScope="" ma:versionID="77eee203ce6df04afcec7b982a68c0aa">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4eac676fd5046a9819b085bbdec74cd2"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ocation" ma:index="17" nillable="true" ma:displayName="Location" ma:format="Dropdown" ma:internalName="Location">
      <xsd:simpleType>
        <xsd:restriction base="dms:Choice">
          <xsd:enumeration value="United Kingdom - Basingstoke"/>
          <xsd:enumeration value="Italy - Carugate"/>
          <xsd:enumeration value="Netherlands - Arnhem"/>
        </xsd:restriction>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Location xmlns="faf5d408-3899-47b8-9562-4f160ee88f98" xsi:nil="true"/>
  </documentManagement>
</p:properties>
</file>

<file path=customXml/itemProps1.xml><?xml version="1.0" encoding="utf-8"?>
<ds:datastoreItem xmlns:ds="http://schemas.openxmlformats.org/officeDocument/2006/customXml" ds:itemID="{8DFADF14-B371-44AB-974A-E6CA516EB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5d408-3899-47b8-9562-4f160ee88f98"/>
    <ds:schemaRef ds:uri="f923a017-90dd-4873-8529-5ce3ec654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3.xml><?xml version="1.0" encoding="utf-8"?>
<ds:datastoreItem xmlns:ds="http://schemas.openxmlformats.org/officeDocument/2006/customXml" ds:itemID="{F964CFE5-2DB1-45C4-9AF2-670A350BCC57}">
  <ds:schemaRefs>
    <ds:schemaRef ds:uri="http://schemas.openxmlformats.org/package/2006/metadata/core-properties"/>
    <ds:schemaRef ds:uri="faf5d408-3899-47b8-9562-4f160ee88f98"/>
    <ds:schemaRef ds:uri="http://purl.org/dc/terms/"/>
    <ds:schemaRef ds:uri="http://purl.org/dc/dcmitype/"/>
    <ds:schemaRef ds:uri="f923a017-90dd-4873-8529-5ce3ec654156"/>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UL_Corporate_16x9_v1</Template>
  <TotalTime>2050</TotalTime>
  <Words>992</Words>
  <Application>Microsoft Office PowerPoint</Application>
  <PresentationFormat>On-screen Show (16:9)</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Wingdings</vt:lpstr>
      <vt:lpstr>UL Corporate (16x9) 2017</vt:lpstr>
      <vt:lpstr>UL Solutions</vt:lpstr>
      <vt:lpstr>PowerPoint Presentation</vt:lpstr>
      <vt:lpstr> Agenda: </vt:lpstr>
      <vt:lpstr>Attendees</vt:lpstr>
      <vt:lpstr>Audit Scope </vt:lpstr>
      <vt:lpstr>Non-conformities  </vt:lpstr>
      <vt:lpstr>Opportunities for Improvement </vt:lpstr>
      <vt:lpstr>Opportunities for Improvement </vt:lpstr>
      <vt:lpstr>Risks and Raised Concerns</vt:lpstr>
      <vt:lpstr>Summary</vt:lpstr>
      <vt:lpstr>Next Steps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Van Der Waal, Danny</cp:lastModifiedBy>
  <cp:revision>69</cp:revision>
  <cp:lastPrinted>2018-01-11T17:48:36Z</cp:lastPrinted>
  <dcterms:created xsi:type="dcterms:W3CDTF">2017-12-19T02:07:46Z</dcterms:created>
  <dcterms:modified xsi:type="dcterms:W3CDTF">2023-10-10T06:45:51Z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