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024" r:id="rId2"/>
    <p:sldMasterId id="2147484075" r:id="rId3"/>
    <p:sldMasterId id="2147484086" r:id="rId4"/>
    <p:sldMasterId id="2147484097" r:id="rId5"/>
  </p:sldMasterIdLst>
  <p:notesMasterIdLst>
    <p:notesMasterId r:id="rId38"/>
  </p:notesMasterIdLst>
  <p:sldIdLst>
    <p:sldId id="256" r:id="rId6"/>
    <p:sldId id="307" r:id="rId7"/>
    <p:sldId id="309" r:id="rId8"/>
    <p:sldId id="310" r:id="rId9"/>
    <p:sldId id="322" r:id="rId10"/>
    <p:sldId id="321" r:id="rId11"/>
    <p:sldId id="320" r:id="rId12"/>
    <p:sldId id="300" r:id="rId13"/>
    <p:sldId id="311" r:id="rId14"/>
    <p:sldId id="313" r:id="rId15"/>
    <p:sldId id="314" r:id="rId16"/>
    <p:sldId id="315" r:id="rId17"/>
    <p:sldId id="317" r:id="rId18"/>
    <p:sldId id="318" r:id="rId19"/>
    <p:sldId id="327" r:id="rId20"/>
    <p:sldId id="329" r:id="rId21"/>
    <p:sldId id="330" r:id="rId22"/>
    <p:sldId id="331" r:id="rId23"/>
    <p:sldId id="332" r:id="rId24"/>
    <p:sldId id="333" r:id="rId25"/>
    <p:sldId id="334" r:id="rId26"/>
    <p:sldId id="335" r:id="rId27"/>
    <p:sldId id="308" r:id="rId28"/>
    <p:sldId id="336" r:id="rId29"/>
    <p:sldId id="319" r:id="rId30"/>
    <p:sldId id="323" r:id="rId31"/>
    <p:sldId id="324" r:id="rId32"/>
    <p:sldId id="325" r:id="rId33"/>
    <p:sldId id="326" r:id="rId34"/>
    <p:sldId id="328" r:id="rId35"/>
    <p:sldId id="337" r:id="rId36"/>
    <p:sldId id="316" r:id="rId3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9D2D"/>
    <a:srgbClr val="96C547"/>
    <a:srgbClr val="6EC1BC"/>
    <a:srgbClr val="F18307"/>
    <a:srgbClr val="1B808E"/>
    <a:srgbClr val="C10036"/>
    <a:srgbClr val="FDC835"/>
    <a:srgbClr val="93C6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2" autoAdjust="0"/>
    <p:restoredTop sz="94671" autoAdjust="0"/>
  </p:normalViewPr>
  <p:slideViewPr>
    <p:cSldViewPr snapToGrid="0" snapToObjects="1">
      <p:cViewPr>
        <p:scale>
          <a:sx n="76" d="100"/>
          <a:sy n="76" d="100"/>
        </p:scale>
        <p:origin x="-894" y="-59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5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C5D754DD-ADDD-44B9-8907-9D8D04F99487}" type="datetime1">
              <a:rPr lang="en-US"/>
              <a:pPr>
                <a:defRPr/>
              </a:pPr>
              <a:t>3/6/2017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6E127C84-062C-4090-8CDB-0DB95174C506}" type="slidenum">
              <a:rPr lang="en-US"/>
              <a:pPr>
                <a:defRPr/>
              </a:pPr>
              <a:t>‹#›</a:t>
            </a:fld>
            <a:endParaRPr lang="en-US"/>
          </a:p>
        </p:txBody>
      </p:sp>
    </p:spTree>
    <p:extLst>
      <p:ext uri="{BB962C8B-B14F-4D97-AF65-F5344CB8AC3E}">
        <p14:creationId xmlns:p14="http://schemas.microsoft.com/office/powerpoint/2010/main" val="7102169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ＭＳ Ｐゴシック" charset="0"/>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smtClean="0">
                <a:solidFill>
                  <a:schemeClr val="bg1"/>
                </a:solidFill>
              </a:rPr>
              <a:t>UL and the UL logo are trademarks of UL LLC © 2013</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462021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940867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6"/>
          <p:cNvSpPr txBox="1">
            <a:spLocks noChangeArrowheads="1"/>
          </p:cNvSpPr>
          <p:nvPr userDrawn="1"/>
        </p:nvSpPr>
        <p:spPr bwMode="auto">
          <a:xfrm>
            <a:off x="457200" y="6423025"/>
            <a:ext cx="23431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sz="1000">
                <a:solidFill>
                  <a:srgbClr val="FFFFFF"/>
                </a:solidFill>
                <a:cs typeface="Arial" pitchFamily="34" charset="0"/>
              </a:rPr>
              <a:t>© 2011 Underwriters Laboratories Inc.</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263216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6"/>
          <p:cNvSpPr txBox="1">
            <a:spLocks noChangeArrowheads="1"/>
          </p:cNvSpPr>
          <p:nvPr userDrawn="1"/>
        </p:nvSpPr>
        <p:spPr bwMode="auto">
          <a:xfrm>
            <a:off x="457200" y="6423025"/>
            <a:ext cx="23431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sz="1000">
                <a:solidFill>
                  <a:srgbClr val="000000"/>
                </a:solidFill>
                <a:cs typeface="Arial" pitchFamily="34" charset="0"/>
              </a:rPr>
              <a:t>© 2011 Underwriters Laboratories Inc.</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881390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atin typeface="Arial" pitchFamily="34" charset="0"/>
              </a:defRPr>
            </a:lvl1pPr>
          </a:lstStyle>
          <a:p>
            <a:pPr>
              <a:defRPr/>
            </a:pPr>
            <a:fld id="{1707170F-AF50-4E08-B7A4-957C6C87B702}" type="slidenum">
              <a:rPr lang="en-US"/>
              <a:pPr>
                <a:defRPr/>
              </a:pPr>
              <a:t>‹#›</a:t>
            </a:fld>
            <a:endParaRPr lang="en-US"/>
          </a:p>
        </p:txBody>
      </p:sp>
    </p:spTree>
    <p:extLst>
      <p:ext uri="{BB962C8B-B14F-4D97-AF65-F5344CB8AC3E}">
        <p14:creationId xmlns:p14="http://schemas.microsoft.com/office/powerpoint/2010/main" val="2248060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atin typeface="Arial" pitchFamily="34" charset="0"/>
              </a:defRPr>
            </a:lvl1pPr>
          </a:lstStyle>
          <a:p>
            <a:pPr>
              <a:defRPr/>
            </a:pPr>
            <a:fld id="{46A874E2-594A-4A2C-B135-D6AB696AEA25}" type="slidenum">
              <a:rPr lang="en-US"/>
              <a:pPr>
                <a:defRPr/>
              </a:pPr>
              <a:t>‹#›</a:t>
            </a:fld>
            <a:endParaRPr lang="en-US"/>
          </a:p>
        </p:txBody>
      </p:sp>
    </p:spTree>
    <p:extLst>
      <p:ext uri="{BB962C8B-B14F-4D97-AF65-F5344CB8AC3E}">
        <p14:creationId xmlns:p14="http://schemas.microsoft.com/office/powerpoint/2010/main" val="1895969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atin typeface="Arial" pitchFamily="34" charset="0"/>
              </a:defRPr>
            </a:lvl1pPr>
          </a:lstStyle>
          <a:p>
            <a:pPr>
              <a:defRPr/>
            </a:pPr>
            <a:fld id="{1076C679-0B04-4AC3-9D97-A6C2E4EC16ED}" type="slidenum">
              <a:rPr lang="en-US"/>
              <a:pPr>
                <a:defRPr/>
              </a:pPr>
              <a:t>‹#›</a:t>
            </a:fld>
            <a:endParaRPr lang="en-US"/>
          </a:p>
        </p:txBody>
      </p:sp>
    </p:spTree>
    <p:extLst>
      <p:ext uri="{BB962C8B-B14F-4D97-AF65-F5344CB8AC3E}">
        <p14:creationId xmlns:p14="http://schemas.microsoft.com/office/powerpoint/2010/main" val="2878905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ＭＳ Ｐゴシック" pitchFamily="34" charset="-128"/>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97063357"/>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atin typeface="Arial" pitchFamily="34" charset="0"/>
              </a:defRPr>
            </a:lvl1pPr>
          </a:lstStyle>
          <a:p>
            <a:pPr>
              <a:defRPr/>
            </a:pPr>
            <a:fld id="{E447F64E-3E24-4FE1-A895-8CEAFFD60B87}" type="slidenum">
              <a:rPr lang="en-US"/>
              <a:pPr>
                <a:defRPr/>
              </a:pPr>
              <a:t>‹#›</a:t>
            </a:fld>
            <a:endParaRPr lang="en-US"/>
          </a:p>
        </p:txBody>
      </p:sp>
    </p:spTree>
    <p:extLst>
      <p:ext uri="{BB962C8B-B14F-4D97-AF65-F5344CB8AC3E}">
        <p14:creationId xmlns:p14="http://schemas.microsoft.com/office/powerpoint/2010/main" val="3757006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atin typeface="Arial" pitchFamily="34" charset="0"/>
              </a:defRPr>
            </a:lvl1pPr>
          </a:lstStyle>
          <a:p>
            <a:pPr>
              <a:defRPr/>
            </a:pPr>
            <a:fld id="{B341B691-302A-491A-A159-CA3A900A9188}" type="slidenum">
              <a:rPr lang="en-US"/>
              <a:pPr>
                <a:defRPr/>
              </a:pPr>
              <a:t>‹#›</a:t>
            </a:fld>
            <a:endParaRPr lang="en-US"/>
          </a:p>
        </p:txBody>
      </p:sp>
    </p:spTree>
    <p:extLst>
      <p:ext uri="{BB962C8B-B14F-4D97-AF65-F5344CB8AC3E}">
        <p14:creationId xmlns:p14="http://schemas.microsoft.com/office/powerpoint/2010/main" val="3604904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atin typeface="Arial" pitchFamily="34" charset="0"/>
              </a:defRPr>
            </a:lvl1pPr>
          </a:lstStyle>
          <a:p>
            <a:pPr>
              <a:defRPr/>
            </a:pPr>
            <a:fld id="{1DD98C81-0B96-40B4-B3BA-C4A6C25548F0}" type="slidenum">
              <a:rPr lang="en-US"/>
              <a:pPr>
                <a:defRPr/>
              </a:pPr>
              <a:t>‹#›</a:t>
            </a:fld>
            <a:endParaRPr lang="en-US"/>
          </a:p>
        </p:txBody>
      </p:sp>
    </p:spTree>
    <p:extLst>
      <p:ext uri="{BB962C8B-B14F-4D97-AF65-F5344CB8AC3E}">
        <p14:creationId xmlns:p14="http://schemas.microsoft.com/office/powerpoint/2010/main" val="1434662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smtClean="0"/>
              <a:t>UL and the UL logo are trademarks of UL LLC © 2013</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511280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5271848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smtClean="0">
                <a:solidFill>
                  <a:prstClr val="white"/>
                </a:solidFill>
              </a:rPr>
              <a:t>UL and the UL logo are trademarks of UL LLC © 2013</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7434630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smtClean="0">
                <a:solidFill>
                  <a:srgbClr val="000000"/>
                </a:solidFill>
              </a:rPr>
              <a:t>UL and the UL logo are trademarks of UL LLC © 2013</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000669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15F9E42E-BB48-4E09-816E-D023A86AD40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18725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8E3A1DD4-EA83-4900-9F5D-1EDB6843062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870103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9F0EC692-E5E0-4349-9D77-18FD5865E11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658967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34" charset="-128"/>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530580148"/>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76440536-2B09-446D-A9DF-451543DF105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448272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381B2C66-527F-4330-8C88-4270C3850F4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214276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pPr>
              <a:defRPr/>
            </a:pPr>
            <a:fld id="{308C854B-934D-4DDB-8FCF-BD4D31616E6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7035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15F9E42E-BB48-4E09-816E-D023A86AD40E}" type="slidenum">
              <a:rPr lang="en-US"/>
              <a:pPr>
                <a:defRPr/>
              </a:pPr>
              <a:t>‹#›</a:t>
            </a:fld>
            <a:endParaRPr lang="en-US"/>
          </a:p>
        </p:txBody>
      </p:sp>
    </p:spTree>
    <p:extLst>
      <p:ext uri="{BB962C8B-B14F-4D97-AF65-F5344CB8AC3E}">
        <p14:creationId xmlns:p14="http://schemas.microsoft.com/office/powerpoint/2010/main" val="37721589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102420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smtClean="0">
                <a:solidFill>
                  <a:prstClr val="white"/>
                </a:solidFill>
              </a:rPr>
              <a:t>UL and the UL logo are trademarks of UL LLC © 2013</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763380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smtClean="0">
                <a:solidFill>
                  <a:srgbClr val="000000"/>
                </a:solidFill>
              </a:rPr>
              <a:t>UL and the UL logo are trademarks of UL LLC © 2013</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8026128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15F9E42E-BB48-4E09-816E-D023A86AD40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093930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8E3A1DD4-EA83-4900-9F5D-1EDB6843062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51428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9F0EC692-E5E0-4349-9D77-18FD5865E11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69593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34" charset="-128"/>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80670724"/>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76440536-2B09-446D-A9DF-451543DF105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231632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381B2C66-527F-4330-8C88-4270C3850F4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789751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pPr>
              <a:defRPr/>
            </a:pPr>
            <a:fld id="{308C854B-934D-4DDB-8FCF-BD4D31616E6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6153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8E3A1DD4-EA83-4900-9F5D-1EDB68430629}" type="slidenum">
              <a:rPr lang="en-US"/>
              <a:pPr>
                <a:defRPr/>
              </a:pPr>
              <a:t>‹#›</a:t>
            </a:fld>
            <a:endParaRPr lang="en-US"/>
          </a:p>
        </p:txBody>
      </p:sp>
    </p:spTree>
    <p:extLst>
      <p:ext uri="{BB962C8B-B14F-4D97-AF65-F5344CB8AC3E}">
        <p14:creationId xmlns:p14="http://schemas.microsoft.com/office/powerpoint/2010/main" val="27241835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3322584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smtClean="0">
                <a:solidFill>
                  <a:prstClr val="white"/>
                </a:solidFill>
              </a:rPr>
              <a:t>UL and the UL logo are trademarks of UL LLC © 2013</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7310852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smtClean="0">
                <a:solidFill>
                  <a:srgbClr val="000000"/>
                </a:solidFill>
              </a:rPr>
              <a:t>UL and the UL logo are trademarks of UL LLC © 2013</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3897594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15F9E42E-BB48-4E09-816E-D023A86AD40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7993126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8E3A1DD4-EA83-4900-9F5D-1EDB6843062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9547168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9F0EC692-E5E0-4349-9D77-18FD5865E11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91912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34" charset="-128"/>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03158341"/>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76440536-2B09-446D-A9DF-451543DF105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9725806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381B2C66-527F-4330-8C88-4270C3850F4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218386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pPr>
              <a:defRPr/>
            </a:pPr>
            <a:fld id="{308C854B-934D-4DDB-8FCF-BD4D31616E6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19583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9F0EC692-E5E0-4349-9D77-18FD5865E11D}" type="slidenum">
              <a:rPr lang="en-US"/>
              <a:pPr>
                <a:defRPr/>
              </a:pPr>
              <a:t>‹#›</a:t>
            </a:fld>
            <a:endParaRPr lang="en-US"/>
          </a:p>
        </p:txBody>
      </p:sp>
    </p:spTree>
    <p:extLst>
      <p:ext uri="{BB962C8B-B14F-4D97-AF65-F5344CB8AC3E}">
        <p14:creationId xmlns:p14="http://schemas.microsoft.com/office/powerpoint/2010/main" val="412171502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734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34" charset="-128"/>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3667829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76440536-2B09-446D-A9DF-451543DF105B}" type="slidenum">
              <a:rPr lang="en-US"/>
              <a:pPr>
                <a:defRPr/>
              </a:pPr>
              <a:t>‹#›</a:t>
            </a:fld>
            <a:endParaRPr lang="en-US"/>
          </a:p>
        </p:txBody>
      </p:sp>
    </p:spTree>
    <p:extLst>
      <p:ext uri="{BB962C8B-B14F-4D97-AF65-F5344CB8AC3E}">
        <p14:creationId xmlns:p14="http://schemas.microsoft.com/office/powerpoint/2010/main" val="1150022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381B2C66-527F-4330-8C88-4270C3850F4C}" type="slidenum">
              <a:rPr lang="en-US"/>
              <a:pPr>
                <a:defRPr/>
              </a:pPr>
              <a:t>‹#›</a:t>
            </a:fld>
            <a:endParaRPr lang="en-US"/>
          </a:p>
        </p:txBody>
      </p:sp>
    </p:spTree>
    <p:extLst>
      <p:ext uri="{BB962C8B-B14F-4D97-AF65-F5344CB8AC3E}">
        <p14:creationId xmlns:p14="http://schemas.microsoft.com/office/powerpoint/2010/main" val="2127860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pPr>
              <a:defRPr/>
            </a:pPr>
            <a:fld id="{308C854B-934D-4DDB-8FCF-BD4D31616E60}" type="slidenum">
              <a:rPr lang="en-US"/>
              <a:pPr>
                <a:defRPr/>
              </a:pPr>
              <a:t>‹#›</a:t>
            </a:fld>
            <a:endParaRPr lang="en-US"/>
          </a:p>
        </p:txBody>
      </p:sp>
    </p:spTree>
    <p:extLst>
      <p:ext uri="{BB962C8B-B14F-4D97-AF65-F5344CB8AC3E}">
        <p14:creationId xmlns:p14="http://schemas.microsoft.com/office/powerpoint/2010/main" val="3675745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4.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theme" Target="../theme/theme5.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pPr>
              <a:defRPr/>
            </a:pPr>
            <a:fld id="{304F9428-8A7A-421E-B5D5-4E23C71E55C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55" r:id="rId1"/>
    <p:sldLayoutId id="2147484056" r:id="rId2"/>
    <p:sldLayoutId id="2147484057" r:id="rId3"/>
    <p:sldLayoutId id="2147484058" r:id="rId4"/>
    <p:sldLayoutId id="2147484059" r:id="rId5"/>
    <p:sldLayoutId id="2147484060" r:id="rId6"/>
    <p:sldLayoutId id="2147484061" r:id="rId7"/>
    <p:sldLayoutId id="2147484062" r:id="rId8"/>
    <p:sldLayoutId id="2147484063" r:id="rId9"/>
    <p:sldLayoutId id="2147484064" r:id="rId10"/>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ＭＳ Ｐゴシック" charset="0"/>
          <a:cs typeface="Geneva" charset="0"/>
        </a:defRPr>
      </a:lvl1pPr>
      <a:lvl2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2pPr>
      <a:lvl3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3pPr>
      <a:lvl4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4pPr>
      <a:lvl5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ＭＳ Ｐゴシック" charset="0"/>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000000"/>
                </a:solidFill>
                <a:latin typeface="Arial" charset="0"/>
              </a:defRPr>
            </a:lvl1pPr>
          </a:lstStyle>
          <a:p>
            <a:pPr>
              <a:defRPr/>
            </a:pPr>
            <a:fld id="{3944180C-399E-4819-BC38-A345FA7CBD5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65" r:id="rId1"/>
    <p:sldLayoutId id="2147484066" r:id="rId2"/>
    <p:sldLayoutId id="2147484067" r:id="rId3"/>
    <p:sldLayoutId id="2147484068" r:id="rId4"/>
    <p:sldLayoutId id="2147484069" r:id="rId5"/>
    <p:sldLayoutId id="2147484070" r:id="rId6"/>
    <p:sldLayoutId id="2147484071" r:id="rId7"/>
    <p:sldLayoutId id="2147484072" r:id="rId8"/>
    <p:sldLayoutId id="2147484073" r:id="rId9"/>
    <p:sldLayoutId id="2147484074" r:id="rId10"/>
  </p:sldLayoutIdLst>
  <p:hf hdr="0"/>
  <p:txStyles>
    <p:titleStyle>
      <a:lvl1pPr algn="l" defTabSz="457200" rtl="0" fontAlgn="base">
        <a:spcBef>
          <a:spcPct val="0"/>
        </a:spcBef>
        <a:spcAft>
          <a:spcPct val="0"/>
        </a:spcAft>
        <a:defRPr sz="2800" b="1" kern="1200">
          <a:solidFill>
            <a:schemeClr val="accent1"/>
          </a:solidFill>
          <a:latin typeface="Arial"/>
          <a:ea typeface="Geneva" charset="-128"/>
          <a:cs typeface="Geneva" charset="0"/>
        </a:defRPr>
      </a:lvl1pPr>
      <a:lvl2pPr algn="l" defTabSz="457200" rtl="0" fontAlgn="base">
        <a:spcBef>
          <a:spcPct val="0"/>
        </a:spcBef>
        <a:spcAft>
          <a:spcPct val="0"/>
        </a:spcAft>
        <a:defRPr sz="2800" b="1">
          <a:solidFill>
            <a:schemeClr val="accent1"/>
          </a:solidFill>
          <a:latin typeface="Arial" charset="0"/>
          <a:ea typeface="Geneva" charset="-128"/>
          <a:cs typeface="Geneva" charset="0"/>
        </a:defRPr>
      </a:lvl2pPr>
      <a:lvl3pPr algn="l" defTabSz="457200" rtl="0" fontAlgn="base">
        <a:spcBef>
          <a:spcPct val="0"/>
        </a:spcBef>
        <a:spcAft>
          <a:spcPct val="0"/>
        </a:spcAft>
        <a:defRPr sz="2800" b="1">
          <a:solidFill>
            <a:schemeClr val="accent1"/>
          </a:solidFill>
          <a:latin typeface="Arial" charset="0"/>
          <a:ea typeface="Geneva" charset="-128"/>
          <a:cs typeface="Geneva" charset="0"/>
        </a:defRPr>
      </a:lvl3pPr>
      <a:lvl4pPr algn="l" defTabSz="457200" rtl="0" fontAlgn="base">
        <a:spcBef>
          <a:spcPct val="0"/>
        </a:spcBef>
        <a:spcAft>
          <a:spcPct val="0"/>
        </a:spcAft>
        <a:defRPr sz="2800" b="1">
          <a:solidFill>
            <a:schemeClr val="accent1"/>
          </a:solidFill>
          <a:latin typeface="Arial" charset="0"/>
          <a:ea typeface="Geneva" charset="-128"/>
          <a:cs typeface="Geneva" charset="0"/>
        </a:defRPr>
      </a:lvl4pPr>
      <a:lvl5pPr algn="l" defTabSz="457200" rtl="0" fontAlgn="base">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fontAlgn="base">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fontAlgn="base">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fontAlgn="base">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fontAlgn="base">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fontAlgn="base">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pPr>
              <a:defRPr/>
            </a:pPr>
            <a:fld id="{304F9428-8A7A-421E-B5D5-4E23C71E55C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18233852"/>
      </p:ext>
    </p:extLst>
  </p:cSld>
  <p:clrMap bg1="lt1" tx1="dk1" bg2="lt2" tx2="dk2" accent1="accent1" accent2="accent2" accent3="accent3" accent4="accent4" accent5="accent5" accent6="accent6" hlink="hlink" folHlink="folHlink"/>
  <p:sldLayoutIdLst>
    <p:sldLayoutId id="2147484076" r:id="rId1"/>
    <p:sldLayoutId id="2147484077" r:id="rId2"/>
    <p:sldLayoutId id="2147484078" r:id="rId3"/>
    <p:sldLayoutId id="2147484079" r:id="rId4"/>
    <p:sldLayoutId id="2147484080" r:id="rId5"/>
    <p:sldLayoutId id="2147484081" r:id="rId6"/>
    <p:sldLayoutId id="2147484082" r:id="rId7"/>
    <p:sldLayoutId id="2147484083" r:id="rId8"/>
    <p:sldLayoutId id="2147484084" r:id="rId9"/>
    <p:sldLayoutId id="2147484085" r:id="rId10"/>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ＭＳ Ｐゴシック" charset="0"/>
          <a:cs typeface="Geneva" charset="0"/>
        </a:defRPr>
      </a:lvl1pPr>
      <a:lvl2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2pPr>
      <a:lvl3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3pPr>
      <a:lvl4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4pPr>
      <a:lvl5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ＭＳ Ｐゴシック" charset="0"/>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pPr>
              <a:defRPr/>
            </a:pPr>
            <a:fld id="{304F9428-8A7A-421E-B5D5-4E23C71E55C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64699048"/>
      </p:ext>
    </p:extLst>
  </p:cSld>
  <p:clrMap bg1="lt1" tx1="dk1" bg2="lt2" tx2="dk2" accent1="accent1" accent2="accent2" accent3="accent3" accent4="accent4" accent5="accent5" accent6="accent6" hlink="hlink" folHlink="folHlink"/>
  <p:sldLayoutIdLst>
    <p:sldLayoutId id="2147484087" r:id="rId1"/>
    <p:sldLayoutId id="2147484088" r:id="rId2"/>
    <p:sldLayoutId id="2147484089" r:id="rId3"/>
    <p:sldLayoutId id="2147484090" r:id="rId4"/>
    <p:sldLayoutId id="2147484091" r:id="rId5"/>
    <p:sldLayoutId id="2147484092" r:id="rId6"/>
    <p:sldLayoutId id="2147484093" r:id="rId7"/>
    <p:sldLayoutId id="2147484094" r:id="rId8"/>
    <p:sldLayoutId id="2147484095" r:id="rId9"/>
    <p:sldLayoutId id="2147484096" r:id="rId10"/>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ＭＳ Ｐゴシック" charset="0"/>
          <a:cs typeface="Geneva" charset="0"/>
        </a:defRPr>
      </a:lvl1pPr>
      <a:lvl2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2pPr>
      <a:lvl3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3pPr>
      <a:lvl4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4pPr>
      <a:lvl5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ＭＳ Ｐゴシック" charset="0"/>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pPr>
              <a:defRPr/>
            </a:pPr>
            <a:fld id="{304F9428-8A7A-421E-B5D5-4E23C71E55C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86640681"/>
      </p:ext>
    </p:extLst>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ＭＳ Ｐゴシック" charset="0"/>
          <a:cs typeface="Geneva" charset="0"/>
        </a:defRPr>
      </a:lvl1pPr>
      <a:lvl2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2pPr>
      <a:lvl3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3pPr>
      <a:lvl4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4pPr>
      <a:lvl5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ＭＳ Ｐゴシック" charset="0"/>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ctrTitle"/>
          </p:nvPr>
        </p:nvSpPr>
        <p:spPr>
          <a:xfrm>
            <a:off x="457200" y="2533650"/>
            <a:ext cx="5843588" cy="1400175"/>
          </a:xfrm>
        </p:spPr>
        <p:txBody>
          <a:bodyPr/>
          <a:lstStyle/>
          <a:p>
            <a:pPr defTabSz="914400"/>
            <a:r>
              <a:rPr lang="en-US" smtClean="0">
                <a:latin typeface="Arial" pitchFamily="34" charset="0"/>
                <a:ea typeface="Osaka"/>
                <a:cs typeface="Osaka"/>
              </a:rPr>
              <a:t>Annual Internal Quality Audit</a:t>
            </a:r>
            <a:br>
              <a:rPr lang="en-US" smtClean="0">
                <a:latin typeface="Arial" pitchFamily="34" charset="0"/>
                <a:ea typeface="Osaka"/>
                <a:cs typeface="Osaka"/>
              </a:rPr>
            </a:br>
            <a:r>
              <a:rPr lang="en-US" smtClean="0">
                <a:latin typeface="Arial" pitchFamily="34" charset="0"/>
                <a:ea typeface="Osaka"/>
                <a:cs typeface="Osaka"/>
              </a:rPr>
              <a:t>- Closing Meeting</a:t>
            </a:r>
          </a:p>
        </p:txBody>
      </p:sp>
      <p:sp>
        <p:nvSpPr>
          <p:cNvPr id="12291" name="Subtitle 2"/>
          <p:cNvSpPr>
            <a:spLocks noGrp="1"/>
          </p:cNvSpPr>
          <p:nvPr>
            <p:ph type="subTitle" idx="1"/>
          </p:nvPr>
        </p:nvSpPr>
        <p:spPr>
          <a:xfrm>
            <a:off x="457199" y="3960813"/>
            <a:ext cx="6747641" cy="1774825"/>
          </a:xfrm>
        </p:spPr>
        <p:txBody>
          <a:bodyPr>
            <a:normAutofit/>
          </a:bodyPr>
          <a:lstStyle/>
          <a:p>
            <a:pPr defTabSz="914400" eaLnBrk="1" fontAlgn="auto" hangingPunct="1">
              <a:spcBef>
                <a:spcPts val="0"/>
              </a:spcBef>
              <a:spcAft>
                <a:spcPts val="0"/>
              </a:spcAft>
              <a:defRPr/>
            </a:pPr>
            <a:r>
              <a:rPr lang="en-US" b="0" kern="0"/>
              <a:t>Lead </a:t>
            </a:r>
            <a:r>
              <a:rPr lang="en-US" b="0" kern="0" smtClean="0"/>
              <a:t>Auditor </a:t>
            </a:r>
            <a:r>
              <a:rPr lang="en-US" b="0" kern="0" dirty="0"/>
              <a:t>: 	</a:t>
            </a:r>
            <a:r>
              <a:rPr lang="en-US" b="0" kern="0"/>
              <a:t>Simy </a:t>
            </a:r>
            <a:r>
              <a:rPr lang="en-US" b="0" kern="0" smtClean="0"/>
              <a:t>Li</a:t>
            </a:r>
            <a:endParaRPr lang="en-US" b="0" kern="0" dirty="0"/>
          </a:p>
          <a:p>
            <a:pPr defTabSz="914400" eaLnBrk="1" fontAlgn="auto" hangingPunct="1">
              <a:spcBef>
                <a:spcPts val="0"/>
              </a:spcBef>
              <a:spcAft>
                <a:spcPts val="0"/>
              </a:spcAft>
              <a:defRPr/>
            </a:pPr>
            <a:r>
              <a:rPr lang="en-US" b="0" kern="0" dirty="0"/>
              <a:t>Auditor : 		Shannon Tsui, Brian Wong, </a:t>
            </a:r>
            <a:r>
              <a:rPr lang="en-US" b="0" kern="0" dirty="0" smtClean="0"/>
              <a:t>Ringo Yu, Kelvin Tsoi</a:t>
            </a:r>
          </a:p>
          <a:p>
            <a:pPr defTabSz="914400" eaLnBrk="1" fontAlgn="auto" hangingPunct="1">
              <a:spcBef>
                <a:spcPts val="0"/>
              </a:spcBef>
              <a:spcAft>
                <a:spcPts val="0"/>
              </a:spcAft>
              <a:defRPr/>
            </a:pPr>
            <a:r>
              <a:rPr lang="en-US" b="0" kern="0" dirty="0" smtClean="0"/>
              <a:t>DAP Lead Auditor :	Suki Kwong</a:t>
            </a:r>
            <a:endParaRPr lang="en-US" b="0" kern="0" dirty="0"/>
          </a:p>
          <a:p>
            <a:pPr defTabSz="914400" eaLnBrk="1" fontAlgn="auto" hangingPunct="1">
              <a:spcBef>
                <a:spcPts val="0"/>
              </a:spcBef>
              <a:spcAft>
                <a:spcPts val="0"/>
              </a:spcAft>
              <a:defRPr/>
            </a:pPr>
            <a:r>
              <a:rPr lang="en-US" b="0" kern="0" dirty="0"/>
              <a:t>Auditor Trainees :  	</a:t>
            </a:r>
            <a:r>
              <a:rPr lang="en-US" b="0" kern="0" dirty="0" smtClean="0"/>
              <a:t>Else </a:t>
            </a:r>
            <a:r>
              <a:rPr lang="en-US" b="0" kern="0" dirty="0"/>
              <a:t>Man, </a:t>
            </a:r>
            <a:r>
              <a:rPr lang="en-US" b="0" kern="0" dirty="0" smtClean="0"/>
              <a:t>Cammy Hung, Cathy Fan</a:t>
            </a:r>
            <a:endParaRPr lang="en-US" b="0" kern="0" dirty="0"/>
          </a:p>
          <a:p>
            <a:pPr defTabSz="914400" eaLnBrk="1" fontAlgn="auto" hangingPunct="1">
              <a:spcBef>
                <a:spcPts val="0"/>
              </a:spcBef>
              <a:spcAft>
                <a:spcPts val="0"/>
              </a:spcAft>
              <a:defRPr/>
            </a:pPr>
            <a:r>
              <a:rPr lang="en-US" b="0" kern="0" dirty="0"/>
              <a:t>			</a:t>
            </a:r>
          </a:p>
          <a:p>
            <a:pPr defTabSz="914400" eaLnBrk="1" fontAlgn="auto" hangingPunct="1">
              <a:spcBef>
                <a:spcPts val="0"/>
              </a:spcBef>
              <a:spcAft>
                <a:spcPts val="0"/>
              </a:spcAft>
              <a:defRPr/>
            </a:pPr>
            <a:r>
              <a:rPr lang="en-US" b="0" kern="0" dirty="0"/>
              <a:t>Date :  		</a:t>
            </a:r>
            <a:r>
              <a:rPr lang="en-US" b="0" kern="0" dirty="0" smtClean="0"/>
              <a:t>Feb 21-22, 2017</a:t>
            </a:r>
            <a:endParaRPr lang="en-US" b="0" kern="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dirty="0" smtClean="0">
                <a:latin typeface="Arial" pitchFamily="34" charset="0"/>
                <a:ea typeface="ＭＳ Ｐゴシック" pitchFamily="34" charset="-128"/>
                <a:cs typeface="Geneva"/>
              </a:rPr>
              <a:t>Quick Fix </a:t>
            </a:r>
            <a:r>
              <a:rPr lang="en-US" dirty="0" smtClean="0">
                <a:latin typeface="Arial" pitchFamily="34" charset="0"/>
                <a:ea typeface="ＭＳ Ｐゴシック" pitchFamily="34" charset="-128"/>
                <a:cs typeface="Geneva"/>
              </a:rPr>
              <a:t>4 </a:t>
            </a:r>
            <a:r>
              <a:rPr lang="en-US" dirty="0" smtClean="0">
                <a:latin typeface="Arial" pitchFamily="34" charset="0"/>
                <a:ea typeface="ＭＳ Ｐゴシック" pitchFamily="34" charset="-128"/>
                <a:cs typeface="Geneva"/>
              </a:rPr>
              <a:t>– from Else Man</a:t>
            </a:r>
          </a:p>
        </p:txBody>
      </p:sp>
      <p:sp>
        <p:nvSpPr>
          <p:cNvPr id="24579" name="Content Placeholder 4"/>
          <p:cNvSpPr>
            <a:spLocks noGrp="1"/>
          </p:cNvSpPr>
          <p:nvPr>
            <p:ph idx="1"/>
          </p:nvPr>
        </p:nvSpPr>
        <p:spPr>
          <a:xfrm>
            <a:off x="457200" y="1668160"/>
            <a:ext cx="8229600" cy="4106340"/>
          </a:xfrm>
        </p:spPr>
        <p:txBody>
          <a:bodyPr>
            <a:normAutofit fontScale="92500" lnSpcReduction="20000"/>
          </a:bodyPr>
          <a:lstStyle/>
          <a:p>
            <a:r>
              <a:rPr lang="en-US" sz="2000" dirty="0" smtClean="0">
                <a:solidFill>
                  <a:schemeClr val="tx1"/>
                </a:solidFill>
                <a:ea typeface="ＭＳ Ｐゴシック" pitchFamily="34" charset="-128"/>
              </a:rPr>
              <a:t>Issue: </a:t>
            </a:r>
          </a:p>
          <a:p>
            <a:pPr>
              <a:buAutoNum type="arabicParenR"/>
            </a:pPr>
            <a:r>
              <a:rPr lang="en-US" sz="2000" dirty="0" smtClean="0">
                <a:solidFill>
                  <a:schemeClr val="tx1"/>
                </a:solidFill>
                <a:ea typeface="ＭＳ Ｐゴシック" pitchFamily="34" charset="-128"/>
              </a:rPr>
              <a:t>NOA is missed to be uploaded to FLEX DOC</a:t>
            </a:r>
          </a:p>
          <a:p>
            <a:pPr>
              <a:buAutoNum type="arabicParenR"/>
            </a:pPr>
            <a:r>
              <a:rPr lang="en-US" sz="2000" dirty="0" smtClean="0">
                <a:solidFill>
                  <a:schemeClr val="tx1"/>
                </a:solidFill>
                <a:ea typeface="ＭＳ Ｐゴシック" pitchFamily="34" charset="-128"/>
              </a:rPr>
              <a:t>LIS, Model no. is different from Description</a:t>
            </a:r>
          </a:p>
          <a:p>
            <a:pPr marL="0" indent="0"/>
            <a:endParaRPr lang="en-US" sz="2000" dirty="0" smtClean="0">
              <a:solidFill>
                <a:schemeClr val="tx1"/>
              </a:solidFill>
              <a:ea typeface="ＭＳ Ｐゴシック" pitchFamily="34" charset="-128"/>
            </a:endParaRPr>
          </a:p>
          <a:p>
            <a:pPr marL="0" indent="0"/>
            <a:r>
              <a:rPr lang="en-US" sz="2000" dirty="0" smtClean="0">
                <a:solidFill>
                  <a:schemeClr val="tx1"/>
                </a:solidFill>
                <a:ea typeface="ＭＳ Ｐゴシック" pitchFamily="34" charset="-128"/>
              </a:rPr>
              <a:t>Evidence :</a:t>
            </a:r>
          </a:p>
          <a:p>
            <a:pPr marL="0" indent="0"/>
            <a:r>
              <a:rPr lang="en-US" sz="2000" dirty="0">
                <a:solidFill>
                  <a:schemeClr val="tx1"/>
                </a:solidFill>
                <a:ea typeface="ＭＳ Ｐゴシック" pitchFamily="34" charset="-128"/>
              </a:rPr>
              <a:t>Project 4787522115.1.1 </a:t>
            </a:r>
            <a:endParaRPr lang="en-US" sz="2000" dirty="0" smtClean="0">
              <a:solidFill>
                <a:schemeClr val="tx1"/>
              </a:solidFill>
              <a:ea typeface="ＭＳ Ｐゴシック" pitchFamily="34" charset="-128"/>
            </a:endParaRPr>
          </a:p>
          <a:p>
            <a:pPr>
              <a:buAutoNum type="arabicParenR" startAt="3"/>
            </a:pPr>
            <a:endParaRPr lang="en-US" sz="2000" dirty="0" smtClean="0">
              <a:solidFill>
                <a:schemeClr val="tx1"/>
              </a:solidFill>
              <a:ea typeface="ＭＳ Ｐゴシック" pitchFamily="34" charset="-128"/>
            </a:endParaRPr>
          </a:p>
          <a:p>
            <a:r>
              <a:rPr lang="en-US" sz="2000" dirty="0" smtClean="0">
                <a:solidFill>
                  <a:schemeClr val="tx1"/>
                </a:solidFill>
                <a:ea typeface="ＭＳ Ｐゴシック" pitchFamily="34" charset="-128"/>
              </a:rPr>
              <a:t>Solution: </a:t>
            </a:r>
          </a:p>
          <a:p>
            <a:pPr>
              <a:buAutoNum type="arabicParenR"/>
            </a:pPr>
            <a:r>
              <a:rPr lang="en-US" sz="2000" dirty="0" smtClean="0">
                <a:solidFill>
                  <a:schemeClr val="tx1"/>
                </a:solidFill>
                <a:ea typeface="ＭＳ Ｐゴシック" pitchFamily="34" charset="-128"/>
              </a:rPr>
              <a:t>NOA was sent on Dec 29, 2016, it was </a:t>
            </a:r>
            <a:r>
              <a:rPr lang="en-US" sz="2000" dirty="0" smtClean="0">
                <a:solidFill>
                  <a:srgbClr val="7030A0"/>
                </a:solidFill>
                <a:effectLst>
                  <a:outerShdw blurRad="38100" dist="38100" dir="2700000" algn="tl">
                    <a:srgbClr val="000000">
                      <a:alpha val="43137"/>
                    </a:srgbClr>
                  </a:outerShdw>
                </a:effectLst>
                <a:ea typeface="ＭＳ Ｐゴシック" pitchFamily="34" charset="-128"/>
              </a:rPr>
              <a:t>uploaded to FLEX DOC </a:t>
            </a:r>
            <a:r>
              <a:rPr lang="en-US" sz="2000" dirty="0" smtClean="0">
                <a:solidFill>
                  <a:schemeClr val="tx1"/>
                </a:solidFill>
                <a:ea typeface="ＭＳ Ｐゴシック" pitchFamily="34" charset="-128"/>
              </a:rPr>
              <a:t>on Feb 22, 2017</a:t>
            </a:r>
          </a:p>
          <a:p>
            <a:pPr>
              <a:buAutoNum type="arabicParenR"/>
            </a:pPr>
            <a:r>
              <a:rPr lang="en-US" sz="2000" dirty="0" smtClean="0">
                <a:solidFill>
                  <a:srgbClr val="7030A0"/>
                </a:solidFill>
                <a:effectLst>
                  <a:outerShdw blurRad="38100" dist="38100" dir="2700000" algn="tl">
                    <a:srgbClr val="000000">
                      <a:alpha val="43137"/>
                    </a:srgbClr>
                  </a:outerShdw>
                </a:effectLst>
                <a:ea typeface="ＭＳ Ｐゴシック" pitchFamily="34" charset="-128"/>
              </a:rPr>
              <a:t>LIS was revised </a:t>
            </a:r>
            <a:r>
              <a:rPr lang="en-US" sz="2000" dirty="0" smtClean="0">
                <a:solidFill>
                  <a:schemeClr val="tx1"/>
                </a:solidFill>
                <a:ea typeface="ＭＳ Ｐゴシック" pitchFamily="34" charset="-128"/>
              </a:rPr>
              <a:t>with correct model no. on Feb 22, 2017</a:t>
            </a:r>
          </a:p>
          <a:p>
            <a:pPr marL="0" indent="0"/>
            <a:endParaRPr lang="en-US" sz="2000" dirty="0" smtClean="0">
              <a:solidFill>
                <a:schemeClr val="tx1"/>
              </a:solidFill>
              <a:ea typeface="ＭＳ Ｐゴシック" pitchFamily="34" charset="-128"/>
            </a:endParaRPr>
          </a:p>
          <a:p>
            <a:endParaRPr lang="en-US" sz="2000" dirty="0" smtClean="0">
              <a:solidFill>
                <a:schemeClr val="tx1"/>
              </a:solidFill>
              <a:ea typeface="ＭＳ Ｐゴシック" pitchFamily="34" charset="-128"/>
            </a:endParaRPr>
          </a:p>
          <a:p>
            <a:r>
              <a:rPr lang="en-US" sz="2000" dirty="0" smtClean="0">
                <a:solidFill>
                  <a:schemeClr val="tx1"/>
                </a:solidFill>
                <a:ea typeface="ＭＳ Ｐゴシック" pitchFamily="34" charset="-128"/>
              </a:rPr>
              <a:t>Responsible Person : Leung ChiWah (CTECH</a:t>
            </a:r>
            <a:r>
              <a:rPr lang="en-US" sz="2000" dirty="0" smtClean="0">
                <a:solidFill>
                  <a:schemeClr val="tx1"/>
                </a:solidFill>
                <a:ea typeface="ＭＳ Ｐゴシック" pitchFamily="34" charset="-128"/>
              </a:rPr>
              <a:t>) - </a:t>
            </a:r>
            <a:r>
              <a:rPr lang="en-US" sz="2000" dirty="0" smtClean="0">
                <a:solidFill>
                  <a:srgbClr val="7030A0"/>
                </a:solidFill>
                <a:effectLst>
                  <a:outerShdw blurRad="38100" dist="38100" dir="2700000" algn="tl">
                    <a:srgbClr val="000000">
                      <a:alpha val="43137"/>
                    </a:srgbClr>
                  </a:outerShdw>
                </a:effectLst>
                <a:ea typeface="ＭＳ Ｐゴシック" pitchFamily="34" charset="-128"/>
              </a:rPr>
              <a:t>Fixed</a:t>
            </a:r>
            <a:endParaRPr lang="en-US" sz="2000" dirty="0" smtClean="0">
              <a:solidFill>
                <a:srgbClr val="7030A0"/>
              </a:solidFill>
              <a:effectLst>
                <a:outerShdw blurRad="38100" dist="38100" dir="2700000" algn="tl">
                  <a:srgbClr val="000000">
                    <a:alpha val="43137"/>
                  </a:srgbClr>
                </a:outerShdw>
              </a:effectLst>
              <a:ea typeface="ＭＳ Ｐゴシック" pitchFamily="34" charset="-128"/>
            </a:endParaRPr>
          </a:p>
        </p:txBody>
      </p:sp>
      <p:sp>
        <p:nvSpPr>
          <p:cNvPr id="2458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2F1FFA4-5D11-42A7-8630-235394BE511E}" type="slidenum">
              <a:rPr lang="en-US" smtClean="0">
                <a:solidFill>
                  <a:srgbClr val="000000"/>
                </a:solidFill>
              </a:rPr>
              <a:pPr eaLnBrk="1" hangingPunct="1"/>
              <a:t>10</a:t>
            </a:fld>
            <a:endParaRPr lang="en-US" smtClean="0">
              <a:solidFill>
                <a:srgbClr val="000000"/>
              </a:solidFill>
            </a:endParaRPr>
          </a:p>
        </p:txBody>
      </p:sp>
    </p:spTree>
    <p:extLst>
      <p:ext uri="{BB962C8B-B14F-4D97-AF65-F5344CB8AC3E}">
        <p14:creationId xmlns:p14="http://schemas.microsoft.com/office/powerpoint/2010/main" val="14360478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dirty="0" smtClean="0">
                <a:latin typeface="Arial" pitchFamily="34" charset="0"/>
                <a:ea typeface="ＭＳ Ｐゴシック" pitchFamily="34" charset="-128"/>
                <a:cs typeface="Geneva"/>
              </a:rPr>
              <a:t>Quick Fix </a:t>
            </a:r>
            <a:r>
              <a:rPr lang="en-US" dirty="0" smtClean="0">
                <a:latin typeface="Arial" pitchFamily="34" charset="0"/>
                <a:ea typeface="ＭＳ Ｐゴシック" pitchFamily="34" charset="-128"/>
                <a:cs typeface="Geneva"/>
              </a:rPr>
              <a:t>5 </a:t>
            </a:r>
            <a:r>
              <a:rPr lang="en-US" dirty="0" smtClean="0">
                <a:latin typeface="Arial" pitchFamily="34" charset="0"/>
                <a:ea typeface="ＭＳ Ｐゴシック" pitchFamily="34" charset="-128"/>
                <a:cs typeface="Geneva"/>
              </a:rPr>
              <a:t>- from Else Man</a:t>
            </a:r>
          </a:p>
        </p:txBody>
      </p:sp>
      <p:sp>
        <p:nvSpPr>
          <p:cNvPr id="24579" name="Content Placeholder 4"/>
          <p:cNvSpPr>
            <a:spLocks noGrp="1"/>
          </p:cNvSpPr>
          <p:nvPr>
            <p:ph idx="1"/>
          </p:nvPr>
        </p:nvSpPr>
        <p:spPr>
          <a:xfrm>
            <a:off x="457200" y="1818472"/>
            <a:ext cx="8229600" cy="4106340"/>
          </a:xfrm>
        </p:spPr>
        <p:txBody>
          <a:bodyPr>
            <a:normAutofit lnSpcReduction="10000"/>
          </a:bodyPr>
          <a:lstStyle/>
          <a:p>
            <a:r>
              <a:rPr lang="en-US" sz="2000" dirty="0" smtClean="0">
                <a:solidFill>
                  <a:schemeClr val="tx1"/>
                </a:solidFill>
                <a:ea typeface="ＭＳ Ｐゴシック" pitchFamily="34" charset="-128"/>
              </a:rPr>
              <a:t>Issue: </a:t>
            </a:r>
          </a:p>
          <a:p>
            <a:pPr>
              <a:buAutoNum type="arabicParenR"/>
            </a:pPr>
            <a:r>
              <a:rPr lang="en-US" sz="2000" dirty="0" smtClean="0">
                <a:solidFill>
                  <a:schemeClr val="tx1"/>
                </a:solidFill>
                <a:ea typeface="ＭＳ Ｐゴシック" pitchFamily="34" charset="-128"/>
              </a:rPr>
              <a:t>Quote was missed to be uploaded to FLEX DOC</a:t>
            </a:r>
          </a:p>
          <a:p>
            <a:pPr marL="0" indent="0"/>
            <a:endParaRPr lang="en-US" sz="2000" dirty="0" smtClean="0">
              <a:solidFill>
                <a:schemeClr val="tx1"/>
              </a:solidFill>
              <a:ea typeface="ＭＳ Ｐゴシック" pitchFamily="34" charset="-128"/>
            </a:endParaRPr>
          </a:p>
          <a:p>
            <a:pPr marL="0" indent="0"/>
            <a:r>
              <a:rPr lang="en-US" sz="2000" dirty="0" smtClean="0">
                <a:solidFill>
                  <a:schemeClr val="tx1"/>
                </a:solidFill>
                <a:ea typeface="ＭＳ Ｐゴシック" pitchFamily="34" charset="-128"/>
              </a:rPr>
              <a:t>Evidence :</a:t>
            </a:r>
          </a:p>
          <a:p>
            <a:pPr marL="0" indent="0"/>
            <a:r>
              <a:rPr lang="en-US" sz="2000" dirty="0">
                <a:solidFill>
                  <a:schemeClr val="tx1"/>
                </a:solidFill>
                <a:ea typeface="ＭＳ Ｐゴシック" pitchFamily="34" charset="-128"/>
              </a:rPr>
              <a:t>Project </a:t>
            </a:r>
            <a:r>
              <a:rPr lang="en-US" sz="2000" dirty="0" smtClean="0">
                <a:solidFill>
                  <a:schemeClr val="tx1"/>
                </a:solidFill>
                <a:ea typeface="ＭＳ Ｐゴシック" pitchFamily="34" charset="-128"/>
              </a:rPr>
              <a:t>4787596682</a:t>
            </a:r>
          </a:p>
          <a:p>
            <a:pPr marL="0" indent="0"/>
            <a:endParaRPr lang="en-US" sz="2000" dirty="0" smtClean="0">
              <a:solidFill>
                <a:schemeClr val="tx1"/>
              </a:solidFill>
              <a:ea typeface="ＭＳ Ｐゴシック" pitchFamily="34" charset="-128"/>
            </a:endParaRPr>
          </a:p>
          <a:p>
            <a:r>
              <a:rPr lang="en-US" sz="2000" dirty="0" smtClean="0">
                <a:solidFill>
                  <a:schemeClr val="tx1"/>
                </a:solidFill>
                <a:ea typeface="ＭＳ Ｐゴシック" pitchFamily="34" charset="-128"/>
              </a:rPr>
              <a:t>Solution: </a:t>
            </a:r>
          </a:p>
          <a:p>
            <a:pPr>
              <a:buAutoNum type="arabicParenR"/>
            </a:pPr>
            <a:r>
              <a:rPr lang="en-US" sz="2000" dirty="0" smtClean="0">
                <a:solidFill>
                  <a:schemeClr val="tx1"/>
                </a:solidFill>
                <a:ea typeface="ＭＳ Ｐゴシック" pitchFamily="34" charset="-128"/>
              </a:rPr>
              <a:t>Quote sent on Aug 28, 2016, it was </a:t>
            </a:r>
            <a:r>
              <a:rPr lang="en-US" sz="2000" dirty="0" smtClean="0">
                <a:solidFill>
                  <a:srgbClr val="7030A0"/>
                </a:solidFill>
                <a:effectLst>
                  <a:outerShdw blurRad="38100" dist="38100" dir="2700000" algn="tl">
                    <a:srgbClr val="000000">
                      <a:alpha val="43137"/>
                    </a:srgbClr>
                  </a:outerShdw>
                </a:effectLst>
                <a:ea typeface="ＭＳ Ｐゴシック" pitchFamily="34" charset="-128"/>
              </a:rPr>
              <a:t>uploaded to FLEX DOC </a:t>
            </a:r>
            <a:r>
              <a:rPr lang="en-US" sz="2000" dirty="0" smtClean="0">
                <a:solidFill>
                  <a:schemeClr val="tx1"/>
                </a:solidFill>
                <a:ea typeface="ＭＳ Ｐゴシック" pitchFamily="34" charset="-128"/>
              </a:rPr>
              <a:t>on Feb 22, 2017</a:t>
            </a:r>
          </a:p>
          <a:p>
            <a:pPr marL="0" indent="0"/>
            <a:endParaRPr lang="en-US" sz="2000" dirty="0" smtClean="0">
              <a:solidFill>
                <a:schemeClr val="tx1"/>
              </a:solidFill>
              <a:ea typeface="ＭＳ Ｐゴシック" pitchFamily="34" charset="-128"/>
            </a:endParaRPr>
          </a:p>
          <a:p>
            <a:endParaRPr lang="en-US" sz="2000" dirty="0" smtClean="0">
              <a:solidFill>
                <a:schemeClr val="tx1"/>
              </a:solidFill>
              <a:ea typeface="ＭＳ Ｐゴシック" pitchFamily="34" charset="-128"/>
            </a:endParaRPr>
          </a:p>
          <a:p>
            <a:r>
              <a:rPr lang="en-US" sz="2000" dirty="0" smtClean="0">
                <a:solidFill>
                  <a:schemeClr val="tx1"/>
                </a:solidFill>
                <a:ea typeface="ＭＳ Ｐゴシック" pitchFamily="34" charset="-128"/>
              </a:rPr>
              <a:t>Responsible Person : Sally Hui (CTECH</a:t>
            </a:r>
            <a:r>
              <a:rPr lang="en-US" sz="2000" dirty="0" smtClean="0">
                <a:solidFill>
                  <a:schemeClr val="tx1"/>
                </a:solidFill>
                <a:ea typeface="ＭＳ Ｐゴシック" pitchFamily="34" charset="-128"/>
              </a:rPr>
              <a:t>) - </a:t>
            </a:r>
            <a:r>
              <a:rPr lang="en-US" sz="2000" dirty="0" smtClean="0">
                <a:solidFill>
                  <a:srgbClr val="7030A0"/>
                </a:solidFill>
                <a:effectLst>
                  <a:outerShdw blurRad="38100" dist="38100" dir="2700000" algn="tl">
                    <a:srgbClr val="000000">
                      <a:alpha val="43137"/>
                    </a:srgbClr>
                  </a:outerShdw>
                </a:effectLst>
                <a:ea typeface="ＭＳ Ｐゴシック" pitchFamily="34" charset="-128"/>
              </a:rPr>
              <a:t>Fixed</a:t>
            </a:r>
            <a:endParaRPr lang="en-US" sz="2000" dirty="0" smtClean="0">
              <a:solidFill>
                <a:srgbClr val="7030A0"/>
              </a:solidFill>
              <a:effectLst>
                <a:outerShdw blurRad="38100" dist="38100" dir="2700000" algn="tl">
                  <a:srgbClr val="000000">
                    <a:alpha val="43137"/>
                  </a:srgbClr>
                </a:outerShdw>
              </a:effectLst>
              <a:ea typeface="ＭＳ Ｐゴシック" pitchFamily="34" charset="-128"/>
            </a:endParaRPr>
          </a:p>
        </p:txBody>
      </p:sp>
      <p:sp>
        <p:nvSpPr>
          <p:cNvPr id="2458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2F1FFA4-5D11-42A7-8630-235394BE511E}" type="slidenum">
              <a:rPr lang="en-US" smtClean="0">
                <a:solidFill>
                  <a:srgbClr val="000000"/>
                </a:solidFill>
              </a:rPr>
              <a:pPr eaLnBrk="1" hangingPunct="1"/>
              <a:t>11</a:t>
            </a:fld>
            <a:endParaRPr lang="en-US" smtClean="0">
              <a:solidFill>
                <a:srgbClr val="000000"/>
              </a:solidFill>
            </a:endParaRPr>
          </a:p>
        </p:txBody>
      </p:sp>
    </p:spTree>
    <p:extLst>
      <p:ext uri="{BB962C8B-B14F-4D97-AF65-F5344CB8AC3E}">
        <p14:creationId xmlns:p14="http://schemas.microsoft.com/office/powerpoint/2010/main" val="10224232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dirty="0" smtClean="0">
                <a:latin typeface="Arial" pitchFamily="34" charset="0"/>
                <a:ea typeface="ＭＳ Ｐゴシック" pitchFamily="34" charset="-128"/>
                <a:cs typeface="Geneva"/>
              </a:rPr>
              <a:t>Quick Fix </a:t>
            </a:r>
            <a:r>
              <a:rPr lang="en-US" dirty="0" smtClean="0">
                <a:latin typeface="Arial" pitchFamily="34" charset="0"/>
                <a:ea typeface="ＭＳ Ｐゴシック" pitchFamily="34" charset="-128"/>
                <a:cs typeface="Geneva"/>
              </a:rPr>
              <a:t>6 </a:t>
            </a:r>
            <a:r>
              <a:rPr lang="en-US" dirty="0" smtClean="0">
                <a:latin typeface="Arial" pitchFamily="34" charset="0"/>
                <a:ea typeface="ＭＳ Ｐゴシック" pitchFamily="34" charset="-128"/>
                <a:cs typeface="Geneva"/>
              </a:rPr>
              <a:t>- from Else Man</a:t>
            </a:r>
            <a:endParaRPr lang="en-US" b="0" dirty="0" smtClean="0">
              <a:latin typeface="Arial" pitchFamily="34" charset="0"/>
              <a:ea typeface="ＭＳ Ｐゴシック" pitchFamily="34" charset="-128"/>
              <a:cs typeface="Geneva"/>
            </a:endParaRPr>
          </a:p>
        </p:txBody>
      </p:sp>
      <p:sp>
        <p:nvSpPr>
          <p:cNvPr id="24579" name="Content Placeholder 4"/>
          <p:cNvSpPr>
            <a:spLocks noGrp="1"/>
          </p:cNvSpPr>
          <p:nvPr>
            <p:ph idx="1"/>
          </p:nvPr>
        </p:nvSpPr>
        <p:spPr>
          <a:xfrm>
            <a:off x="457200" y="1114816"/>
            <a:ext cx="8229600" cy="4659684"/>
          </a:xfrm>
        </p:spPr>
        <p:txBody>
          <a:bodyPr>
            <a:noAutofit/>
          </a:bodyPr>
          <a:lstStyle/>
          <a:p>
            <a:r>
              <a:rPr lang="en-US" sz="1400" dirty="0" smtClean="0">
                <a:solidFill>
                  <a:schemeClr val="tx1"/>
                </a:solidFill>
                <a:ea typeface="ＭＳ Ｐゴシック" pitchFamily="34" charset="-128"/>
              </a:rPr>
              <a:t>Issue: </a:t>
            </a:r>
          </a:p>
          <a:p>
            <a:pPr>
              <a:buAutoNum type="arabicParenR"/>
            </a:pPr>
            <a:r>
              <a:rPr lang="en-US" sz="1400" dirty="0" smtClean="0">
                <a:solidFill>
                  <a:schemeClr val="tx1"/>
                </a:solidFill>
                <a:ea typeface="ＭＳ Ｐゴシック" pitchFamily="34" charset="-128"/>
              </a:rPr>
              <a:t>Quote was missed to be attached to FLEX DOC when uploaded documents</a:t>
            </a:r>
          </a:p>
          <a:p>
            <a:pPr marL="0" indent="0"/>
            <a:r>
              <a:rPr lang="en-US" sz="1400" dirty="0" smtClean="0">
                <a:solidFill>
                  <a:schemeClr val="tx1"/>
                </a:solidFill>
                <a:ea typeface="ＭＳ Ｐゴシック" pitchFamily="34" charset="-128"/>
              </a:rPr>
              <a:t>2</a:t>
            </a:r>
            <a:r>
              <a:rPr lang="en-US" sz="1400" dirty="0">
                <a:solidFill>
                  <a:schemeClr val="tx1"/>
                </a:solidFill>
                <a:ea typeface="ＭＳ Ｐゴシック" pitchFamily="34" charset="-128"/>
              </a:rPr>
              <a:t>) </a:t>
            </a:r>
            <a:r>
              <a:rPr lang="en-US" sz="1400" dirty="0" smtClean="0">
                <a:solidFill>
                  <a:schemeClr val="tx1"/>
                </a:solidFill>
                <a:ea typeface="ＭＳ Ｐゴシック" pitchFamily="34" charset="-128"/>
              </a:rPr>
              <a:t>   ECD letter was </a:t>
            </a:r>
            <a:r>
              <a:rPr lang="en-US" sz="1400" dirty="0">
                <a:solidFill>
                  <a:schemeClr val="tx1"/>
                </a:solidFill>
                <a:ea typeface="ＭＳ Ｐゴシック" pitchFamily="34" charset="-128"/>
              </a:rPr>
              <a:t>missed to </a:t>
            </a:r>
            <a:r>
              <a:rPr lang="en-US" sz="1400" dirty="0" smtClean="0">
                <a:solidFill>
                  <a:schemeClr val="tx1"/>
                </a:solidFill>
                <a:ea typeface="ＭＳ Ｐゴシック" pitchFamily="34" charset="-128"/>
              </a:rPr>
              <a:t>be attached </a:t>
            </a:r>
            <a:r>
              <a:rPr lang="en-US" sz="1400" dirty="0">
                <a:solidFill>
                  <a:schemeClr val="tx1"/>
                </a:solidFill>
                <a:ea typeface="ＭＳ Ｐゴシック" pitchFamily="34" charset="-128"/>
              </a:rPr>
              <a:t>to FLEX DOC when </a:t>
            </a:r>
            <a:r>
              <a:rPr lang="en-US" sz="1400" dirty="0" smtClean="0">
                <a:solidFill>
                  <a:schemeClr val="tx1"/>
                </a:solidFill>
                <a:ea typeface="ＭＳ Ｐゴシック" pitchFamily="34" charset="-128"/>
              </a:rPr>
              <a:t>uploaded </a:t>
            </a:r>
            <a:r>
              <a:rPr lang="en-US" sz="1400" dirty="0">
                <a:solidFill>
                  <a:schemeClr val="tx1"/>
                </a:solidFill>
                <a:ea typeface="ＭＳ Ｐゴシック" pitchFamily="34" charset="-128"/>
              </a:rPr>
              <a:t>documents</a:t>
            </a:r>
          </a:p>
          <a:p>
            <a:pPr>
              <a:buAutoNum type="arabicParenR" startAt="3"/>
            </a:pPr>
            <a:r>
              <a:rPr lang="en-US" sz="1400" dirty="0" smtClean="0">
                <a:solidFill>
                  <a:schemeClr val="tx1"/>
                </a:solidFill>
              </a:rPr>
              <a:t>Datasheet </a:t>
            </a:r>
            <a:r>
              <a:rPr lang="en-US" sz="1400" dirty="0">
                <a:solidFill>
                  <a:schemeClr val="tx1"/>
                </a:solidFill>
              </a:rPr>
              <a:t>– </a:t>
            </a:r>
            <a:r>
              <a:rPr lang="en-US" sz="1400" dirty="0" smtClean="0">
                <a:solidFill>
                  <a:schemeClr val="tx1"/>
                </a:solidFill>
              </a:rPr>
              <a:t>Mismatched </a:t>
            </a:r>
            <a:r>
              <a:rPr lang="en-US" sz="1400" dirty="0">
                <a:solidFill>
                  <a:schemeClr val="tx1"/>
                </a:solidFill>
              </a:rPr>
              <a:t>Standard Revised date (UL 60745-1) with Test Record </a:t>
            </a:r>
            <a:endParaRPr lang="en-US" sz="1400" dirty="0" smtClean="0">
              <a:solidFill>
                <a:schemeClr val="tx1"/>
              </a:solidFill>
            </a:endParaRPr>
          </a:p>
          <a:p>
            <a:r>
              <a:rPr lang="en-US" sz="1400" dirty="0" smtClean="0">
                <a:solidFill>
                  <a:schemeClr val="tx1"/>
                </a:solidFill>
              </a:rPr>
              <a:t>4) 	Missing a statement “</a:t>
            </a:r>
            <a:r>
              <a:rPr lang="en-US" sz="1400" u="sng" dirty="0" smtClean="0">
                <a:solidFill>
                  <a:schemeClr val="tx1"/>
                </a:solidFill>
              </a:rPr>
              <a:t>including </a:t>
            </a:r>
            <a:r>
              <a:rPr lang="en-US" sz="1400" u="sng" dirty="0">
                <a:solidFill>
                  <a:schemeClr val="tx1"/>
                </a:solidFill>
              </a:rPr>
              <a:t>construction review and testing </a:t>
            </a:r>
            <a:r>
              <a:rPr lang="en-US" sz="1400" u="sng" dirty="0" smtClean="0">
                <a:solidFill>
                  <a:schemeClr val="tx1"/>
                </a:solidFill>
              </a:rPr>
              <a:t>“</a:t>
            </a:r>
            <a:r>
              <a:rPr lang="en-US" sz="1400" dirty="0" smtClean="0">
                <a:solidFill>
                  <a:schemeClr val="tx1"/>
                </a:solidFill>
              </a:rPr>
              <a:t> (00-OP-S0067 </a:t>
            </a:r>
            <a:r>
              <a:rPr lang="en-US" sz="1400" dirty="0">
                <a:solidFill>
                  <a:schemeClr val="tx1"/>
                </a:solidFill>
              </a:rPr>
              <a:t>– Issue </a:t>
            </a:r>
            <a:r>
              <a:rPr lang="en-US" sz="1400" dirty="0" smtClean="0">
                <a:solidFill>
                  <a:schemeClr val="tx1"/>
                </a:solidFill>
              </a:rPr>
              <a:t>32.0  Cl</a:t>
            </a:r>
            <a:r>
              <a:rPr lang="en-US" sz="1400" dirty="0">
                <a:solidFill>
                  <a:schemeClr val="tx1"/>
                </a:solidFill>
              </a:rPr>
              <a:t>. 150.6.5, Item </a:t>
            </a:r>
            <a:r>
              <a:rPr lang="en-US" sz="1400" dirty="0" smtClean="0">
                <a:solidFill>
                  <a:schemeClr val="tx1"/>
                </a:solidFill>
              </a:rPr>
              <a:t>K)</a:t>
            </a:r>
            <a:endParaRPr lang="en-US" sz="1400" dirty="0">
              <a:solidFill>
                <a:schemeClr val="tx1"/>
              </a:solidFill>
            </a:endParaRPr>
          </a:p>
          <a:p>
            <a:pPr indent="-4763"/>
            <a:r>
              <a:rPr lang="en-US" sz="1400" dirty="0">
                <a:solidFill>
                  <a:schemeClr val="tx1"/>
                </a:solidFill>
              </a:rPr>
              <a:t>Test Record Summary statement as illustrated below: </a:t>
            </a:r>
          </a:p>
          <a:p>
            <a:pPr indent="-4763"/>
            <a:r>
              <a:rPr lang="en-US" sz="1400" dirty="0">
                <a:solidFill>
                  <a:schemeClr val="tx1"/>
                </a:solidFill>
              </a:rPr>
              <a:t> “The results of this investigation, </a:t>
            </a:r>
            <a:r>
              <a:rPr lang="en-US" sz="1400" u="sng" dirty="0">
                <a:solidFill>
                  <a:schemeClr val="tx1"/>
                </a:solidFill>
              </a:rPr>
              <a:t>including construction review and testing</a:t>
            </a:r>
            <a:r>
              <a:rPr lang="en-US" sz="1400" dirty="0">
                <a:solidFill>
                  <a:schemeClr val="tx1"/>
                </a:solidFill>
              </a:rPr>
              <a:t>, indicate that the products evaluated comply with the applicable requirements in [(name of standard(s)) or (the standards noted below)] and, therefore, such products are judged eligible to bear UL's Mark as described on the Conclusion Page of this Report."</a:t>
            </a:r>
          </a:p>
          <a:p>
            <a:pPr marL="0" indent="0"/>
            <a:endParaRPr lang="en-US" sz="1400" dirty="0" smtClean="0">
              <a:solidFill>
                <a:schemeClr val="tx1"/>
              </a:solidFill>
              <a:ea typeface="ＭＳ Ｐゴシック" pitchFamily="34" charset="-128"/>
            </a:endParaRPr>
          </a:p>
          <a:p>
            <a:pPr marL="0" indent="0"/>
            <a:r>
              <a:rPr lang="en-US" sz="1400" dirty="0" smtClean="0">
                <a:solidFill>
                  <a:schemeClr val="tx1"/>
                </a:solidFill>
                <a:ea typeface="ＭＳ Ｐゴシック" pitchFamily="34" charset="-128"/>
              </a:rPr>
              <a:t>Evidence :</a:t>
            </a:r>
          </a:p>
          <a:p>
            <a:pPr marL="0" indent="0"/>
            <a:r>
              <a:rPr lang="en-US" sz="1400" dirty="0">
                <a:solidFill>
                  <a:schemeClr val="tx1"/>
                </a:solidFill>
                <a:ea typeface="ＭＳ Ｐゴシック" pitchFamily="34" charset="-128"/>
              </a:rPr>
              <a:t>Project 4787830129 </a:t>
            </a:r>
            <a:endParaRPr lang="en-US" sz="1400" dirty="0" smtClean="0">
              <a:solidFill>
                <a:schemeClr val="tx1"/>
              </a:solidFill>
              <a:ea typeface="ＭＳ Ｐゴシック" pitchFamily="34" charset="-128"/>
            </a:endParaRPr>
          </a:p>
          <a:p>
            <a:pPr marL="0" indent="0"/>
            <a:endParaRPr lang="en-US" sz="1400" dirty="0" smtClean="0">
              <a:solidFill>
                <a:schemeClr val="tx1"/>
              </a:solidFill>
              <a:ea typeface="ＭＳ Ｐゴシック" pitchFamily="34" charset="-128"/>
            </a:endParaRPr>
          </a:p>
          <a:p>
            <a:r>
              <a:rPr lang="en-US" sz="1400" dirty="0" smtClean="0">
                <a:solidFill>
                  <a:schemeClr val="tx1"/>
                </a:solidFill>
                <a:ea typeface="ＭＳ Ｐゴシック" pitchFamily="34" charset="-128"/>
              </a:rPr>
              <a:t>Solution: </a:t>
            </a:r>
          </a:p>
          <a:p>
            <a:pPr>
              <a:buAutoNum type="arabicParenR"/>
            </a:pPr>
            <a:r>
              <a:rPr lang="en-US" sz="1400" dirty="0" smtClean="0">
                <a:solidFill>
                  <a:schemeClr val="tx1"/>
                </a:solidFill>
                <a:ea typeface="ＭＳ Ｐゴシック" pitchFamily="34" charset="-128"/>
              </a:rPr>
              <a:t>Quote sent on Dec 28, 2016, it was uploaded as FLEX DOC on Feb 22, 2017</a:t>
            </a:r>
          </a:p>
          <a:p>
            <a:pPr>
              <a:buFontTx/>
              <a:buAutoNum type="arabicParenR"/>
            </a:pPr>
            <a:r>
              <a:rPr lang="en-US" sz="1400" dirty="0" smtClean="0">
                <a:solidFill>
                  <a:schemeClr val="tx1"/>
                </a:solidFill>
                <a:ea typeface="ＭＳ Ｐゴシック" pitchFamily="34" charset="-128"/>
              </a:rPr>
              <a:t>ECD sent </a:t>
            </a:r>
            <a:r>
              <a:rPr lang="en-US" sz="1400" dirty="0">
                <a:solidFill>
                  <a:schemeClr val="tx1"/>
                </a:solidFill>
                <a:ea typeface="ＭＳ Ｐゴシック" pitchFamily="34" charset="-128"/>
              </a:rPr>
              <a:t>on </a:t>
            </a:r>
            <a:r>
              <a:rPr lang="en-US" sz="1400" dirty="0" smtClean="0">
                <a:solidFill>
                  <a:schemeClr val="tx1"/>
                </a:solidFill>
                <a:ea typeface="ＭＳ Ｐゴシック" pitchFamily="34" charset="-128"/>
              </a:rPr>
              <a:t>Jan 20, 2017, </a:t>
            </a:r>
            <a:r>
              <a:rPr lang="en-US" sz="1400" dirty="0">
                <a:solidFill>
                  <a:schemeClr val="tx1"/>
                </a:solidFill>
                <a:ea typeface="ＭＳ Ｐゴシック" pitchFamily="34" charset="-128"/>
              </a:rPr>
              <a:t>it </a:t>
            </a:r>
            <a:r>
              <a:rPr lang="en-US" sz="1400" dirty="0" smtClean="0">
                <a:solidFill>
                  <a:schemeClr val="tx1"/>
                </a:solidFill>
                <a:ea typeface="ＭＳ Ｐゴシック" pitchFamily="34" charset="-128"/>
              </a:rPr>
              <a:t>was </a:t>
            </a:r>
            <a:r>
              <a:rPr lang="en-US" sz="1400" dirty="0">
                <a:solidFill>
                  <a:schemeClr val="tx1"/>
                </a:solidFill>
                <a:ea typeface="ＭＳ Ｐゴシック" pitchFamily="34" charset="-128"/>
              </a:rPr>
              <a:t>uploaded as FLEX DOC on Feb 22, </a:t>
            </a:r>
            <a:r>
              <a:rPr lang="en-US" sz="1400" dirty="0" smtClean="0">
                <a:solidFill>
                  <a:schemeClr val="tx1"/>
                </a:solidFill>
                <a:ea typeface="ＭＳ Ｐゴシック" pitchFamily="34" charset="-128"/>
              </a:rPr>
              <a:t>2017</a:t>
            </a:r>
          </a:p>
          <a:p>
            <a:pPr>
              <a:buFontTx/>
              <a:buAutoNum type="arabicParenR"/>
            </a:pPr>
            <a:r>
              <a:rPr lang="en-US" sz="1400" dirty="0" smtClean="0">
                <a:solidFill>
                  <a:schemeClr val="tx1"/>
                </a:solidFill>
                <a:ea typeface="ＭＳ Ｐゴシック" pitchFamily="34" charset="-128"/>
              </a:rPr>
              <a:t>SR to correct Datasheet</a:t>
            </a:r>
          </a:p>
          <a:p>
            <a:pPr>
              <a:buFontTx/>
              <a:buAutoNum type="arabicParenR"/>
            </a:pPr>
            <a:r>
              <a:rPr lang="en-US" sz="1400" dirty="0" smtClean="0">
                <a:solidFill>
                  <a:schemeClr val="tx1"/>
                </a:solidFill>
                <a:ea typeface="ＭＳ Ｐゴシック" pitchFamily="34" charset="-128"/>
              </a:rPr>
              <a:t>SR to correct Test Record </a:t>
            </a:r>
            <a:r>
              <a:rPr lang="en-US" sz="1400" dirty="0" smtClean="0">
                <a:solidFill>
                  <a:schemeClr val="tx1"/>
                </a:solidFill>
                <a:ea typeface="ＭＳ Ｐゴシック" pitchFamily="34" charset="-128"/>
              </a:rPr>
              <a:t>Summary</a:t>
            </a:r>
          </a:p>
          <a:p>
            <a:pPr>
              <a:buFontTx/>
              <a:buAutoNum type="arabicParenR"/>
            </a:pPr>
            <a:endParaRPr lang="en-US" sz="1400" dirty="0" smtClean="0">
              <a:solidFill>
                <a:schemeClr val="tx1"/>
              </a:solidFill>
              <a:ea typeface="ＭＳ Ｐゴシック" pitchFamily="34" charset="-128"/>
            </a:endParaRPr>
          </a:p>
          <a:p>
            <a:r>
              <a:rPr lang="en-US" sz="1400" dirty="0" smtClean="0">
                <a:solidFill>
                  <a:schemeClr val="tx1"/>
                </a:solidFill>
                <a:ea typeface="ＭＳ Ｐゴシック" pitchFamily="34" charset="-128"/>
              </a:rPr>
              <a:t>Responsible Person : Ming Tam (Major Appliances</a:t>
            </a:r>
            <a:r>
              <a:rPr lang="en-US" sz="1400" dirty="0" smtClean="0">
                <a:solidFill>
                  <a:schemeClr val="tx1"/>
                </a:solidFill>
                <a:ea typeface="ＭＳ Ｐゴシック" pitchFamily="34" charset="-128"/>
              </a:rPr>
              <a:t>) </a:t>
            </a:r>
            <a:r>
              <a:rPr lang="en-US" sz="1400" dirty="0">
                <a:solidFill>
                  <a:schemeClr val="tx1"/>
                </a:solidFill>
                <a:ea typeface="ＭＳ Ｐゴシック" pitchFamily="34" charset="-128"/>
              </a:rPr>
              <a:t>-  </a:t>
            </a:r>
            <a:r>
              <a:rPr lang="en-US" sz="1400" dirty="0">
                <a:solidFill>
                  <a:srgbClr val="7030A0"/>
                </a:solidFill>
                <a:effectLst>
                  <a:outerShdw blurRad="38100" dist="38100" dir="2700000" algn="tl">
                    <a:srgbClr val="000000">
                      <a:alpha val="43137"/>
                    </a:srgbClr>
                  </a:outerShdw>
                </a:effectLst>
                <a:ea typeface="ＭＳ Ｐゴシック" pitchFamily="34" charset="-128"/>
              </a:rPr>
              <a:t>Fixed (SR#3548668.957245 </a:t>
            </a:r>
            <a:r>
              <a:rPr lang="en-US" sz="1400" dirty="0" smtClean="0">
                <a:solidFill>
                  <a:srgbClr val="7030A0"/>
                </a:solidFill>
                <a:effectLst>
                  <a:outerShdw blurRad="38100" dist="38100" dir="2700000" algn="tl">
                    <a:srgbClr val="000000">
                      <a:alpha val="43137"/>
                    </a:srgbClr>
                  </a:outerShdw>
                </a:effectLst>
                <a:ea typeface="ＭＳ Ｐゴシック" pitchFamily="34" charset="-128"/>
              </a:rPr>
              <a:t>)</a:t>
            </a:r>
            <a:endParaRPr lang="en-US" sz="1400" dirty="0" smtClean="0">
              <a:solidFill>
                <a:srgbClr val="7030A0"/>
              </a:solidFill>
              <a:effectLst>
                <a:outerShdw blurRad="38100" dist="38100" dir="2700000" algn="tl">
                  <a:srgbClr val="000000">
                    <a:alpha val="43137"/>
                  </a:srgbClr>
                </a:outerShdw>
              </a:effectLst>
              <a:ea typeface="ＭＳ Ｐゴシック" pitchFamily="34" charset="-128"/>
            </a:endParaRPr>
          </a:p>
        </p:txBody>
      </p:sp>
      <p:sp>
        <p:nvSpPr>
          <p:cNvPr id="2458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2F1FFA4-5D11-42A7-8630-235394BE511E}" type="slidenum">
              <a:rPr lang="en-US" smtClean="0">
                <a:solidFill>
                  <a:srgbClr val="000000"/>
                </a:solidFill>
              </a:rPr>
              <a:pPr eaLnBrk="1" hangingPunct="1"/>
              <a:t>12</a:t>
            </a:fld>
            <a:endParaRPr lang="en-US" smtClean="0">
              <a:solidFill>
                <a:srgbClr val="000000"/>
              </a:solidFill>
            </a:endParaRPr>
          </a:p>
        </p:txBody>
      </p:sp>
    </p:spTree>
    <p:extLst>
      <p:ext uri="{BB962C8B-B14F-4D97-AF65-F5344CB8AC3E}">
        <p14:creationId xmlns:p14="http://schemas.microsoft.com/office/powerpoint/2010/main" val="27023703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dirty="0">
                <a:latin typeface="Arial" pitchFamily="34" charset="0"/>
                <a:ea typeface="ＭＳ Ｐゴシック" pitchFamily="34" charset="-128"/>
                <a:cs typeface="Geneva"/>
              </a:rPr>
              <a:t>Quick Fix </a:t>
            </a:r>
            <a:r>
              <a:rPr lang="en-US" dirty="0" smtClean="0">
                <a:latin typeface="Arial" pitchFamily="34" charset="0"/>
                <a:ea typeface="ＭＳ Ｐゴシック" pitchFamily="34" charset="-128"/>
                <a:cs typeface="Geneva"/>
              </a:rPr>
              <a:t>7 </a:t>
            </a:r>
            <a:r>
              <a:rPr lang="en-US" dirty="0" smtClean="0">
                <a:latin typeface="Arial" pitchFamily="34" charset="0"/>
                <a:ea typeface="ＭＳ Ｐゴシック" pitchFamily="34" charset="-128"/>
                <a:cs typeface="Geneva"/>
              </a:rPr>
              <a:t>–  from Shannon Tsui</a:t>
            </a:r>
          </a:p>
        </p:txBody>
      </p:sp>
      <p:sp>
        <p:nvSpPr>
          <p:cNvPr id="24579" name="Content Placeholder 4"/>
          <p:cNvSpPr>
            <a:spLocks noGrp="1"/>
          </p:cNvSpPr>
          <p:nvPr>
            <p:ph idx="1"/>
          </p:nvPr>
        </p:nvSpPr>
        <p:spPr>
          <a:xfrm>
            <a:off x="457200" y="1615856"/>
            <a:ext cx="8229600" cy="4566127"/>
          </a:xfrm>
        </p:spPr>
        <p:txBody>
          <a:bodyPr>
            <a:normAutofit/>
          </a:bodyPr>
          <a:lstStyle/>
          <a:p>
            <a:pPr marL="0" indent="0"/>
            <a:r>
              <a:rPr lang="en-US" sz="2000" dirty="0" smtClean="0">
                <a:solidFill>
                  <a:schemeClr val="tx1"/>
                </a:solidFill>
                <a:ea typeface="ＭＳ Ｐゴシック" pitchFamily="34" charset="-128"/>
              </a:rPr>
              <a:t>Requirement : </a:t>
            </a:r>
          </a:p>
          <a:p>
            <a:pPr marL="0" indent="0"/>
            <a:r>
              <a:rPr lang="en-US" sz="1900" b="0" dirty="0" smtClean="0">
                <a:solidFill>
                  <a:schemeClr val="tx1"/>
                </a:solidFill>
              </a:rPr>
              <a:t>Document </a:t>
            </a:r>
            <a:r>
              <a:rPr lang="en-US" sz="1900" b="0" dirty="0">
                <a:solidFill>
                  <a:schemeClr val="tx1"/>
                </a:solidFill>
              </a:rPr>
              <a:t>Number: 00-OP-S0067 – Issue 32.0, Cl. 150.6.5, Item M</a:t>
            </a:r>
          </a:p>
          <a:p>
            <a:pPr marL="0" indent="0"/>
            <a:r>
              <a:rPr lang="en-US" sz="1900" b="0" dirty="0">
                <a:solidFill>
                  <a:schemeClr val="tx1"/>
                </a:solidFill>
              </a:rPr>
              <a:t>Document Number: 00-CE-S0030 - Issue #: 19.0, Cl. 6.4</a:t>
            </a:r>
          </a:p>
          <a:p>
            <a:pPr marL="0" indent="0"/>
            <a:r>
              <a:rPr lang="en-US" sz="1900" b="0" dirty="0">
                <a:solidFill>
                  <a:schemeClr val="tx1"/>
                </a:solidFill>
              </a:rPr>
              <a:t>“Any information and documentation involving UL Mark services are provided on behalf of UL LLC (UL) or any authorized licensee of UL</a:t>
            </a:r>
            <a:r>
              <a:rPr lang="en-US" sz="1900" b="0" dirty="0" smtClean="0">
                <a:solidFill>
                  <a:schemeClr val="tx1"/>
                </a:solidFill>
              </a:rPr>
              <a:t>.”</a:t>
            </a:r>
          </a:p>
          <a:p>
            <a:endParaRPr lang="en-US" sz="1900" b="0" dirty="0" smtClean="0">
              <a:solidFill>
                <a:schemeClr val="tx1"/>
              </a:solidFill>
              <a:ea typeface="ＭＳ Ｐゴシック" pitchFamily="34" charset="-128"/>
            </a:endParaRPr>
          </a:p>
          <a:p>
            <a:r>
              <a:rPr lang="en-US" sz="2000" dirty="0" smtClean="0">
                <a:solidFill>
                  <a:schemeClr val="tx1"/>
                </a:solidFill>
                <a:ea typeface="ＭＳ Ｐゴシック" pitchFamily="34" charset="-128"/>
              </a:rPr>
              <a:t>Non-compliance : </a:t>
            </a:r>
          </a:p>
          <a:p>
            <a:r>
              <a:rPr lang="en-US" sz="1900" b="0" dirty="0">
                <a:solidFill>
                  <a:schemeClr val="tx1"/>
                </a:solidFill>
              </a:rPr>
              <a:t>The “Reference to UL and UL Licensee” statement  was </a:t>
            </a:r>
            <a:r>
              <a:rPr lang="en-US" sz="1900" b="0" dirty="0" smtClean="0">
                <a:solidFill>
                  <a:schemeClr val="tx1"/>
                </a:solidFill>
              </a:rPr>
              <a:t>missing</a:t>
            </a:r>
          </a:p>
          <a:p>
            <a:endParaRPr lang="en-US" sz="2400" dirty="0">
              <a:solidFill>
                <a:schemeClr val="tx1"/>
              </a:solidFill>
              <a:ea typeface="ＭＳ Ｐゴシック" pitchFamily="34" charset="-128"/>
            </a:endParaRPr>
          </a:p>
          <a:p>
            <a:r>
              <a:rPr lang="en-US" sz="2000" dirty="0" smtClean="0">
                <a:solidFill>
                  <a:schemeClr val="tx1"/>
                </a:solidFill>
                <a:ea typeface="ＭＳ Ｐゴシック" pitchFamily="34" charset="-128"/>
              </a:rPr>
              <a:t>Evidence : </a:t>
            </a:r>
            <a:r>
              <a:rPr lang="en-US" sz="2000" dirty="0">
                <a:solidFill>
                  <a:schemeClr val="tx1"/>
                </a:solidFill>
                <a:ea typeface="ＭＳ Ｐゴシック" pitchFamily="34" charset="-128"/>
              </a:rPr>
              <a:t> </a:t>
            </a:r>
            <a:r>
              <a:rPr lang="en-US" sz="2000" b="0" dirty="0" smtClean="0">
                <a:solidFill>
                  <a:schemeClr val="tx1"/>
                </a:solidFill>
                <a:ea typeface="ＭＳ Ｐゴシック" pitchFamily="34" charset="-128"/>
              </a:rPr>
              <a:t>Project </a:t>
            </a:r>
            <a:r>
              <a:rPr lang="en-US" sz="2000" b="0" dirty="0" smtClean="0">
                <a:solidFill>
                  <a:schemeClr val="tx1"/>
                </a:solidFill>
                <a:ea typeface="ＭＳ Ｐゴシック" pitchFamily="34" charset="-128"/>
              </a:rPr>
              <a:t>4787607363 </a:t>
            </a:r>
            <a:endParaRPr lang="en-US" sz="2000" b="0" dirty="0" smtClean="0">
              <a:solidFill>
                <a:schemeClr val="tx1"/>
              </a:solidFill>
              <a:ea typeface="ＭＳ Ｐゴシック" pitchFamily="34" charset="-128"/>
            </a:endParaRPr>
          </a:p>
          <a:p>
            <a:endParaRPr lang="en-US" sz="2000" b="0" dirty="0" smtClean="0">
              <a:solidFill>
                <a:schemeClr val="tx1"/>
              </a:solidFill>
              <a:ea typeface="ＭＳ Ｐゴシック" pitchFamily="34" charset="-128"/>
            </a:endParaRPr>
          </a:p>
          <a:p>
            <a:r>
              <a:rPr lang="en-US" sz="2000" dirty="0" smtClean="0">
                <a:solidFill>
                  <a:schemeClr val="tx1"/>
                </a:solidFill>
                <a:ea typeface="ＭＳ Ｐゴシック" pitchFamily="34" charset="-128"/>
              </a:rPr>
              <a:t>Responsible Person :  </a:t>
            </a:r>
            <a:r>
              <a:rPr lang="en-US" sz="2000" b="0" dirty="0" smtClean="0">
                <a:solidFill>
                  <a:schemeClr val="tx1"/>
                </a:solidFill>
                <a:ea typeface="ＭＳ Ｐゴシック" pitchFamily="34" charset="-128"/>
              </a:rPr>
              <a:t>Stanley </a:t>
            </a:r>
            <a:r>
              <a:rPr lang="en-US" sz="2000" b="0" dirty="0" smtClean="0">
                <a:solidFill>
                  <a:schemeClr val="tx1"/>
                </a:solidFill>
                <a:ea typeface="ＭＳ Ｐゴシック" pitchFamily="34" charset="-128"/>
              </a:rPr>
              <a:t>Chan – </a:t>
            </a:r>
            <a:r>
              <a:rPr lang="en-US" sz="2000" dirty="0" smtClean="0">
                <a:solidFill>
                  <a:srgbClr val="7030A0"/>
                </a:solidFill>
                <a:effectLst>
                  <a:outerShdw blurRad="38100" dist="38100" dir="2700000" algn="tl">
                    <a:srgbClr val="000000">
                      <a:alpha val="43137"/>
                    </a:srgbClr>
                  </a:outerShdw>
                </a:effectLst>
                <a:ea typeface="ＭＳ Ｐゴシック" pitchFamily="34" charset="-128"/>
              </a:rPr>
              <a:t>Fixed </a:t>
            </a:r>
            <a:r>
              <a:rPr lang="en-US" sz="2000" dirty="0">
                <a:solidFill>
                  <a:srgbClr val="7030A0"/>
                </a:solidFill>
                <a:effectLst>
                  <a:outerShdw blurRad="38100" dist="38100" dir="2700000" algn="tl">
                    <a:srgbClr val="000000">
                      <a:alpha val="43137"/>
                    </a:srgbClr>
                  </a:outerShdw>
                </a:effectLst>
                <a:ea typeface="ＭＳ Ｐゴシック" pitchFamily="34" charset="-128"/>
              </a:rPr>
              <a:t>(SR</a:t>
            </a:r>
            <a:r>
              <a:rPr lang="en-US" sz="2000" dirty="0">
                <a:solidFill>
                  <a:srgbClr val="7030A0"/>
                </a:solidFill>
                <a:effectLst>
                  <a:outerShdw blurRad="38100" dist="38100" dir="2700000" algn="tl">
                    <a:srgbClr val="000000">
                      <a:alpha val="43137"/>
                    </a:srgbClr>
                  </a:outerShdw>
                </a:effectLst>
                <a:ea typeface="ＭＳ Ｐゴシック" pitchFamily="34" charset="-128"/>
              </a:rPr>
              <a:t># </a:t>
            </a:r>
            <a:r>
              <a:rPr lang="en-US" sz="2000" dirty="0">
                <a:solidFill>
                  <a:srgbClr val="7030A0"/>
                </a:solidFill>
                <a:effectLst>
                  <a:outerShdw blurRad="38100" dist="38100" dir="2700000" algn="tl">
                    <a:srgbClr val="000000">
                      <a:alpha val="43137"/>
                    </a:srgbClr>
                  </a:outerShdw>
                </a:effectLst>
                <a:ea typeface="ＭＳ Ｐゴシック" pitchFamily="34" charset="-128"/>
              </a:rPr>
              <a:t>3548630.957225)</a:t>
            </a:r>
          </a:p>
        </p:txBody>
      </p:sp>
      <p:sp>
        <p:nvSpPr>
          <p:cNvPr id="2458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2F1FFA4-5D11-42A7-8630-235394BE511E}" type="slidenum">
              <a:rPr lang="en-US" smtClean="0">
                <a:solidFill>
                  <a:srgbClr val="000000"/>
                </a:solidFill>
              </a:rPr>
              <a:pPr eaLnBrk="1" hangingPunct="1"/>
              <a:t>13</a:t>
            </a:fld>
            <a:endParaRPr lang="en-US" smtClean="0">
              <a:solidFill>
                <a:srgbClr val="000000"/>
              </a:solidFill>
            </a:endParaRPr>
          </a:p>
        </p:txBody>
      </p:sp>
    </p:spTree>
    <p:extLst>
      <p:ext uri="{BB962C8B-B14F-4D97-AF65-F5344CB8AC3E}">
        <p14:creationId xmlns:p14="http://schemas.microsoft.com/office/powerpoint/2010/main" val="3272921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dirty="0" smtClean="0">
                <a:latin typeface="Arial" pitchFamily="34" charset="0"/>
                <a:ea typeface="Geneva"/>
                <a:cs typeface="Geneva"/>
              </a:rPr>
              <a:t>Quick Fix </a:t>
            </a:r>
            <a:r>
              <a:rPr lang="en-US" dirty="0" smtClean="0">
                <a:latin typeface="Arial" pitchFamily="34" charset="0"/>
                <a:ea typeface="Geneva"/>
                <a:cs typeface="Geneva"/>
              </a:rPr>
              <a:t>8 </a:t>
            </a:r>
            <a:r>
              <a:rPr lang="en-US" dirty="0" smtClean="0">
                <a:latin typeface="Arial" pitchFamily="34" charset="0"/>
                <a:ea typeface="ＭＳ Ｐゴシック" pitchFamily="34" charset="-128"/>
                <a:cs typeface="Geneva"/>
              </a:rPr>
              <a:t>–  from Shannon Tsui/Suki Kwong</a:t>
            </a:r>
          </a:p>
        </p:txBody>
      </p:sp>
      <p:sp>
        <p:nvSpPr>
          <p:cNvPr id="24579" name="Content Placeholder 4"/>
          <p:cNvSpPr>
            <a:spLocks noGrp="1"/>
          </p:cNvSpPr>
          <p:nvPr>
            <p:ph idx="1"/>
          </p:nvPr>
        </p:nvSpPr>
        <p:spPr>
          <a:xfrm>
            <a:off x="457200" y="1603331"/>
            <a:ext cx="8229600" cy="4566127"/>
          </a:xfrm>
        </p:spPr>
        <p:txBody>
          <a:bodyPr>
            <a:normAutofit fontScale="85000" lnSpcReduction="20000"/>
          </a:bodyPr>
          <a:lstStyle/>
          <a:p>
            <a:r>
              <a:rPr lang="en-US" sz="2000" dirty="0" smtClean="0">
                <a:solidFill>
                  <a:schemeClr val="tx1"/>
                </a:solidFill>
                <a:ea typeface="ＭＳ Ｐゴシック" pitchFamily="34" charset="-128"/>
              </a:rPr>
              <a:t>Requirement : </a:t>
            </a:r>
          </a:p>
          <a:p>
            <a:r>
              <a:rPr lang="en-US" sz="2000" b="0" dirty="0" smtClean="0">
                <a:solidFill>
                  <a:schemeClr val="tx1"/>
                </a:solidFill>
              </a:rPr>
              <a:t>Document </a:t>
            </a:r>
            <a:r>
              <a:rPr lang="en-US" sz="2000" b="0" dirty="0">
                <a:solidFill>
                  <a:schemeClr val="tx1"/>
                </a:solidFill>
              </a:rPr>
              <a:t>Number: 00-OP-S0067 – Issue </a:t>
            </a:r>
            <a:r>
              <a:rPr lang="en-US" sz="2000" b="0" dirty="0" smtClean="0">
                <a:solidFill>
                  <a:schemeClr val="tx1"/>
                </a:solidFill>
              </a:rPr>
              <a:t>32.0 Cl</a:t>
            </a:r>
            <a:r>
              <a:rPr lang="en-US" sz="2000" b="0" dirty="0">
                <a:solidFill>
                  <a:schemeClr val="tx1"/>
                </a:solidFill>
              </a:rPr>
              <a:t>. 150.6.5, Item K</a:t>
            </a:r>
          </a:p>
          <a:p>
            <a:r>
              <a:rPr lang="en-US" sz="2000" b="0" dirty="0">
                <a:solidFill>
                  <a:schemeClr val="tx1"/>
                </a:solidFill>
              </a:rPr>
              <a:t>Test Record Summary statement as illustrated below: </a:t>
            </a:r>
          </a:p>
          <a:p>
            <a:pPr marL="0" indent="0"/>
            <a:r>
              <a:rPr lang="en-US" sz="2000" b="0" dirty="0">
                <a:solidFill>
                  <a:schemeClr val="tx1"/>
                </a:solidFill>
              </a:rPr>
              <a:t> “The results of this investigation, </a:t>
            </a:r>
            <a:r>
              <a:rPr lang="en-US" sz="2000" b="0" u="sng" dirty="0">
                <a:solidFill>
                  <a:schemeClr val="tx2">
                    <a:lumMod val="75000"/>
                  </a:schemeClr>
                </a:solidFill>
              </a:rPr>
              <a:t>including construction review and testing</a:t>
            </a:r>
            <a:r>
              <a:rPr lang="en-US" sz="2000" b="0" dirty="0">
                <a:solidFill>
                  <a:schemeClr val="tx1"/>
                </a:solidFill>
              </a:rPr>
              <a:t>, indicate that the products evaluated comply with the applicable requirements in [(name of standard(s)) or (the standards noted below)] and, therefore, such products are judged eligible to bear UL's Mark as described on the Conclusion Page of this Report.”</a:t>
            </a:r>
          </a:p>
          <a:p>
            <a:endParaRPr lang="en-US" sz="2000" dirty="0" smtClean="0">
              <a:solidFill>
                <a:schemeClr val="tx1"/>
              </a:solidFill>
              <a:ea typeface="ＭＳ Ｐゴシック" pitchFamily="34" charset="-128"/>
            </a:endParaRPr>
          </a:p>
          <a:p>
            <a:r>
              <a:rPr lang="en-US" sz="2000" dirty="0" smtClean="0">
                <a:solidFill>
                  <a:schemeClr val="tx1"/>
                </a:solidFill>
                <a:ea typeface="ＭＳ Ｐゴシック" pitchFamily="34" charset="-128"/>
              </a:rPr>
              <a:t>Non-compliance : </a:t>
            </a:r>
          </a:p>
          <a:p>
            <a:r>
              <a:rPr lang="en-US" sz="2100" b="0" dirty="0" smtClean="0">
                <a:solidFill>
                  <a:schemeClr val="tx1"/>
                </a:solidFill>
              </a:rPr>
              <a:t>“</a:t>
            </a:r>
            <a:r>
              <a:rPr lang="en-US" sz="2100" b="0" dirty="0">
                <a:solidFill>
                  <a:schemeClr val="tx1"/>
                </a:solidFill>
              </a:rPr>
              <a:t>including construction review and testing,” was missing</a:t>
            </a:r>
            <a:r>
              <a:rPr lang="en-US" sz="2100" b="0" dirty="0" smtClean="0">
                <a:solidFill>
                  <a:schemeClr val="tx1"/>
                </a:solidFill>
              </a:rPr>
              <a:t>.</a:t>
            </a:r>
          </a:p>
          <a:p>
            <a:endParaRPr lang="en-US" sz="2000" dirty="0" smtClean="0">
              <a:solidFill>
                <a:schemeClr val="tx1"/>
              </a:solidFill>
              <a:ea typeface="ＭＳ Ｐゴシック" pitchFamily="34" charset="-128"/>
            </a:endParaRPr>
          </a:p>
          <a:p>
            <a:r>
              <a:rPr lang="en-US" sz="2000" dirty="0" smtClean="0">
                <a:solidFill>
                  <a:schemeClr val="tx1"/>
                </a:solidFill>
                <a:ea typeface="ＭＳ Ｐゴシック" pitchFamily="34" charset="-128"/>
              </a:rPr>
              <a:t>Evidence : </a:t>
            </a:r>
            <a:r>
              <a:rPr lang="en-US" sz="2000" dirty="0">
                <a:solidFill>
                  <a:schemeClr val="tx1"/>
                </a:solidFill>
                <a:ea typeface="ＭＳ Ｐゴシック" pitchFamily="34" charset="-128"/>
              </a:rPr>
              <a:t> </a:t>
            </a:r>
            <a:r>
              <a:rPr lang="en-US" sz="2000" b="0" dirty="0">
                <a:solidFill>
                  <a:schemeClr val="tx1"/>
                </a:solidFill>
                <a:ea typeface="ＭＳ Ｐゴシック" pitchFamily="34" charset="-128"/>
              </a:rPr>
              <a:t>Project 4787507950, 4787607363, 4787503040 </a:t>
            </a:r>
          </a:p>
          <a:p>
            <a:r>
              <a:rPr lang="en-US" sz="2100" b="0" dirty="0">
                <a:solidFill>
                  <a:schemeClr val="tx1"/>
                </a:solidFill>
              </a:rPr>
              <a:t>	</a:t>
            </a:r>
            <a:r>
              <a:rPr lang="en-US" sz="2100" b="0" dirty="0" smtClean="0">
                <a:solidFill>
                  <a:schemeClr val="tx1"/>
                </a:solidFill>
              </a:rPr>
              <a:t>			(ZPMV2, QMFZ, QMQS)</a:t>
            </a:r>
          </a:p>
          <a:p>
            <a:endParaRPr lang="en-US" sz="2100" b="0" dirty="0">
              <a:solidFill>
                <a:schemeClr val="tx1"/>
              </a:solidFill>
            </a:endParaRPr>
          </a:p>
          <a:p>
            <a:pPr marL="0" indent="0"/>
            <a:r>
              <a:rPr lang="en-US" sz="2000" dirty="0" smtClean="0">
                <a:solidFill>
                  <a:schemeClr val="tx1"/>
                </a:solidFill>
                <a:ea typeface="ＭＳ Ｐゴシック" pitchFamily="34" charset="-128"/>
              </a:rPr>
              <a:t>Responsible Person : </a:t>
            </a:r>
            <a:r>
              <a:rPr lang="en-US" sz="2000" b="0" dirty="0" smtClean="0">
                <a:solidFill>
                  <a:schemeClr val="tx1"/>
                </a:solidFill>
                <a:ea typeface="ＭＳ Ｐゴシック" pitchFamily="34" charset="-128"/>
              </a:rPr>
              <a:t>Sally </a:t>
            </a:r>
            <a:r>
              <a:rPr lang="en-US" sz="2000" b="0" dirty="0" smtClean="0">
                <a:solidFill>
                  <a:schemeClr val="tx1"/>
                </a:solidFill>
                <a:ea typeface="ＭＳ Ｐゴシック" pitchFamily="34" charset="-128"/>
              </a:rPr>
              <a:t>Hui </a:t>
            </a:r>
            <a:r>
              <a:rPr lang="en-US" sz="2000" dirty="0" smtClean="0">
                <a:solidFill>
                  <a:srgbClr val="7030A0"/>
                </a:solidFill>
                <a:effectLst>
                  <a:outerShdw blurRad="38100" dist="38100" dir="2700000" algn="tl">
                    <a:srgbClr val="000000">
                      <a:alpha val="43137"/>
                    </a:srgbClr>
                  </a:outerShdw>
                </a:effectLst>
                <a:ea typeface="ＭＳ Ｐゴシック" pitchFamily="34" charset="-128"/>
              </a:rPr>
              <a:t>(SR# </a:t>
            </a:r>
            <a:r>
              <a:rPr lang="en-US" sz="2000" dirty="0" smtClean="0">
                <a:solidFill>
                  <a:srgbClr val="7030A0"/>
                </a:solidFill>
                <a:effectLst>
                  <a:outerShdw blurRad="38100" dist="38100" dir="2700000" algn="tl">
                    <a:srgbClr val="000000">
                      <a:alpha val="43137"/>
                    </a:srgbClr>
                  </a:outerShdw>
                </a:effectLst>
                <a:latin typeface="Arial"/>
                <a:ea typeface="MS PGothic"/>
              </a:rPr>
              <a:t>SR#3552656.957873)</a:t>
            </a:r>
            <a:r>
              <a:rPr lang="en-US" sz="2000" dirty="0" smtClean="0">
                <a:solidFill>
                  <a:srgbClr val="7030A0"/>
                </a:solidFill>
                <a:effectLst>
                  <a:outerShdw blurRad="38100" dist="38100" dir="2700000" algn="tl">
                    <a:srgbClr val="000000">
                      <a:alpha val="43137"/>
                    </a:srgbClr>
                  </a:outerShdw>
                </a:effectLst>
                <a:ea typeface="ＭＳ Ｐゴシック" pitchFamily="34" charset="-128"/>
              </a:rPr>
              <a:t>, </a:t>
            </a:r>
            <a:r>
              <a:rPr lang="en-US" sz="2000" b="0" dirty="0" smtClean="0">
                <a:solidFill>
                  <a:schemeClr val="tx1"/>
                </a:solidFill>
                <a:ea typeface="ＭＳ Ｐゴシック" pitchFamily="34" charset="-128"/>
              </a:rPr>
              <a:t>Stanley </a:t>
            </a:r>
            <a:r>
              <a:rPr lang="en-US" sz="2000" b="0" dirty="0" smtClean="0">
                <a:solidFill>
                  <a:schemeClr val="tx1"/>
                </a:solidFill>
                <a:ea typeface="ＭＳ Ｐゴシック" pitchFamily="34" charset="-128"/>
              </a:rPr>
              <a:t>Chan </a:t>
            </a:r>
            <a:r>
              <a:rPr lang="en-US" sz="2000" dirty="0">
                <a:solidFill>
                  <a:schemeClr val="tx1"/>
                </a:solidFill>
                <a:ea typeface="ＭＳ Ｐゴシック" pitchFamily="34" charset="-128"/>
              </a:rPr>
              <a:t>(</a:t>
            </a:r>
            <a:r>
              <a:rPr lang="en-US" sz="2000" dirty="0">
                <a:solidFill>
                  <a:srgbClr val="7030A0"/>
                </a:solidFill>
                <a:effectLst>
                  <a:outerShdw blurRad="38100" dist="38100" dir="2700000" algn="tl">
                    <a:srgbClr val="000000">
                      <a:alpha val="43137"/>
                    </a:srgbClr>
                  </a:outerShdw>
                </a:effectLst>
                <a:ea typeface="ＭＳ Ｐゴシック" pitchFamily="34" charset="-128"/>
              </a:rPr>
              <a:t>SR# </a:t>
            </a:r>
            <a:r>
              <a:rPr lang="en-US" sz="2000" dirty="0" smtClean="0">
                <a:solidFill>
                  <a:srgbClr val="7030A0"/>
                </a:solidFill>
                <a:effectLst>
                  <a:outerShdw blurRad="38100" dist="38100" dir="2700000" algn="tl">
                    <a:srgbClr val="000000">
                      <a:alpha val="43137"/>
                    </a:srgbClr>
                  </a:outerShdw>
                </a:effectLst>
                <a:ea typeface="ＭＳ Ｐゴシック" pitchFamily="34" charset="-128"/>
              </a:rPr>
              <a:t>3548630.957225</a:t>
            </a:r>
            <a:r>
              <a:rPr lang="en-US" sz="2000" dirty="0" smtClean="0">
                <a:solidFill>
                  <a:schemeClr val="tx1"/>
                </a:solidFill>
                <a:ea typeface="ＭＳ Ｐゴシック" pitchFamily="34" charset="-128"/>
              </a:rPr>
              <a:t>)</a:t>
            </a:r>
            <a:r>
              <a:rPr lang="en-US" sz="2000" b="0" dirty="0" smtClean="0">
                <a:solidFill>
                  <a:schemeClr val="tx1"/>
                </a:solidFill>
                <a:ea typeface="ＭＳ Ｐゴシック" pitchFamily="34" charset="-128"/>
              </a:rPr>
              <a:t>, </a:t>
            </a:r>
            <a:r>
              <a:rPr lang="en-US" sz="2000" b="0" dirty="0" smtClean="0">
                <a:solidFill>
                  <a:schemeClr val="tx1"/>
                </a:solidFill>
                <a:ea typeface="ＭＳ Ｐゴシック" pitchFamily="34" charset="-128"/>
              </a:rPr>
              <a:t>Rio </a:t>
            </a:r>
            <a:r>
              <a:rPr lang="en-US" sz="2000" b="0" dirty="0">
                <a:solidFill>
                  <a:schemeClr val="tx1"/>
                </a:solidFill>
                <a:ea typeface="ＭＳ Ｐゴシック" pitchFamily="34" charset="-128"/>
              </a:rPr>
              <a:t>Leung </a:t>
            </a:r>
            <a:r>
              <a:rPr lang="en-US" sz="2000" dirty="0" smtClean="0">
                <a:solidFill>
                  <a:schemeClr val="tx1"/>
                </a:solidFill>
                <a:ea typeface="ＭＳ Ｐゴシック" pitchFamily="34" charset="-128"/>
              </a:rPr>
              <a:t>(</a:t>
            </a:r>
            <a:r>
              <a:rPr lang="en-US" sz="2000" dirty="0" smtClean="0">
                <a:solidFill>
                  <a:srgbClr val="7030A0"/>
                </a:solidFill>
                <a:effectLst>
                  <a:outerShdw blurRad="38100" dist="38100" dir="2700000" algn="tl">
                    <a:srgbClr val="000000">
                      <a:alpha val="43137"/>
                    </a:srgbClr>
                  </a:outerShdw>
                </a:effectLst>
                <a:ea typeface="ＭＳ Ｐゴシック" pitchFamily="34" charset="-128"/>
              </a:rPr>
              <a:t>SR# 3547162.956803</a:t>
            </a:r>
            <a:r>
              <a:rPr lang="en-US" sz="2000" dirty="0" smtClean="0">
                <a:solidFill>
                  <a:schemeClr val="tx1"/>
                </a:solidFill>
                <a:ea typeface="ＭＳ Ｐゴシック" pitchFamily="34" charset="-128"/>
              </a:rPr>
              <a:t>) </a:t>
            </a:r>
            <a:r>
              <a:rPr lang="en-US" sz="2000" b="0" dirty="0" smtClean="0">
                <a:solidFill>
                  <a:schemeClr val="tx1"/>
                </a:solidFill>
                <a:ea typeface="ＭＳ Ｐゴシック" pitchFamily="34" charset="-128"/>
              </a:rPr>
              <a:t>- </a:t>
            </a:r>
            <a:r>
              <a:rPr lang="en-US" sz="2000" b="0" dirty="0" smtClean="0">
                <a:solidFill>
                  <a:srgbClr val="7030A0"/>
                </a:solidFill>
                <a:effectLst>
                  <a:outerShdw blurRad="38100" dist="38100" dir="2700000" algn="tl">
                    <a:srgbClr val="000000">
                      <a:alpha val="43137"/>
                    </a:srgbClr>
                  </a:outerShdw>
                </a:effectLst>
                <a:ea typeface="ＭＳ Ｐゴシック" pitchFamily="34" charset="-128"/>
              </a:rPr>
              <a:t>Fixed</a:t>
            </a:r>
            <a:endParaRPr lang="en-US" sz="2000" b="0" dirty="0" smtClean="0">
              <a:solidFill>
                <a:srgbClr val="7030A0"/>
              </a:solidFill>
              <a:effectLst>
                <a:outerShdw blurRad="38100" dist="38100" dir="2700000" algn="tl">
                  <a:srgbClr val="000000">
                    <a:alpha val="43137"/>
                  </a:srgbClr>
                </a:outerShdw>
              </a:effectLst>
              <a:ea typeface="ＭＳ Ｐゴシック" pitchFamily="34" charset="-128"/>
            </a:endParaRPr>
          </a:p>
        </p:txBody>
      </p:sp>
      <p:sp>
        <p:nvSpPr>
          <p:cNvPr id="2458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2F1FFA4-5D11-42A7-8630-235394BE511E}" type="slidenum">
              <a:rPr lang="en-US" smtClean="0">
                <a:solidFill>
                  <a:srgbClr val="000000"/>
                </a:solidFill>
              </a:rPr>
              <a:pPr eaLnBrk="1" hangingPunct="1"/>
              <a:t>14</a:t>
            </a:fld>
            <a:endParaRPr lang="en-US" smtClean="0">
              <a:solidFill>
                <a:srgbClr val="000000"/>
              </a:solidFill>
            </a:endParaRPr>
          </a:p>
        </p:txBody>
      </p:sp>
      <p:sp>
        <p:nvSpPr>
          <p:cNvPr id="2" name="TextBox 1"/>
          <p:cNvSpPr txBox="1"/>
          <p:nvPr/>
        </p:nvSpPr>
        <p:spPr>
          <a:xfrm>
            <a:off x="951978" y="6169458"/>
            <a:ext cx="7452985" cy="615553"/>
          </a:xfrm>
          <a:prstGeom prst="rect">
            <a:avLst/>
          </a:prstGeom>
          <a:noFill/>
          <a:ln w="28575">
            <a:solidFill>
              <a:schemeClr val="tx2">
                <a:lumMod val="60000"/>
                <a:lumOff val="40000"/>
              </a:schemeClr>
            </a:solidFill>
          </a:ln>
        </p:spPr>
        <p:txBody>
          <a:bodyPr wrap="square" rtlCol="0">
            <a:spAutoFit/>
          </a:bodyPr>
          <a:lstStyle/>
          <a:p>
            <a:r>
              <a:rPr lang="en-US" sz="1700" dirty="0" smtClean="0">
                <a:effectLst>
                  <a:glow rad="139700">
                    <a:schemeClr val="accent3">
                      <a:satMod val="175000"/>
                      <a:alpha val="40000"/>
                    </a:schemeClr>
                  </a:glow>
                </a:effectLst>
                <a:latin typeface="Arial" pitchFamily="34" charset="0"/>
                <a:cs typeface="Arial" pitchFamily="34" charset="0"/>
              </a:rPr>
              <a:t>Responsible PDEs have already been noticed the missing statement, they agreed to take lead to revise the Test Record Summary in e-publisher</a:t>
            </a:r>
          </a:p>
        </p:txBody>
      </p:sp>
    </p:spTree>
    <p:extLst>
      <p:ext uri="{BB962C8B-B14F-4D97-AF65-F5344CB8AC3E}">
        <p14:creationId xmlns:p14="http://schemas.microsoft.com/office/powerpoint/2010/main" val="1617266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dirty="0" smtClean="0">
                <a:latin typeface="Arial" pitchFamily="34" charset="0"/>
                <a:ea typeface="ＭＳ Ｐゴシック" pitchFamily="34" charset="-128"/>
                <a:cs typeface="Geneva"/>
              </a:rPr>
              <a:t>Quick Fix 9 –  from Ringo Yu</a:t>
            </a:r>
          </a:p>
        </p:txBody>
      </p:sp>
      <p:sp>
        <p:nvSpPr>
          <p:cNvPr id="2458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2F1FFA4-5D11-42A7-8630-235394BE511E}" type="slidenum">
              <a:rPr lang="en-US" smtClean="0">
                <a:solidFill>
                  <a:srgbClr val="000000"/>
                </a:solidFill>
              </a:rPr>
              <a:pPr eaLnBrk="1" hangingPunct="1"/>
              <a:t>15</a:t>
            </a:fld>
            <a:endParaRPr lang="en-US" smtClean="0">
              <a:solidFill>
                <a:srgbClr val="000000"/>
              </a:solidFill>
            </a:endParaRPr>
          </a:p>
        </p:txBody>
      </p:sp>
      <p:sp>
        <p:nvSpPr>
          <p:cNvPr id="7" name="Content Placeholder 4"/>
          <p:cNvSpPr>
            <a:spLocks noGrp="1"/>
          </p:cNvSpPr>
          <p:nvPr>
            <p:ph idx="1"/>
          </p:nvPr>
        </p:nvSpPr>
        <p:spPr>
          <a:xfrm>
            <a:off x="296636" y="1537531"/>
            <a:ext cx="8229600" cy="4106340"/>
          </a:xfrm>
        </p:spPr>
        <p:txBody>
          <a:bodyPr>
            <a:normAutofit/>
          </a:bodyPr>
          <a:lstStyle/>
          <a:p>
            <a:r>
              <a:rPr lang="en-US" sz="2000" dirty="0" smtClean="0">
                <a:solidFill>
                  <a:schemeClr val="tx1"/>
                </a:solidFill>
                <a:ea typeface="ＭＳ Ｐゴシック" pitchFamily="34" charset="-128"/>
              </a:rPr>
              <a:t>Issue: </a:t>
            </a:r>
          </a:p>
          <a:p>
            <a:pPr marL="0" indent="0"/>
            <a:r>
              <a:rPr lang="en-US" sz="2000" dirty="0" smtClean="0">
                <a:solidFill>
                  <a:schemeClr val="tx1"/>
                </a:solidFill>
                <a:ea typeface="ＭＳ Ｐゴシック" pitchFamily="34" charset="-128"/>
              </a:rPr>
              <a:t>00-OP-S0057, IFR Manual</a:t>
            </a:r>
          </a:p>
          <a:p>
            <a:pPr marL="0" indent="0"/>
            <a:endParaRPr lang="en-US" sz="2000" dirty="0" smtClean="0">
              <a:solidFill>
                <a:schemeClr val="tx1"/>
              </a:solidFill>
              <a:ea typeface="ＭＳ Ｐゴシック" pitchFamily="34" charset="-128"/>
            </a:endParaRPr>
          </a:p>
          <a:p>
            <a:pPr>
              <a:buAutoNum type="arabicParenR"/>
            </a:pPr>
            <a:r>
              <a:rPr lang="en-US" sz="2000" dirty="0" smtClean="0">
                <a:solidFill>
                  <a:schemeClr val="tx1"/>
                </a:solidFill>
                <a:ea typeface="ＭＳ Ｐゴシック" pitchFamily="34" charset="-128"/>
              </a:rPr>
              <a:t>Sec 6.5 </a:t>
            </a:r>
            <a:r>
              <a:rPr lang="en-US" sz="2000" dirty="0">
                <a:solidFill>
                  <a:schemeClr val="tx1"/>
                </a:solidFill>
                <a:ea typeface="ＭＳ Ｐゴシック" pitchFamily="34" charset="-128"/>
              </a:rPr>
              <a:t>- Withdrawal and/or suspension of requirements having a future effective date &gt;&gt; Handler </a:t>
            </a:r>
            <a:r>
              <a:rPr lang="en-US" sz="2000" dirty="0" smtClean="0">
                <a:solidFill>
                  <a:schemeClr val="tx1"/>
                </a:solidFill>
                <a:ea typeface="ＭＳ Ｐゴシック" pitchFamily="34" charset="-128"/>
              </a:rPr>
              <a:t>should </a:t>
            </a:r>
            <a:r>
              <a:rPr lang="en-US" sz="2000" dirty="0">
                <a:solidFill>
                  <a:schemeClr val="tx1"/>
                </a:solidFill>
                <a:ea typeface="ＭＳ Ｐゴシック" pitchFamily="34" charset="-128"/>
              </a:rPr>
              <a:t>select / tick all  required field to prevent </a:t>
            </a:r>
            <a:r>
              <a:rPr lang="en-US" sz="2000" dirty="0" smtClean="0">
                <a:solidFill>
                  <a:schemeClr val="tx1"/>
                </a:solidFill>
                <a:ea typeface="ＭＳ Ｐゴシック" pitchFamily="34" charset="-128"/>
              </a:rPr>
              <a:t>confusion </a:t>
            </a:r>
          </a:p>
          <a:p>
            <a:pPr marL="0" indent="0"/>
            <a:endParaRPr lang="en-US" sz="2000" dirty="0" smtClean="0">
              <a:solidFill>
                <a:schemeClr val="tx1"/>
              </a:solidFill>
              <a:ea typeface="ＭＳ Ｐゴシック" pitchFamily="34" charset="-128"/>
            </a:endParaRPr>
          </a:p>
          <a:p>
            <a:pPr marL="0" indent="0"/>
            <a:r>
              <a:rPr lang="en-US" sz="2000" dirty="0" smtClean="0">
                <a:solidFill>
                  <a:schemeClr val="tx1"/>
                </a:solidFill>
                <a:ea typeface="ＭＳ Ｐゴシック" pitchFamily="34" charset="-128"/>
              </a:rPr>
              <a:t>Evidence :</a:t>
            </a:r>
            <a:r>
              <a:rPr lang="en-US" sz="1600" dirty="0" smtClean="0">
                <a:solidFill>
                  <a:schemeClr val="tx1"/>
                </a:solidFill>
                <a:ea typeface="ＭＳ Ｐゴシック" pitchFamily="34" charset="-128"/>
              </a:rPr>
              <a:t> </a:t>
            </a:r>
            <a:r>
              <a:rPr lang="en-US" sz="2000" dirty="0" smtClean="0">
                <a:solidFill>
                  <a:schemeClr val="tx1"/>
                </a:solidFill>
                <a:ea typeface="ＭＳ Ｐゴシック" pitchFamily="34" charset="-128"/>
              </a:rPr>
              <a:t>E348229 &amp; E348428</a:t>
            </a:r>
          </a:p>
          <a:p>
            <a:pPr>
              <a:buAutoNum type="arabicParenR"/>
            </a:pPr>
            <a:endParaRPr lang="en-US" sz="2000" dirty="0" smtClean="0">
              <a:solidFill>
                <a:schemeClr val="tx1"/>
              </a:solidFill>
              <a:ea typeface="ＭＳ Ｐゴシック" pitchFamily="34" charset="-128"/>
            </a:endParaRPr>
          </a:p>
          <a:p>
            <a:r>
              <a:rPr lang="en-US" sz="2000" dirty="0" smtClean="0">
                <a:solidFill>
                  <a:schemeClr val="tx1"/>
                </a:solidFill>
                <a:ea typeface="ＭＳ Ｐゴシック" pitchFamily="34" charset="-128"/>
              </a:rPr>
              <a:t>Responsible Person : Joyce </a:t>
            </a:r>
            <a:r>
              <a:rPr lang="en-US" sz="2000" dirty="0" smtClean="0">
                <a:solidFill>
                  <a:schemeClr val="tx1"/>
                </a:solidFill>
                <a:ea typeface="ＭＳ Ｐゴシック" pitchFamily="34" charset="-128"/>
              </a:rPr>
              <a:t>Ng  </a:t>
            </a:r>
            <a:r>
              <a:rPr lang="en-US" sz="2000" dirty="0" smtClean="0">
                <a:solidFill>
                  <a:srgbClr val="7030A0"/>
                </a:solidFill>
                <a:effectLst>
                  <a:outerShdw blurRad="38100" dist="38100" dir="2700000" algn="tl">
                    <a:srgbClr val="000000">
                      <a:alpha val="43137"/>
                    </a:srgbClr>
                  </a:outerShdw>
                </a:effectLst>
                <a:ea typeface="ＭＳ Ｐゴシック" pitchFamily="34" charset="-128"/>
              </a:rPr>
              <a:t>(Fixed – updated the system)</a:t>
            </a:r>
            <a:endParaRPr lang="en-US" sz="2000" dirty="0" smtClean="0">
              <a:solidFill>
                <a:srgbClr val="7030A0"/>
              </a:solidFill>
              <a:effectLst>
                <a:outerShdw blurRad="38100" dist="38100" dir="2700000" algn="tl">
                  <a:srgbClr val="000000">
                    <a:alpha val="43137"/>
                  </a:srgbClr>
                </a:outerShdw>
              </a:effectLst>
              <a:ea typeface="ＭＳ Ｐゴシック" pitchFamily="34"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5836" y="5204396"/>
            <a:ext cx="3289614" cy="164787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455" y="5158798"/>
            <a:ext cx="3311979" cy="1739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734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dirty="0" smtClean="0">
                <a:latin typeface="Arial" pitchFamily="34" charset="0"/>
                <a:ea typeface="ＭＳ Ｐゴシック" pitchFamily="34" charset="-128"/>
                <a:cs typeface="Geneva"/>
              </a:rPr>
              <a:t>Quick Fix 10 –  from Simy Li</a:t>
            </a:r>
          </a:p>
        </p:txBody>
      </p:sp>
      <p:sp>
        <p:nvSpPr>
          <p:cNvPr id="24579" name="Content Placeholder 4"/>
          <p:cNvSpPr>
            <a:spLocks noGrp="1"/>
          </p:cNvSpPr>
          <p:nvPr>
            <p:ph idx="1"/>
          </p:nvPr>
        </p:nvSpPr>
        <p:spPr>
          <a:xfrm>
            <a:off x="457200" y="1282050"/>
            <a:ext cx="8229600" cy="4106340"/>
          </a:xfrm>
        </p:spPr>
        <p:txBody>
          <a:bodyPr>
            <a:noAutofit/>
          </a:bodyPr>
          <a:lstStyle/>
          <a:p>
            <a:pPr marL="0" indent="0"/>
            <a:r>
              <a:rPr lang="en-US" sz="1600" dirty="0" smtClean="0">
                <a:solidFill>
                  <a:schemeClr val="tx1"/>
                </a:solidFill>
                <a:ea typeface="ＭＳ Ｐゴシック" pitchFamily="34" charset="-128"/>
              </a:rPr>
              <a:t>Requirement (00-CS-S0012) :</a:t>
            </a:r>
          </a:p>
          <a:p>
            <a:pPr marL="0" indent="0"/>
            <a:r>
              <a:rPr lang="en-US" sz="1600" dirty="0" smtClean="0">
                <a:solidFill>
                  <a:schemeClr val="tx1"/>
                </a:solidFill>
                <a:ea typeface="ＭＳ Ｐゴシック" pitchFamily="34" charset="-128"/>
              </a:rPr>
              <a:t>7.0 Any </a:t>
            </a:r>
            <a:r>
              <a:rPr lang="en-US" sz="1600" dirty="0">
                <a:solidFill>
                  <a:schemeClr val="tx1"/>
                </a:solidFill>
                <a:ea typeface="ＭＳ Ｐゴシック" pitchFamily="34" charset="-128"/>
              </a:rPr>
              <a:t>UL employee that receives a customer complaint, unless they are using a Business Unit specific process or are excluded from section 2.0 SCOPE, should submit customer feedback to the Customer Advocacy department either via the Customer Advocacy mailbox (CustomerAdvocacy@ul.com), by contacting one of the Customer Advocates directly, or via the online </a:t>
            </a:r>
            <a:r>
              <a:rPr lang="en-US" sz="1600" dirty="0" err="1" smtClean="0">
                <a:solidFill>
                  <a:schemeClr val="tx1"/>
                </a:solidFill>
                <a:ea typeface="ＭＳ Ｐゴシック" pitchFamily="34" charset="-128"/>
              </a:rPr>
              <a:t>webform</a:t>
            </a:r>
            <a:r>
              <a:rPr lang="en-US" sz="1600" dirty="0" smtClean="0">
                <a:solidFill>
                  <a:schemeClr val="tx1"/>
                </a:solidFill>
                <a:ea typeface="ＭＳ Ｐゴシック" pitchFamily="34" charset="-128"/>
              </a:rPr>
              <a:t> </a:t>
            </a:r>
          </a:p>
          <a:p>
            <a:pPr marL="0" indent="0"/>
            <a:endParaRPr lang="en-US" sz="1600" dirty="0" smtClean="0">
              <a:solidFill>
                <a:schemeClr val="tx1"/>
              </a:solidFill>
              <a:ea typeface="ＭＳ Ｐゴシック" pitchFamily="34" charset="-128"/>
            </a:endParaRPr>
          </a:p>
          <a:p>
            <a:pPr marL="0" indent="0"/>
            <a:r>
              <a:rPr lang="en-US" sz="1600" dirty="0" smtClean="0">
                <a:solidFill>
                  <a:schemeClr val="tx1"/>
                </a:solidFill>
                <a:ea typeface="ＭＳ Ｐゴシック" pitchFamily="34" charset="-128"/>
              </a:rPr>
              <a:t>Issue </a:t>
            </a:r>
            <a:r>
              <a:rPr lang="en-US" sz="1600" dirty="0">
                <a:solidFill>
                  <a:schemeClr val="tx1"/>
                </a:solidFill>
                <a:ea typeface="ＭＳ Ｐゴシック" pitchFamily="34" charset="-128"/>
              </a:rPr>
              <a:t>(</a:t>
            </a:r>
            <a:r>
              <a:rPr lang="en-US" sz="1600" dirty="0" err="1">
                <a:solidFill>
                  <a:schemeClr val="tx1"/>
                </a:solidFill>
                <a:ea typeface="ＭＳ Ｐゴシック" pitchFamily="34" charset="-128"/>
              </a:rPr>
              <a:t>Ctech</a:t>
            </a:r>
            <a:r>
              <a:rPr lang="en-US" sz="1600" dirty="0">
                <a:solidFill>
                  <a:schemeClr val="tx1"/>
                </a:solidFill>
                <a:ea typeface="ＭＳ Ｐゴシック" pitchFamily="34" charset="-128"/>
              </a:rPr>
              <a:t>/Customer Advocacy) : </a:t>
            </a:r>
          </a:p>
          <a:p>
            <a:pPr marL="0" indent="0"/>
            <a:r>
              <a:rPr lang="en-US" sz="1600" dirty="0">
                <a:solidFill>
                  <a:schemeClr val="tx1"/>
                </a:solidFill>
                <a:ea typeface="ＭＳ Ｐゴシック" pitchFamily="34" charset="-128"/>
              </a:rPr>
              <a:t>A Customer </a:t>
            </a:r>
            <a:r>
              <a:rPr lang="en-US" sz="1600" dirty="0" err="1">
                <a:solidFill>
                  <a:schemeClr val="tx1"/>
                </a:solidFill>
                <a:ea typeface="ＭＳ Ｐゴシック" pitchFamily="34" charset="-128"/>
              </a:rPr>
              <a:t>Multek</a:t>
            </a:r>
            <a:r>
              <a:rPr lang="en-US" sz="1600" dirty="0">
                <a:solidFill>
                  <a:schemeClr val="tx1"/>
                </a:solidFill>
                <a:ea typeface="ＭＳ Ｐゴシック" pitchFamily="34" charset="-128"/>
              </a:rPr>
              <a:t> Engineering complained UL Taiwan lab wrongly took out the 56-day test samples when the lab technician finished the tests on the 10-day test samples with negative result.  Such complaint had not been informed Customer Advocacy team.</a:t>
            </a:r>
          </a:p>
          <a:p>
            <a:pPr marL="0" indent="0"/>
            <a:endParaRPr lang="en-US" sz="1600" dirty="0" smtClean="0">
              <a:solidFill>
                <a:schemeClr val="tx1"/>
              </a:solidFill>
              <a:ea typeface="ＭＳ Ｐゴシック" pitchFamily="34" charset="-128"/>
            </a:endParaRPr>
          </a:p>
          <a:p>
            <a:pPr marL="0" indent="0"/>
            <a:r>
              <a:rPr lang="en-US" sz="1600" dirty="0" smtClean="0">
                <a:solidFill>
                  <a:schemeClr val="tx1"/>
                </a:solidFill>
                <a:ea typeface="ＭＳ Ｐゴシック" pitchFamily="34" charset="-128"/>
              </a:rPr>
              <a:t>Solution: </a:t>
            </a:r>
          </a:p>
          <a:p>
            <a:pPr>
              <a:buAutoNum type="arabicParenR"/>
            </a:pPr>
            <a:r>
              <a:rPr lang="en-US" sz="1600" dirty="0" smtClean="0">
                <a:solidFill>
                  <a:schemeClr val="tx1"/>
                </a:solidFill>
                <a:ea typeface="ＭＳ Ｐゴシック" pitchFamily="34" charset="-128"/>
              </a:rPr>
              <a:t>Update the whole complaint to Shelly Liu – Action by </a:t>
            </a:r>
            <a:r>
              <a:rPr lang="en-US" sz="1600" dirty="0" smtClean="0">
                <a:solidFill>
                  <a:schemeClr val="tx1"/>
                </a:solidFill>
                <a:ea typeface="ＭＳ Ｐゴシック" pitchFamily="34" charset="-128"/>
              </a:rPr>
              <a:t>Claire </a:t>
            </a:r>
            <a:r>
              <a:rPr lang="en-US" sz="1600" dirty="0" smtClean="0">
                <a:solidFill>
                  <a:srgbClr val="7030A0"/>
                </a:solidFill>
                <a:effectLst>
                  <a:outerShdw blurRad="38100" dist="38100" dir="2700000" algn="tl">
                    <a:srgbClr val="000000">
                      <a:alpha val="43137"/>
                    </a:srgbClr>
                  </a:outerShdw>
                </a:effectLst>
                <a:ea typeface="ＭＳ Ｐゴシック" pitchFamily="34" charset="-128"/>
              </a:rPr>
              <a:t>(Fixed - resent to Shelly)</a:t>
            </a:r>
            <a:endParaRPr lang="en-US" sz="1600" dirty="0" smtClean="0">
              <a:solidFill>
                <a:srgbClr val="7030A0"/>
              </a:solidFill>
              <a:effectLst>
                <a:outerShdw blurRad="38100" dist="38100" dir="2700000" algn="tl">
                  <a:srgbClr val="000000">
                    <a:alpha val="43137"/>
                  </a:srgbClr>
                </a:outerShdw>
              </a:effectLst>
              <a:ea typeface="ＭＳ Ｐゴシック" pitchFamily="34" charset="-128"/>
            </a:endParaRPr>
          </a:p>
          <a:p>
            <a:pPr>
              <a:buAutoNum type="arabicParenR"/>
            </a:pPr>
            <a:r>
              <a:rPr lang="en-US" sz="1600" dirty="0" smtClean="0">
                <a:solidFill>
                  <a:schemeClr val="tx1"/>
                </a:solidFill>
                <a:ea typeface="ＭＳ Ｐゴシック" pitchFamily="34" charset="-128"/>
              </a:rPr>
              <a:t>Need to inform Customer Advocacy team upon receipt any customer complaint in future – Action by all EMs (as gatekeeper</a:t>
            </a:r>
            <a:r>
              <a:rPr lang="en-US" sz="1600" dirty="0" smtClean="0">
                <a:solidFill>
                  <a:schemeClr val="tx1"/>
                </a:solidFill>
                <a:ea typeface="ＭＳ Ｐゴシック" pitchFamily="34" charset="-128"/>
              </a:rPr>
              <a:t>) </a:t>
            </a:r>
            <a:r>
              <a:rPr lang="en-US" sz="1600" dirty="0" smtClean="0">
                <a:solidFill>
                  <a:srgbClr val="7030A0"/>
                </a:solidFill>
                <a:effectLst>
                  <a:outerShdw blurRad="38100" dist="38100" dir="2700000" algn="tl">
                    <a:srgbClr val="000000">
                      <a:alpha val="43137"/>
                    </a:srgbClr>
                  </a:outerShdw>
                </a:effectLst>
                <a:ea typeface="ＭＳ Ｐゴシック" pitchFamily="34" charset="-128"/>
              </a:rPr>
              <a:t>(Fixed – QM has informed all EMs to do so)</a:t>
            </a:r>
            <a:endParaRPr lang="en-US" sz="1600" dirty="0" smtClean="0">
              <a:solidFill>
                <a:srgbClr val="7030A0"/>
              </a:solidFill>
              <a:effectLst>
                <a:outerShdw blurRad="38100" dist="38100" dir="2700000" algn="tl">
                  <a:srgbClr val="000000">
                    <a:alpha val="43137"/>
                  </a:srgbClr>
                </a:outerShdw>
              </a:effectLst>
              <a:ea typeface="ＭＳ Ｐゴシック" pitchFamily="34" charset="-128"/>
            </a:endParaRPr>
          </a:p>
          <a:p>
            <a:r>
              <a:rPr lang="en-US" sz="1600" dirty="0" smtClean="0">
                <a:solidFill>
                  <a:schemeClr val="tx1"/>
                </a:solidFill>
                <a:ea typeface="ＭＳ Ｐゴシック" pitchFamily="34" charset="-128"/>
              </a:rPr>
              <a:t>Responsible </a:t>
            </a:r>
            <a:r>
              <a:rPr lang="en-US" sz="1600" dirty="0" smtClean="0">
                <a:solidFill>
                  <a:schemeClr val="tx1"/>
                </a:solidFill>
                <a:ea typeface="ＭＳ Ｐゴシック" pitchFamily="34" charset="-128"/>
              </a:rPr>
              <a:t>Person : EM / Claire Ng</a:t>
            </a:r>
          </a:p>
        </p:txBody>
      </p:sp>
      <p:sp>
        <p:nvSpPr>
          <p:cNvPr id="2458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2F1FFA4-5D11-42A7-8630-235394BE511E}" type="slidenum">
              <a:rPr lang="en-US" smtClean="0">
                <a:solidFill>
                  <a:srgbClr val="000000"/>
                </a:solidFill>
              </a:rPr>
              <a:pPr eaLnBrk="1" hangingPunct="1"/>
              <a:t>16</a:t>
            </a:fld>
            <a:endParaRPr lang="en-US" smtClean="0">
              <a:solidFill>
                <a:srgbClr val="000000"/>
              </a:solidFill>
            </a:endParaRPr>
          </a:p>
        </p:txBody>
      </p:sp>
    </p:spTree>
    <p:extLst>
      <p:ext uri="{BB962C8B-B14F-4D97-AF65-F5344CB8AC3E}">
        <p14:creationId xmlns:p14="http://schemas.microsoft.com/office/powerpoint/2010/main" val="2033424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dirty="0">
                <a:latin typeface="Arial" pitchFamily="34" charset="0"/>
                <a:ea typeface="ＭＳ Ｐゴシック" pitchFamily="34" charset="-128"/>
                <a:cs typeface="Geneva"/>
              </a:rPr>
              <a:t>Quick Fix </a:t>
            </a:r>
            <a:r>
              <a:rPr lang="en-US" dirty="0" smtClean="0">
                <a:latin typeface="Arial" pitchFamily="34" charset="0"/>
                <a:ea typeface="ＭＳ Ｐゴシック" pitchFamily="34" charset="-128"/>
                <a:cs typeface="Geneva"/>
              </a:rPr>
              <a:t>11 –  from Suki Kwong</a:t>
            </a:r>
          </a:p>
        </p:txBody>
      </p:sp>
      <p:sp>
        <p:nvSpPr>
          <p:cNvPr id="24579" name="Content Placeholder 4"/>
          <p:cNvSpPr>
            <a:spLocks noGrp="1"/>
          </p:cNvSpPr>
          <p:nvPr>
            <p:ph idx="1"/>
          </p:nvPr>
        </p:nvSpPr>
        <p:spPr>
          <a:xfrm>
            <a:off x="457200" y="1444777"/>
            <a:ext cx="8229600" cy="4566127"/>
          </a:xfrm>
        </p:spPr>
        <p:txBody>
          <a:bodyPr>
            <a:noAutofit/>
          </a:bodyPr>
          <a:lstStyle/>
          <a:p>
            <a:r>
              <a:rPr lang="en-US" sz="1600" dirty="0">
                <a:solidFill>
                  <a:schemeClr val="tx1"/>
                </a:solidFill>
                <a:ea typeface="ＭＳ Ｐゴシック" pitchFamily="34" charset="-128"/>
              </a:rPr>
              <a:t>Issue : Initial is used without traceability </a:t>
            </a:r>
            <a:r>
              <a:rPr lang="en-US" sz="1600" dirty="0" smtClean="0">
                <a:solidFill>
                  <a:schemeClr val="tx1"/>
                </a:solidFill>
                <a:ea typeface="ＭＳ Ｐゴシック" pitchFamily="34" charset="-128"/>
              </a:rPr>
              <a:t>to </a:t>
            </a:r>
            <a:r>
              <a:rPr lang="en-US" sz="1600" dirty="0">
                <a:solidFill>
                  <a:schemeClr val="tx1"/>
                </a:solidFill>
                <a:ea typeface="ＭＳ Ｐゴシック" pitchFamily="34" charset="-128"/>
              </a:rPr>
              <a:t>the </a:t>
            </a:r>
            <a:r>
              <a:rPr lang="en-US" sz="1600" dirty="0" smtClean="0">
                <a:solidFill>
                  <a:schemeClr val="tx1"/>
                </a:solidFill>
                <a:ea typeface="ＭＳ Ｐゴシック" pitchFamily="34" charset="-128"/>
              </a:rPr>
              <a:t>responsible </a:t>
            </a:r>
            <a:r>
              <a:rPr lang="en-US" sz="1600" dirty="0">
                <a:solidFill>
                  <a:schemeClr val="tx1"/>
                </a:solidFill>
                <a:ea typeface="ＭＳ Ｐゴシック" pitchFamily="34" charset="-128"/>
              </a:rPr>
              <a:t>person</a:t>
            </a:r>
          </a:p>
          <a:p>
            <a:endParaRPr lang="en-US" sz="1600" dirty="0" smtClean="0">
              <a:solidFill>
                <a:schemeClr val="tx1"/>
              </a:solidFill>
              <a:ea typeface="ＭＳ Ｐゴシック" pitchFamily="34" charset="-128"/>
            </a:endParaRPr>
          </a:p>
          <a:p>
            <a:pPr marL="0" indent="0"/>
            <a:r>
              <a:rPr lang="en-US" sz="1600" dirty="0" smtClean="0">
                <a:solidFill>
                  <a:schemeClr val="tx1"/>
                </a:solidFill>
                <a:ea typeface="ＭＳ Ｐゴシック" pitchFamily="34" charset="-128"/>
              </a:rPr>
              <a:t>Requirement : </a:t>
            </a:r>
          </a:p>
          <a:p>
            <a:pPr marL="0" indent="0"/>
            <a:r>
              <a:rPr lang="en-US" sz="1600" dirty="0" smtClean="0">
                <a:solidFill>
                  <a:schemeClr val="tx1"/>
                </a:solidFill>
                <a:ea typeface="ＭＳ Ｐゴシック" pitchFamily="34" charset="-128"/>
              </a:rPr>
              <a:t>SOP </a:t>
            </a:r>
            <a:r>
              <a:rPr lang="en-US" sz="1600" dirty="0">
                <a:solidFill>
                  <a:schemeClr val="tx1"/>
                </a:solidFill>
                <a:ea typeface="ＭＳ Ｐゴシック" pitchFamily="34" charset="-128"/>
              </a:rPr>
              <a:t>00-LO-S0829 - Commercial And Industrial Business - Testing Related Records</a:t>
            </a:r>
          </a:p>
          <a:p>
            <a:r>
              <a:rPr lang="en-US" sz="1600" dirty="0">
                <a:solidFill>
                  <a:schemeClr val="tx1"/>
                </a:solidFill>
                <a:ea typeface="ＭＳ Ｐゴシック" pitchFamily="34" charset="-128"/>
              </a:rPr>
              <a:t>Clause 6.1.3 C </a:t>
            </a:r>
          </a:p>
          <a:p>
            <a:r>
              <a:rPr lang="en-US" sz="1600" dirty="0">
                <a:solidFill>
                  <a:schemeClr val="tx1"/>
                </a:solidFill>
                <a:ea typeface="ＭＳ Ｐゴシック" pitchFamily="34" charset="-128"/>
              </a:rPr>
              <a:t>1. </a:t>
            </a:r>
            <a:r>
              <a:rPr lang="en-US" sz="1600" dirty="0" smtClean="0">
                <a:solidFill>
                  <a:schemeClr val="tx1"/>
                </a:solidFill>
                <a:ea typeface="ＭＳ Ｐゴシック" pitchFamily="34" charset="-128"/>
              </a:rPr>
              <a:t>	Record </a:t>
            </a:r>
            <a:r>
              <a:rPr lang="en-US" sz="1600" dirty="0">
                <a:solidFill>
                  <a:schemeClr val="tx1"/>
                </a:solidFill>
                <a:ea typeface="ＭＳ Ｐゴシック" pitchFamily="34" charset="-128"/>
              </a:rPr>
              <a:t>the person(s) responsible for conducting testing by entering their name(s) or UL Employee ID Number(s).  This is not a signature. </a:t>
            </a:r>
          </a:p>
          <a:p>
            <a:r>
              <a:rPr lang="en-US" sz="1600" dirty="0">
                <a:solidFill>
                  <a:schemeClr val="tx1"/>
                </a:solidFill>
                <a:ea typeface="ＭＳ Ｐゴシック" pitchFamily="34" charset="-128"/>
              </a:rPr>
              <a:t>2. </a:t>
            </a:r>
            <a:r>
              <a:rPr lang="en-US" sz="1600" dirty="0" smtClean="0">
                <a:solidFill>
                  <a:schemeClr val="tx1"/>
                </a:solidFill>
                <a:ea typeface="ＭＳ Ｐゴシック" pitchFamily="34" charset="-128"/>
              </a:rPr>
              <a:t>	When </a:t>
            </a:r>
            <a:r>
              <a:rPr lang="en-US" sz="1600" dirty="0">
                <a:solidFill>
                  <a:srgbClr val="FF0000"/>
                </a:solidFill>
                <a:ea typeface="ＭＳ Ｐゴシック" pitchFamily="34" charset="-128"/>
              </a:rPr>
              <a:t>initialing</a:t>
            </a:r>
            <a:r>
              <a:rPr lang="en-US" sz="1600" dirty="0">
                <a:solidFill>
                  <a:schemeClr val="tx1"/>
                </a:solidFill>
                <a:ea typeface="ＭＳ Ｐゴシック" pitchFamily="34" charset="-128"/>
              </a:rPr>
              <a:t> is needed, use of the person’s </a:t>
            </a:r>
            <a:r>
              <a:rPr lang="en-US" sz="1600" dirty="0">
                <a:solidFill>
                  <a:srgbClr val="FF0000"/>
                </a:solidFill>
                <a:ea typeface="ＭＳ Ｐゴシック" pitchFamily="34" charset="-128"/>
              </a:rPr>
              <a:t>UL Employee ID </a:t>
            </a:r>
            <a:r>
              <a:rPr lang="en-US" sz="1600" dirty="0">
                <a:solidFill>
                  <a:schemeClr val="tx1"/>
                </a:solidFill>
                <a:ea typeface="ＭＳ Ｐゴシック" pitchFamily="34" charset="-128"/>
              </a:rPr>
              <a:t>is acceptable </a:t>
            </a:r>
            <a:r>
              <a:rPr lang="en-US" sz="1600" dirty="0">
                <a:solidFill>
                  <a:srgbClr val="FF0000"/>
                </a:solidFill>
                <a:ea typeface="ＭＳ Ｐゴシック" pitchFamily="34" charset="-128"/>
              </a:rPr>
              <a:t>in lieu of the person’s typed initials. </a:t>
            </a:r>
          </a:p>
          <a:p>
            <a:endParaRPr lang="en-US" sz="1600" dirty="0">
              <a:solidFill>
                <a:schemeClr val="tx1"/>
              </a:solidFill>
              <a:ea typeface="ＭＳ Ｐゴシック" pitchFamily="34" charset="-128"/>
            </a:endParaRPr>
          </a:p>
          <a:p>
            <a:r>
              <a:rPr lang="en-US" sz="1600" dirty="0">
                <a:solidFill>
                  <a:schemeClr val="tx1"/>
                </a:solidFill>
                <a:ea typeface="ＭＳ Ｐゴシック" pitchFamily="34" charset="-128"/>
              </a:rPr>
              <a:t>Evidence :  </a:t>
            </a:r>
            <a:r>
              <a:rPr lang="en-US" sz="1600" dirty="0" smtClean="0">
                <a:solidFill>
                  <a:schemeClr val="tx1"/>
                </a:solidFill>
                <a:ea typeface="ＭＳ Ｐゴシック" pitchFamily="34" charset="-128"/>
              </a:rPr>
              <a:t>	Project </a:t>
            </a:r>
            <a:r>
              <a:rPr lang="pt-BR" sz="1600" dirty="0">
                <a:solidFill>
                  <a:schemeClr val="tx1"/>
                </a:solidFill>
                <a:ea typeface="ＭＳ Ｐゴシック" pitchFamily="34" charset="-128"/>
              </a:rPr>
              <a:t>4786503040,  E159271, report date 2016-07-07, Test Record 1, </a:t>
            </a:r>
            <a:r>
              <a:rPr lang="pt-BR" sz="1600" dirty="0" smtClean="0">
                <a:solidFill>
                  <a:schemeClr val="tx1"/>
                </a:solidFill>
                <a:ea typeface="ＭＳ Ｐゴシック" pitchFamily="34" charset="-128"/>
              </a:rPr>
              <a:t>			T1-DS2,  P.6 (see </a:t>
            </a:r>
            <a:r>
              <a:rPr lang="pt-BR" sz="1600" dirty="0">
                <a:solidFill>
                  <a:schemeClr val="tx1"/>
                </a:solidFill>
                <a:ea typeface="ＭＳ Ｐゴシック" pitchFamily="34" charset="-128"/>
              </a:rPr>
              <a:t>next page)</a:t>
            </a:r>
          </a:p>
          <a:p>
            <a:endParaRPr lang="en-US" sz="1600" dirty="0" smtClean="0">
              <a:solidFill>
                <a:schemeClr val="tx1"/>
              </a:solidFill>
              <a:ea typeface="ＭＳ Ｐゴシック" pitchFamily="34" charset="-128"/>
            </a:endParaRPr>
          </a:p>
          <a:p>
            <a:r>
              <a:rPr lang="en-US" sz="1600" dirty="0">
                <a:solidFill>
                  <a:schemeClr val="tx1"/>
                </a:solidFill>
                <a:ea typeface="ＭＳ Ｐゴシック" pitchFamily="34" charset="-128"/>
              </a:rPr>
              <a:t>Solution: </a:t>
            </a:r>
            <a:r>
              <a:rPr lang="en-US" sz="1600" dirty="0" smtClean="0">
                <a:solidFill>
                  <a:srgbClr val="7030A0"/>
                </a:solidFill>
                <a:effectLst>
                  <a:outerShdw blurRad="38100" dist="38100" dir="2700000" algn="tl">
                    <a:srgbClr val="000000">
                      <a:alpha val="43137"/>
                    </a:srgbClr>
                  </a:outerShdw>
                </a:effectLst>
                <a:ea typeface="ＭＳ Ｐゴシック" pitchFamily="34" charset="-128"/>
              </a:rPr>
              <a:t>SR#3547162.956803</a:t>
            </a:r>
            <a:r>
              <a:rPr lang="en-US" sz="1600" dirty="0">
                <a:solidFill>
                  <a:srgbClr val="7030A0"/>
                </a:solidFill>
                <a:effectLst>
                  <a:outerShdw blurRad="38100" dist="38100" dir="2700000" algn="tl">
                    <a:srgbClr val="000000">
                      <a:alpha val="43137"/>
                    </a:srgbClr>
                  </a:outerShdw>
                </a:effectLst>
                <a:ea typeface="ＭＳ Ｐゴシック" pitchFamily="34" charset="-128"/>
              </a:rPr>
              <a:t> </a:t>
            </a:r>
            <a:r>
              <a:rPr lang="en-US" sz="1600" dirty="0" smtClean="0">
                <a:solidFill>
                  <a:srgbClr val="7030A0"/>
                </a:solidFill>
                <a:effectLst>
                  <a:outerShdw blurRad="38100" dist="38100" dir="2700000" algn="tl">
                    <a:srgbClr val="000000">
                      <a:alpha val="43137"/>
                    </a:srgbClr>
                  </a:outerShdw>
                </a:effectLst>
                <a:ea typeface="ＭＳ Ｐゴシック" pitchFamily="34" charset="-128"/>
              </a:rPr>
              <a:t>(Fixed)</a:t>
            </a:r>
            <a:endParaRPr lang="en-US" sz="1600" dirty="0">
              <a:solidFill>
                <a:srgbClr val="7030A0"/>
              </a:solidFill>
              <a:effectLst>
                <a:outerShdw blurRad="38100" dist="38100" dir="2700000" algn="tl">
                  <a:srgbClr val="000000">
                    <a:alpha val="43137"/>
                  </a:srgbClr>
                </a:outerShdw>
              </a:effectLst>
              <a:ea typeface="ＭＳ Ｐゴシック" pitchFamily="34" charset="-128"/>
            </a:endParaRPr>
          </a:p>
          <a:p>
            <a:endParaRPr lang="en-US" sz="1600" dirty="0" smtClean="0">
              <a:solidFill>
                <a:schemeClr val="tx1"/>
              </a:solidFill>
              <a:ea typeface="ＭＳ Ｐゴシック" pitchFamily="34" charset="-128"/>
            </a:endParaRPr>
          </a:p>
          <a:p>
            <a:r>
              <a:rPr lang="en-US" sz="1600" dirty="0" smtClean="0">
                <a:solidFill>
                  <a:schemeClr val="tx1"/>
                </a:solidFill>
                <a:ea typeface="ＭＳ Ｐゴシック" pitchFamily="34" charset="-128"/>
              </a:rPr>
              <a:t>Responsible Person : </a:t>
            </a:r>
            <a:r>
              <a:rPr lang="en-US" sz="1600" dirty="0" err="1" smtClean="0">
                <a:solidFill>
                  <a:schemeClr val="tx1"/>
                </a:solidFill>
                <a:ea typeface="ＭＳ Ｐゴシック" pitchFamily="34" charset="-128"/>
              </a:rPr>
              <a:t>YickHo</a:t>
            </a:r>
            <a:r>
              <a:rPr lang="en-US" sz="1600" dirty="0" smtClean="0">
                <a:solidFill>
                  <a:schemeClr val="tx1"/>
                </a:solidFill>
                <a:ea typeface="ＭＳ Ｐゴシック" pitchFamily="34" charset="-128"/>
              </a:rPr>
              <a:t> Chan</a:t>
            </a:r>
          </a:p>
        </p:txBody>
      </p:sp>
      <p:sp>
        <p:nvSpPr>
          <p:cNvPr id="2458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2F1FFA4-5D11-42A7-8630-235394BE511E}" type="slidenum">
              <a:rPr lang="en-US" smtClean="0">
                <a:solidFill>
                  <a:srgbClr val="000000"/>
                </a:solidFill>
              </a:rPr>
              <a:pPr eaLnBrk="1" hangingPunct="1"/>
              <a:t>17</a:t>
            </a:fld>
            <a:endParaRPr lang="en-US" smtClean="0">
              <a:solidFill>
                <a:srgbClr val="000000"/>
              </a:solidFill>
            </a:endParaRPr>
          </a:p>
        </p:txBody>
      </p:sp>
    </p:spTree>
    <p:extLst>
      <p:ext uri="{BB962C8B-B14F-4D97-AF65-F5344CB8AC3E}">
        <p14:creationId xmlns:p14="http://schemas.microsoft.com/office/powerpoint/2010/main" val="18379363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F9E42E-BB48-4E09-816E-D023A86AD40E}" type="slidenum">
              <a:rPr lang="en-US" smtClean="0">
                <a:solidFill>
                  <a:srgbClr val="000000"/>
                </a:solidFill>
              </a:rPr>
              <a:pPr>
                <a:defRPr/>
              </a:pPr>
              <a:t>18</a:t>
            </a:fld>
            <a:endParaRPr lang="en-US">
              <a:solidFill>
                <a:srgbClr val="000000"/>
              </a:solidFill>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9417" y="2245050"/>
            <a:ext cx="5754583" cy="4612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54383"/>
            <a:ext cx="6513513" cy="27727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3"/>
          <p:cNvSpPr txBox="1">
            <a:spLocks/>
          </p:cNvSpPr>
          <p:nvPr/>
        </p:nvSpPr>
        <p:spPr bwMode="auto">
          <a:xfrm>
            <a:off x="457200" y="25648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0" fontAlgn="base" hangingPunct="0">
              <a:spcBef>
                <a:spcPct val="0"/>
              </a:spcBef>
              <a:spcAft>
                <a:spcPct val="0"/>
              </a:spcAft>
              <a:defRPr sz="2800" b="1" kern="1200">
                <a:solidFill>
                  <a:schemeClr val="accent1"/>
                </a:solidFill>
                <a:latin typeface="Arial"/>
                <a:ea typeface="ＭＳ Ｐゴシック" charset="0"/>
                <a:cs typeface="Geneva" charset="0"/>
              </a:defRPr>
            </a:lvl1pPr>
            <a:lvl2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2pPr>
            <a:lvl3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3pPr>
            <a:lvl4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4pPr>
            <a:lvl5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a:lstStyle>
          <a:p>
            <a:pPr eaLnBrk="1" hangingPunct="1"/>
            <a:r>
              <a:rPr lang="en-US" dirty="0" smtClean="0">
                <a:latin typeface="Arial" pitchFamily="34" charset="0"/>
                <a:ea typeface="ＭＳ Ｐゴシック" pitchFamily="34" charset="-128"/>
                <a:cs typeface="Geneva"/>
              </a:rPr>
              <a:t>Quick Fix 11 –  from Suki Kwong (</a:t>
            </a:r>
            <a:r>
              <a:rPr lang="en-US" dirty="0" err="1" smtClean="0">
                <a:latin typeface="Arial" pitchFamily="34" charset="0"/>
                <a:ea typeface="ＭＳ Ｐゴシック" pitchFamily="34" charset="-128"/>
                <a:cs typeface="Geneva"/>
              </a:rPr>
              <a:t>Con’d</a:t>
            </a:r>
            <a:r>
              <a:rPr lang="en-US" dirty="0" smtClean="0">
                <a:latin typeface="Arial" pitchFamily="34" charset="0"/>
                <a:ea typeface="ＭＳ Ｐゴシック" pitchFamily="34" charset="-128"/>
                <a:cs typeface="Geneva"/>
              </a:rPr>
              <a:t>)</a:t>
            </a:r>
          </a:p>
        </p:txBody>
      </p:sp>
      <p:sp>
        <p:nvSpPr>
          <p:cNvPr id="2" name="TextBox 1"/>
          <p:cNvSpPr txBox="1"/>
          <p:nvPr/>
        </p:nvSpPr>
        <p:spPr>
          <a:xfrm>
            <a:off x="7528142" y="1399480"/>
            <a:ext cx="787395" cy="369332"/>
          </a:xfrm>
          <a:prstGeom prst="rect">
            <a:avLst/>
          </a:prstGeom>
          <a:noFill/>
        </p:spPr>
        <p:txBody>
          <a:bodyPr wrap="none" rtlCol="0">
            <a:spAutoFit/>
          </a:bodyPr>
          <a:lstStyle/>
          <a:p>
            <a:r>
              <a:rPr lang="en-US" b="1" dirty="0" smtClean="0">
                <a:solidFill>
                  <a:srgbClr val="7030A0"/>
                </a:solidFill>
                <a:effectLst>
                  <a:outerShdw blurRad="38100" dist="38100" dir="2700000" algn="tl">
                    <a:srgbClr val="000000">
                      <a:alpha val="43137"/>
                    </a:srgbClr>
                  </a:outerShdw>
                </a:effectLst>
                <a:latin typeface="Arial" pitchFamily="34" charset="0"/>
                <a:cs typeface="Arial" pitchFamily="34" charset="0"/>
              </a:rPr>
              <a:t>Fixed</a:t>
            </a:r>
            <a:endParaRPr lang="en-US" b="1" dirty="0" smtClean="0">
              <a:solidFill>
                <a:srgbClr val="7030A0"/>
              </a:solidFill>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39078074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5F9E42E-BB48-4E09-816E-D023A86AD40E}" type="slidenum">
              <a:rPr lang="en-US" smtClean="0">
                <a:solidFill>
                  <a:srgbClr val="000000"/>
                </a:solidFill>
              </a:rPr>
              <a:pPr>
                <a:defRPr/>
              </a:pPr>
              <a:t>19</a:t>
            </a:fld>
            <a:endParaRPr lang="en-US">
              <a:solidFill>
                <a:srgbClr val="000000"/>
              </a:solidFill>
            </a:endParaRPr>
          </a:p>
        </p:txBody>
      </p:sp>
      <p:sp>
        <p:nvSpPr>
          <p:cNvPr id="6" name="Content Placeholder 4"/>
          <p:cNvSpPr txBox="1">
            <a:spLocks/>
          </p:cNvSpPr>
          <p:nvPr/>
        </p:nvSpPr>
        <p:spPr bwMode="auto">
          <a:xfrm>
            <a:off x="457200" y="1710848"/>
            <a:ext cx="8229600" cy="4566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85000" lnSpcReduction="20000"/>
          </a:bodyPr>
          <a:lstStyle>
            <a:lvl1pPr marL="342900" indent="-342900" algn="l" defTabSz="457200" rtl="0" eaLnBrk="0" fontAlgn="base" hangingPunct="0">
              <a:spcBef>
                <a:spcPct val="20000"/>
              </a:spcBef>
              <a:spcAft>
                <a:spcPct val="0"/>
              </a:spcAft>
              <a:defRPr sz="2600" b="1" kern="1200" cap="none" baseline="0">
                <a:solidFill>
                  <a:schemeClr val="bg1">
                    <a:lumMod val="50000"/>
                  </a:schemeClr>
                </a:solidFill>
                <a:latin typeface="Arial" pitchFamily="34" charset="0"/>
                <a:ea typeface="ＭＳ Ｐゴシック" charset="0"/>
                <a:cs typeface="Arial" pitchFamily="34" charset="0"/>
              </a:defRPr>
            </a:lvl1pPr>
            <a:lvl2pPr marL="0" indent="0" algn="l" defTabSz="457200" rtl="0" eaLnBrk="0" fontAlgn="base" hangingPunct="0">
              <a:spcBef>
                <a:spcPts val="1200"/>
              </a:spcBef>
              <a:spcAft>
                <a:spcPct val="0"/>
              </a:spcAft>
              <a:buFontTx/>
              <a:buNone/>
              <a:defRPr sz="2600" b="1" kern="1200" cap="none" baseline="0">
                <a:solidFill>
                  <a:schemeClr val="bg1">
                    <a:lumMod val="50000"/>
                  </a:schemeClr>
                </a:solidFill>
                <a:latin typeface="Arial" pitchFamily="34" charset="0"/>
                <a:ea typeface="Arial Unicode MS" pitchFamily="34" charset="-128"/>
                <a:cs typeface="Arial" pitchFamily="34" charset="0"/>
              </a:defRPr>
            </a:lvl2pPr>
            <a:lvl3pPr marL="0" indent="0" algn="l" defTabSz="457200" rtl="0" eaLnBrk="0" fontAlgn="base" hangingPunct="0">
              <a:spcBef>
                <a:spcPts val="600"/>
              </a:spcBef>
              <a:spcAft>
                <a:spcPct val="0"/>
              </a:spcAft>
              <a:buFontTx/>
              <a:buNone/>
              <a:defRPr sz="2600" b="1" kern="1200" cap="none" baseline="0">
                <a:solidFill>
                  <a:schemeClr val="bg1">
                    <a:lumMod val="50000"/>
                  </a:schemeClr>
                </a:solidFill>
                <a:latin typeface="Arial" pitchFamily="34" charset="0"/>
                <a:ea typeface="Arial Unicode MS" pitchFamily="34" charset="-128"/>
                <a:cs typeface="Arial" pitchFamily="34" charset="0"/>
              </a:defRPr>
            </a:lvl3pPr>
            <a:lvl4pPr marL="0" indent="0" algn="l" defTabSz="457200" rtl="0" eaLnBrk="0" fontAlgn="base" hangingPunct="0">
              <a:spcBef>
                <a:spcPts val="600"/>
              </a:spcBef>
              <a:spcAft>
                <a:spcPct val="0"/>
              </a:spcAft>
              <a:buFontTx/>
              <a:buNone/>
              <a:defRPr sz="2600" b="1" kern="1200" cap="none" baseline="0">
                <a:solidFill>
                  <a:schemeClr val="bg1">
                    <a:lumMod val="50000"/>
                  </a:schemeClr>
                </a:solidFill>
                <a:latin typeface="Arial" pitchFamily="34" charset="0"/>
                <a:ea typeface="Arial Unicode MS" pitchFamily="34" charset="-128"/>
                <a:cs typeface="Arial" pitchFamily="34" charset="0"/>
              </a:defRPr>
            </a:lvl4pPr>
            <a:lvl5pPr marL="0" indent="0" algn="l" defTabSz="457200" rtl="0" eaLnBrk="0" fontAlgn="base" hangingPunct="0">
              <a:spcBef>
                <a:spcPts val="600"/>
              </a:spcBef>
              <a:spcAft>
                <a:spcPct val="0"/>
              </a:spcAft>
              <a:buFontTx/>
              <a:buNone/>
              <a:defRPr sz="2600" b="1" kern="1200" cap="none" baseline="0">
                <a:solidFill>
                  <a:schemeClr val="bg1">
                    <a:lumMod val="50000"/>
                  </a:schemeClr>
                </a:solidFill>
                <a:latin typeface="Arial" pitchFamily="34" charset="0"/>
                <a:ea typeface="Arial Unicode MS" pitchFamily="34" charset="-128"/>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solidFill>
                  <a:srgbClr val="000000"/>
                </a:solidFill>
                <a:ea typeface="ＭＳ Ｐゴシック" pitchFamily="34" charset="-128"/>
              </a:rPr>
              <a:t>Issue : Inconsistent </a:t>
            </a:r>
            <a:r>
              <a:rPr lang="en-US" sz="2000" dirty="0" smtClean="0">
                <a:solidFill>
                  <a:srgbClr val="000000"/>
                </a:solidFill>
                <a:ea typeface="ＭＳ Ｐゴシック" pitchFamily="34" charset="-128"/>
              </a:rPr>
              <a:t>Printed </a:t>
            </a:r>
            <a:r>
              <a:rPr lang="en-US" sz="2000" dirty="0">
                <a:solidFill>
                  <a:srgbClr val="000000"/>
                </a:solidFill>
                <a:ea typeface="ＭＳ Ｐゴシック" pitchFamily="34" charset="-128"/>
              </a:rPr>
              <a:t>Name and Signature </a:t>
            </a:r>
          </a:p>
          <a:p>
            <a:endParaRPr lang="en-US" sz="2000" dirty="0" smtClean="0">
              <a:solidFill>
                <a:srgbClr val="000000"/>
              </a:solidFill>
              <a:ea typeface="ＭＳ Ｐゴシック" pitchFamily="34" charset="-128"/>
            </a:endParaRPr>
          </a:p>
          <a:p>
            <a:r>
              <a:rPr lang="en-US" sz="2000" dirty="0" smtClean="0">
                <a:solidFill>
                  <a:srgbClr val="000000"/>
                </a:solidFill>
                <a:ea typeface="ＭＳ Ｐゴシック" pitchFamily="34" charset="-128"/>
              </a:rPr>
              <a:t>Requirement : </a:t>
            </a:r>
          </a:p>
          <a:p>
            <a:r>
              <a:rPr lang="en-US" sz="2000" dirty="0" smtClean="0">
                <a:solidFill>
                  <a:srgbClr val="000000"/>
                </a:solidFill>
                <a:ea typeface="ＭＳ Ｐゴシック" pitchFamily="34" charset="-128"/>
              </a:rPr>
              <a:t>Cover Page of the Datasheet: “</a:t>
            </a:r>
            <a:r>
              <a:rPr lang="en-US" sz="2000" dirty="0" smtClean="0">
                <a:solidFill>
                  <a:srgbClr val="FF0000"/>
                </a:solidFill>
                <a:ea typeface="ＭＳ Ｐゴシック" pitchFamily="34" charset="-128"/>
              </a:rPr>
              <a:t>Reviewed and accepted by</a:t>
            </a:r>
            <a:r>
              <a:rPr lang="en-US" sz="2000" dirty="0" smtClean="0">
                <a:solidFill>
                  <a:srgbClr val="000000"/>
                </a:solidFill>
                <a:ea typeface="ＭＳ Ｐゴシック" pitchFamily="34" charset="-128"/>
              </a:rPr>
              <a:t>”</a:t>
            </a:r>
          </a:p>
          <a:p>
            <a:endParaRPr lang="en-US" sz="2000" dirty="0" smtClean="0">
              <a:solidFill>
                <a:srgbClr val="000000"/>
              </a:solidFill>
              <a:ea typeface="ＭＳ Ｐゴシック" pitchFamily="34" charset="-128"/>
            </a:endParaRPr>
          </a:p>
          <a:p>
            <a:r>
              <a:rPr lang="en-US" sz="2000" dirty="0" smtClean="0">
                <a:solidFill>
                  <a:srgbClr val="000000"/>
                </a:solidFill>
                <a:ea typeface="ＭＳ Ｐゴシック" pitchFamily="34" charset="-128"/>
              </a:rPr>
              <a:t>Evidence </a:t>
            </a:r>
            <a:r>
              <a:rPr lang="en-US" sz="2000" dirty="0">
                <a:solidFill>
                  <a:srgbClr val="000000"/>
                </a:solidFill>
                <a:ea typeface="ＭＳ Ｐゴシック" pitchFamily="34" charset="-128"/>
              </a:rPr>
              <a:t>:  </a:t>
            </a:r>
            <a:endParaRPr lang="en-US" sz="2000" dirty="0" smtClean="0">
              <a:solidFill>
                <a:srgbClr val="000000"/>
              </a:solidFill>
              <a:ea typeface="ＭＳ Ｐゴシック" pitchFamily="34" charset="-128"/>
            </a:endParaRPr>
          </a:p>
          <a:p>
            <a:r>
              <a:rPr lang="en-US" sz="2000" dirty="0" smtClean="0">
                <a:solidFill>
                  <a:srgbClr val="000000"/>
                </a:solidFill>
                <a:ea typeface="ＭＳ Ｐゴシック" pitchFamily="34" charset="-128"/>
              </a:rPr>
              <a:t>Project </a:t>
            </a:r>
            <a:r>
              <a:rPr lang="pt-BR" sz="2000" dirty="0">
                <a:solidFill>
                  <a:srgbClr val="000000"/>
                </a:solidFill>
                <a:ea typeface="ＭＳ Ｐゴシック" pitchFamily="34" charset="-128"/>
              </a:rPr>
              <a:t>4786503040,  E159271, report date 2016-07-07, </a:t>
            </a:r>
            <a:endParaRPr lang="pt-BR" sz="2000" dirty="0" smtClean="0">
              <a:solidFill>
                <a:srgbClr val="000000"/>
              </a:solidFill>
              <a:ea typeface="ＭＳ Ｐゴシック" pitchFamily="34" charset="-128"/>
            </a:endParaRPr>
          </a:p>
          <a:p>
            <a:r>
              <a:rPr lang="pt-BR" sz="2000" dirty="0" smtClean="0">
                <a:solidFill>
                  <a:srgbClr val="000000"/>
                </a:solidFill>
                <a:ea typeface="ＭＳ Ｐゴシック" pitchFamily="34" charset="-128"/>
              </a:rPr>
              <a:t>Test </a:t>
            </a:r>
            <a:r>
              <a:rPr lang="pt-BR" sz="2000" dirty="0">
                <a:solidFill>
                  <a:srgbClr val="000000"/>
                </a:solidFill>
                <a:ea typeface="ＭＳ Ｐゴシック" pitchFamily="34" charset="-128"/>
              </a:rPr>
              <a:t>Record 1, </a:t>
            </a:r>
            <a:r>
              <a:rPr lang="pt-BR" sz="2000" dirty="0" smtClean="0">
                <a:solidFill>
                  <a:srgbClr val="000000"/>
                </a:solidFill>
                <a:ea typeface="ＭＳ Ｐゴシック" pitchFamily="34" charset="-128"/>
              </a:rPr>
              <a:t>T1-DS2, P.1</a:t>
            </a:r>
            <a:endParaRPr lang="pt-BR" sz="2000" dirty="0">
              <a:solidFill>
                <a:srgbClr val="000000"/>
              </a:solidFill>
              <a:ea typeface="ＭＳ Ｐゴシック" pitchFamily="34" charset="-128"/>
            </a:endParaRPr>
          </a:p>
          <a:p>
            <a:r>
              <a:rPr lang="pt-BR" sz="2000" dirty="0">
                <a:solidFill>
                  <a:srgbClr val="000000"/>
                </a:solidFill>
                <a:ea typeface="ＭＳ Ｐゴシック" pitchFamily="34" charset="-128"/>
              </a:rPr>
              <a:t>Printed Name: “Sally” Hui” vs </a:t>
            </a:r>
            <a:r>
              <a:rPr lang="pt-BR" sz="2000" dirty="0" smtClean="0">
                <a:solidFill>
                  <a:srgbClr val="000000"/>
                </a:solidFill>
                <a:ea typeface="ＭＳ Ｐゴシック" pitchFamily="34" charset="-128"/>
              </a:rPr>
              <a:t> Siguature</a:t>
            </a:r>
            <a:r>
              <a:rPr lang="pt-BR" sz="2000" dirty="0">
                <a:solidFill>
                  <a:srgbClr val="000000"/>
                </a:solidFill>
                <a:ea typeface="ＭＳ Ｐゴシック" pitchFamily="34" charset="-128"/>
              </a:rPr>
              <a:t>: “Rio Leung”</a:t>
            </a:r>
          </a:p>
          <a:p>
            <a:endParaRPr lang="pt-BR" sz="2000" dirty="0" smtClean="0">
              <a:solidFill>
                <a:prstClr val="white">
                  <a:lumMod val="50000"/>
                </a:prstClr>
              </a:solidFill>
            </a:endParaRPr>
          </a:p>
          <a:p>
            <a:endParaRPr lang="pt-BR" sz="2000" dirty="0" smtClean="0">
              <a:solidFill>
                <a:prstClr val="white">
                  <a:lumMod val="50000"/>
                </a:prstClr>
              </a:solidFill>
            </a:endParaRPr>
          </a:p>
          <a:p>
            <a:endParaRPr lang="en-US" sz="2000" dirty="0" smtClean="0">
              <a:solidFill>
                <a:srgbClr val="000000"/>
              </a:solidFill>
              <a:ea typeface="ＭＳ Ｐゴシック" pitchFamily="34" charset="-128"/>
            </a:endParaRPr>
          </a:p>
          <a:p>
            <a:endParaRPr lang="en-US" sz="2000" dirty="0" smtClean="0">
              <a:solidFill>
                <a:srgbClr val="000000"/>
              </a:solidFill>
              <a:ea typeface="ＭＳ Ｐゴシック" pitchFamily="34" charset="-128"/>
            </a:endParaRPr>
          </a:p>
          <a:p>
            <a:endParaRPr lang="en-US" sz="2000" dirty="0" smtClean="0">
              <a:solidFill>
                <a:srgbClr val="000000"/>
              </a:solidFill>
              <a:ea typeface="ＭＳ Ｐゴシック" pitchFamily="34" charset="-128"/>
            </a:endParaRPr>
          </a:p>
          <a:p>
            <a:r>
              <a:rPr lang="en-US" sz="2000" dirty="0">
                <a:solidFill>
                  <a:srgbClr val="000000"/>
                </a:solidFill>
                <a:ea typeface="ＭＳ Ｐゴシック" pitchFamily="34" charset="-128"/>
              </a:rPr>
              <a:t>Solution: </a:t>
            </a:r>
            <a:r>
              <a:rPr lang="en-US" sz="2000" dirty="0" smtClean="0">
                <a:solidFill>
                  <a:srgbClr val="7030A0"/>
                </a:solidFill>
                <a:effectLst>
                  <a:outerShdw blurRad="38100" dist="38100" dir="2700000" algn="tl">
                    <a:srgbClr val="000000">
                      <a:alpha val="43137"/>
                    </a:srgbClr>
                  </a:outerShdw>
                </a:effectLst>
                <a:ea typeface="ＭＳ Ｐゴシック" pitchFamily="34" charset="-128"/>
              </a:rPr>
              <a:t>SR#3547162.956803 (Fixed)</a:t>
            </a:r>
            <a:endParaRPr lang="en-US" sz="2000" dirty="0">
              <a:solidFill>
                <a:srgbClr val="7030A0"/>
              </a:solidFill>
              <a:effectLst>
                <a:outerShdw blurRad="38100" dist="38100" dir="2700000" algn="tl">
                  <a:srgbClr val="000000">
                    <a:alpha val="43137"/>
                  </a:srgbClr>
                </a:outerShdw>
              </a:effectLst>
              <a:ea typeface="ＭＳ Ｐゴシック" pitchFamily="34" charset="-128"/>
            </a:endParaRPr>
          </a:p>
          <a:p>
            <a:endParaRPr lang="en-US" sz="2000" dirty="0">
              <a:solidFill>
                <a:srgbClr val="000000"/>
              </a:solidFill>
              <a:ea typeface="ＭＳ Ｐゴシック" pitchFamily="34" charset="-128"/>
            </a:endParaRPr>
          </a:p>
          <a:p>
            <a:r>
              <a:rPr lang="en-US" sz="2000" dirty="0" smtClean="0">
                <a:solidFill>
                  <a:srgbClr val="000000"/>
                </a:solidFill>
                <a:ea typeface="ＭＳ Ｐゴシック" pitchFamily="34" charset="-128"/>
              </a:rPr>
              <a:t>Responsible Person : </a:t>
            </a:r>
            <a:r>
              <a:rPr lang="en-US" sz="2000" dirty="0" err="1" smtClean="0">
                <a:solidFill>
                  <a:srgbClr val="000000"/>
                </a:solidFill>
                <a:ea typeface="ＭＳ Ｐゴシック" pitchFamily="34" charset="-128"/>
              </a:rPr>
              <a:t>YickHo</a:t>
            </a:r>
            <a:r>
              <a:rPr lang="en-US" sz="2000" dirty="0" smtClean="0">
                <a:solidFill>
                  <a:srgbClr val="000000"/>
                </a:solidFill>
                <a:ea typeface="ＭＳ Ｐゴシック" pitchFamily="34" charset="-128"/>
              </a:rPr>
              <a:t> Chan</a:t>
            </a:r>
          </a:p>
        </p:txBody>
      </p:sp>
      <p:sp>
        <p:nvSpPr>
          <p:cNvPr id="7" name="Slide Number Placeholder 6"/>
          <p:cNvSpPr txBox="1">
            <a:spLocks/>
          </p:cNvSpPr>
          <p:nvPr/>
        </p:nvSpPr>
        <p:spPr bwMode="auto">
          <a:xfrm>
            <a:off x="8045450" y="6276975"/>
            <a:ext cx="6413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defTabSz="457200" rtl="0" eaLnBrk="0" fontAlgn="base" hangingPunct="0">
              <a:spcBef>
                <a:spcPct val="0"/>
              </a:spcBef>
              <a:spcAft>
                <a:spcPct val="0"/>
              </a:spcAft>
              <a:defRPr sz="1000" kern="1200">
                <a:solidFill>
                  <a:schemeClr val="tx1"/>
                </a:solidFill>
                <a:latin typeface="Arial" pitchFamily="34" charset="0"/>
                <a:ea typeface="ＭＳ Ｐゴシック" pitchFamily="34" charset="-128"/>
                <a:cs typeface="+mn-cs"/>
              </a:defRPr>
            </a:lvl1pPr>
            <a:lvl2pPr marL="742950" indent="-285750" algn="l" defTabSz="457200"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1143000" indent="-228600" algn="l" defTabSz="457200"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600200" indent="-228600" algn="l" defTabSz="457200"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2057400" indent="-228600" algn="l" defTabSz="457200"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514600" indent="-228600" algn="l" defTabSz="457200" rtl="0" eaLnBrk="0" fontAlgn="base" latinLnBrk="0" hangingPunct="0">
              <a:spcBef>
                <a:spcPct val="0"/>
              </a:spcBef>
              <a:spcAft>
                <a:spcPct val="0"/>
              </a:spcAft>
              <a:defRPr kern="1200">
                <a:solidFill>
                  <a:schemeClr val="tx1"/>
                </a:solidFill>
                <a:latin typeface="Arial" pitchFamily="34" charset="0"/>
                <a:ea typeface="ＭＳ Ｐゴシック" pitchFamily="34" charset="-128"/>
                <a:cs typeface="+mn-cs"/>
              </a:defRPr>
            </a:lvl6pPr>
            <a:lvl7pPr marL="2971800" indent="-228600" algn="l" defTabSz="457200" rtl="0" eaLnBrk="0" fontAlgn="base" latinLnBrk="0" hangingPunct="0">
              <a:spcBef>
                <a:spcPct val="0"/>
              </a:spcBef>
              <a:spcAft>
                <a:spcPct val="0"/>
              </a:spcAft>
              <a:defRPr kern="1200">
                <a:solidFill>
                  <a:schemeClr val="tx1"/>
                </a:solidFill>
                <a:latin typeface="Arial" pitchFamily="34" charset="0"/>
                <a:ea typeface="ＭＳ Ｐゴシック" pitchFamily="34" charset="-128"/>
                <a:cs typeface="+mn-cs"/>
              </a:defRPr>
            </a:lvl7pPr>
            <a:lvl8pPr marL="3429000" indent="-228600" algn="l" defTabSz="457200" rtl="0" eaLnBrk="0" fontAlgn="base" latinLnBrk="0" hangingPunct="0">
              <a:spcBef>
                <a:spcPct val="0"/>
              </a:spcBef>
              <a:spcAft>
                <a:spcPct val="0"/>
              </a:spcAft>
              <a:defRPr kern="1200">
                <a:solidFill>
                  <a:schemeClr val="tx1"/>
                </a:solidFill>
                <a:latin typeface="Arial" pitchFamily="34" charset="0"/>
                <a:ea typeface="ＭＳ Ｐゴシック" pitchFamily="34" charset="-128"/>
                <a:cs typeface="+mn-cs"/>
              </a:defRPr>
            </a:lvl8pPr>
            <a:lvl9pPr marL="3886200" indent="-228600" algn="l" defTabSz="457200" rtl="0" eaLnBrk="0" fontAlgn="base" latinLnBrk="0" hangingPunct="0">
              <a:spcBef>
                <a:spcPct val="0"/>
              </a:spcBef>
              <a:spcAft>
                <a:spcPct val="0"/>
              </a:spcAft>
              <a:defRPr kern="1200">
                <a:solidFill>
                  <a:schemeClr val="tx1"/>
                </a:solidFill>
                <a:latin typeface="Arial" pitchFamily="34" charset="0"/>
                <a:ea typeface="ＭＳ Ｐゴシック" pitchFamily="34" charset="-128"/>
                <a:cs typeface="+mn-cs"/>
              </a:defRPr>
            </a:lvl9pPr>
          </a:lstStyle>
          <a:p>
            <a:pPr eaLnBrk="1" hangingPunct="1"/>
            <a:fld id="{82F1FFA4-5D11-42A7-8630-235394BE511E}" type="slidenum">
              <a:rPr lang="en-US" smtClean="0">
                <a:solidFill>
                  <a:srgbClr val="000000"/>
                </a:solidFill>
              </a:rPr>
              <a:pPr eaLnBrk="1" hangingPunct="1"/>
              <a:t>19</a:t>
            </a:fld>
            <a:endParaRPr lang="en-US" smtClean="0">
              <a:solidFill>
                <a:srgbClr val="000000"/>
              </a:solidFill>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529" y="4288598"/>
            <a:ext cx="8072941" cy="785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le 3"/>
          <p:cNvSpPr txBox="1">
            <a:spLocks/>
          </p:cNvSpPr>
          <p:nvPr/>
        </p:nvSpPr>
        <p:spPr bwMode="auto">
          <a:xfrm>
            <a:off x="609600" y="4143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0" fontAlgn="base" hangingPunct="0">
              <a:spcBef>
                <a:spcPct val="0"/>
              </a:spcBef>
              <a:spcAft>
                <a:spcPct val="0"/>
              </a:spcAft>
              <a:defRPr sz="2800" b="1" kern="1200">
                <a:solidFill>
                  <a:schemeClr val="accent1"/>
                </a:solidFill>
                <a:latin typeface="Arial"/>
                <a:ea typeface="ＭＳ Ｐゴシック" charset="0"/>
                <a:cs typeface="Geneva" charset="0"/>
              </a:defRPr>
            </a:lvl1pPr>
            <a:lvl2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2pPr>
            <a:lvl3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3pPr>
            <a:lvl4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4pPr>
            <a:lvl5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a:lstStyle>
          <a:p>
            <a:pPr eaLnBrk="1" hangingPunct="1"/>
            <a:r>
              <a:rPr lang="en-US" dirty="0">
                <a:solidFill>
                  <a:srgbClr val="C70932"/>
                </a:solidFill>
                <a:latin typeface="Arial" pitchFamily="34" charset="0"/>
                <a:ea typeface="ＭＳ Ｐゴシック" pitchFamily="34" charset="-128"/>
                <a:cs typeface="Geneva"/>
              </a:rPr>
              <a:t>Quick Fix </a:t>
            </a:r>
            <a:r>
              <a:rPr lang="en-US" dirty="0" smtClean="0">
                <a:solidFill>
                  <a:srgbClr val="C70932"/>
                </a:solidFill>
                <a:latin typeface="Arial" pitchFamily="34" charset="0"/>
                <a:ea typeface="ＭＳ Ｐゴシック" pitchFamily="34" charset="-128"/>
                <a:cs typeface="Geneva"/>
              </a:rPr>
              <a:t>12 –  from Suki Kwong</a:t>
            </a:r>
          </a:p>
        </p:txBody>
      </p:sp>
    </p:spTree>
    <p:extLst>
      <p:ext uri="{BB962C8B-B14F-4D97-AF65-F5344CB8AC3E}">
        <p14:creationId xmlns:p14="http://schemas.microsoft.com/office/powerpoint/2010/main" val="28879832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dirty="0" smtClean="0">
                <a:latin typeface="Arial" pitchFamily="34" charset="0"/>
                <a:ea typeface="Geneva"/>
                <a:cs typeface="Geneva"/>
              </a:rPr>
              <a:t>Observation 1</a:t>
            </a:r>
            <a:r>
              <a:rPr lang="en-US" dirty="0" smtClean="0">
                <a:latin typeface="Arial" pitchFamily="34" charset="0"/>
                <a:ea typeface="ＭＳ Ｐゴシック" pitchFamily="34" charset="-128"/>
                <a:cs typeface="Geneva"/>
              </a:rPr>
              <a:t> </a:t>
            </a:r>
            <a:r>
              <a:rPr lang="en-US" dirty="0" smtClean="0">
                <a:latin typeface="Arial" pitchFamily="34" charset="0"/>
                <a:ea typeface="ＭＳ Ｐゴシック" pitchFamily="34" charset="-128"/>
                <a:cs typeface="Geneva"/>
              </a:rPr>
              <a:t>–  from Brian Wong</a:t>
            </a:r>
          </a:p>
        </p:txBody>
      </p:sp>
      <p:sp>
        <p:nvSpPr>
          <p:cNvPr id="24579" name="Content Placeholder 4"/>
          <p:cNvSpPr>
            <a:spLocks noGrp="1"/>
          </p:cNvSpPr>
          <p:nvPr>
            <p:ph idx="1"/>
          </p:nvPr>
        </p:nvSpPr>
        <p:spPr>
          <a:xfrm>
            <a:off x="457200" y="1716065"/>
            <a:ext cx="8229600" cy="4566127"/>
          </a:xfrm>
        </p:spPr>
        <p:txBody>
          <a:bodyPr>
            <a:normAutofit/>
          </a:bodyPr>
          <a:lstStyle/>
          <a:p>
            <a:r>
              <a:rPr lang="en-US" sz="2000" dirty="0" smtClean="0">
                <a:solidFill>
                  <a:schemeClr val="tx1"/>
                </a:solidFill>
                <a:ea typeface="ＭＳ Ｐゴシック" pitchFamily="34" charset="-128"/>
              </a:rPr>
              <a:t>Requirement : SOP 00-OP-J0851 (Page 3)</a:t>
            </a:r>
          </a:p>
          <a:p>
            <a:pPr>
              <a:buFont typeface="Wingdings" panose="05000000000000000000" pitchFamily="2" charset="2"/>
              <a:buChar char="§"/>
            </a:pPr>
            <a:r>
              <a:rPr lang="en-US" sz="2000" dirty="0" smtClean="0">
                <a:solidFill>
                  <a:schemeClr val="tx1"/>
                </a:solidFill>
                <a:ea typeface="ＭＳ Ｐゴシック" pitchFamily="34" charset="-128"/>
              </a:rPr>
              <a:t>Evaluator </a:t>
            </a:r>
            <a:r>
              <a:rPr lang="en-US" sz="2000" dirty="0">
                <a:solidFill>
                  <a:schemeClr val="tx1"/>
                </a:solidFill>
                <a:ea typeface="ＭＳ Ｐゴシック" pitchFamily="34" charset="-128"/>
              </a:rPr>
              <a:t>is responsible for identifying the request as Non-Certification, providing request details and forwarding customer communications.</a:t>
            </a:r>
            <a:endParaRPr lang="en-US" sz="2000" dirty="0" smtClean="0">
              <a:solidFill>
                <a:schemeClr val="tx1"/>
              </a:solidFill>
              <a:ea typeface="ＭＳ Ｐゴシック" pitchFamily="34" charset="-128"/>
            </a:endParaRPr>
          </a:p>
          <a:p>
            <a:endParaRPr lang="en-US" sz="2000" dirty="0" smtClean="0">
              <a:solidFill>
                <a:schemeClr val="tx1"/>
              </a:solidFill>
              <a:ea typeface="ＭＳ Ｐゴシック" pitchFamily="34" charset="-128"/>
            </a:endParaRPr>
          </a:p>
          <a:p>
            <a:pPr marL="0" indent="0"/>
            <a:r>
              <a:rPr lang="en-US" sz="2000" dirty="0" smtClean="0">
                <a:solidFill>
                  <a:schemeClr val="tx1"/>
                </a:solidFill>
                <a:ea typeface="ＭＳ Ｐゴシック" pitchFamily="34" charset="-128"/>
              </a:rPr>
              <a:t>Non-compliance : No L2 evaluator to identify the request that can be considered as non-certification project.</a:t>
            </a:r>
          </a:p>
          <a:p>
            <a:endParaRPr lang="en-US" sz="2000" dirty="0" smtClean="0">
              <a:solidFill>
                <a:schemeClr val="tx1"/>
              </a:solidFill>
              <a:ea typeface="ＭＳ Ｐゴシック" pitchFamily="34" charset="-128"/>
            </a:endParaRPr>
          </a:p>
          <a:p>
            <a:r>
              <a:rPr lang="en-US" sz="2000" dirty="0" smtClean="0">
                <a:solidFill>
                  <a:schemeClr val="tx1"/>
                </a:solidFill>
                <a:ea typeface="ＭＳ Ｐゴシック" pitchFamily="34" charset="-128"/>
              </a:rPr>
              <a:t>Evidence : </a:t>
            </a:r>
            <a:r>
              <a:rPr lang="en-US" sz="2000" dirty="0">
                <a:solidFill>
                  <a:schemeClr val="tx1"/>
                </a:solidFill>
                <a:ea typeface="ＭＳ Ｐゴシック" pitchFamily="34" charset="-128"/>
              </a:rPr>
              <a:t> </a:t>
            </a:r>
            <a:r>
              <a:rPr lang="en-US" sz="2000" dirty="0" smtClean="0">
                <a:solidFill>
                  <a:schemeClr val="tx1"/>
                </a:solidFill>
                <a:ea typeface="ＭＳ Ｐゴシック" pitchFamily="34" charset="-128"/>
              </a:rPr>
              <a:t>Project #4787819366</a:t>
            </a:r>
          </a:p>
          <a:p>
            <a:endParaRPr lang="en-US" sz="2000" dirty="0" smtClean="0">
              <a:solidFill>
                <a:schemeClr val="tx1"/>
              </a:solidFill>
              <a:ea typeface="ＭＳ Ｐゴシック" pitchFamily="34" charset="-128"/>
            </a:endParaRPr>
          </a:p>
          <a:p>
            <a:r>
              <a:rPr lang="en-US" sz="2000" dirty="0" smtClean="0">
                <a:solidFill>
                  <a:schemeClr val="tx1"/>
                </a:solidFill>
                <a:ea typeface="ＭＳ Ｐゴシック" pitchFamily="34" charset="-128"/>
              </a:rPr>
              <a:t>Responsible Person : Else </a:t>
            </a:r>
            <a:r>
              <a:rPr lang="en-US" sz="2000" dirty="0" smtClean="0">
                <a:solidFill>
                  <a:schemeClr val="tx1"/>
                </a:solidFill>
                <a:ea typeface="ＭＳ Ｐゴシック" pitchFamily="34" charset="-128"/>
              </a:rPr>
              <a:t>Man </a:t>
            </a:r>
            <a:r>
              <a:rPr lang="en-US" sz="2000" dirty="0" smtClean="0">
                <a:solidFill>
                  <a:srgbClr val="7030A0"/>
                </a:solidFill>
                <a:effectLst>
                  <a:outerShdw blurRad="38100" dist="38100" dir="2700000" algn="tl">
                    <a:srgbClr val="000000">
                      <a:alpha val="43137"/>
                    </a:srgbClr>
                  </a:outerShdw>
                </a:effectLst>
                <a:ea typeface="ＭＳ Ｐゴシック" pitchFamily="34" charset="-128"/>
              </a:rPr>
              <a:t>(CAR# 173917124)</a:t>
            </a:r>
            <a:endParaRPr lang="en-US" sz="2000" dirty="0" smtClean="0">
              <a:solidFill>
                <a:srgbClr val="7030A0"/>
              </a:solidFill>
              <a:effectLst>
                <a:outerShdw blurRad="38100" dist="38100" dir="2700000" algn="tl">
                  <a:srgbClr val="000000">
                    <a:alpha val="43137"/>
                  </a:srgbClr>
                </a:outerShdw>
              </a:effectLst>
              <a:ea typeface="ＭＳ Ｐゴシック" pitchFamily="34" charset="-128"/>
            </a:endParaRPr>
          </a:p>
        </p:txBody>
      </p:sp>
      <p:sp>
        <p:nvSpPr>
          <p:cNvPr id="2458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2F1FFA4-5D11-42A7-8630-235394BE511E}" type="slidenum">
              <a:rPr lang="en-US" smtClean="0">
                <a:solidFill>
                  <a:srgbClr val="000000"/>
                </a:solidFill>
              </a:rPr>
              <a:pPr eaLnBrk="1" hangingPunct="1"/>
              <a:t>2</a:t>
            </a:fld>
            <a:endParaRPr lang="en-US" smtClean="0">
              <a:solidFill>
                <a:srgbClr val="000000"/>
              </a:solidFill>
            </a:endParaRPr>
          </a:p>
        </p:txBody>
      </p:sp>
    </p:spTree>
    <p:extLst>
      <p:ext uri="{BB962C8B-B14F-4D97-AF65-F5344CB8AC3E}">
        <p14:creationId xmlns:p14="http://schemas.microsoft.com/office/powerpoint/2010/main" val="35213150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dirty="0" smtClean="0">
                <a:latin typeface="Arial" pitchFamily="34" charset="0"/>
                <a:ea typeface="ＭＳ Ｐゴシック" pitchFamily="34" charset="-128"/>
                <a:cs typeface="Geneva"/>
              </a:rPr>
              <a:t>Quick Fix 13 –  from Suki Kwong</a:t>
            </a:r>
          </a:p>
        </p:txBody>
      </p:sp>
      <p:sp>
        <p:nvSpPr>
          <p:cNvPr id="24579" name="Content Placeholder 4"/>
          <p:cNvSpPr>
            <a:spLocks noGrp="1"/>
          </p:cNvSpPr>
          <p:nvPr>
            <p:ph idx="1"/>
          </p:nvPr>
        </p:nvSpPr>
        <p:spPr>
          <a:xfrm>
            <a:off x="457199" y="937190"/>
            <a:ext cx="8323545" cy="5611660"/>
          </a:xfrm>
        </p:spPr>
        <p:txBody>
          <a:bodyPr>
            <a:noAutofit/>
          </a:bodyPr>
          <a:lstStyle/>
          <a:p>
            <a:r>
              <a:rPr lang="en-US" sz="1400" dirty="0" smtClean="0">
                <a:solidFill>
                  <a:schemeClr val="tx1"/>
                </a:solidFill>
                <a:ea typeface="ＭＳ Ｐゴシック" pitchFamily="34" charset="-128"/>
              </a:rPr>
              <a:t>Issue: </a:t>
            </a:r>
          </a:p>
          <a:p>
            <a:pPr>
              <a:buAutoNum type="arabicParenR"/>
            </a:pPr>
            <a:r>
              <a:rPr lang="en-US" sz="1400" dirty="0" smtClean="0">
                <a:solidFill>
                  <a:schemeClr val="tx1"/>
                </a:solidFill>
                <a:ea typeface="ＭＳ Ｐゴシック" pitchFamily="34" charset="-128"/>
              </a:rPr>
              <a:t>IEC60950-1, Clause 2.4.1. 2.4.2</a:t>
            </a:r>
            <a:r>
              <a:rPr lang="en-US" sz="1400" dirty="0">
                <a:solidFill>
                  <a:schemeClr val="tx1"/>
                </a:solidFill>
                <a:ea typeface="ＭＳ Ｐゴシック" pitchFamily="34" charset="-128"/>
              </a:rPr>
              <a:t>, LIMITED CURRENT CIRCUIT MEASUREMENTS</a:t>
            </a:r>
          </a:p>
          <a:p>
            <a:r>
              <a:rPr lang="en-US" sz="1400" dirty="0"/>
              <a:t> </a:t>
            </a:r>
            <a:r>
              <a:rPr lang="en-US" sz="1400" dirty="0">
                <a:solidFill>
                  <a:schemeClr val="tx1"/>
                </a:solidFill>
              </a:rPr>
              <a:t>[X ] 	Annex D.1.  Using the measuring instrument in Annex D.1, Figure D.1, </a:t>
            </a:r>
            <a:r>
              <a:rPr lang="en-US" sz="1400" dirty="0">
                <a:solidFill>
                  <a:srgbClr val="FF0000"/>
                </a:solidFill>
              </a:rPr>
              <a:t>the voltage U2 was measured </a:t>
            </a:r>
            <a:r>
              <a:rPr lang="en-US" sz="1400" dirty="0">
                <a:solidFill>
                  <a:schemeClr val="tx1"/>
                </a:solidFill>
              </a:rPr>
              <a:t>and </a:t>
            </a:r>
            <a:r>
              <a:rPr lang="en-US" sz="1400" dirty="0">
                <a:solidFill>
                  <a:srgbClr val="FF0000"/>
                </a:solidFill>
              </a:rPr>
              <a:t>the current calculated </a:t>
            </a:r>
            <a:r>
              <a:rPr lang="en-US" sz="1400" dirty="0">
                <a:solidFill>
                  <a:schemeClr val="tx1"/>
                </a:solidFill>
              </a:rPr>
              <a:t>by dividing the measured voltage U2 by 500.  </a:t>
            </a:r>
          </a:p>
          <a:p>
            <a:r>
              <a:rPr lang="en-US" sz="1400" dirty="0">
                <a:solidFill>
                  <a:schemeClr val="tx1"/>
                </a:solidFill>
                <a:sym typeface="Wingdings" panose="05000000000000000000" pitchFamily="2" charset="2"/>
              </a:rPr>
              <a:t> After measured voltage U2 (187mV), it is used for calculation of the current immediately (without marked down the original data)</a:t>
            </a:r>
            <a:endParaRPr lang="en-US" sz="1400" dirty="0">
              <a:solidFill>
                <a:schemeClr val="tx1"/>
              </a:solidFill>
            </a:endParaRPr>
          </a:p>
          <a:p>
            <a:endParaRPr lang="en-US" sz="1400" dirty="0" smtClean="0">
              <a:solidFill>
                <a:schemeClr val="tx1"/>
              </a:solidFill>
              <a:ea typeface="ＭＳ Ｐゴシック" pitchFamily="34" charset="-128"/>
            </a:endParaRPr>
          </a:p>
          <a:p>
            <a:r>
              <a:rPr lang="en-US" sz="1400" dirty="0" smtClean="0">
                <a:solidFill>
                  <a:schemeClr val="tx1"/>
                </a:solidFill>
                <a:ea typeface="ＭＳ Ｐゴシック" pitchFamily="34" charset="-128"/>
              </a:rPr>
              <a:t>Requirement:</a:t>
            </a:r>
          </a:p>
          <a:p>
            <a:r>
              <a:rPr lang="en-US" sz="1400" dirty="0" smtClean="0">
                <a:solidFill>
                  <a:schemeClr val="tx1"/>
                </a:solidFill>
                <a:ea typeface="ＭＳ Ｐゴシック" pitchFamily="34" charset="-128"/>
              </a:rPr>
              <a:t>	SOP 00-LO-S0829 -	Commercial And Industrial Business - Testing Related Records</a:t>
            </a:r>
            <a:endParaRPr lang="en-US" sz="1400" dirty="0">
              <a:solidFill>
                <a:schemeClr val="tx1"/>
              </a:solidFill>
              <a:ea typeface="ＭＳ Ｐゴシック" pitchFamily="34" charset="-128"/>
            </a:endParaRPr>
          </a:p>
          <a:p>
            <a:pPr marL="342900" lvl="2" indent="-342900">
              <a:spcBef>
                <a:spcPct val="20000"/>
              </a:spcBef>
            </a:pPr>
            <a:r>
              <a:rPr lang="en-US" sz="1400" dirty="0" smtClean="0">
                <a:solidFill>
                  <a:schemeClr val="tx1"/>
                </a:solidFill>
                <a:ea typeface="ＭＳ Ｐゴシック" pitchFamily="34" charset="-128"/>
              </a:rPr>
              <a:t>	6.3.2	</a:t>
            </a:r>
            <a:r>
              <a:rPr lang="en-US" sz="1400" dirty="0" smtClean="0">
                <a:solidFill>
                  <a:srgbClr val="FF0000"/>
                </a:solidFill>
                <a:ea typeface="ＭＳ Ｐゴシック" pitchFamily="34" charset="-128"/>
              </a:rPr>
              <a:t>Original </a:t>
            </a:r>
            <a:r>
              <a:rPr lang="en-US" sz="1400" dirty="0">
                <a:solidFill>
                  <a:srgbClr val="FF0000"/>
                </a:solidFill>
                <a:ea typeface="ＭＳ Ｐゴシック" pitchFamily="34" charset="-128"/>
              </a:rPr>
              <a:t>observations</a:t>
            </a:r>
            <a:r>
              <a:rPr lang="en-US" sz="1400" dirty="0">
                <a:solidFill>
                  <a:schemeClr val="tx1"/>
                </a:solidFill>
                <a:ea typeface="ＭＳ Ｐゴシック" pitchFamily="34" charset="-128"/>
              </a:rPr>
              <a:t>, data and </a:t>
            </a:r>
            <a:r>
              <a:rPr lang="en-US" sz="1400" dirty="0">
                <a:solidFill>
                  <a:srgbClr val="FF0000"/>
                </a:solidFill>
                <a:ea typeface="ＭＳ Ｐゴシック" pitchFamily="34" charset="-128"/>
              </a:rPr>
              <a:t>calculations</a:t>
            </a:r>
            <a:r>
              <a:rPr lang="en-US" sz="1400" dirty="0">
                <a:solidFill>
                  <a:schemeClr val="tx1"/>
                </a:solidFill>
                <a:ea typeface="ＭＳ Ｐゴシック" pitchFamily="34" charset="-128"/>
              </a:rPr>
              <a:t> </a:t>
            </a:r>
            <a:r>
              <a:rPr lang="en-US" sz="1400" dirty="0">
                <a:solidFill>
                  <a:srgbClr val="FF0000"/>
                </a:solidFill>
                <a:ea typeface="ＭＳ Ｐゴシック" pitchFamily="34" charset="-128"/>
              </a:rPr>
              <a:t>must be recorded </a:t>
            </a:r>
            <a:r>
              <a:rPr lang="en-US" sz="1400" dirty="0">
                <a:solidFill>
                  <a:schemeClr val="tx1"/>
                </a:solidFill>
                <a:ea typeface="ＭＳ Ｐゴシック" pitchFamily="34" charset="-128"/>
              </a:rPr>
              <a:t>at </a:t>
            </a:r>
            <a:r>
              <a:rPr lang="en-US" sz="1400" dirty="0" smtClean="0">
                <a:solidFill>
                  <a:schemeClr val="tx1"/>
                </a:solidFill>
                <a:ea typeface="ＭＳ Ｐゴシック" pitchFamily="34" charset="-128"/>
              </a:rPr>
              <a:t>the </a:t>
            </a:r>
            <a:r>
              <a:rPr lang="en-US" sz="1400" dirty="0">
                <a:solidFill>
                  <a:schemeClr val="tx1"/>
                </a:solidFill>
                <a:ea typeface="ＭＳ Ｐゴシック" pitchFamily="34" charset="-128"/>
              </a:rPr>
              <a:t>time they </a:t>
            </a:r>
            <a:r>
              <a:rPr lang="en-US" sz="1400" dirty="0" smtClean="0">
                <a:solidFill>
                  <a:schemeClr val="tx1"/>
                </a:solidFill>
                <a:ea typeface="ＭＳ Ｐゴシック" pitchFamily="34" charset="-128"/>
              </a:rPr>
              <a:t>are 		made </a:t>
            </a:r>
            <a:r>
              <a:rPr lang="en-US" sz="1400" dirty="0">
                <a:solidFill>
                  <a:schemeClr val="tx1"/>
                </a:solidFill>
                <a:ea typeface="ＭＳ Ｐゴシック" pitchFamily="34" charset="-128"/>
              </a:rPr>
              <a:t>and saved as part of the technical records </a:t>
            </a:r>
            <a:r>
              <a:rPr lang="en-US" sz="1400" dirty="0" smtClean="0">
                <a:solidFill>
                  <a:schemeClr val="tx1"/>
                </a:solidFill>
                <a:ea typeface="ＭＳ Ｐゴシック" pitchFamily="34" charset="-128"/>
              </a:rPr>
              <a:t>of </a:t>
            </a:r>
            <a:r>
              <a:rPr lang="en-US" sz="1400" dirty="0">
                <a:solidFill>
                  <a:schemeClr val="tx1"/>
                </a:solidFill>
                <a:ea typeface="ＭＳ Ｐゴシック" pitchFamily="34" charset="-128"/>
              </a:rPr>
              <a:t>testing.</a:t>
            </a:r>
          </a:p>
          <a:p>
            <a:r>
              <a:rPr lang="en-US" sz="1400" dirty="0" smtClean="0">
                <a:solidFill>
                  <a:schemeClr val="tx1"/>
                </a:solidFill>
                <a:ea typeface="ＭＳ Ｐゴシック" pitchFamily="34" charset="-128"/>
              </a:rPr>
              <a:t>	(ISO/IEC 17025, Clause 4.13.2.2)</a:t>
            </a:r>
          </a:p>
          <a:p>
            <a:endParaRPr lang="en-US" sz="1400" dirty="0" smtClean="0">
              <a:solidFill>
                <a:schemeClr val="tx1"/>
              </a:solidFill>
              <a:ea typeface="ＭＳ Ｐゴシック" pitchFamily="34" charset="-128"/>
            </a:endParaRPr>
          </a:p>
          <a:p>
            <a:r>
              <a:rPr lang="en-US" sz="1400" dirty="0" smtClean="0">
                <a:solidFill>
                  <a:schemeClr val="tx1"/>
                </a:solidFill>
                <a:ea typeface="ＭＳ Ｐゴシック" pitchFamily="34" charset="-128"/>
              </a:rPr>
              <a:t>Solution: </a:t>
            </a:r>
          </a:p>
          <a:p>
            <a:pPr>
              <a:buAutoNum type="arabicParenR"/>
            </a:pPr>
            <a:r>
              <a:rPr lang="en-US" sz="1400" dirty="0" smtClean="0">
                <a:solidFill>
                  <a:schemeClr val="tx1"/>
                </a:solidFill>
                <a:ea typeface="ＭＳ Ｐゴシック" pitchFamily="34" charset="-128"/>
              </a:rPr>
              <a:t>Recorded the observation raw data of the voltage U2 (187mV) and the calculation</a:t>
            </a:r>
          </a:p>
          <a:p>
            <a:endParaRPr lang="en-US" sz="1400" dirty="0" smtClean="0">
              <a:solidFill>
                <a:schemeClr val="tx1"/>
              </a:solidFill>
              <a:ea typeface="ＭＳ Ｐゴシック" pitchFamily="34" charset="-128"/>
            </a:endParaRPr>
          </a:p>
          <a:p>
            <a:endParaRPr lang="en-US" sz="1400" dirty="0">
              <a:solidFill>
                <a:schemeClr val="tx1"/>
              </a:solidFill>
              <a:ea typeface="ＭＳ Ｐゴシック" pitchFamily="34" charset="-128"/>
            </a:endParaRPr>
          </a:p>
          <a:p>
            <a:endParaRPr lang="en-US" sz="1400" dirty="0" smtClean="0">
              <a:solidFill>
                <a:schemeClr val="tx1"/>
              </a:solidFill>
              <a:ea typeface="ＭＳ Ｐゴシック" pitchFamily="34" charset="-128"/>
            </a:endParaRPr>
          </a:p>
          <a:p>
            <a:endParaRPr lang="en-US" sz="1400" dirty="0">
              <a:solidFill>
                <a:schemeClr val="tx1"/>
              </a:solidFill>
              <a:ea typeface="ＭＳ Ｐゴシック" pitchFamily="34" charset="-128"/>
            </a:endParaRPr>
          </a:p>
          <a:p>
            <a:endParaRPr lang="en-US" sz="1400" dirty="0" smtClean="0">
              <a:solidFill>
                <a:schemeClr val="tx1"/>
              </a:solidFill>
              <a:ea typeface="ＭＳ Ｐゴシック" pitchFamily="34" charset="-128"/>
            </a:endParaRPr>
          </a:p>
          <a:p>
            <a:endParaRPr lang="en-US" sz="1400" dirty="0" smtClean="0">
              <a:solidFill>
                <a:schemeClr val="tx1"/>
              </a:solidFill>
              <a:ea typeface="ＭＳ Ｐゴシック" pitchFamily="34" charset="-128"/>
            </a:endParaRPr>
          </a:p>
          <a:p>
            <a:r>
              <a:rPr lang="en-US" sz="1400" dirty="0" smtClean="0">
                <a:solidFill>
                  <a:schemeClr val="tx1"/>
                </a:solidFill>
                <a:ea typeface="ＭＳ Ｐゴシック" pitchFamily="34" charset="-128"/>
              </a:rPr>
              <a:t>Responsible Person : Ryan Leung  </a:t>
            </a:r>
            <a:r>
              <a:rPr lang="en-US" sz="1400" dirty="0" smtClean="0">
                <a:solidFill>
                  <a:srgbClr val="7030A0"/>
                </a:solidFill>
                <a:effectLst>
                  <a:outerShdw blurRad="38100" dist="38100" dir="2700000" algn="tl">
                    <a:srgbClr val="000000">
                      <a:alpha val="43137"/>
                    </a:srgbClr>
                  </a:outerShdw>
                </a:effectLst>
                <a:ea typeface="ＭＳ Ｐゴシック" pitchFamily="34" charset="-128"/>
              </a:rPr>
              <a:t>(Fixed – this is a dummy project.  No need to correct the DS.  Shared this issue to teammates.)</a:t>
            </a:r>
            <a:endParaRPr lang="en-US" sz="1400" dirty="0" smtClean="0">
              <a:solidFill>
                <a:srgbClr val="7030A0"/>
              </a:solidFill>
              <a:effectLst>
                <a:outerShdw blurRad="38100" dist="38100" dir="2700000" algn="tl">
                  <a:srgbClr val="000000">
                    <a:alpha val="43137"/>
                  </a:srgbClr>
                </a:outerShdw>
              </a:effectLst>
              <a:ea typeface="ＭＳ Ｐゴシック" pitchFamily="34" charset="-128"/>
            </a:endParaRPr>
          </a:p>
        </p:txBody>
      </p:sp>
      <p:sp>
        <p:nvSpPr>
          <p:cNvPr id="2458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2F1FFA4-5D11-42A7-8630-235394BE511E}" type="slidenum">
              <a:rPr lang="en-US" smtClean="0">
                <a:solidFill>
                  <a:srgbClr val="000000"/>
                </a:solidFill>
              </a:rPr>
              <a:pPr eaLnBrk="1" hangingPunct="1"/>
              <a:t>20</a:t>
            </a:fld>
            <a:endParaRPr lang="en-US" smtClean="0">
              <a:solidFill>
                <a:srgbClr val="000000"/>
              </a:solidFill>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9183" y="4709786"/>
            <a:ext cx="6138942" cy="1448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01651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dirty="0" smtClean="0">
                <a:latin typeface="Arial" pitchFamily="34" charset="0"/>
                <a:ea typeface="ＭＳ Ｐゴシック" pitchFamily="34" charset="-128"/>
                <a:cs typeface="Geneva"/>
              </a:rPr>
              <a:t>Quick Fix 14 –  from Simy Li</a:t>
            </a:r>
          </a:p>
        </p:txBody>
      </p:sp>
      <p:sp>
        <p:nvSpPr>
          <p:cNvPr id="2458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2F1FFA4-5D11-42A7-8630-235394BE511E}" type="slidenum">
              <a:rPr lang="en-US" smtClean="0">
                <a:solidFill>
                  <a:srgbClr val="000000"/>
                </a:solidFill>
              </a:rPr>
              <a:pPr eaLnBrk="1" hangingPunct="1"/>
              <a:t>21</a:t>
            </a:fld>
            <a:endParaRPr lang="en-US" smtClean="0">
              <a:solidFill>
                <a:srgbClr val="000000"/>
              </a:solidFill>
            </a:endParaRPr>
          </a:p>
        </p:txBody>
      </p:sp>
      <p:pic>
        <p:nvPicPr>
          <p:cNvPr id="1026" name="Picture 3" descr="image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3059" y="1927852"/>
            <a:ext cx="5973741" cy="4852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169102" y="1261191"/>
            <a:ext cx="9115124" cy="553998"/>
          </a:xfrm>
          <a:prstGeom prst="rect">
            <a:avLst/>
          </a:prstGeom>
          <a:noFill/>
        </p:spPr>
        <p:txBody>
          <a:bodyPr wrap="none" rtlCol="0">
            <a:spAutoFit/>
          </a:bodyPr>
          <a:lstStyle/>
          <a:p>
            <a:r>
              <a:rPr lang="en-US" sz="1500" b="1" dirty="0" smtClean="0">
                <a:latin typeface="Arial" pitchFamily="34" charset="0"/>
                <a:cs typeface="Arial" pitchFamily="34" charset="0"/>
              </a:rPr>
              <a:t>Issue :</a:t>
            </a:r>
          </a:p>
          <a:p>
            <a:r>
              <a:rPr lang="en-US" sz="1500" b="1" dirty="0" smtClean="0">
                <a:latin typeface="Arial" pitchFamily="34" charset="0"/>
                <a:cs typeface="Arial" pitchFamily="34" charset="0"/>
              </a:rPr>
              <a:t>Datasheet was missed to be filled the Test Equipment Information and check box in the Note field </a:t>
            </a:r>
          </a:p>
        </p:txBody>
      </p:sp>
      <p:sp>
        <p:nvSpPr>
          <p:cNvPr id="4" name="Rectangle 3"/>
          <p:cNvSpPr/>
          <p:nvPr/>
        </p:nvSpPr>
        <p:spPr>
          <a:xfrm>
            <a:off x="169102" y="1766521"/>
            <a:ext cx="2286000" cy="2169825"/>
          </a:xfrm>
          <a:prstGeom prst="rect">
            <a:avLst/>
          </a:prstGeom>
        </p:spPr>
        <p:txBody>
          <a:bodyPr wrap="square">
            <a:spAutoFit/>
          </a:bodyPr>
          <a:lstStyle/>
          <a:p>
            <a:r>
              <a:rPr lang="en-US" sz="1500" b="1" dirty="0"/>
              <a:t>Project : 4787511728.1.1</a:t>
            </a:r>
          </a:p>
          <a:p>
            <a:r>
              <a:rPr lang="en-US" sz="1500" b="1" dirty="0" smtClean="0"/>
              <a:t>DS2</a:t>
            </a:r>
          </a:p>
          <a:p>
            <a:endParaRPr lang="en-US" sz="1500" b="1" dirty="0"/>
          </a:p>
          <a:p>
            <a:r>
              <a:rPr lang="en-US" sz="1500" b="1" dirty="0" smtClean="0"/>
              <a:t>Responsible Person : </a:t>
            </a:r>
            <a:r>
              <a:rPr lang="en-US" sz="1500" b="1" dirty="0" err="1" smtClean="0"/>
              <a:t>WingKai</a:t>
            </a:r>
            <a:r>
              <a:rPr lang="en-US" sz="1500" b="1" dirty="0" smtClean="0"/>
              <a:t> Ng / Ivan </a:t>
            </a:r>
            <a:r>
              <a:rPr lang="en-US" sz="1500" b="1" dirty="0" smtClean="0"/>
              <a:t>Choi</a:t>
            </a:r>
          </a:p>
          <a:p>
            <a:endParaRPr lang="en-US" sz="1500" b="1" dirty="0"/>
          </a:p>
          <a:p>
            <a:r>
              <a:rPr lang="en-US" sz="1500" b="1" dirty="0">
                <a:solidFill>
                  <a:srgbClr val="7030A0"/>
                </a:solidFill>
                <a:effectLst>
                  <a:outerShdw blurRad="38100" dist="38100" dir="2700000" algn="tl">
                    <a:srgbClr val="000000">
                      <a:alpha val="43137"/>
                    </a:srgbClr>
                  </a:outerShdw>
                </a:effectLst>
              </a:rPr>
              <a:t>SR 3585246.961304 </a:t>
            </a:r>
            <a:r>
              <a:rPr lang="en-US" sz="1500" b="1" dirty="0" smtClean="0">
                <a:solidFill>
                  <a:srgbClr val="7030A0"/>
                </a:solidFill>
                <a:effectLst>
                  <a:outerShdw blurRad="38100" dist="38100" dir="2700000" algn="tl">
                    <a:srgbClr val="000000">
                      <a:alpha val="43137"/>
                    </a:srgbClr>
                  </a:outerShdw>
                </a:effectLst>
              </a:rPr>
              <a:t>(Fixed)</a:t>
            </a:r>
            <a:endParaRPr lang="en-US" sz="1500" b="1" dirty="0">
              <a:solidFill>
                <a:srgbClr val="7030A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06774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B341B691-302A-491A-A159-CA3A900A9188}" type="slidenum">
              <a:rPr lang="en-US" smtClean="0"/>
              <a:pPr>
                <a:defRPr/>
              </a:pPr>
              <a:t>22</a:t>
            </a:fld>
            <a:endParaRPr lang="en-US"/>
          </a:p>
        </p:txBody>
      </p:sp>
      <p:pic>
        <p:nvPicPr>
          <p:cNvPr id="2050" name="Picture 1" descr="image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187" y="1298575"/>
            <a:ext cx="7172325" cy="534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3"/>
          <p:cNvSpPr>
            <a:spLocks noGrp="1"/>
          </p:cNvSpPr>
          <p:nvPr>
            <p:ph type="title"/>
          </p:nvPr>
        </p:nvSpPr>
        <p:spPr/>
        <p:txBody>
          <a:bodyPr/>
          <a:lstStyle/>
          <a:p>
            <a:pPr eaLnBrk="1" hangingPunct="1"/>
            <a:r>
              <a:rPr lang="en-US" dirty="0" smtClean="0">
                <a:latin typeface="Arial" pitchFamily="34" charset="0"/>
                <a:ea typeface="ＭＳ Ｐゴシック" pitchFamily="34" charset="-128"/>
                <a:cs typeface="Geneva"/>
              </a:rPr>
              <a:t>Quick Fix 14 –  from Simy Li (</a:t>
            </a:r>
            <a:r>
              <a:rPr lang="en-US" dirty="0" err="1" smtClean="0">
                <a:latin typeface="Arial" pitchFamily="34" charset="0"/>
                <a:ea typeface="ＭＳ Ｐゴシック" pitchFamily="34" charset="-128"/>
                <a:cs typeface="Geneva"/>
              </a:rPr>
              <a:t>Con’d</a:t>
            </a:r>
            <a:r>
              <a:rPr lang="en-US" dirty="0" smtClean="0">
                <a:latin typeface="Arial" pitchFamily="34" charset="0"/>
                <a:ea typeface="ＭＳ Ｐゴシック" pitchFamily="34" charset="-128"/>
                <a:cs typeface="Geneva"/>
              </a:rPr>
              <a:t>)</a:t>
            </a:r>
          </a:p>
        </p:txBody>
      </p:sp>
      <p:sp>
        <p:nvSpPr>
          <p:cNvPr id="2" name="TextBox 1"/>
          <p:cNvSpPr txBox="1"/>
          <p:nvPr/>
        </p:nvSpPr>
        <p:spPr>
          <a:xfrm>
            <a:off x="8045450" y="4572000"/>
            <a:ext cx="787395" cy="369332"/>
          </a:xfrm>
          <a:prstGeom prst="rect">
            <a:avLst/>
          </a:prstGeom>
          <a:noFill/>
        </p:spPr>
        <p:txBody>
          <a:bodyPr wrap="none" rtlCol="0">
            <a:spAutoFit/>
          </a:bodyPr>
          <a:lstStyle/>
          <a:p>
            <a:r>
              <a:rPr lang="en-US" b="1" dirty="0" smtClean="0">
                <a:solidFill>
                  <a:srgbClr val="7030A0"/>
                </a:solidFill>
                <a:effectLst>
                  <a:outerShdw blurRad="38100" dist="38100" dir="2700000" algn="tl">
                    <a:srgbClr val="000000">
                      <a:alpha val="43137"/>
                    </a:srgbClr>
                  </a:outerShdw>
                </a:effectLst>
                <a:latin typeface="Arial" pitchFamily="34" charset="0"/>
                <a:cs typeface="Arial" pitchFamily="34" charset="0"/>
              </a:rPr>
              <a:t>Fixed</a:t>
            </a:r>
            <a:endParaRPr lang="en-US" b="1" dirty="0" smtClean="0">
              <a:solidFill>
                <a:srgbClr val="7030A0"/>
              </a:solidFill>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8962952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dirty="0" smtClean="0">
                <a:latin typeface="Arial" pitchFamily="34" charset="0"/>
                <a:ea typeface="Geneva"/>
                <a:cs typeface="Geneva"/>
              </a:rPr>
              <a:t>Recommendation 1</a:t>
            </a:r>
            <a:r>
              <a:rPr lang="en-US" dirty="0" smtClean="0">
                <a:latin typeface="Arial" pitchFamily="34" charset="0"/>
                <a:ea typeface="ＭＳ Ｐゴシック" pitchFamily="34" charset="-128"/>
                <a:cs typeface="Geneva"/>
              </a:rPr>
              <a:t> –  from Brian Wong</a:t>
            </a:r>
          </a:p>
        </p:txBody>
      </p:sp>
      <p:sp>
        <p:nvSpPr>
          <p:cNvPr id="24579" name="Content Placeholder 4"/>
          <p:cNvSpPr>
            <a:spLocks noGrp="1"/>
          </p:cNvSpPr>
          <p:nvPr>
            <p:ph idx="1"/>
          </p:nvPr>
        </p:nvSpPr>
        <p:spPr>
          <a:xfrm>
            <a:off x="457200" y="1650090"/>
            <a:ext cx="8229600" cy="4161987"/>
          </a:xfrm>
        </p:spPr>
        <p:txBody>
          <a:bodyPr>
            <a:normAutofit fontScale="85000" lnSpcReduction="10000"/>
          </a:bodyPr>
          <a:lstStyle/>
          <a:p>
            <a:r>
              <a:rPr lang="en-US" sz="2000" dirty="0" smtClean="0">
                <a:solidFill>
                  <a:schemeClr val="tx1"/>
                </a:solidFill>
                <a:ea typeface="ＭＳ Ｐゴシック" pitchFamily="34" charset="-128"/>
              </a:rPr>
              <a:t>Requirement : ISO 17025 Clause 5.4.7.2 Control of Data</a:t>
            </a:r>
          </a:p>
          <a:p>
            <a:pPr marL="0" indent="0"/>
            <a:r>
              <a:rPr lang="en-US" sz="2000" dirty="0" smtClean="0">
                <a:solidFill>
                  <a:schemeClr val="tx1"/>
                </a:solidFill>
                <a:ea typeface="ＭＳ Ｐゴシック" pitchFamily="34" charset="-128"/>
              </a:rPr>
              <a:t>The laboratory shall ensure that procedures are established and implemented for protecting the data; such procedures shall include, but not be limited to, integrity and confidentiality of data entry or collection, data storage, ….</a:t>
            </a:r>
          </a:p>
          <a:p>
            <a:endParaRPr lang="en-US" sz="2000" dirty="0" smtClean="0">
              <a:solidFill>
                <a:schemeClr val="tx1"/>
              </a:solidFill>
              <a:ea typeface="ＭＳ Ｐゴシック" pitchFamily="34" charset="-128"/>
            </a:endParaRPr>
          </a:p>
          <a:p>
            <a:pPr marL="0" indent="0"/>
            <a:r>
              <a:rPr lang="en-US" sz="2000" dirty="0" smtClean="0">
                <a:solidFill>
                  <a:schemeClr val="tx1"/>
                </a:solidFill>
                <a:ea typeface="ＭＳ Ｐゴシック" pitchFamily="34" charset="-128"/>
              </a:rPr>
              <a:t>Non-compliance : The existing procedure (11-LO-W0401) made no mention on how to protect electronic copy of gage R&amp;R test result in share drive.</a:t>
            </a:r>
          </a:p>
          <a:p>
            <a:endParaRPr lang="en-US" sz="2000" dirty="0" smtClean="0">
              <a:solidFill>
                <a:schemeClr val="tx1"/>
              </a:solidFill>
              <a:ea typeface="ＭＳ Ｐゴシック" pitchFamily="34" charset="-128"/>
            </a:endParaRPr>
          </a:p>
          <a:p>
            <a:pPr marL="0" indent="0"/>
            <a:r>
              <a:rPr lang="en-US" sz="2000" dirty="0" smtClean="0">
                <a:solidFill>
                  <a:schemeClr val="tx1"/>
                </a:solidFill>
                <a:ea typeface="ＭＳ Ｐゴシック" pitchFamily="34" charset="-128"/>
              </a:rPr>
              <a:t>(Remarks :  As gage R&amp;R test data had no direct impact to certification decision, thus, this issue can be addressed as process improvement.)</a:t>
            </a:r>
          </a:p>
          <a:p>
            <a:pPr marL="0" indent="0"/>
            <a:endParaRPr lang="en-US" sz="2000" dirty="0" smtClean="0">
              <a:solidFill>
                <a:schemeClr val="tx1"/>
              </a:solidFill>
              <a:ea typeface="ＭＳ Ｐゴシック" pitchFamily="34" charset="-128"/>
            </a:endParaRPr>
          </a:p>
          <a:p>
            <a:pPr marL="0" indent="0"/>
            <a:r>
              <a:rPr lang="en-US" sz="2000" dirty="0" smtClean="0">
                <a:solidFill>
                  <a:schemeClr val="tx1"/>
                </a:solidFill>
                <a:ea typeface="ＭＳ Ｐゴシック" pitchFamily="34" charset="-128"/>
              </a:rPr>
              <a:t>Responsible Person : WaiHong Lee / </a:t>
            </a:r>
            <a:r>
              <a:rPr lang="en-US" sz="2000" dirty="0" smtClean="0">
                <a:solidFill>
                  <a:schemeClr val="tx1"/>
                </a:solidFill>
                <a:ea typeface="ＭＳ Ｐゴシック" pitchFamily="34" charset="-128"/>
              </a:rPr>
              <a:t>Violet Pau </a:t>
            </a:r>
            <a:r>
              <a:rPr lang="en-US" sz="2000" dirty="0" smtClean="0">
                <a:solidFill>
                  <a:srgbClr val="7030A0"/>
                </a:solidFill>
                <a:effectLst>
                  <a:outerShdw blurRad="38100" dist="38100" dir="2700000" algn="tl">
                    <a:srgbClr val="000000">
                      <a:alpha val="43137"/>
                    </a:srgbClr>
                  </a:outerShdw>
                </a:effectLst>
                <a:ea typeface="ＭＳ Ｐゴシック" pitchFamily="34" charset="-128"/>
              </a:rPr>
              <a:t>(Noted – Hong will assign it to Violet to keep the gage R&amp;R report to controlled </a:t>
            </a:r>
            <a:r>
              <a:rPr lang="en-US" sz="2000" dirty="0" err="1" smtClean="0">
                <a:solidFill>
                  <a:srgbClr val="7030A0"/>
                </a:solidFill>
                <a:effectLst>
                  <a:outerShdw blurRad="38100" dist="38100" dir="2700000" algn="tl">
                    <a:srgbClr val="000000">
                      <a:alpha val="43137"/>
                    </a:srgbClr>
                  </a:outerShdw>
                </a:effectLst>
                <a:ea typeface="ＭＳ Ｐゴシック" pitchFamily="34" charset="-128"/>
              </a:rPr>
              <a:t>sharepoint</a:t>
            </a:r>
            <a:r>
              <a:rPr lang="en-US" sz="2000" dirty="0" smtClean="0">
                <a:solidFill>
                  <a:srgbClr val="7030A0"/>
                </a:solidFill>
                <a:effectLst>
                  <a:outerShdw blurRad="38100" dist="38100" dir="2700000" algn="tl">
                    <a:srgbClr val="000000">
                      <a:alpha val="43137"/>
                    </a:srgbClr>
                  </a:outerShdw>
                </a:effectLst>
                <a:ea typeface="ＭＳ Ｐゴシック" pitchFamily="34" charset="-128"/>
              </a:rPr>
              <a:t> for retention)</a:t>
            </a:r>
            <a:endParaRPr lang="en-US" sz="2000" dirty="0" smtClean="0">
              <a:solidFill>
                <a:srgbClr val="7030A0"/>
              </a:solidFill>
              <a:effectLst>
                <a:outerShdw blurRad="38100" dist="38100" dir="2700000" algn="tl">
                  <a:srgbClr val="000000">
                    <a:alpha val="43137"/>
                  </a:srgbClr>
                </a:outerShdw>
              </a:effectLst>
              <a:ea typeface="ＭＳ Ｐゴシック" pitchFamily="34" charset="-128"/>
            </a:endParaRPr>
          </a:p>
        </p:txBody>
      </p:sp>
      <p:sp>
        <p:nvSpPr>
          <p:cNvPr id="2458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2F1FFA4-5D11-42A7-8630-235394BE511E}" type="slidenum">
              <a:rPr lang="en-US" smtClean="0">
                <a:solidFill>
                  <a:srgbClr val="000000"/>
                </a:solidFill>
              </a:rPr>
              <a:pPr eaLnBrk="1" hangingPunct="1"/>
              <a:t>23</a:t>
            </a:fld>
            <a:endParaRPr lang="en-US" smtClean="0">
              <a:solidFill>
                <a:srgbClr val="000000"/>
              </a:solidFill>
            </a:endParaRPr>
          </a:p>
        </p:txBody>
      </p:sp>
    </p:spTree>
    <p:extLst>
      <p:ext uri="{BB962C8B-B14F-4D97-AF65-F5344CB8AC3E}">
        <p14:creationId xmlns:p14="http://schemas.microsoft.com/office/powerpoint/2010/main" val="36488443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dirty="0" smtClean="0">
                <a:latin typeface="Arial" pitchFamily="34" charset="0"/>
                <a:ea typeface="ＭＳ Ｐゴシック" pitchFamily="34" charset="-128"/>
                <a:cs typeface="Geneva"/>
              </a:rPr>
              <a:t>Recommendation 2 –  from Cathy Fan</a:t>
            </a:r>
          </a:p>
        </p:txBody>
      </p:sp>
      <p:sp>
        <p:nvSpPr>
          <p:cNvPr id="24579" name="Content Placeholder 4"/>
          <p:cNvSpPr>
            <a:spLocks noGrp="1"/>
          </p:cNvSpPr>
          <p:nvPr>
            <p:ph idx="1"/>
          </p:nvPr>
        </p:nvSpPr>
        <p:spPr>
          <a:xfrm>
            <a:off x="296426" y="1681513"/>
            <a:ext cx="8229600" cy="4792930"/>
          </a:xfrm>
        </p:spPr>
        <p:txBody>
          <a:bodyPr>
            <a:normAutofit fontScale="92500" lnSpcReduction="20000"/>
          </a:bodyPr>
          <a:lstStyle/>
          <a:p>
            <a:r>
              <a:rPr lang="en-US" sz="2000" dirty="0" smtClean="0">
                <a:solidFill>
                  <a:schemeClr val="tx1"/>
                </a:solidFill>
                <a:ea typeface="ＭＳ Ｐゴシック" pitchFamily="34" charset="-128"/>
              </a:rPr>
              <a:t>Issue: </a:t>
            </a:r>
          </a:p>
          <a:p>
            <a:pPr marL="457200" indent="-457200">
              <a:buAutoNum type="arabicParenR"/>
            </a:pPr>
            <a:r>
              <a:rPr lang="en-US" sz="2000" b="0" dirty="0" smtClean="0">
                <a:solidFill>
                  <a:schemeClr val="tx1"/>
                </a:solidFill>
              </a:rPr>
              <a:t>Email </a:t>
            </a:r>
            <a:r>
              <a:rPr lang="en-US" sz="2000" b="0" dirty="0">
                <a:solidFill>
                  <a:schemeClr val="tx1"/>
                </a:solidFill>
              </a:rPr>
              <a:t>with NOA attached was sent to agency, not applicant</a:t>
            </a:r>
            <a:r>
              <a:rPr lang="en-US" sz="2000" b="0" dirty="0" smtClean="0">
                <a:solidFill>
                  <a:schemeClr val="tx1"/>
                </a:solidFill>
              </a:rPr>
              <a:t>. (</a:t>
            </a:r>
            <a:r>
              <a:rPr lang="en-US" sz="2000" b="0" dirty="0">
                <a:solidFill>
                  <a:schemeClr val="tx1"/>
                </a:solidFill>
                <a:ea typeface="ＭＳ Ｐゴシック" pitchFamily="34" charset="-128"/>
              </a:rPr>
              <a:t>Project </a:t>
            </a:r>
            <a:r>
              <a:rPr lang="en-US" sz="2000" b="0" dirty="0" smtClean="0">
                <a:solidFill>
                  <a:schemeClr val="tx1"/>
                </a:solidFill>
                <a:ea typeface="ＭＳ Ｐゴシック" pitchFamily="34" charset="-128"/>
              </a:rPr>
              <a:t>4787447198)</a:t>
            </a:r>
          </a:p>
          <a:p>
            <a:pPr marL="457200" indent="-457200">
              <a:buAutoNum type="arabicParenR"/>
            </a:pPr>
            <a:r>
              <a:rPr lang="en-US" sz="2000" b="0" dirty="0" smtClean="0">
                <a:solidFill>
                  <a:schemeClr val="tx1"/>
                </a:solidFill>
              </a:rPr>
              <a:t>Test Demonstration - No </a:t>
            </a:r>
            <a:r>
              <a:rPr lang="en-US" sz="2000" b="0" dirty="0">
                <a:solidFill>
                  <a:schemeClr val="tx1"/>
                </a:solidFill>
              </a:rPr>
              <a:t>equipment ID or related information shown on </a:t>
            </a:r>
            <a:r>
              <a:rPr lang="en-US" sz="2000" b="0" dirty="0" smtClean="0">
                <a:solidFill>
                  <a:schemeClr val="tx1"/>
                </a:solidFill>
              </a:rPr>
              <a:t>a bottle </a:t>
            </a:r>
            <a:r>
              <a:rPr lang="en-US" sz="2000" b="0" dirty="0">
                <a:solidFill>
                  <a:schemeClr val="tx1"/>
                </a:solidFill>
              </a:rPr>
              <a:t>of </a:t>
            </a:r>
            <a:r>
              <a:rPr lang="en-US" sz="2000" b="0" dirty="0" smtClean="0">
                <a:solidFill>
                  <a:schemeClr val="tx1"/>
                </a:solidFill>
              </a:rPr>
              <a:t>alcohol which is subjected for testing. </a:t>
            </a:r>
          </a:p>
          <a:p>
            <a:pPr marL="0" indent="0"/>
            <a:endParaRPr lang="en-US" sz="2000" b="0" dirty="0" smtClean="0">
              <a:solidFill>
                <a:schemeClr val="tx1"/>
              </a:solidFill>
            </a:endParaRPr>
          </a:p>
          <a:p>
            <a:pPr marL="0" indent="0"/>
            <a:r>
              <a:rPr lang="en-US" sz="2000" dirty="0" smtClean="0">
                <a:solidFill>
                  <a:schemeClr val="tx1"/>
                </a:solidFill>
                <a:ea typeface="ＭＳ Ｐゴシック" pitchFamily="34" charset="-128"/>
              </a:rPr>
              <a:t>Solution: </a:t>
            </a:r>
          </a:p>
          <a:p>
            <a:pPr marL="463550" indent="-463550">
              <a:buAutoNum type="arabicParenR"/>
            </a:pPr>
            <a:r>
              <a:rPr lang="en-US" sz="2000" b="0" dirty="0" smtClean="0">
                <a:solidFill>
                  <a:schemeClr val="tx1"/>
                </a:solidFill>
                <a:ea typeface="ＭＳ Ｐゴシック" pitchFamily="34" charset="-128"/>
              </a:rPr>
              <a:t>Signed agency agreement authorize UL to communicate to agency any of information. Recommend the </a:t>
            </a:r>
            <a:r>
              <a:rPr lang="en-US" sz="2000" b="0" dirty="0" smtClean="0">
                <a:solidFill>
                  <a:schemeClr val="tx1"/>
                </a:solidFill>
              </a:rPr>
              <a:t>recipient in email and letter shall be the same person </a:t>
            </a:r>
          </a:p>
          <a:p>
            <a:pPr marL="463550" lvl="0" indent="-463550"/>
            <a:r>
              <a:rPr lang="en-US" sz="2000" dirty="0" smtClean="0">
                <a:solidFill>
                  <a:schemeClr val="tx1"/>
                </a:solidFill>
                <a:ea typeface="ＭＳ Ｐゴシック" pitchFamily="34" charset="-128"/>
              </a:rPr>
              <a:t>	Responsible Person : Joseph </a:t>
            </a:r>
            <a:r>
              <a:rPr lang="en-US" sz="2000" dirty="0" smtClean="0">
                <a:solidFill>
                  <a:schemeClr val="tx1"/>
                </a:solidFill>
                <a:ea typeface="ＭＳ Ｐゴシック" pitchFamily="34" charset="-128"/>
              </a:rPr>
              <a:t>Lie </a:t>
            </a:r>
            <a:r>
              <a:rPr lang="en-US" sz="2000" dirty="0">
                <a:solidFill>
                  <a:srgbClr val="7030A0"/>
                </a:solidFill>
                <a:effectLst>
                  <a:outerShdw blurRad="38100" dist="38100" dir="2700000" algn="tl">
                    <a:srgbClr val="000000">
                      <a:alpha val="43137"/>
                    </a:srgbClr>
                  </a:outerShdw>
                </a:effectLst>
                <a:ea typeface="ＭＳ Ｐゴシック" pitchFamily="34" charset="-128"/>
              </a:rPr>
              <a:t>(Noted – As the NOA had been issued quite a long while, thus, it would not be resent it to the applicant but would notice it, i.e. sent NOA to the right person)</a:t>
            </a:r>
          </a:p>
          <a:p>
            <a:endParaRPr lang="en-US" sz="2000" dirty="0" smtClean="0">
              <a:solidFill>
                <a:schemeClr val="tx1"/>
              </a:solidFill>
              <a:ea typeface="ＭＳ Ｐゴシック" pitchFamily="34" charset="-128"/>
            </a:endParaRPr>
          </a:p>
          <a:p>
            <a:pPr marL="457200" indent="-457200">
              <a:buAutoNum type="arabicParenR" startAt="2"/>
            </a:pPr>
            <a:r>
              <a:rPr lang="en-US" sz="2000" b="0" dirty="0" smtClean="0">
                <a:solidFill>
                  <a:schemeClr val="tx1"/>
                </a:solidFill>
                <a:ea typeface="ＭＳ Ｐゴシック" pitchFamily="34" charset="-128"/>
              </a:rPr>
              <a:t>Recommend to have equipment ID on consumable material</a:t>
            </a:r>
          </a:p>
          <a:p>
            <a:pPr marL="463550" indent="-463550"/>
            <a:r>
              <a:rPr lang="en-US" sz="2000" dirty="0" smtClean="0">
                <a:solidFill>
                  <a:schemeClr val="tx1"/>
                </a:solidFill>
                <a:ea typeface="ＭＳ Ｐゴシック" pitchFamily="34" charset="-128"/>
              </a:rPr>
              <a:t>	Responsible </a:t>
            </a:r>
            <a:r>
              <a:rPr lang="en-US" sz="2000" dirty="0">
                <a:solidFill>
                  <a:schemeClr val="tx1"/>
                </a:solidFill>
                <a:ea typeface="ＭＳ Ｐゴシック" pitchFamily="34" charset="-128"/>
              </a:rPr>
              <a:t>Person : </a:t>
            </a:r>
            <a:r>
              <a:rPr lang="en-US" sz="2000" dirty="0" smtClean="0">
                <a:solidFill>
                  <a:schemeClr val="tx1"/>
                </a:solidFill>
                <a:ea typeface="ＭＳ Ｐゴシック" pitchFamily="34" charset="-128"/>
              </a:rPr>
              <a:t>Kelvin </a:t>
            </a:r>
            <a:r>
              <a:rPr lang="en-US" sz="2000" dirty="0" smtClean="0">
                <a:solidFill>
                  <a:schemeClr val="tx1"/>
                </a:solidFill>
                <a:ea typeface="ＭＳ Ｐゴシック" pitchFamily="34" charset="-128"/>
              </a:rPr>
              <a:t>Chung </a:t>
            </a:r>
            <a:r>
              <a:rPr lang="en-US" sz="2000" dirty="0" smtClean="0">
                <a:solidFill>
                  <a:srgbClr val="7030A0"/>
                </a:solidFill>
                <a:effectLst>
                  <a:outerShdw blurRad="38100" dist="38100" dir="2700000" algn="tl">
                    <a:srgbClr val="000000">
                      <a:alpha val="43137"/>
                    </a:srgbClr>
                  </a:outerShdw>
                </a:effectLst>
                <a:ea typeface="ＭＳ Ｐゴシック" pitchFamily="34" charset="-128"/>
              </a:rPr>
              <a:t>(Fixed – Done.  </a:t>
            </a:r>
            <a:r>
              <a:rPr lang="en-US" sz="2000" dirty="0" err="1" smtClean="0">
                <a:solidFill>
                  <a:srgbClr val="7030A0"/>
                </a:solidFill>
                <a:effectLst>
                  <a:outerShdw blurRad="38100" dist="38100" dir="2700000" algn="tl">
                    <a:srgbClr val="000000">
                      <a:alpha val="43137"/>
                    </a:srgbClr>
                  </a:outerShdw>
                </a:effectLst>
                <a:ea typeface="ＭＳ Ｐゴシック" pitchFamily="34" charset="-128"/>
              </a:rPr>
              <a:t>Pls</a:t>
            </a:r>
            <a:r>
              <a:rPr lang="en-US" sz="2000" dirty="0" smtClean="0">
                <a:solidFill>
                  <a:srgbClr val="7030A0"/>
                </a:solidFill>
                <a:effectLst>
                  <a:outerShdw blurRad="38100" dist="38100" dir="2700000" algn="tl">
                    <a:srgbClr val="000000">
                      <a:alpha val="43137"/>
                    </a:srgbClr>
                  </a:outerShdw>
                </a:effectLst>
                <a:ea typeface="ＭＳ Ｐゴシック" pitchFamily="34" charset="-128"/>
              </a:rPr>
              <a:t> refer to Kelvin’s email dated 2/28/2017)</a:t>
            </a:r>
            <a:endParaRPr lang="en-US" sz="2000" dirty="0">
              <a:solidFill>
                <a:srgbClr val="7030A0"/>
              </a:solidFill>
              <a:effectLst>
                <a:outerShdw blurRad="38100" dist="38100" dir="2700000" algn="tl">
                  <a:srgbClr val="000000">
                    <a:alpha val="43137"/>
                  </a:srgbClr>
                </a:outerShdw>
              </a:effectLst>
              <a:ea typeface="ＭＳ Ｐゴシック" pitchFamily="34" charset="-128"/>
            </a:endParaRPr>
          </a:p>
          <a:p>
            <a:pPr marL="457200" indent="-457200">
              <a:buAutoNum type="arabicParenR" startAt="2"/>
            </a:pPr>
            <a:endParaRPr lang="en-US" sz="2000" b="0" dirty="0" smtClean="0">
              <a:solidFill>
                <a:schemeClr val="tx1"/>
              </a:solidFill>
              <a:ea typeface="ＭＳ Ｐゴシック" pitchFamily="34" charset="-128"/>
            </a:endParaRPr>
          </a:p>
          <a:p>
            <a:pPr marL="457200" indent="-457200">
              <a:buAutoNum type="arabicParenR" startAt="2"/>
            </a:pPr>
            <a:endParaRPr lang="en-US" sz="2000" b="0" dirty="0" smtClean="0">
              <a:solidFill>
                <a:schemeClr val="tx1"/>
              </a:solidFill>
              <a:ea typeface="ＭＳ Ｐゴシック" pitchFamily="34" charset="-128"/>
            </a:endParaRPr>
          </a:p>
        </p:txBody>
      </p:sp>
      <p:sp>
        <p:nvSpPr>
          <p:cNvPr id="2458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2F1FFA4-5D11-42A7-8630-235394BE511E}" type="slidenum">
              <a:rPr lang="en-US" smtClean="0">
                <a:solidFill>
                  <a:srgbClr val="000000"/>
                </a:solidFill>
              </a:rPr>
              <a:pPr eaLnBrk="1" hangingPunct="1"/>
              <a:t>24</a:t>
            </a:fld>
            <a:endParaRPr lang="en-US" smtClean="0">
              <a:solidFill>
                <a:srgbClr val="000000"/>
              </a:solidFill>
            </a:endParaRPr>
          </a:p>
        </p:txBody>
      </p:sp>
    </p:spTree>
    <p:extLst>
      <p:ext uri="{BB962C8B-B14F-4D97-AF65-F5344CB8AC3E}">
        <p14:creationId xmlns:p14="http://schemas.microsoft.com/office/powerpoint/2010/main" val="23259838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dirty="0" smtClean="0">
                <a:latin typeface="Arial" pitchFamily="34" charset="0"/>
                <a:ea typeface="ＭＳ Ｐゴシック" pitchFamily="34" charset="-128"/>
                <a:cs typeface="Geneva"/>
              </a:rPr>
              <a:t>Recommendation 3 –  from Cammy Hung</a:t>
            </a:r>
          </a:p>
        </p:txBody>
      </p:sp>
      <p:sp>
        <p:nvSpPr>
          <p:cNvPr id="24579" name="Content Placeholder 4"/>
          <p:cNvSpPr>
            <a:spLocks noGrp="1"/>
          </p:cNvSpPr>
          <p:nvPr>
            <p:ph idx="1"/>
          </p:nvPr>
        </p:nvSpPr>
        <p:spPr>
          <a:xfrm>
            <a:off x="457200" y="1668160"/>
            <a:ext cx="8229600" cy="4106340"/>
          </a:xfrm>
        </p:spPr>
        <p:txBody>
          <a:bodyPr>
            <a:normAutofit/>
          </a:bodyPr>
          <a:lstStyle/>
          <a:p>
            <a:r>
              <a:rPr lang="en-US" sz="2000" dirty="0" smtClean="0">
                <a:solidFill>
                  <a:schemeClr val="tx1"/>
                </a:solidFill>
                <a:ea typeface="ＭＳ Ｐゴシック" pitchFamily="34" charset="-128"/>
              </a:rPr>
              <a:t>Issue:  </a:t>
            </a:r>
          </a:p>
          <a:p>
            <a:r>
              <a:rPr lang="en-US" sz="2000" dirty="0" smtClean="0">
                <a:solidFill>
                  <a:schemeClr val="tx1"/>
                </a:solidFill>
                <a:ea typeface="ＭＳ Ｐゴシック" pitchFamily="34" charset="-128"/>
              </a:rPr>
              <a:t>1) 3011BNWT notify the training </a:t>
            </a:r>
            <a:r>
              <a:rPr lang="en-US" sz="2000" dirty="0">
                <a:solidFill>
                  <a:schemeClr val="tx1"/>
                </a:solidFill>
                <a:ea typeface="ＭＳ Ｐゴシック" pitchFamily="34" charset="-128"/>
              </a:rPr>
              <a:t>needs </a:t>
            </a:r>
            <a:r>
              <a:rPr lang="en-US" sz="2000" dirty="0" smtClean="0">
                <a:solidFill>
                  <a:schemeClr val="tx1"/>
                </a:solidFill>
                <a:ea typeface="ＭＳ Ｐゴシック" pitchFamily="34" charset="-128"/>
              </a:rPr>
              <a:t>to new staff verbally</a:t>
            </a:r>
            <a:endParaRPr lang="en-US" sz="2000" dirty="0">
              <a:solidFill>
                <a:schemeClr val="tx1"/>
              </a:solidFill>
              <a:ea typeface="ＭＳ Ｐゴシック" pitchFamily="34" charset="-128"/>
            </a:endParaRPr>
          </a:p>
          <a:p>
            <a:pPr marL="0" indent="0"/>
            <a:endParaRPr lang="en-US" sz="2000" dirty="0" smtClean="0">
              <a:solidFill>
                <a:schemeClr val="tx1"/>
              </a:solidFill>
              <a:ea typeface="ＭＳ Ｐゴシック" pitchFamily="34" charset="-128"/>
            </a:endParaRPr>
          </a:p>
          <a:p>
            <a:pPr marL="0" indent="0"/>
            <a:endParaRPr lang="en-US" sz="2000" dirty="0" smtClean="0">
              <a:solidFill>
                <a:schemeClr val="tx1"/>
              </a:solidFill>
              <a:ea typeface="ＭＳ Ｐゴシック" pitchFamily="34" charset="-128"/>
            </a:endParaRPr>
          </a:p>
          <a:p>
            <a:r>
              <a:rPr lang="en-US" sz="2000" dirty="0" smtClean="0">
                <a:solidFill>
                  <a:schemeClr val="tx1"/>
                </a:solidFill>
                <a:ea typeface="ＭＳ Ｐゴシック" pitchFamily="34" charset="-128"/>
              </a:rPr>
              <a:t>Solution: </a:t>
            </a:r>
          </a:p>
          <a:p>
            <a:pPr>
              <a:buAutoNum type="arabicParenR"/>
            </a:pPr>
            <a:r>
              <a:rPr lang="en-US" sz="2000" dirty="0" smtClean="0">
                <a:solidFill>
                  <a:schemeClr val="tx1"/>
                </a:solidFill>
                <a:ea typeface="ＭＳ Ｐゴシック" pitchFamily="34" charset="-128"/>
              </a:rPr>
              <a:t>Document the training need</a:t>
            </a:r>
          </a:p>
          <a:p>
            <a:endParaRPr lang="en-US" sz="2000" dirty="0" smtClean="0">
              <a:solidFill>
                <a:schemeClr val="tx1"/>
              </a:solidFill>
              <a:ea typeface="ＭＳ Ｐゴシック" pitchFamily="34" charset="-128"/>
            </a:endParaRPr>
          </a:p>
          <a:p>
            <a:endParaRPr lang="en-US" sz="2000" dirty="0">
              <a:solidFill>
                <a:schemeClr val="tx1"/>
              </a:solidFill>
              <a:ea typeface="ＭＳ Ｐゴシック" pitchFamily="34" charset="-128"/>
            </a:endParaRPr>
          </a:p>
          <a:p>
            <a:endParaRPr lang="en-US" sz="2000" dirty="0" smtClean="0">
              <a:solidFill>
                <a:schemeClr val="tx1"/>
              </a:solidFill>
              <a:ea typeface="ＭＳ Ｐゴシック" pitchFamily="34" charset="-128"/>
            </a:endParaRPr>
          </a:p>
          <a:p>
            <a:r>
              <a:rPr lang="en-US" sz="2000" dirty="0" smtClean="0">
                <a:solidFill>
                  <a:schemeClr val="tx1"/>
                </a:solidFill>
                <a:ea typeface="ＭＳ Ｐゴシック" pitchFamily="34" charset="-128"/>
              </a:rPr>
              <a:t>Responsible Person : Angel Siu</a:t>
            </a:r>
          </a:p>
        </p:txBody>
      </p:sp>
      <p:sp>
        <p:nvSpPr>
          <p:cNvPr id="2458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2F1FFA4-5D11-42A7-8630-235394BE511E}" type="slidenum">
              <a:rPr lang="en-US" smtClean="0">
                <a:solidFill>
                  <a:srgbClr val="000000"/>
                </a:solidFill>
              </a:rPr>
              <a:pPr eaLnBrk="1" hangingPunct="1"/>
              <a:t>25</a:t>
            </a:fld>
            <a:endParaRPr lang="en-US" smtClean="0">
              <a:solidFill>
                <a:srgbClr val="000000"/>
              </a:solidFill>
            </a:endParaRPr>
          </a:p>
        </p:txBody>
      </p:sp>
      <p:sp>
        <p:nvSpPr>
          <p:cNvPr id="2" name="TextBox 1"/>
          <p:cNvSpPr txBox="1"/>
          <p:nvPr/>
        </p:nvSpPr>
        <p:spPr>
          <a:xfrm>
            <a:off x="613775" y="5574082"/>
            <a:ext cx="7741085" cy="646331"/>
          </a:xfrm>
          <a:prstGeom prst="rect">
            <a:avLst/>
          </a:prstGeom>
          <a:noFill/>
        </p:spPr>
        <p:txBody>
          <a:bodyPr wrap="square" rtlCol="0">
            <a:spAutoFit/>
          </a:bodyPr>
          <a:lstStyle/>
          <a:p>
            <a:r>
              <a:rPr lang="en-US" b="1" dirty="0" smtClean="0">
                <a:solidFill>
                  <a:srgbClr val="7030A0"/>
                </a:solidFill>
                <a:effectLst>
                  <a:outerShdw blurRad="38100" dist="38100" dir="2700000" algn="tl">
                    <a:srgbClr val="000000">
                      <a:alpha val="43137"/>
                    </a:srgbClr>
                  </a:outerShdw>
                </a:effectLst>
                <a:cs typeface="Arial" pitchFamily="34" charset="0"/>
              </a:rPr>
              <a:t>(Angel will document </a:t>
            </a:r>
            <a:r>
              <a:rPr lang="en-US" b="1" dirty="0" smtClean="0">
                <a:solidFill>
                  <a:srgbClr val="7030A0"/>
                </a:solidFill>
                <a:effectLst>
                  <a:outerShdw blurRad="38100" dist="38100" dir="2700000" algn="tl">
                    <a:srgbClr val="000000">
                      <a:alpha val="43137"/>
                    </a:srgbClr>
                  </a:outerShdw>
                </a:effectLst>
                <a:cs typeface="Arial" pitchFamily="34" charset="0"/>
              </a:rPr>
              <a:t>the training needs of new staff by referring to quality department’s standard training template.)</a:t>
            </a:r>
            <a:endParaRPr lang="en-US" b="1" dirty="0" smtClean="0">
              <a:solidFill>
                <a:srgbClr val="7030A0"/>
              </a:solidFill>
              <a:effectLst>
                <a:outerShdw blurRad="38100" dist="38100" dir="2700000" algn="tl">
                  <a:srgbClr val="000000">
                    <a:alpha val="43137"/>
                  </a:srgbClr>
                </a:outerShdw>
              </a:effectLst>
              <a:cs typeface="Arial" pitchFamily="34" charset="0"/>
            </a:endParaRPr>
          </a:p>
        </p:txBody>
      </p:sp>
    </p:spTree>
    <p:extLst>
      <p:ext uri="{BB962C8B-B14F-4D97-AF65-F5344CB8AC3E}">
        <p14:creationId xmlns:p14="http://schemas.microsoft.com/office/powerpoint/2010/main" val="6215857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dirty="0" smtClean="0">
                <a:latin typeface="Arial" pitchFamily="34" charset="0"/>
                <a:ea typeface="Geneva"/>
                <a:cs typeface="Geneva"/>
              </a:rPr>
              <a:t>Recommendation</a:t>
            </a:r>
            <a:r>
              <a:rPr lang="en-US" dirty="0" smtClean="0">
                <a:latin typeface="Arial" pitchFamily="34" charset="0"/>
                <a:ea typeface="ＭＳ Ｐゴシック" pitchFamily="34" charset="-128"/>
                <a:cs typeface="Geneva"/>
              </a:rPr>
              <a:t> 4 –  from Ringo Yu</a:t>
            </a:r>
          </a:p>
        </p:txBody>
      </p:sp>
      <p:sp>
        <p:nvSpPr>
          <p:cNvPr id="2458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2F1FFA4-5D11-42A7-8630-235394BE511E}" type="slidenum">
              <a:rPr lang="en-US" smtClean="0">
                <a:solidFill>
                  <a:srgbClr val="000000"/>
                </a:solidFill>
              </a:rPr>
              <a:pPr eaLnBrk="1" hangingPunct="1"/>
              <a:t>26</a:t>
            </a:fld>
            <a:endParaRPr lang="en-US" smtClean="0">
              <a:solidFill>
                <a:srgbClr val="000000"/>
              </a:solidFill>
            </a:endParaRPr>
          </a:p>
        </p:txBody>
      </p:sp>
      <p:sp>
        <p:nvSpPr>
          <p:cNvPr id="6" name="Content Placeholder 4"/>
          <p:cNvSpPr>
            <a:spLocks noGrp="1"/>
          </p:cNvSpPr>
          <p:nvPr>
            <p:ph idx="1"/>
          </p:nvPr>
        </p:nvSpPr>
        <p:spPr>
          <a:xfrm>
            <a:off x="569934" y="1436816"/>
            <a:ext cx="8229600" cy="4566127"/>
          </a:xfrm>
        </p:spPr>
        <p:txBody>
          <a:bodyPr>
            <a:noAutofit/>
          </a:bodyPr>
          <a:lstStyle/>
          <a:p>
            <a:r>
              <a:rPr lang="en-US" sz="1800" dirty="0" smtClean="0">
                <a:solidFill>
                  <a:schemeClr val="tx1"/>
                </a:solidFill>
                <a:ea typeface="ＭＳ Ｐゴシック" pitchFamily="34" charset="-128"/>
              </a:rPr>
              <a:t>Requirement : 11-LO-S0854, Cal. Lab. Operation &amp; Management SOP</a:t>
            </a:r>
          </a:p>
          <a:p>
            <a:pPr marL="0" indent="0"/>
            <a:endParaRPr lang="en-US" sz="1800" dirty="0" smtClean="0">
              <a:solidFill>
                <a:schemeClr val="tx1"/>
              </a:solidFill>
              <a:ea typeface="ＭＳ Ｐゴシック" pitchFamily="34" charset="-128"/>
            </a:endParaRPr>
          </a:p>
          <a:p>
            <a:pPr marL="0" indent="0"/>
            <a:r>
              <a:rPr lang="en-US" sz="1800" dirty="0" smtClean="0">
                <a:solidFill>
                  <a:schemeClr val="tx1"/>
                </a:solidFill>
                <a:ea typeface="ＭＳ Ｐゴシック" pitchFamily="34" charset="-128"/>
              </a:rPr>
              <a:t>Sec 6.5 requires the </a:t>
            </a:r>
            <a:r>
              <a:rPr lang="en-US" sz="1800" dirty="0">
                <a:solidFill>
                  <a:schemeClr val="tx1"/>
                </a:solidFill>
                <a:ea typeface="ＭＳ Ｐゴシック" pitchFamily="34" charset="-128"/>
              </a:rPr>
              <a:t>reviewed Best Calibration Measurement Uncertainty Report shall be stored on the Laboratory Operations Community on Knowledge Management Solution (KMS</a:t>
            </a:r>
            <a:r>
              <a:rPr lang="en-US" sz="1800" dirty="0" smtClean="0">
                <a:solidFill>
                  <a:schemeClr val="tx1"/>
                </a:solidFill>
                <a:ea typeface="ＭＳ Ｐゴシック" pitchFamily="34" charset="-128"/>
              </a:rPr>
              <a:t>).</a:t>
            </a:r>
          </a:p>
          <a:p>
            <a:pPr marL="0" indent="0"/>
            <a:endParaRPr lang="en-US" sz="1800" dirty="0" smtClean="0">
              <a:solidFill>
                <a:schemeClr val="tx1"/>
              </a:solidFill>
              <a:ea typeface="ＭＳ Ｐゴシック" pitchFamily="34" charset="-128"/>
            </a:endParaRPr>
          </a:p>
          <a:p>
            <a:pPr marL="0" indent="0"/>
            <a:r>
              <a:rPr lang="en-US" sz="1800" dirty="0" smtClean="0">
                <a:solidFill>
                  <a:schemeClr val="tx1"/>
                </a:solidFill>
                <a:ea typeface="ＭＳ Ｐゴシック" pitchFamily="34" charset="-128"/>
              </a:rPr>
              <a:t>Non-compliance : 	</a:t>
            </a:r>
          </a:p>
          <a:p>
            <a:pPr marL="0" indent="0"/>
            <a:r>
              <a:rPr lang="en-US" sz="1800" dirty="0" smtClean="0">
                <a:solidFill>
                  <a:schemeClr val="tx1"/>
                </a:solidFill>
                <a:ea typeface="ＭＳ Ｐゴシック" pitchFamily="34" charset="-128"/>
              </a:rPr>
              <a:t>KMS was no longer in use, instead the MU report shall be stored in </a:t>
            </a:r>
            <a:r>
              <a:rPr lang="en-US" sz="1800" dirty="0" err="1" smtClean="0">
                <a:solidFill>
                  <a:schemeClr val="tx1"/>
                </a:solidFill>
                <a:ea typeface="ＭＳ Ｐゴシック" pitchFamily="34" charset="-128"/>
              </a:rPr>
              <a:t>Sharepoint</a:t>
            </a:r>
            <a:r>
              <a:rPr lang="en-US" sz="1800" dirty="0">
                <a:solidFill>
                  <a:schemeClr val="tx1"/>
                </a:solidFill>
                <a:ea typeface="ＭＳ Ｐゴシック" pitchFamily="34" charset="-128"/>
              </a:rPr>
              <a:t>.</a:t>
            </a:r>
            <a:endParaRPr lang="en-US" sz="1800" dirty="0" smtClean="0">
              <a:solidFill>
                <a:schemeClr val="tx1"/>
              </a:solidFill>
              <a:ea typeface="ＭＳ Ｐゴシック" pitchFamily="34" charset="-128"/>
            </a:endParaRPr>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Evidence :	See above</a:t>
            </a:r>
          </a:p>
          <a:p>
            <a:endParaRPr lang="en-US" sz="1800" dirty="0">
              <a:solidFill>
                <a:schemeClr val="tx1"/>
              </a:solidFill>
              <a:ea typeface="ＭＳ Ｐゴシック" pitchFamily="34" charset="-128"/>
            </a:endParaRPr>
          </a:p>
          <a:p>
            <a:pPr marL="0" indent="0"/>
            <a:r>
              <a:rPr lang="en-US" sz="1800" dirty="0" smtClean="0">
                <a:solidFill>
                  <a:schemeClr val="tx1"/>
                </a:solidFill>
                <a:ea typeface="ＭＳ Ｐゴシック" pitchFamily="34" charset="-128"/>
              </a:rPr>
              <a:t>Recommendation :  To review the storage of all the lab records to be stored in </a:t>
            </a:r>
            <a:r>
              <a:rPr lang="en-US" sz="1800" dirty="0" err="1" smtClean="0">
                <a:solidFill>
                  <a:schemeClr val="tx1"/>
                </a:solidFill>
                <a:ea typeface="ＭＳ Ｐゴシック" pitchFamily="34" charset="-128"/>
              </a:rPr>
              <a:t>Sharepoint</a:t>
            </a:r>
            <a:r>
              <a:rPr lang="en-US" sz="1800" dirty="0" smtClean="0">
                <a:solidFill>
                  <a:schemeClr val="tx1"/>
                </a:solidFill>
                <a:ea typeface="ＭＳ Ｐゴシック" pitchFamily="34" charset="-128"/>
              </a:rPr>
              <a:t> instead of KMS.</a:t>
            </a:r>
            <a:endParaRPr lang="en-US" sz="1800" dirty="0">
              <a:solidFill>
                <a:schemeClr val="tx1"/>
              </a:solidFill>
              <a:ea typeface="ＭＳ Ｐゴシック" pitchFamily="34" charset="-128"/>
            </a:endParaRPr>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Responsible Person :	German </a:t>
            </a:r>
            <a:r>
              <a:rPr lang="en-US" sz="1800" dirty="0" smtClean="0">
                <a:solidFill>
                  <a:schemeClr val="tx1"/>
                </a:solidFill>
                <a:ea typeface="ＭＳ Ｐゴシック" pitchFamily="34" charset="-128"/>
              </a:rPr>
              <a:t>Cheung  </a:t>
            </a:r>
            <a:r>
              <a:rPr lang="en-US" sz="1800" dirty="0" smtClean="0">
                <a:solidFill>
                  <a:srgbClr val="7030A0"/>
                </a:solidFill>
                <a:effectLst>
                  <a:outerShdw blurRad="38100" dist="38100" dir="2700000" algn="tl">
                    <a:srgbClr val="000000">
                      <a:alpha val="43137"/>
                    </a:srgbClr>
                  </a:outerShdw>
                </a:effectLst>
                <a:ea typeface="ＭＳ Ｐゴシック" pitchFamily="34" charset="-128"/>
              </a:rPr>
              <a:t>(Noted – German will update 						all the related SOPs)</a:t>
            </a:r>
            <a:endParaRPr lang="en-US" sz="1800" dirty="0" smtClean="0">
              <a:solidFill>
                <a:srgbClr val="7030A0"/>
              </a:solidFill>
              <a:effectLst>
                <a:outerShdw blurRad="38100" dist="38100" dir="2700000" algn="tl">
                  <a:srgbClr val="000000">
                    <a:alpha val="43137"/>
                  </a:srgbClr>
                </a:outerShdw>
              </a:effectLst>
              <a:ea typeface="ＭＳ Ｐゴシック" pitchFamily="34" charset="-128"/>
            </a:endParaRPr>
          </a:p>
        </p:txBody>
      </p:sp>
    </p:spTree>
    <p:extLst>
      <p:ext uri="{BB962C8B-B14F-4D97-AF65-F5344CB8AC3E}">
        <p14:creationId xmlns:p14="http://schemas.microsoft.com/office/powerpoint/2010/main" val="41150953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dirty="0" smtClean="0">
                <a:latin typeface="Arial" pitchFamily="34" charset="0"/>
                <a:ea typeface="ＭＳ Ｐゴシック" pitchFamily="34" charset="-128"/>
                <a:cs typeface="Geneva"/>
              </a:rPr>
              <a:t>Recommendation 5 –  from Ringo Yu</a:t>
            </a:r>
          </a:p>
        </p:txBody>
      </p:sp>
      <p:sp>
        <p:nvSpPr>
          <p:cNvPr id="24579" name="Content Placeholder 4"/>
          <p:cNvSpPr>
            <a:spLocks noGrp="1"/>
          </p:cNvSpPr>
          <p:nvPr>
            <p:ph idx="1"/>
          </p:nvPr>
        </p:nvSpPr>
        <p:spPr>
          <a:xfrm>
            <a:off x="457200" y="1956258"/>
            <a:ext cx="8229600" cy="4106340"/>
          </a:xfrm>
        </p:spPr>
        <p:txBody>
          <a:bodyPr>
            <a:normAutofit/>
          </a:bodyPr>
          <a:lstStyle/>
          <a:p>
            <a:r>
              <a:rPr lang="en-US" sz="2000" dirty="0" smtClean="0">
                <a:solidFill>
                  <a:schemeClr val="tx1"/>
                </a:solidFill>
                <a:ea typeface="ＭＳ Ｐゴシック" pitchFamily="34" charset="-128"/>
              </a:rPr>
              <a:t>Issue: </a:t>
            </a:r>
          </a:p>
          <a:p>
            <a:pPr marL="0" indent="0"/>
            <a:r>
              <a:rPr lang="en-US" sz="2000" dirty="0" smtClean="0">
                <a:solidFill>
                  <a:schemeClr val="tx1"/>
                </a:solidFill>
                <a:ea typeface="ＭＳ Ｐゴシック" pitchFamily="34" charset="-128"/>
              </a:rPr>
              <a:t>11-LO-S0851, </a:t>
            </a:r>
            <a:r>
              <a:rPr lang="en-US" sz="2000" dirty="0" smtClean="0">
                <a:solidFill>
                  <a:schemeClr val="tx1"/>
                </a:solidFill>
                <a:ea typeface="ＭＳ Ｐゴシック" pitchFamily="34" charset="-128"/>
              </a:rPr>
              <a:t>Length Measurement Equip. Cal. SOP</a:t>
            </a:r>
          </a:p>
          <a:p>
            <a:pPr marL="0" indent="0"/>
            <a:endParaRPr lang="en-US" sz="2000" dirty="0" smtClean="0">
              <a:solidFill>
                <a:schemeClr val="tx1"/>
              </a:solidFill>
              <a:ea typeface="ＭＳ Ｐゴシック" pitchFamily="34" charset="-128"/>
            </a:endParaRPr>
          </a:p>
          <a:p>
            <a:pPr>
              <a:buAutoNum type="arabicParenR"/>
            </a:pPr>
            <a:r>
              <a:rPr lang="en-US" sz="2000" dirty="0" smtClean="0">
                <a:solidFill>
                  <a:schemeClr val="tx1"/>
                </a:solidFill>
                <a:ea typeface="ＭＳ Ｐゴシック" pitchFamily="34" charset="-128"/>
              </a:rPr>
              <a:t>6.2.1.4, Direction 90</a:t>
            </a:r>
            <a:r>
              <a:rPr lang="en-US" sz="2000" dirty="0" smtClean="0">
                <a:solidFill>
                  <a:schemeClr val="tx1"/>
                </a:solidFill>
                <a:ea typeface="ＭＳ Ｐゴシック" pitchFamily="34" charset="-128"/>
                <a:sym typeface="Symbol"/>
              </a:rPr>
              <a:t> (no tolerance) &gt;&gt; Revise Wording </a:t>
            </a:r>
            <a:endParaRPr lang="en-US" sz="2000" dirty="0" smtClean="0">
              <a:solidFill>
                <a:schemeClr val="tx1"/>
              </a:solidFill>
              <a:ea typeface="ＭＳ Ｐゴシック" pitchFamily="34" charset="-128"/>
            </a:endParaRPr>
          </a:p>
          <a:p>
            <a:pPr>
              <a:buAutoNum type="arabicParenR"/>
            </a:pPr>
            <a:r>
              <a:rPr lang="en-US" sz="2000" dirty="0">
                <a:solidFill>
                  <a:schemeClr val="tx1"/>
                </a:solidFill>
                <a:ea typeface="ＭＳ Ｐゴシック" pitchFamily="34" charset="-128"/>
              </a:rPr>
              <a:t>6.2.3.1, Thermal Insulating Gloves &gt;&gt; </a:t>
            </a:r>
            <a:r>
              <a:rPr lang="en-US" sz="2000" dirty="0" smtClean="0">
                <a:solidFill>
                  <a:schemeClr val="tx1"/>
                </a:solidFill>
                <a:ea typeface="ＭＳ Ｐゴシック" pitchFamily="34" charset="-128"/>
              </a:rPr>
              <a:t>Specify requirement</a:t>
            </a:r>
          </a:p>
          <a:p>
            <a:pPr>
              <a:buAutoNum type="arabicParenR"/>
            </a:pPr>
            <a:r>
              <a:rPr lang="en-US" sz="2000" dirty="0" smtClean="0">
                <a:solidFill>
                  <a:schemeClr val="tx1"/>
                </a:solidFill>
                <a:ea typeface="ＭＳ Ｐゴシック" pitchFamily="34" charset="-128"/>
              </a:rPr>
              <a:t>6.3.2.3, Clean Paper &gt;&gt; Specify requirement</a:t>
            </a:r>
          </a:p>
          <a:p>
            <a:pPr>
              <a:buAutoNum type="arabicParenR" startAt="3"/>
            </a:pPr>
            <a:endParaRPr lang="en-US" sz="2000" dirty="0" smtClean="0">
              <a:solidFill>
                <a:schemeClr val="tx1"/>
              </a:solidFill>
              <a:ea typeface="ＭＳ Ｐゴシック" pitchFamily="34" charset="-128"/>
            </a:endParaRPr>
          </a:p>
          <a:p>
            <a:endParaRPr lang="en-US" sz="2000" dirty="0" smtClean="0">
              <a:solidFill>
                <a:schemeClr val="tx1"/>
              </a:solidFill>
              <a:ea typeface="ＭＳ Ｐゴシック" pitchFamily="34" charset="-128"/>
            </a:endParaRPr>
          </a:p>
          <a:p>
            <a:pPr marL="0" indent="0"/>
            <a:r>
              <a:rPr lang="en-US" sz="2000" dirty="0" smtClean="0">
                <a:solidFill>
                  <a:schemeClr val="tx1"/>
                </a:solidFill>
                <a:ea typeface="ＭＳ Ｐゴシック" pitchFamily="34" charset="-128"/>
              </a:rPr>
              <a:t>Responsible Person : German </a:t>
            </a:r>
            <a:r>
              <a:rPr lang="en-US" sz="2000" dirty="0" smtClean="0">
                <a:solidFill>
                  <a:schemeClr val="tx1"/>
                </a:solidFill>
                <a:ea typeface="ＭＳ Ｐゴシック" pitchFamily="34" charset="-128"/>
              </a:rPr>
              <a:t>Cheung </a:t>
            </a:r>
            <a:r>
              <a:rPr lang="en-US" sz="2000" dirty="0" smtClean="0">
                <a:solidFill>
                  <a:srgbClr val="7030A0"/>
                </a:solidFill>
                <a:effectLst>
                  <a:outerShdw blurRad="38100" dist="38100" dir="2700000" algn="tl">
                    <a:srgbClr val="000000">
                      <a:alpha val="43137"/>
                    </a:srgbClr>
                  </a:outerShdw>
                </a:effectLst>
                <a:ea typeface="ＭＳ Ｐゴシック" pitchFamily="34" charset="-128"/>
              </a:rPr>
              <a:t>(Noted – German will update the captioned SOP)</a:t>
            </a:r>
            <a:endParaRPr lang="en-US" sz="2000" dirty="0" smtClean="0">
              <a:solidFill>
                <a:srgbClr val="7030A0"/>
              </a:solidFill>
              <a:effectLst>
                <a:outerShdw blurRad="38100" dist="38100" dir="2700000" algn="tl">
                  <a:srgbClr val="000000">
                    <a:alpha val="43137"/>
                  </a:srgbClr>
                </a:outerShdw>
              </a:effectLst>
              <a:ea typeface="ＭＳ Ｐゴシック" pitchFamily="34" charset="-128"/>
            </a:endParaRPr>
          </a:p>
        </p:txBody>
      </p:sp>
      <p:sp>
        <p:nvSpPr>
          <p:cNvPr id="2458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2F1FFA4-5D11-42A7-8630-235394BE511E}" type="slidenum">
              <a:rPr lang="en-US" smtClean="0">
                <a:solidFill>
                  <a:srgbClr val="000000"/>
                </a:solidFill>
              </a:rPr>
              <a:pPr eaLnBrk="1" hangingPunct="1"/>
              <a:t>27</a:t>
            </a:fld>
            <a:endParaRPr lang="en-US" smtClean="0">
              <a:solidFill>
                <a:srgbClr val="000000"/>
              </a:solidFill>
            </a:endParaRPr>
          </a:p>
        </p:txBody>
      </p:sp>
    </p:spTree>
    <p:extLst>
      <p:ext uri="{BB962C8B-B14F-4D97-AF65-F5344CB8AC3E}">
        <p14:creationId xmlns:p14="http://schemas.microsoft.com/office/powerpoint/2010/main" val="2620702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dirty="0" smtClean="0">
                <a:latin typeface="Arial" pitchFamily="34" charset="0"/>
                <a:ea typeface="ＭＳ Ｐゴシック" pitchFamily="34" charset="-128"/>
                <a:cs typeface="Geneva"/>
              </a:rPr>
              <a:t>Recommendation 6 –  from Ringo Yu</a:t>
            </a:r>
          </a:p>
        </p:txBody>
      </p:sp>
      <p:sp>
        <p:nvSpPr>
          <p:cNvPr id="24579" name="Content Placeholder 4"/>
          <p:cNvSpPr>
            <a:spLocks noGrp="1"/>
          </p:cNvSpPr>
          <p:nvPr>
            <p:ph idx="1"/>
          </p:nvPr>
        </p:nvSpPr>
        <p:spPr>
          <a:xfrm>
            <a:off x="457200" y="1668160"/>
            <a:ext cx="8229600" cy="4106340"/>
          </a:xfrm>
        </p:spPr>
        <p:txBody>
          <a:bodyPr>
            <a:normAutofit/>
          </a:bodyPr>
          <a:lstStyle/>
          <a:p>
            <a:r>
              <a:rPr lang="en-US" sz="2000" dirty="0" smtClean="0">
                <a:solidFill>
                  <a:schemeClr val="tx1"/>
                </a:solidFill>
                <a:ea typeface="ＭＳ Ｐゴシック" pitchFamily="34" charset="-128"/>
              </a:rPr>
              <a:t>Issue: </a:t>
            </a:r>
          </a:p>
          <a:p>
            <a:pPr marL="0" indent="0"/>
            <a:r>
              <a:rPr lang="en-US" sz="2000" dirty="0" smtClean="0">
                <a:solidFill>
                  <a:schemeClr val="tx1"/>
                </a:solidFill>
                <a:ea typeface="ＭＳ Ｐゴシック" pitchFamily="34" charset="-128"/>
              </a:rPr>
              <a:t>11-LO-S0853, Electrical &amp; Temperature Measurement Equipment</a:t>
            </a:r>
          </a:p>
          <a:p>
            <a:pPr marL="0" indent="0"/>
            <a:endParaRPr lang="en-US" sz="2000" dirty="0" smtClean="0">
              <a:solidFill>
                <a:schemeClr val="tx1"/>
              </a:solidFill>
              <a:ea typeface="ＭＳ Ｐゴシック" pitchFamily="34" charset="-128"/>
            </a:endParaRPr>
          </a:p>
          <a:p>
            <a:pPr>
              <a:buAutoNum type="arabicParenR"/>
            </a:pPr>
            <a:r>
              <a:rPr lang="en-US" sz="2000" dirty="0" smtClean="0">
                <a:solidFill>
                  <a:schemeClr val="tx1"/>
                </a:solidFill>
                <a:ea typeface="ＭＳ Ｐゴシック" pitchFamily="34" charset="-128"/>
              </a:rPr>
              <a:t>In Sec 6.2, Volt. Measurement Equip. </a:t>
            </a:r>
            <a:r>
              <a:rPr lang="en-US" sz="2000" dirty="0" smtClean="0">
                <a:solidFill>
                  <a:schemeClr val="tx1"/>
                </a:solidFill>
                <a:ea typeface="ＭＳ Ｐゴシック" pitchFamily="34" charset="-128"/>
                <a:sym typeface="Symbol"/>
              </a:rPr>
              <a:t>&gt;&gt; Cal. Power cord / tools should be well labeled;</a:t>
            </a:r>
          </a:p>
          <a:p>
            <a:pPr>
              <a:buAutoNum type="arabicParenR"/>
            </a:pPr>
            <a:endParaRPr lang="en-US" sz="2000" dirty="0" smtClean="0">
              <a:solidFill>
                <a:schemeClr val="tx1"/>
              </a:solidFill>
              <a:ea typeface="ＭＳ Ｐゴシック" pitchFamily="34" charset="-128"/>
            </a:endParaRPr>
          </a:p>
          <a:p>
            <a:pPr>
              <a:buFontTx/>
              <a:buAutoNum type="arabicParenR"/>
            </a:pPr>
            <a:r>
              <a:rPr lang="en-US" sz="2000" dirty="0" smtClean="0">
                <a:solidFill>
                  <a:schemeClr val="tx1"/>
                </a:solidFill>
                <a:ea typeface="ＭＳ Ｐゴシック" pitchFamily="34" charset="-128"/>
              </a:rPr>
              <a:t>In Sec 6.4, Resistance Measurement Equip. Cal. </a:t>
            </a:r>
            <a:r>
              <a:rPr lang="en-US" sz="2000" dirty="0">
                <a:solidFill>
                  <a:schemeClr val="tx1"/>
                </a:solidFill>
                <a:ea typeface="ＭＳ Ｐゴシック" pitchFamily="34" charset="-128"/>
                <a:sym typeface="Symbol"/>
              </a:rPr>
              <a:t>&gt;&gt; Cal. </a:t>
            </a:r>
            <a:r>
              <a:rPr lang="en-US" sz="2000" dirty="0" smtClean="0">
                <a:solidFill>
                  <a:schemeClr val="tx1"/>
                </a:solidFill>
                <a:ea typeface="ＭＳ Ｐゴシック" pitchFamily="34" charset="-128"/>
                <a:sym typeface="Symbol"/>
              </a:rPr>
              <a:t>tools </a:t>
            </a:r>
            <a:r>
              <a:rPr lang="en-US" sz="2000" dirty="0">
                <a:solidFill>
                  <a:schemeClr val="tx1"/>
                </a:solidFill>
                <a:ea typeface="ＭＳ Ｐゴシック" pitchFamily="34" charset="-128"/>
                <a:sym typeface="Symbol"/>
              </a:rPr>
              <a:t>should be well </a:t>
            </a:r>
            <a:r>
              <a:rPr lang="en-US" sz="2000" dirty="0" smtClean="0">
                <a:solidFill>
                  <a:schemeClr val="tx1"/>
                </a:solidFill>
                <a:ea typeface="ＭＳ Ｐゴシック" pitchFamily="34" charset="-128"/>
                <a:sym typeface="Symbol"/>
              </a:rPr>
              <a:t>labeled</a:t>
            </a:r>
          </a:p>
          <a:p>
            <a:pPr>
              <a:buFontTx/>
              <a:buAutoNum type="arabicParenR"/>
            </a:pPr>
            <a:endParaRPr lang="en-US" sz="2000" dirty="0" smtClean="0">
              <a:solidFill>
                <a:schemeClr val="tx1"/>
              </a:solidFill>
              <a:ea typeface="ＭＳ Ｐゴシック" pitchFamily="34" charset="-128"/>
            </a:endParaRPr>
          </a:p>
          <a:p>
            <a:pPr marL="0" indent="0"/>
            <a:r>
              <a:rPr lang="en-US" sz="2000" dirty="0" smtClean="0">
                <a:solidFill>
                  <a:schemeClr val="tx1"/>
                </a:solidFill>
                <a:ea typeface="ＭＳ Ｐゴシック" pitchFamily="34" charset="-128"/>
              </a:rPr>
              <a:t>Responsible Person : German </a:t>
            </a:r>
            <a:r>
              <a:rPr lang="en-US" sz="2000" dirty="0" smtClean="0">
                <a:solidFill>
                  <a:schemeClr val="tx1"/>
                </a:solidFill>
                <a:ea typeface="ＭＳ Ｐゴシック" pitchFamily="34" charset="-128"/>
              </a:rPr>
              <a:t>Cheung </a:t>
            </a:r>
            <a:r>
              <a:rPr lang="en-US" sz="2000" dirty="0">
                <a:solidFill>
                  <a:srgbClr val="7030A0"/>
                </a:solidFill>
                <a:effectLst>
                  <a:outerShdw blurRad="38100" dist="38100" dir="2700000" algn="tl">
                    <a:srgbClr val="000000">
                      <a:alpha val="43137"/>
                    </a:srgbClr>
                  </a:outerShdw>
                </a:effectLst>
                <a:ea typeface="ＭＳ Ｐゴシック" pitchFamily="34" charset="-128"/>
              </a:rPr>
              <a:t>(Noted – German will update the captioned SOP)</a:t>
            </a:r>
            <a:endParaRPr lang="en-US" sz="2000" dirty="0" smtClean="0">
              <a:solidFill>
                <a:schemeClr val="tx1"/>
              </a:solidFill>
              <a:ea typeface="ＭＳ Ｐゴシック" pitchFamily="34" charset="-128"/>
            </a:endParaRPr>
          </a:p>
        </p:txBody>
      </p:sp>
      <p:sp>
        <p:nvSpPr>
          <p:cNvPr id="2458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2F1FFA4-5D11-42A7-8630-235394BE511E}" type="slidenum">
              <a:rPr lang="en-US" smtClean="0">
                <a:solidFill>
                  <a:srgbClr val="000000"/>
                </a:solidFill>
              </a:rPr>
              <a:pPr eaLnBrk="1" hangingPunct="1"/>
              <a:t>28</a:t>
            </a:fld>
            <a:endParaRPr lang="en-US" smtClean="0">
              <a:solidFill>
                <a:srgbClr val="000000"/>
              </a:solidFill>
            </a:endParaRPr>
          </a:p>
        </p:txBody>
      </p:sp>
    </p:spTree>
    <p:extLst>
      <p:ext uri="{BB962C8B-B14F-4D97-AF65-F5344CB8AC3E}">
        <p14:creationId xmlns:p14="http://schemas.microsoft.com/office/powerpoint/2010/main" val="42670692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dirty="0" smtClean="0">
                <a:latin typeface="Arial" pitchFamily="34" charset="0"/>
                <a:ea typeface="ＭＳ Ｐゴシック" pitchFamily="34" charset="-128"/>
                <a:cs typeface="Geneva"/>
              </a:rPr>
              <a:t>Recommendation 7 –  from Ringo Yu</a:t>
            </a:r>
          </a:p>
        </p:txBody>
      </p:sp>
      <p:sp>
        <p:nvSpPr>
          <p:cNvPr id="24579" name="Content Placeholder 4"/>
          <p:cNvSpPr>
            <a:spLocks noGrp="1"/>
          </p:cNvSpPr>
          <p:nvPr>
            <p:ph idx="1"/>
          </p:nvPr>
        </p:nvSpPr>
        <p:spPr>
          <a:xfrm>
            <a:off x="457200" y="1668160"/>
            <a:ext cx="8229600" cy="4106340"/>
          </a:xfrm>
        </p:spPr>
        <p:txBody>
          <a:bodyPr>
            <a:normAutofit fontScale="92500" lnSpcReduction="20000"/>
          </a:bodyPr>
          <a:lstStyle/>
          <a:p>
            <a:r>
              <a:rPr lang="en-US" sz="2000" dirty="0" smtClean="0">
                <a:solidFill>
                  <a:schemeClr val="tx1"/>
                </a:solidFill>
                <a:ea typeface="ＭＳ Ｐゴシック" pitchFamily="34" charset="-128"/>
              </a:rPr>
              <a:t>Issue: </a:t>
            </a:r>
          </a:p>
          <a:p>
            <a:pPr marL="0" indent="0"/>
            <a:r>
              <a:rPr lang="en-US" sz="2000" dirty="0" smtClean="0">
                <a:solidFill>
                  <a:schemeClr val="tx1"/>
                </a:solidFill>
                <a:ea typeface="ＭＳ Ｐゴシック" pitchFamily="34" charset="-128"/>
              </a:rPr>
              <a:t>11-LO-S0854, Calibration Lab Operation &amp; Management SOP</a:t>
            </a:r>
          </a:p>
          <a:p>
            <a:pPr marL="0" indent="0"/>
            <a:endParaRPr lang="en-US" sz="2000" dirty="0" smtClean="0">
              <a:solidFill>
                <a:schemeClr val="tx1"/>
              </a:solidFill>
              <a:ea typeface="ＭＳ Ｐゴシック" pitchFamily="34" charset="-128"/>
            </a:endParaRPr>
          </a:p>
          <a:p>
            <a:pPr marL="0" indent="0"/>
            <a:r>
              <a:rPr lang="en-US" sz="2000" dirty="0" smtClean="0">
                <a:solidFill>
                  <a:schemeClr val="tx1"/>
                </a:solidFill>
                <a:ea typeface="ＭＳ Ｐゴシック" pitchFamily="34" charset="-128"/>
              </a:rPr>
              <a:t>Sec 6.1.6 requires Calibration </a:t>
            </a:r>
            <a:r>
              <a:rPr lang="en-US" sz="2000" dirty="0">
                <a:solidFill>
                  <a:schemeClr val="tx1"/>
                </a:solidFill>
                <a:ea typeface="ＭＳ Ｐゴシック" pitchFamily="34" charset="-128"/>
              </a:rPr>
              <a:t>laboratory access control: calibration laboratory shall have access control and only authorized staff shall allow entering the calibration laboratory.</a:t>
            </a:r>
            <a:endParaRPr lang="en-US" sz="2000" dirty="0" smtClean="0">
              <a:solidFill>
                <a:schemeClr val="tx1"/>
              </a:solidFill>
              <a:ea typeface="ＭＳ Ｐゴシック" pitchFamily="34" charset="-128"/>
            </a:endParaRPr>
          </a:p>
          <a:p>
            <a:pPr>
              <a:buAutoNum type="arabicParenR"/>
            </a:pPr>
            <a:endParaRPr lang="en-US" sz="2000" dirty="0" smtClean="0">
              <a:solidFill>
                <a:schemeClr val="tx1"/>
              </a:solidFill>
              <a:ea typeface="ＭＳ Ｐゴシック" pitchFamily="34" charset="-128"/>
            </a:endParaRPr>
          </a:p>
          <a:p>
            <a:pPr marL="0" indent="0"/>
            <a:r>
              <a:rPr lang="en-US" sz="2000" dirty="0" smtClean="0">
                <a:solidFill>
                  <a:schemeClr val="tx1"/>
                </a:solidFill>
                <a:ea typeface="ＭＳ Ｐゴシック" pitchFamily="34" charset="-128"/>
              </a:rPr>
              <a:t>Recommendation : To document a list of authorized personnel to enter into the calibration laboratory.</a:t>
            </a:r>
            <a:endParaRPr lang="en-US" sz="2000" dirty="0">
              <a:solidFill>
                <a:schemeClr val="tx1"/>
              </a:solidFill>
              <a:ea typeface="ＭＳ Ｐゴシック" pitchFamily="34" charset="-128"/>
            </a:endParaRPr>
          </a:p>
          <a:p>
            <a:pPr>
              <a:buAutoNum type="arabicParenR"/>
            </a:pPr>
            <a:endParaRPr lang="en-US" sz="2000" dirty="0" smtClean="0">
              <a:solidFill>
                <a:schemeClr val="tx1"/>
              </a:solidFill>
              <a:ea typeface="ＭＳ Ｐゴシック" pitchFamily="34" charset="-128"/>
            </a:endParaRPr>
          </a:p>
          <a:p>
            <a:pPr>
              <a:buAutoNum type="arabicParenR"/>
            </a:pPr>
            <a:endParaRPr lang="en-US" sz="2000" dirty="0" smtClean="0">
              <a:solidFill>
                <a:schemeClr val="tx1"/>
              </a:solidFill>
              <a:ea typeface="ＭＳ Ｐゴシック" pitchFamily="34" charset="-128"/>
            </a:endParaRPr>
          </a:p>
          <a:p>
            <a:pPr marL="0" indent="0"/>
            <a:r>
              <a:rPr lang="en-US" sz="2000" dirty="0" smtClean="0">
                <a:solidFill>
                  <a:schemeClr val="tx1"/>
                </a:solidFill>
                <a:ea typeface="ＭＳ Ｐゴシック" pitchFamily="34" charset="-128"/>
              </a:rPr>
              <a:t>Responsible Person : German </a:t>
            </a:r>
            <a:r>
              <a:rPr lang="en-US" sz="2000" dirty="0" smtClean="0">
                <a:solidFill>
                  <a:schemeClr val="tx1"/>
                </a:solidFill>
                <a:ea typeface="ＭＳ Ｐゴシック" pitchFamily="34" charset="-128"/>
              </a:rPr>
              <a:t>Cheung </a:t>
            </a:r>
            <a:r>
              <a:rPr lang="en-US" sz="2000" dirty="0" smtClean="0">
                <a:solidFill>
                  <a:srgbClr val="7030A0"/>
                </a:solidFill>
                <a:effectLst>
                  <a:outerShdw blurRad="38100" dist="38100" dir="2700000" algn="tl">
                    <a:srgbClr val="000000">
                      <a:alpha val="43137"/>
                    </a:srgbClr>
                  </a:outerShdw>
                </a:effectLst>
                <a:ea typeface="ＭＳ Ｐゴシック" pitchFamily="34" charset="-128"/>
              </a:rPr>
              <a:t>(Fixed – Action taken by German to document a list of authorized personnel for the entry of calibration lab and get approval from lab manager.  Refer to German’s email dated 3/1/2017 5:08 pm) </a:t>
            </a:r>
            <a:endParaRPr lang="en-US" sz="2000" dirty="0" smtClean="0">
              <a:solidFill>
                <a:srgbClr val="7030A0"/>
              </a:solidFill>
              <a:effectLst>
                <a:outerShdw blurRad="38100" dist="38100" dir="2700000" algn="tl">
                  <a:srgbClr val="000000">
                    <a:alpha val="43137"/>
                  </a:srgbClr>
                </a:outerShdw>
              </a:effectLst>
              <a:ea typeface="ＭＳ Ｐゴシック" pitchFamily="34" charset="-128"/>
            </a:endParaRPr>
          </a:p>
        </p:txBody>
      </p:sp>
      <p:sp>
        <p:nvSpPr>
          <p:cNvPr id="2458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2F1FFA4-5D11-42A7-8630-235394BE511E}" type="slidenum">
              <a:rPr lang="en-US" smtClean="0">
                <a:solidFill>
                  <a:srgbClr val="000000"/>
                </a:solidFill>
              </a:rPr>
              <a:pPr eaLnBrk="1" hangingPunct="1"/>
              <a:t>29</a:t>
            </a:fld>
            <a:endParaRPr lang="en-US" smtClean="0">
              <a:solidFill>
                <a:srgbClr val="000000"/>
              </a:solidFill>
            </a:endParaRPr>
          </a:p>
        </p:txBody>
      </p:sp>
    </p:spTree>
    <p:extLst>
      <p:ext uri="{BB962C8B-B14F-4D97-AF65-F5344CB8AC3E}">
        <p14:creationId xmlns:p14="http://schemas.microsoft.com/office/powerpoint/2010/main" val="24552907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dirty="0" smtClean="0">
                <a:latin typeface="Arial" pitchFamily="34" charset="0"/>
                <a:ea typeface="Geneva"/>
                <a:cs typeface="Geneva"/>
              </a:rPr>
              <a:t>Observation </a:t>
            </a:r>
            <a:r>
              <a:rPr lang="en-US" dirty="0" smtClean="0">
                <a:latin typeface="Arial" pitchFamily="34" charset="0"/>
                <a:ea typeface="Geneva"/>
                <a:cs typeface="Geneva"/>
              </a:rPr>
              <a:t>2</a:t>
            </a:r>
            <a:r>
              <a:rPr lang="en-US" dirty="0" smtClean="0">
                <a:latin typeface="Arial" pitchFamily="34" charset="0"/>
                <a:ea typeface="ＭＳ Ｐゴシック" pitchFamily="34" charset="-128"/>
                <a:cs typeface="Geneva"/>
              </a:rPr>
              <a:t> </a:t>
            </a:r>
            <a:r>
              <a:rPr lang="en-US" dirty="0" smtClean="0">
                <a:latin typeface="Arial" pitchFamily="34" charset="0"/>
                <a:ea typeface="ＭＳ Ｐゴシック" pitchFamily="34" charset="-128"/>
                <a:cs typeface="Geneva"/>
              </a:rPr>
              <a:t>–  from Brian Wong</a:t>
            </a:r>
          </a:p>
        </p:txBody>
      </p:sp>
      <p:sp>
        <p:nvSpPr>
          <p:cNvPr id="24579" name="Content Placeholder 4"/>
          <p:cNvSpPr>
            <a:spLocks noGrp="1"/>
          </p:cNvSpPr>
          <p:nvPr>
            <p:ph idx="1"/>
          </p:nvPr>
        </p:nvSpPr>
        <p:spPr>
          <a:xfrm>
            <a:off x="457200" y="1599985"/>
            <a:ext cx="8229600" cy="5042115"/>
          </a:xfrm>
        </p:spPr>
        <p:txBody>
          <a:bodyPr>
            <a:normAutofit/>
          </a:bodyPr>
          <a:lstStyle/>
          <a:p>
            <a:r>
              <a:rPr lang="en-US" sz="2000" dirty="0" smtClean="0">
                <a:solidFill>
                  <a:schemeClr val="tx1"/>
                </a:solidFill>
                <a:ea typeface="ＭＳ Ｐゴシック" pitchFamily="34" charset="-128"/>
              </a:rPr>
              <a:t>Requirement :  ISO 17025 Clause 5.5.2 Equipment</a:t>
            </a:r>
          </a:p>
          <a:p>
            <a:pPr marL="0" indent="0"/>
            <a:r>
              <a:rPr lang="en-US" sz="2000" dirty="0" smtClean="0">
                <a:solidFill>
                  <a:schemeClr val="tx1"/>
                </a:solidFill>
                <a:ea typeface="ＭＳ Ｐゴシック" pitchFamily="34" charset="-128"/>
              </a:rPr>
              <a:t>Equipment …. Shall be capable of achieving the accuracy required and shall comply with specifications relevant to the tests …… equipment shall be … checked to establish that it meets the laboratory’s specification requirements ….</a:t>
            </a:r>
          </a:p>
          <a:p>
            <a:endParaRPr lang="en-US" sz="2000" dirty="0">
              <a:solidFill>
                <a:schemeClr val="tx1"/>
              </a:solidFill>
              <a:ea typeface="ＭＳ Ｐゴシック" pitchFamily="34" charset="-128"/>
            </a:endParaRPr>
          </a:p>
          <a:p>
            <a:pPr marL="0" indent="0"/>
            <a:r>
              <a:rPr lang="en-US" sz="2000" dirty="0" smtClean="0">
                <a:solidFill>
                  <a:schemeClr val="tx1"/>
                </a:solidFill>
                <a:ea typeface="ＭＳ Ｐゴシック" pitchFamily="34" charset="-128"/>
              </a:rPr>
              <a:t>Non-compliance : </a:t>
            </a:r>
            <a:r>
              <a:rPr lang="en-US" sz="2000" dirty="0">
                <a:solidFill>
                  <a:schemeClr val="tx1"/>
                </a:solidFill>
                <a:latin typeface="Tahoma"/>
              </a:rPr>
              <a:t>Power source PS020 – 120 V, 60 Hz; 240 V, 60 Hz had not been conducted power </a:t>
            </a:r>
            <a:r>
              <a:rPr lang="en-US" sz="2000" dirty="0" smtClean="0">
                <a:solidFill>
                  <a:schemeClr val="tx1"/>
                </a:solidFill>
                <a:latin typeface="Tahoma"/>
              </a:rPr>
              <a:t>measurement</a:t>
            </a:r>
          </a:p>
          <a:p>
            <a:pPr marL="0" indent="0"/>
            <a:endParaRPr lang="en-US" sz="2000" dirty="0" smtClean="0">
              <a:solidFill>
                <a:schemeClr val="tx1"/>
              </a:solidFill>
              <a:ea typeface="ＭＳ Ｐゴシック" pitchFamily="34" charset="-128"/>
            </a:endParaRPr>
          </a:p>
          <a:p>
            <a:r>
              <a:rPr lang="en-US" sz="2000" dirty="0" smtClean="0">
                <a:solidFill>
                  <a:schemeClr val="tx1"/>
                </a:solidFill>
                <a:ea typeface="ＭＳ Ｐゴシック" pitchFamily="34" charset="-128"/>
              </a:rPr>
              <a:t>Evidence :  Power source PS020 </a:t>
            </a:r>
            <a:r>
              <a:rPr lang="de-DE" sz="2000" dirty="0">
                <a:solidFill>
                  <a:schemeClr val="tx1"/>
                </a:solidFill>
                <a:ea typeface="ＭＳ Ｐゴシック" pitchFamily="34" charset="-128"/>
              </a:rPr>
              <a:t>– 120 V, 60 Hz; 240 V, 60 Hz</a:t>
            </a:r>
          </a:p>
          <a:p>
            <a:endParaRPr lang="en-US" sz="2000" dirty="0" smtClean="0">
              <a:solidFill>
                <a:schemeClr val="tx1"/>
              </a:solidFill>
              <a:ea typeface="ＭＳ Ｐゴシック" pitchFamily="34" charset="-128"/>
            </a:endParaRPr>
          </a:p>
          <a:p>
            <a:r>
              <a:rPr lang="en-US" sz="2000" dirty="0" smtClean="0">
                <a:solidFill>
                  <a:schemeClr val="tx1"/>
                </a:solidFill>
                <a:ea typeface="ＭＳ Ｐゴシック" pitchFamily="34" charset="-128"/>
              </a:rPr>
              <a:t>Responsible Person : </a:t>
            </a:r>
            <a:r>
              <a:rPr lang="en-US" sz="2000" dirty="0" smtClean="0">
                <a:solidFill>
                  <a:schemeClr val="tx1"/>
                </a:solidFill>
                <a:ea typeface="ＭＳ Ｐゴシック" pitchFamily="34" charset="-128"/>
              </a:rPr>
              <a:t>Ryan Leung </a:t>
            </a:r>
            <a:r>
              <a:rPr lang="en-US" sz="2000" dirty="0" smtClean="0">
                <a:solidFill>
                  <a:srgbClr val="7030A0"/>
                </a:solidFill>
                <a:effectLst>
                  <a:outerShdw blurRad="38100" dist="38100" dir="2700000" algn="tl">
                    <a:srgbClr val="000000">
                      <a:alpha val="43137"/>
                    </a:srgbClr>
                  </a:outerShdw>
                </a:effectLst>
                <a:ea typeface="ＭＳ Ｐゴシック" pitchFamily="34" charset="-128"/>
              </a:rPr>
              <a:t>(CAR# 173917127)</a:t>
            </a:r>
            <a:endParaRPr lang="en-US" sz="2000" dirty="0" smtClean="0">
              <a:solidFill>
                <a:srgbClr val="7030A0"/>
              </a:solidFill>
              <a:effectLst>
                <a:outerShdw blurRad="38100" dist="38100" dir="2700000" algn="tl">
                  <a:srgbClr val="000000">
                    <a:alpha val="43137"/>
                  </a:srgbClr>
                </a:outerShdw>
              </a:effectLst>
              <a:ea typeface="ＭＳ Ｐゴシック" pitchFamily="34" charset="-128"/>
            </a:endParaRPr>
          </a:p>
        </p:txBody>
      </p:sp>
      <p:sp>
        <p:nvSpPr>
          <p:cNvPr id="2458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2F1FFA4-5D11-42A7-8630-235394BE511E}" type="slidenum">
              <a:rPr lang="en-US" smtClean="0">
                <a:solidFill>
                  <a:srgbClr val="000000"/>
                </a:solidFill>
              </a:rPr>
              <a:pPr eaLnBrk="1" hangingPunct="1"/>
              <a:t>3</a:t>
            </a:fld>
            <a:endParaRPr lang="en-US" smtClean="0">
              <a:solidFill>
                <a:srgbClr val="000000"/>
              </a:solidFill>
            </a:endParaRPr>
          </a:p>
        </p:txBody>
      </p:sp>
    </p:spTree>
    <p:extLst>
      <p:ext uri="{BB962C8B-B14F-4D97-AF65-F5344CB8AC3E}">
        <p14:creationId xmlns:p14="http://schemas.microsoft.com/office/powerpoint/2010/main" val="10942585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dirty="0" smtClean="0">
                <a:latin typeface="Arial" pitchFamily="34" charset="0"/>
                <a:ea typeface="ＭＳ Ｐゴシック" pitchFamily="34" charset="-128"/>
                <a:cs typeface="Geneva"/>
              </a:rPr>
              <a:t>Recommendation 8 –  from Simy Li</a:t>
            </a:r>
          </a:p>
        </p:txBody>
      </p:sp>
      <p:sp>
        <p:nvSpPr>
          <p:cNvPr id="24579" name="Content Placeholder 4"/>
          <p:cNvSpPr>
            <a:spLocks noGrp="1"/>
          </p:cNvSpPr>
          <p:nvPr>
            <p:ph idx="1"/>
          </p:nvPr>
        </p:nvSpPr>
        <p:spPr>
          <a:xfrm>
            <a:off x="594986" y="1457413"/>
            <a:ext cx="8229600" cy="4106340"/>
          </a:xfrm>
        </p:spPr>
        <p:txBody>
          <a:bodyPr>
            <a:noAutofit/>
          </a:bodyPr>
          <a:lstStyle/>
          <a:p>
            <a:r>
              <a:rPr lang="en-US" sz="1700" dirty="0" smtClean="0">
                <a:solidFill>
                  <a:schemeClr val="tx1"/>
                </a:solidFill>
                <a:ea typeface="ＭＳ Ｐゴシック" pitchFamily="34" charset="-128"/>
              </a:rPr>
              <a:t>Issue (IT) : </a:t>
            </a:r>
          </a:p>
          <a:p>
            <a:pPr>
              <a:buAutoNum type="arabicParenR"/>
            </a:pPr>
            <a:r>
              <a:rPr lang="en-US" sz="1700" dirty="0" smtClean="0">
                <a:solidFill>
                  <a:schemeClr val="tx1"/>
                </a:solidFill>
                <a:ea typeface="ＭＳ Ｐゴシック" pitchFamily="34" charset="-128"/>
              </a:rPr>
              <a:t>IT local SOP (11-IT-S0400) should be revised as document owner is no more responsible for local process.</a:t>
            </a:r>
          </a:p>
          <a:p>
            <a:pPr>
              <a:buAutoNum type="arabicParenR"/>
            </a:pPr>
            <a:r>
              <a:rPr lang="en-US" sz="1700" dirty="0" smtClean="0">
                <a:solidFill>
                  <a:schemeClr val="tx1"/>
                </a:solidFill>
                <a:ea typeface="ＭＳ Ｐゴシック" pitchFamily="34" charset="-128"/>
              </a:rPr>
              <a:t>About 160 pcs of old PC notebooks had been stored in the Server room which was a waste of office space and/or depreciated the </a:t>
            </a:r>
            <a:r>
              <a:rPr lang="en-US" sz="1700" dirty="0" smtClean="0">
                <a:solidFill>
                  <a:schemeClr val="tx1"/>
                </a:solidFill>
                <a:ea typeface="ＭＳ Ｐゴシック" pitchFamily="34" charset="-128"/>
              </a:rPr>
              <a:t>re-sell value </a:t>
            </a:r>
            <a:r>
              <a:rPr lang="en-US" sz="1700" dirty="0" smtClean="0">
                <a:solidFill>
                  <a:schemeClr val="tx1"/>
                </a:solidFill>
                <a:ea typeface="ＭＳ Ｐゴシック" pitchFamily="34" charset="-128"/>
              </a:rPr>
              <a:t>of old equipment if idled in the Server Room.</a:t>
            </a:r>
          </a:p>
          <a:p>
            <a:pPr>
              <a:buAutoNum type="arabicParenR" startAt="3"/>
            </a:pPr>
            <a:endParaRPr lang="en-US" sz="1700" dirty="0" smtClean="0">
              <a:solidFill>
                <a:schemeClr val="tx1"/>
              </a:solidFill>
              <a:ea typeface="ＭＳ Ｐゴシック" pitchFamily="34" charset="-128"/>
            </a:endParaRPr>
          </a:p>
          <a:p>
            <a:r>
              <a:rPr lang="en-US" sz="1700" dirty="0" smtClean="0">
                <a:solidFill>
                  <a:schemeClr val="tx1"/>
                </a:solidFill>
                <a:ea typeface="ＭＳ Ｐゴシック" pitchFamily="34" charset="-128"/>
              </a:rPr>
              <a:t>Solution: </a:t>
            </a:r>
          </a:p>
          <a:p>
            <a:pPr>
              <a:buAutoNum type="arabicParenR"/>
            </a:pPr>
            <a:r>
              <a:rPr lang="en-US" sz="1700" dirty="0" smtClean="0">
                <a:solidFill>
                  <a:schemeClr val="tx1"/>
                </a:solidFill>
                <a:ea typeface="ＭＳ Ｐゴシック" pitchFamily="34" charset="-128"/>
              </a:rPr>
              <a:t>Revise SOP (11-IT-S0400) or obsolete it if it can be replaced by other global or GC IT SOP.</a:t>
            </a:r>
          </a:p>
          <a:p>
            <a:pPr>
              <a:buAutoNum type="arabicParenR"/>
            </a:pPr>
            <a:r>
              <a:rPr lang="en-US" sz="1700" dirty="0" smtClean="0">
                <a:solidFill>
                  <a:schemeClr val="tx1"/>
                </a:solidFill>
                <a:ea typeface="ＭＳ Ｐゴシック" pitchFamily="34" charset="-128"/>
              </a:rPr>
              <a:t>Sell them to staff, donate to charity </a:t>
            </a:r>
            <a:r>
              <a:rPr lang="en-US" sz="1700" dirty="0" smtClean="0">
                <a:solidFill>
                  <a:schemeClr val="tx1"/>
                </a:solidFill>
                <a:ea typeface="ＭＳ Ｐゴシック" pitchFamily="34" charset="-128"/>
              </a:rPr>
              <a:t>organization</a:t>
            </a:r>
            <a:r>
              <a:rPr lang="en-US" sz="1700" dirty="0">
                <a:solidFill>
                  <a:schemeClr val="tx1"/>
                </a:solidFill>
                <a:ea typeface="ＭＳ Ｐゴシック" pitchFamily="34" charset="-128"/>
              </a:rPr>
              <a:t> </a:t>
            </a:r>
            <a:r>
              <a:rPr lang="en-US" sz="1700" dirty="0" smtClean="0">
                <a:solidFill>
                  <a:schemeClr val="tx1"/>
                </a:solidFill>
                <a:ea typeface="ＭＳ Ｐゴシック" pitchFamily="34" charset="-128"/>
              </a:rPr>
              <a:t>or</a:t>
            </a:r>
            <a:r>
              <a:rPr lang="en-US" sz="1700" dirty="0" smtClean="0">
                <a:solidFill>
                  <a:schemeClr val="tx1"/>
                </a:solidFill>
                <a:ea typeface="ＭＳ Ｐゴシック" pitchFamily="34" charset="-128"/>
              </a:rPr>
              <a:t> trade </a:t>
            </a:r>
            <a:r>
              <a:rPr lang="en-US" sz="1700" dirty="0" smtClean="0">
                <a:solidFill>
                  <a:schemeClr val="tx1"/>
                </a:solidFill>
                <a:ea typeface="ＭＳ Ｐゴシック" pitchFamily="34" charset="-128"/>
              </a:rPr>
              <a:t>in with vendor</a:t>
            </a:r>
          </a:p>
          <a:p>
            <a:endParaRPr lang="en-US" sz="1700" dirty="0" smtClean="0">
              <a:solidFill>
                <a:schemeClr val="tx1"/>
              </a:solidFill>
              <a:ea typeface="ＭＳ Ｐゴシック" pitchFamily="34" charset="-128"/>
            </a:endParaRPr>
          </a:p>
          <a:p>
            <a:r>
              <a:rPr lang="en-US" sz="1700" dirty="0" smtClean="0">
                <a:solidFill>
                  <a:schemeClr val="tx1"/>
                </a:solidFill>
                <a:ea typeface="ＭＳ Ｐゴシック" pitchFamily="34" charset="-128"/>
              </a:rPr>
              <a:t>Responsible Person : Steve Wong / Ken Chi / Ivan </a:t>
            </a:r>
            <a:r>
              <a:rPr lang="en-US" sz="1700" dirty="0" smtClean="0">
                <a:solidFill>
                  <a:schemeClr val="tx1"/>
                </a:solidFill>
                <a:ea typeface="ＭＳ Ｐゴシック" pitchFamily="34" charset="-128"/>
              </a:rPr>
              <a:t>Lai</a:t>
            </a:r>
          </a:p>
          <a:p>
            <a:pPr marL="0" indent="0"/>
            <a:r>
              <a:rPr lang="en-US" sz="1700" dirty="0" smtClean="0">
                <a:solidFill>
                  <a:srgbClr val="7030A0"/>
                </a:solidFill>
                <a:effectLst>
                  <a:outerShdw blurRad="38100" dist="38100" dir="2700000" algn="tl">
                    <a:srgbClr val="000000">
                      <a:alpha val="43137"/>
                    </a:srgbClr>
                  </a:outerShdw>
                </a:effectLst>
                <a:ea typeface="ＭＳ Ｐゴシック" pitchFamily="34" charset="-128"/>
              </a:rPr>
              <a:t>&lt;For 1), Ken Chi replied local QM on 3/1/2017 11:05 am, he would review the local SOP (11-IT-S0400) and he would change the document owner and originator from Winson Chau to Ken Chi.  For 2), Steve Wong mentioned that his team needs to remove all the software in the notebooks before he can figure out how to deal with the old PC notebooks.&gt;</a:t>
            </a:r>
            <a:endParaRPr lang="en-US" sz="1700" dirty="0" smtClean="0">
              <a:solidFill>
                <a:srgbClr val="7030A0"/>
              </a:solidFill>
              <a:effectLst>
                <a:outerShdw blurRad="38100" dist="38100" dir="2700000" algn="tl">
                  <a:srgbClr val="000000">
                    <a:alpha val="43137"/>
                  </a:srgbClr>
                </a:outerShdw>
              </a:effectLst>
              <a:ea typeface="ＭＳ Ｐゴシック" pitchFamily="34" charset="-128"/>
            </a:endParaRPr>
          </a:p>
        </p:txBody>
      </p:sp>
      <p:sp>
        <p:nvSpPr>
          <p:cNvPr id="2458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2F1FFA4-5D11-42A7-8630-235394BE511E}" type="slidenum">
              <a:rPr lang="en-US" smtClean="0">
                <a:solidFill>
                  <a:srgbClr val="000000"/>
                </a:solidFill>
              </a:rPr>
              <a:pPr eaLnBrk="1" hangingPunct="1"/>
              <a:t>30</a:t>
            </a:fld>
            <a:endParaRPr lang="en-US" smtClean="0">
              <a:solidFill>
                <a:srgbClr val="000000"/>
              </a:solidFill>
            </a:endParaRPr>
          </a:p>
        </p:txBody>
      </p:sp>
    </p:spTree>
    <p:extLst>
      <p:ext uri="{BB962C8B-B14F-4D97-AF65-F5344CB8AC3E}">
        <p14:creationId xmlns:p14="http://schemas.microsoft.com/office/powerpoint/2010/main" val="40980994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dirty="0" smtClean="0"/>
              <a:t>End</a:t>
            </a:r>
            <a:endParaRPr lang="en-US" sz="6000" dirty="0"/>
          </a:p>
        </p:txBody>
      </p:sp>
    </p:spTree>
    <p:extLst>
      <p:ext uri="{BB962C8B-B14F-4D97-AF65-F5344CB8AC3E}">
        <p14:creationId xmlns:p14="http://schemas.microsoft.com/office/powerpoint/2010/main" val="3623455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457200" y="505739"/>
            <a:ext cx="8229600" cy="1143000"/>
          </a:xfrm>
        </p:spPr>
        <p:txBody>
          <a:bodyPr/>
          <a:lstStyle/>
          <a:p>
            <a:pPr eaLnBrk="1" hangingPunct="1"/>
            <a:r>
              <a:rPr lang="en-US" strike="sngStrike" dirty="0" smtClean="0">
                <a:latin typeface="Arial" pitchFamily="34" charset="0"/>
                <a:ea typeface="Geneva"/>
                <a:cs typeface="Geneva"/>
              </a:rPr>
              <a:t>Finding 2 </a:t>
            </a:r>
            <a:r>
              <a:rPr lang="en-US" strike="sngStrike" dirty="0" smtClean="0">
                <a:latin typeface="Arial" pitchFamily="34" charset="0"/>
                <a:ea typeface="ＭＳ Ｐゴシック" pitchFamily="34" charset="-128"/>
                <a:cs typeface="Geneva"/>
              </a:rPr>
              <a:t>–  from Shannon Tsui</a:t>
            </a:r>
          </a:p>
        </p:txBody>
      </p:sp>
      <p:sp>
        <p:nvSpPr>
          <p:cNvPr id="24579" name="Content Placeholder 4"/>
          <p:cNvSpPr>
            <a:spLocks noGrp="1"/>
          </p:cNvSpPr>
          <p:nvPr>
            <p:ph idx="1"/>
          </p:nvPr>
        </p:nvSpPr>
        <p:spPr>
          <a:xfrm>
            <a:off x="457200" y="1077239"/>
            <a:ext cx="8229600" cy="5204954"/>
          </a:xfrm>
        </p:spPr>
        <p:txBody>
          <a:bodyPr>
            <a:normAutofit fontScale="55000" lnSpcReduction="20000"/>
          </a:bodyPr>
          <a:lstStyle/>
          <a:p>
            <a:pPr lvl="2"/>
            <a:r>
              <a:rPr lang="en-US" sz="2900" dirty="0" smtClean="0">
                <a:solidFill>
                  <a:schemeClr val="tx1"/>
                </a:solidFill>
                <a:ea typeface="ＭＳ Ｐゴシック" pitchFamily="34" charset="-128"/>
              </a:rPr>
              <a:t>Requirement : </a:t>
            </a:r>
            <a:r>
              <a:rPr lang="en-US" sz="2900" b="0" dirty="0">
                <a:solidFill>
                  <a:schemeClr val="tx1"/>
                </a:solidFill>
              </a:rPr>
              <a:t>Document Number: 00-GC-P0857 – Issue </a:t>
            </a:r>
            <a:r>
              <a:rPr lang="en-US" sz="2900" b="0" dirty="0" smtClean="0">
                <a:solidFill>
                  <a:schemeClr val="tx1"/>
                </a:solidFill>
              </a:rPr>
              <a:t>5.0, Cl. 9.3.2</a:t>
            </a:r>
            <a:endParaRPr lang="en-US" sz="2900" b="0" dirty="0">
              <a:solidFill>
                <a:schemeClr val="tx1"/>
              </a:solidFill>
            </a:endParaRPr>
          </a:p>
          <a:p>
            <a:pPr lvl="2"/>
            <a:r>
              <a:rPr lang="en-US" sz="2900" b="0" dirty="0" smtClean="0">
                <a:solidFill>
                  <a:schemeClr val="tx1"/>
                </a:solidFill>
              </a:rPr>
              <a:t>Bilingual </a:t>
            </a:r>
            <a:r>
              <a:rPr lang="en-US" sz="2900" b="0" dirty="0">
                <a:solidFill>
                  <a:schemeClr val="tx1"/>
                </a:solidFill>
              </a:rPr>
              <a:t>marking requirements for products marketed in Canada (Canada Safety Scheme only)</a:t>
            </a:r>
          </a:p>
          <a:p>
            <a:pPr indent="-4763"/>
            <a:r>
              <a:rPr lang="en-US" sz="2900" b="0" dirty="0">
                <a:solidFill>
                  <a:schemeClr val="tx1"/>
                </a:solidFill>
              </a:rPr>
              <a:t>UL LLC staff shall notify clients of their responsibility to fulfill the bilingual marking requirements of the Consumer Packaging and Labeling Act or other local regulations for products </a:t>
            </a:r>
            <a:r>
              <a:rPr lang="en-US" sz="2900" b="0" dirty="0" smtClean="0">
                <a:solidFill>
                  <a:schemeClr val="tx1"/>
                </a:solidFill>
              </a:rPr>
              <a:t>intended </a:t>
            </a:r>
            <a:r>
              <a:rPr lang="en-US" sz="2900" b="0" dirty="0">
                <a:solidFill>
                  <a:schemeClr val="tx1"/>
                </a:solidFill>
              </a:rPr>
              <a:t>to be marketed in Canada. The following statement shall be used verbatim in correspondence sent to these clients:</a:t>
            </a:r>
          </a:p>
          <a:p>
            <a:pPr marL="514350" indent="0"/>
            <a:r>
              <a:rPr lang="en-US" sz="2900" b="0" i="1" dirty="0">
                <a:solidFill>
                  <a:schemeClr val="tx1"/>
                </a:solidFill>
              </a:rPr>
              <a:t>“</a:t>
            </a:r>
            <a:r>
              <a:rPr lang="en-US" sz="2900" i="1" dirty="0">
                <a:solidFill>
                  <a:schemeClr val="tx1"/>
                </a:solidFill>
              </a:rPr>
              <a:t>Canadian Federal and Provincial/Territorial statutes and regulations, such as the Consumer Packaging and Labeling Regulation, require the use of bilingual product markings for products sold in Canada and in the province of Quebec, additionally regulated under 'The Charter of the French Language'. The bilingual requirements include the Safety, Warning &amp; Caution markings as defined by the Standard or ORD.  The UL LLC Procedure contains the English language markings. It is the sole responsibility of the Applicant </a:t>
            </a:r>
            <a:r>
              <a:rPr lang="en-US" sz="2900" i="1" dirty="0" smtClean="0">
                <a:solidFill>
                  <a:schemeClr val="tx1"/>
                </a:solidFill>
              </a:rPr>
              <a:t>and </a:t>
            </a:r>
            <a:r>
              <a:rPr lang="en-US" sz="2900" i="1" dirty="0">
                <a:solidFill>
                  <a:schemeClr val="tx1"/>
                </a:solidFill>
              </a:rPr>
              <a:t>Manufacturer to comply with the applicable Canadian Federal and Provincial/Territorial Marking Regulation(s) and Law(s) in both official languages.</a:t>
            </a:r>
            <a:r>
              <a:rPr lang="en-US" sz="2900" b="0" i="1" dirty="0">
                <a:solidFill>
                  <a:schemeClr val="tx1"/>
                </a:solidFill>
              </a:rPr>
              <a:t>”</a:t>
            </a:r>
            <a:endParaRPr lang="en-US" sz="2900" b="0" dirty="0">
              <a:solidFill>
                <a:schemeClr val="tx1"/>
              </a:solidFill>
            </a:endParaRPr>
          </a:p>
          <a:p>
            <a:r>
              <a:rPr lang="en-US" sz="2900" b="0" dirty="0" smtClean="0">
                <a:solidFill>
                  <a:schemeClr val="tx1"/>
                </a:solidFill>
              </a:rPr>
              <a:t>	Note</a:t>
            </a:r>
            <a:r>
              <a:rPr lang="en-US" sz="2900" b="0" dirty="0">
                <a:solidFill>
                  <a:schemeClr val="tx1"/>
                </a:solidFill>
              </a:rPr>
              <a:t>: The verbiage above is included in the Quote letter template and in the combined </a:t>
            </a:r>
            <a:r>
              <a:rPr lang="en-US" sz="2800" b="0" dirty="0">
                <a:solidFill>
                  <a:schemeClr val="tx1"/>
                </a:solidFill>
              </a:rPr>
              <a:t>NOA/NOC letter.</a:t>
            </a:r>
          </a:p>
          <a:p>
            <a:endParaRPr lang="en-US" sz="2000" dirty="0" smtClean="0">
              <a:solidFill>
                <a:schemeClr val="tx1"/>
              </a:solidFill>
              <a:ea typeface="ＭＳ Ｐゴシック" pitchFamily="34" charset="-128"/>
            </a:endParaRPr>
          </a:p>
          <a:p>
            <a:r>
              <a:rPr lang="en-US" sz="2900" dirty="0" smtClean="0">
                <a:solidFill>
                  <a:schemeClr val="tx1"/>
                </a:solidFill>
                <a:ea typeface="ＭＳ Ｐゴシック" pitchFamily="34" charset="-128"/>
              </a:rPr>
              <a:t>Non-compliance : </a:t>
            </a:r>
            <a:r>
              <a:rPr lang="en-US" sz="2900" b="0" dirty="0" smtClean="0">
                <a:solidFill>
                  <a:schemeClr val="tx1"/>
                </a:solidFill>
                <a:ea typeface="ＭＳ Ｐゴシック" pitchFamily="34" charset="-128"/>
              </a:rPr>
              <a:t>The verbiage above was not included in all project correspondence </a:t>
            </a:r>
          </a:p>
          <a:p>
            <a:r>
              <a:rPr lang="en-US" sz="2900" dirty="0" smtClean="0">
                <a:solidFill>
                  <a:schemeClr val="tx1"/>
                </a:solidFill>
                <a:ea typeface="ＭＳ Ｐゴシック" pitchFamily="34" charset="-128"/>
              </a:rPr>
              <a:t>Evidence : </a:t>
            </a:r>
            <a:r>
              <a:rPr lang="en-US" sz="2900" dirty="0">
                <a:solidFill>
                  <a:schemeClr val="tx1"/>
                </a:solidFill>
                <a:ea typeface="ＭＳ Ｐゴシック" pitchFamily="34" charset="-128"/>
              </a:rPr>
              <a:t> </a:t>
            </a:r>
            <a:r>
              <a:rPr lang="en-US" sz="2900" b="0" dirty="0" smtClean="0">
                <a:solidFill>
                  <a:schemeClr val="tx1"/>
                </a:solidFill>
                <a:ea typeface="ＭＳ Ｐゴシック" pitchFamily="34" charset="-128"/>
              </a:rPr>
              <a:t>Projects </a:t>
            </a:r>
            <a:r>
              <a:rPr lang="en-US" sz="2900" b="0" dirty="0" smtClean="0">
                <a:solidFill>
                  <a:schemeClr val="tx1"/>
                </a:solidFill>
              </a:rPr>
              <a:t>4787830129, 4787647556, 4787514336</a:t>
            </a:r>
            <a:endParaRPr lang="en-US" sz="2900" b="0" dirty="0" smtClean="0">
              <a:solidFill>
                <a:schemeClr val="tx1"/>
              </a:solidFill>
              <a:ea typeface="ＭＳ Ｐゴシック" pitchFamily="34" charset="-128"/>
            </a:endParaRPr>
          </a:p>
          <a:p>
            <a:r>
              <a:rPr lang="en-US" sz="2900" dirty="0" smtClean="0">
                <a:solidFill>
                  <a:schemeClr val="tx1"/>
                </a:solidFill>
                <a:ea typeface="ＭＳ Ｐゴシック" pitchFamily="34" charset="-128"/>
              </a:rPr>
              <a:t>Responsible Person : </a:t>
            </a:r>
            <a:r>
              <a:rPr lang="en-US" sz="2900" b="0" dirty="0" smtClean="0">
                <a:solidFill>
                  <a:schemeClr val="tx1"/>
                </a:solidFill>
                <a:ea typeface="ＭＳ Ｐゴシック" pitchFamily="34" charset="-128"/>
              </a:rPr>
              <a:t>Else Man</a:t>
            </a:r>
          </a:p>
        </p:txBody>
      </p:sp>
      <p:sp>
        <p:nvSpPr>
          <p:cNvPr id="2458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2F1FFA4-5D11-42A7-8630-235394BE511E}" type="slidenum">
              <a:rPr lang="en-US" smtClean="0">
                <a:solidFill>
                  <a:srgbClr val="000000"/>
                </a:solidFill>
              </a:rPr>
              <a:pPr eaLnBrk="1" hangingPunct="1"/>
              <a:t>32</a:t>
            </a:fld>
            <a:endParaRPr lang="en-US" smtClean="0">
              <a:solidFill>
                <a:srgbClr val="000000"/>
              </a:solidFill>
            </a:endParaRPr>
          </a:p>
        </p:txBody>
      </p:sp>
      <p:sp>
        <p:nvSpPr>
          <p:cNvPr id="2" name="TextBox 1"/>
          <p:cNvSpPr txBox="1"/>
          <p:nvPr/>
        </p:nvSpPr>
        <p:spPr>
          <a:xfrm>
            <a:off x="99218" y="5892824"/>
            <a:ext cx="8803436" cy="523220"/>
          </a:xfrm>
          <a:prstGeom prst="rect">
            <a:avLst/>
          </a:prstGeom>
          <a:noFill/>
        </p:spPr>
        <p:txBody>
          <a:bodyPr wrap="none" rtlCol="0">
            <a:spAutoFit/>
          </a:bodyPr>
          <a:lstStyle/>
          <a:p>
            <a:r>
              <a:rPr lang="en-US" sz="2800" dirty="0" smtClean="0">
                <a:solidFill>
                  <a:schemeClr val="tx2"/>
                </a:solidFill>
                <a:effectLst>
                  <a:glow rad="228600">
                    <a:schemeClr val="accent3">
                      <a:satMod val="175000"/>
                      <a:alpha val="40000"/>
                    </a:schemeClr>
                  </a:glow>
                </a:effectLst>
                <a:latin typeface="Arial" pitchFamily="34" charset="0"/>
                <a:cs typeface="Arial" pitchFamily="34" charset="0"/>
              </a:rPr>
              <a:t>Cancelled as NOA has a link to this bilingual language</a:t>
            </a:r>
          </a:p>
        </p:txBody>
      </p:sp>
      <p:cxnSp>
        <p:nvCxnSpPr>
          <p:cNvPr id="4" name="Straight Connector 3"/>
          <p:cNvCxnSpPr/>
          <p:nvPr/>
        </p:nvCxnSpPr>
        <p:spPr>
          <a:xfrm flipV="1">
            <a:off x="457200" y="1215025"/>
            <a:ext cx="7196203" cy="4677799"/>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227269" y="-6428"/>
            <a:ext cx="4916731" cy="707886"/>
          </a:xfrm>
          <a:prstGeom prst="rect">
            <a:avLst/>
          </a:prstGeom>
          <a:noFill/>
        </p:spPr>
        <p:txBody>
          <a:bodyPr wrap="none" rtlCol="0">
            <a:spAutoFit/>
          </a:bodyPr>
          <a:lstStyle/>
          <a:p>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For Reference Only</a:t>
            </a:r>
            <a:endPar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endParaRPr>
          </a:p>
        </p:txBody>
      </p:sp>
    </p:spTree>
    <p:extLst>
      <p:ext uri="{BB962C8B-B14F-4D97-AF65-F5344CB8AC3E}">
        <p14:creationId xmlns:p14="http://schemas.microsoft.com/office/powerpoint/2010/main" val="42809585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dirty="0" smtClean="0">
                <a:latin typeface="Arial" pitchFamily="34" charset="0"/>
                <a:ea typeface="Geneva"/>
                <a:cs typeface="Geneva"/>
              </a:rPr>
              <a:t>Observation </a:t>
            </a:r>
            <a:r>
              <a:rPr lang="en-US" dirty="0" smtClean="0">
                <a:latin typeface="Arial" pitchFamily="34" charset="0"/>
                <a:ea typeface="Geneva"/>
                <a:cs typeface="Geneva"/>
              </a:rPr>
              <a:t>3</a:t>
            </a:r>
            <a:r>
              <a:rPr lang="en-US" dirty="0" smtClean="0">
                <a:latin typeface="Arial" pitchFamily="34" charset="0"/>
                <a:ea typeface="ＭＳ Ｐゴシック" pitchFamily="34" charset="-128"/>
                <a:cs typeface="Geneva"/>
              </a:rPr>
              <a:t> </a:t>
            </a:r>
            <a:r>
              <a:rPr lang="en-US" dirty="0" smtClean="0">
                <a:latin typeface="Arial" pitchFamily="34" charset="0"/>
                <a:ea typeface="ＭＳ Ｐゴシック" pitchFamily="34" charset="-128"/>
                <a:cs typeface="Geneva"/>
              </a:rPr>
              <a:t>–  from Brian Wong</a:t>
            </a:r>
          </a:p>
        </p:txBody>
      </p:sp>
      <p:sp>
        <p:nvSpPr>
          <p:cNvPr id="24579" name="Content Placeholder 4"/>
          <p:cNvSpPr>
            <a:spLocks noGrp="1"/>
          </p:cNvSpPr>
          <p:nvPr>
            <p:ph idx="1"/>
          </p:nvPr>
        </p:nvSpPr>
        <p:spPr>
          <a:xfrm>
            <a:off x="457200" y="1615858"/>
            <a:ext cx="8229600" cy="4666334"/>
          </a:xfrm>
        </p:spPr>
        <p:txBody>
          <a:bodyPr>
            <a:normAutofit/>
          </a:bodyPr>
          <a:lstStyle/>
          <a:p>
            <a:r>
              <a:rPr lang="en-US" sz="2000" dirty="0" smtClean="0">
                <a:solidFill>
                  <a:schemeClr val="tx1"/>
                </a:solidFill>
                <a:ea typeface="ＭＳ Ｐゴシック" pitchFamily="34" charset="-128"/>
              </a:rPr>
              <a:t>Requirement : 00-LO-S0409 Clause 6.1.5</a:t>
            </a:r>
          </a:p>
          <a:p>
            <a:pPr marL="0" indent="0"/>
            <a:r>
              <a:rPr lang="en-US" sz="2000" dirty="0" smtClean="0">
                <a:solidFill>
                  <a:schemeClr val="tx1"/>
                </a:solidFill>
                <a:ea typeface="ＭＳ Ｐゴシック" pitchFamily="34" charset="-128"/>
              </a:rPr>
              <a:t>When critical consumables reach their expiration date, they shall be promptly removed from service, and be </a:t>
            </a:r>
            <a:r>
              <a:rPr lang="en-US" sz="2000" dirty="0" err="1" smtClean="0">
                <a:solidFill>
                  <a:schemeClr val="tx1"/>
                </a:solidFill>
                <a:ea typeface="ＭＳ Ｐゴシック" pitchFamily="34" charset="-128"/>
              </a:rPr>
              <a:t>dispositioned</a:t>
            </a:r>
            <a:r>
              <a:rPr lang="en-US" sz="2000" dirty="0" smtClean="0">
                <a:solidFill>
                  <a:schemeClr val="tx1"/>
                </a:solidFill>
                <a:ea typeface="ＭＳ Ｐゴシック" pitchFamily="34" charset="-128"/>
              </a:rPr>
              <a:t>.</a:t>
            </a:r>
          </a:p>
          <a:p>
            <a:endParaRPr lang="en-US" sz="2000" dirty="0" smtClean="0">
              <a:solidFill>
                <a:schemeClr val="tx1"/>
              </a:solidFill>
              <a:ea typeface="ＭＳ Ｐゴシック" pitchFamily="34" charset="-128"/>
            </a:endParaRPr>
          </a:p>
          <a:p>
            <a:pPr marL="0" indent="0"/>
            <a:r>
              <a:rPr lang="en-US" sz="2000" dirty="0" smtClean="0">
                <a:solidFill>
                  <a:schemeClr val="tx1"/>
                </a:solidFill>
                <a:ea typeface="ＭＳ Ｐゴシック" pitchFamily="34" charset="-128"/>
              </a:rPr>
              <a:t>Non-conformance : The critical consumable material, </a:t>
            </a:r>
            <a:r>
              <a:rPr lang="en-US" sz="2000" dirty="0" err="1">
                <a:solidFill>
                  <a:schemeClr val="tx1"/>
                </a:solidFill>
                <a:ea typeface="ＭＳ Ｐゴシック" pitchFamily="34" charset="-128"/>
              </a:rPr>
              <a:t>Endecots</a:t>
            </a:r>
            <a:r>
              <a:rPr lang="en-US" sz="2000" dirty="0">
                <a:solidFill>
                  <a:schemeClr val="tx1"/>
                </a:solidFill>
                <a:ea typeface="ＭＳ Ｐゴシック" pitchFamily="34" charset="-128"/>
              </a:rPr>
              <a:t> Wire Gauze (</a:t>
            </a:r>
            <a:r>
              <a:rPr lang="en-US" sz="2000" dirty="0" smtClean="0">
                <a:solidFill>
                  <a:schemeClr val="tx1"/>
                </a:solidFill>
                <a:ea typeface="ＭＳ Ｐゴシック" pitchFamily="34" charset="-128"/>
              </a:rPr>
              <a:t>CC2386), exceeded 5 years’ shelf life from first acceptance date 2011-10-04 till it was found on 2017-02-22.  </a:t>
            </a:r>
          </a:p>
          <a:p>
            <a:pPr marL="0" indent="0"/>
            <a:endParaRPr lang="en-US" sz="2000" dirty="0">
              <a:solidFill>
                <a:schemeClr val="tx1"/>
              </a:solidFill>
              <a:ea typeface="ＭＳ Ｐゴシック" pitchFamily="34" charset="-128"/>
            </a:endParaRPr>
          </a:p>
          <a:p>
            <a:pPr marL="0" indent="0"/>
            <a:r>
              <a:rPr lang="en-US" sz="2000" dirty="0" smtClean="0">
                <a:solidFill>
                  <a:schemeClr val="tx1"/>
                </a:solidFill>
                <a:ea typeface="ＭＳ Ｐゴシック" pitchFamily="34" charset="-128"/>
              </a:rPr>
              <a:t>Evidence </a:t>
            </a:r>
            <a:r>
              <a:rPr lang="en-US" sz="2000" dirty="0">
                <a:solidFill>
                  <a:schemeClr val="tx1"/>
                </a:solidFill>
                <a:ea typeface="ＭＳ Ｐゴシック" pitchFamily="34" charset="-128"/>
              </a:rPr>
              <a:t>:  CC2386 - </a:t>
            </a:r>
            <a:r>
              <a:rPr lang="en-US" sz="2000" dirty="0" err="1">
                <a:solidFill>
                  <a:schemeClr val="tx1"/>
                </a:solidFill>
                <a:ea typeface="ＭＳ Ｐゴシック" pitchFamily="34" charset="-128"/>
              </a:rPr>
              <a:t>Endecots</a:t>
            </a:r>
            <a:r>
              <a:rPr lang="en-US" sz="2000" dirty="0">
                <a:solidFill>
                  <a:schemeClr val="tx1"/>
                </a:solidFill>
                <a:ea typeface="ＭＳ Ｐゴシック" pitchFamily="34" charset="-128"/>
              </a:rPr>
              <a:t> Wire </a:t>
            </a:r>
            <a:r>
              <a:rPr lang="en-US" sz="2000" dirty="0" smtClean="0">
                <a:solidFill>
                  <a:schemeClr val="tx1"/>
                </a:solidFill>
                <a:ea typeface="ＭＳ Ｐゴシック" pitchFamily="34" charset="-128"/>
              </a:rPr>
              <a:t>Gauze</a:t>
            </a:r>
          </a:p>
          <a:p>
            <a:pPr marL="0" indent="0"/>
            <a:endParaRPr lang="en-US" sz="2000" dirty="0" smtClean="0">
              <a:solidFill>
                <a:schemeClr val="tx1"/>
              </a:solidFill>
              <a:ea typeface="ＭＳ Ｐゴシック" pitchFamily="34" charset="-128"/>
            </a:endParaRPr>
          </a:p>
          <a:p>
            <a:r>
              <a:rPr lang="en-US" sz="2000" dirty="0" smtClean="0">
                <a:solidFill>
                  <a:schemeClr val="tx1"/>
                </a:solidFill>
                <a:ea typeface="ＭＳ Ｐゴシック" pitchFamily="34" charset="-128"/>
              </a:rPr>
              <a:t>Responsible Person : </a:t>
            </a:r>
            <a:r>
              <a:rPr lang="en-US" sz="2000" dirty="0" smtClean="0">
                <a:solidFill>
                  <a:schemeClr val="tx1"/>
                </a:solidFill>
                <a:ea typeface="ＭＳ Ｐゴシック" pitchFamily="34" charset="-128"/>
              </a:rPr>
              <a:t>Ryan Leung </a:t>
            </a:r>
            <a:r>
              <a:rPr lang="en-US" sz="2000" dirty="0" smtClean="0">
                <a:solidFill>
                  <a:srgbClr val="7030A0"/>
                </a:solidFill>
                <a:effectLst>
                  <a:outerShdw blurRad="38100" dist="38100" dir="2700000" algn="tl">
                    <a:srgbClr val="000000">
                      <a:alpha val="43137"/>
                    </a:srgbClr>
                  </a:outerShdw>
                </a:effectLst>
                <a:ea typeface="ＭＳ Ｐゴシック" pitchFamily="34" charset="-128"/>
              </a:rPr>
              <a:t>(CAR# 173917123)</a:t>
            </a:r>
            <a:endParaRPr lang="en-US" sz="2000" dirty="0" smtClean="0">
              <a:solidFill>
                <a:srgbClr val="7030A0"/>
              </a:solidFill>
              <a:effectLst>
                <a:outerShdw blurRad="38100" dist="38100" dir="2700000" algn="tl">
                  <a:srgbClr val="000000">
                    <a:alpha val="43137"/>
                  </a:srgbClr>
                </a:outerShdw>
              </a:effectLst>
              <a:ea typeface="ＭＳ Ｐゴシック" pitchFamily="34" charset="-128"/>
            </a:endParaRPr>
          </a:p>
        </p:txBody>
      </p:sp>
      <p:sp>
        <p:nvSpPr>
          <p:cNvPr id="2458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2F1FFA4-5D11-42A7-8630-235394BE511E}" type="slidenum">
              <a:rPr lang="en-US" smtClean="0">
                <a:solidFill>
                  <a:srgbClr val="000000"/>
                </a:solidFill>
              </a:rPr>
              <a:pPr eaLnBrk="1" hangingPunct="1"/>
              <a:t>4</a:t>
            </a:fld>
            <a:endParaRPr lang="en-US" smtClean="0">
              <a:solidFill>
                <a:srgbClr val="000000"/>
              </a:solidFill>
            </a:endParaRPr>
          </a:p>
        </p:txBody>
      </p:sp>
    </p:spTree>
    <p:extLst>
      <p:ext uri="{BB962C8B-B14F-4D97-AF65-F5344CB8AC3E}">
        <p14:creationId xmlns:p14="http://schemas.microsoft.com/office/powerpoint/2010/main" val="2074578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dirty="0" smtClean="0">
                <a:latin typeface="Arial" pitchFamily="34" charset="0"/>
                <a:ea typeface="Geneva"/>
                <a:cs typeface="Geneva"/>
              </a:rPr>
              <a:t>Observation </a:t>
            </a:r>
            <a:r>
              <a:rPr lang="en-US" dirty="0" smtClean="0">
                <a:latin typeface="Arial" pitchFamily="34" charset="0"/>
                <a:ea typeface="Geneva"/>
                <a:cs typeface="Geneva"/>
              </a:rPr>
              <a:t>4</a:t>
            </a:r>
            <a:r>
              <a:rPr lang="en-US" dirty="0" smtClean="0">
                <a:latin typeface="Arial" pitchFamily="34" charset="0"/>
                <a:ea typeface="ＭＳ Ｐゴシック" pitchFamily="34" charset="-128"/>
                <a:cs typeface="Geneva"/>
              </a:rPr>
              <a:t> </a:t>
            </a:r>
            <a:r>
              <a:rPr lang="en-US" dirty="0" smtClean="0">
                <a:latin typeface="Arial" pitchFamily="34" charset="0"/>
                <a:ea typeface="ＭＳ Ｐゴシック" pitchFamily="34" charset="-128"/>
                <a:cs typeface="Geneva"/>
              </a:rPr>
              <a:t>–  from Ringo Yu</a:t>
            </a:r>
          </a:p>
        </p:txBody>
      </p:sp>
      <p:sp>
        <p:nvSpPr>
          <p:cNvPr id="2458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2F1FFA4-5D11-42A7-8630-235394BE511E}" type="slidenum">
              <a:rPr lang="en-US" smtClean="0">
                <a:solidFill>
                  <a:srgbClr val="000000"/>
                </a:solidFill>
              </a:rPr>
              <a:pPr eaLnBrk="1" hangingPunct="1"/>
              <a:t>5</a:t>
            </a:fld>
            <a:endParaRPr lang="en-US" smtClean="0">
              <a:solidFill>
                <a:srgbClr val="000000"/>
              </a:solidFill>
            </a:endParaRPr>
          </a:p>
        </p:txBody>
      </p:sp>
      <p:sp>
        <p:nvSpPr>
          <p:cNvPr id="6" name="Content Placeholder 4"/>
          <p:cNvSpPr>
            <a:spLocks noGrp="1"/>
          </p:cNvSpPr>
          <p:nvPr>
            <p:ph idx="1"/>
          </p:nvPr>
        </p:nvSpPr>
        <p:spPr>
          <a:xfrm>
            <a:off x="187890" y="1543852"/>
            <a:ext cx="8868428" cy="4566127"/>
          </a:xfrm>
        </p:spPr>
        <p:txBody>
          <a:bodyPr>
            <a:noAutofit/>
          </a:bodyPr>
          <a:lstStyle/>
          <a:p>
            <a:r>
              <a:rPr lang="en-US" sz="1600" dirty="0" smtClean="0">
                <a:solidFill>
                  <a:schemeClr val="tx1"/>
                </a:solidFill>
                <a:ea typeface="ＭＳ Ｐゴシック" pitchFamily="34" charset="-128"/>
              </a:rPr>
              <a:t>Requirement : 11-LO-W0404, Local Sample Handling</a:t>
            </a:r>
          </a:p>
          <a:p>
            <a:pPr marL="0" indent="0"/>
            <a:r>
              <a:rPr lang="en-US" sz="1600" dirty="0" smtClean="0">
                <a:solidFill>
                  <a:schemeClr val="tx1"/>
                </a:solidFill>
                <a:ea typeface="ＭＳ Ｐゴシック" pitchFamily="34" charset="-128"/>
              </a:rPr>
              <a:t>Clause 9.11.1 requires once </a:t>
            </a:r>
            <a:r>
              <a:rPr lang="en-US" sz="1600" dirty="0">
                <a:solidFill>
                  <a:schemeClr val="tx1"/>
                </a:solidFill>
                <a:ea typeface="ＭＳ Ｐゴシック" pitchFamily="34" charset="-128"/>
              </a:rPr>
              <a:t>the supervisor confirm the sample holder will leave the company, he / she has to provide a sample checked out record from the system for the sample holder to collect the samples back, and return the samples to sample cage before he/she leave the company</a:t>
            </a:r>
            <a:r>
              <a:rPr lang="en-US" sz="1600" dirty="0" smtClean="0">
                <a:solidFill>
                  <a:schemeClr val="tx1"/>
                </a:solidFill>
                <a:ea typeface="ＭＳ Ｐゴシック" pitchFamily="34" charset="-128"/>
              </a:rPr>
              <a:t>.</a:t>
            </a:r>
          </a:p>
          <a:p>
            <a:pPr marL="0" indent="0"/>
            <a:endParaRPr lang="en-US" sz="1600" dirty="0" smtClean="0">
              <a:solidFill>
                <a:schemeClr val="tx1"/>
              </a:solidFill>
              <a:ea typeface="ＭＳ Ｐゴシック" pitchFamily="34" charset="-128"/>
            </a:endParaRPr>
          </a:p>
          <a:p>
            <a:pPr marL="0" indent="0"/>
            <a:r>
              <a:rPr lang="en-US" sz="1600" dirty="0" smtClean="0">
                <a:solidFill>
                  <a:schemeClr val="tx1"/>
                </a:solidFill>
                <a:ea typeface="ＭＳ Ｐゴシック" pitchFamily="34" charset="-128"/>
              </a:rPr>
              <a:t>Non-compliance </a:t>
            </a:r>
            <a:r>
              <a:rPr lang="en-US" sz="1600" dirty="0">
                <a:solidFill>
                  <a:schemeClr val="tx1"/>
                </a:solidFill>
                <a:ea typeface="ＭＳ Ｐゴシック" pitchFamily="34" charset="-128"/>
              </a:rPr>
              <a:t>: 	</a:t>
            </a:r>
          </a:p>
          <a:p>
            <a:pPr marL="0" indent="0"/>
            <a:r>
              <a:rPr lang="en-US" sz="1600" dirty="0" smtClean="0">
                <a:solidFill>
                  <a:schemeClr val="tx1"/>
                </a:solidFill>
                <a:ea typeface="ＭＳ Ｐゴシック" pitchFamily="34" charset="-128"/>
              </a:rPr>
              <a:t>Staff left or transferred to other department still held the samples in the sample record.</a:t>
            </a:r>
          </a:p>
          <a:p>
            <a:endParaRPr lang="en-US" sz="1600" dirty="0" smtClean="0">
              <a:solidFill>
                <a:schemeClr val="tx1"/>
              </a:solidFill>
              <a:ea typeface="ＭＳ Ｐゴシック" pitchFamily="34" charset="-128"/>
            </a:endParaRPr>
          </a:p>
          <a:p>
            <a:r>
              <a:rPr lang="en-US" sz="1600" dirty="0" smtClean="0">
                <a:solidFill>
                  <a:schemeClr val="tx1"/>
                </a:solidFill>
                <a:ea typeface="ＭＳ Ｐゴシック" pitchFamily="34" charset="-128"/>
              </a:rPr>
              <a:t>Evidence :</a:t>
            </a:r>
            <a:r>
              <a:rPr lang="en-US" sz="1600" dirty="0">
                <a:solidFill>
                  <a:schemeClr val="tx1"/>
                </a:solidFill>
                <a:ea typeface="ＭＳ Ｐゴシック" pitchFamily="34" charset="-128"/>
              </a:rPr>
              <a:t> </a:t>
            </a:r>
            <a:r>
              <a:rPr lang="en-US" sz="1600" dirty="0" smtClean="0">
                <a:solidFill>
                  <a:schemeClr val="tx1"/>
                </a:solidFill>
                <a:ea typeface="ＭＳ Ｐゴシック" pitchFamily="34" charset="-128"/>
              </a:rPr>
              <a:t> Left / Transferred staff (i.e.: Carol Li, Jacky Yip, Paul Ip) still kept the sample.</a:t>
            </a:r>
          </a:p>
          <a:p>
            <a:endParaRPr lang="en-US" sz="1600" dirty="0">
              <a:solidFill>
                <a:srgbClr val="0000CC"/>
              </a:solidFill>
              <a:ea typeface="ＭＳ Ｐゴシック" pitchFamily="34" charset="-128"/>
            </a:endParaRPr>
          </a:p>
          <a:p>
            <a:endParaRPr lang="en-US" sz="1600" dirty="0" smtClean="0">
              <a:solidFill>
                <a:srgbClr val="0000CC"/>
              </a:solidFill>
              <a:ea typeface="ＭＳ Ｐゴシック" pitchFamily="34" charset="-128"/>
            </a:endParaRPr>
          </a:p>
          <a:p>
            <a:endParaRPr lang="en-US" sz="1600" dirty="0">
              <a:solidFill>
                <a:srgbClr val="0000CC"/>
              </a:solidFill>
              <a:ea typeface="ＭＳ Ｐゴシック" pitchFamily="34" charset="-128"/>
            </a:endParaRPr>
          </a:p>
          <a:p>
            <a:endParaRPr lang="en-US" sz="1600" dirty="0" smtClean="0">
              <a:solidFill>
                <a:srgbClr val="0000CC"/>
              </a:solidFill>
              <a:ea typeface="ＭＳ Ｐゴシック" pitchFamily="34" charset="-128"/>
            </a:endParaRPr>
          </a:p>
          <a:p>
            <a:endParaRPr lang="en-US" sz="1600" dirty="0">
              <a:solidFill>
                <a:srgbClr val="0000CC"/>
              </a:solidFill>
              <a:ea typeface="ＭＳ Ｐゴシック" pitchFamily="34" charset="-128"/>
            </a:endParaRPr>
          </a:p>
          <a:p>
            <a:r>
              <a:rPr lang="en-US" sz="1600" dirty="0" smtClean="0">
                <a:solidFill>
                  <a:srgbClr val="0000CC"/>
                </a:solidFill>
                <a:ea typeface="ＭＳ Ｐゴシック" pitchFamily="34" charset="-128"/>
              </a:rPr>
              <a:t> </a:t>
            </a:r>
          </a:p>
          <a:p>
            <a:endParaRPr lang="en-US" sz="1600" dirty="0" smtClean="0">
              <a:solidFill>
                <a:schemeClr val="tx1"/>
              </a:solidFill>
              <a:ea typeface="ＭＳ Ｐゴシック" pitchFamily="34" charset="-128"/>
            </a:endParaRPr>
          </a:p>
          <a:p>
            <a:r>
              <a:rPr lang="en-US" sz="1600" dirty="0" smtClean="0">
                <a:solidFill>
                  <a:schemeClr val="tx1"/>
                </a:solidFill>
                <a:ea typeface="ＭＳ Ｐゴシック" pitchFamily="34" charset="-128"/>
              </a:rPr>
              <a:t>Responsible Person :	Else </a:t>
            </a:r>
            <a:r>
              <a:rPr lang="en-US" sz="1600" dirty="0" smtClean="0">
                <a:solidFill>
                  <a:schemeClr val="tx1"/>
                </a:solidFill>
                <a:ea typeface="ＭＳ Ｐゴシック" pitchFamily="34" charset="-128"/>
              </a:rPr>
              <a:t>Man </a:t>
            </a:r>
            <a:r>
              <a:rPr lang="en-US" sz="1600" dirty="0" smtClean="0">
                <a:solidFill>
                  <a:srgbClr val="7030A0"/>
                </a:solidFill>
                <a:effectLst>
                  <a:outerShdw blurRad="38100" dist="38100" dir="2700000" algn="tl">
                    <a:srgbClr val="000000">
                      <a:alpha val="43137"/>
                    </a:srgbClr>
                  </a:outerShdw>
                </a:effectLst>
                <a:ea typeface="ＭＳ Ｐゴシック" pitchFamily="34" charset="-128"/>
              </a:rPr>
              <a:t>(CAR# 173917125)</a:t>
            </a:r>
            <a:endParaRPr lang="en-US" sz="1600" dirty="0" smtClean="0">
              <a:solidFill>
                <a:srgbClr val="7030A0"/>
              </a:solidFill>
              <a:effectLst>
                <a:outerShdw blurRad="38100" dist="38100" dir="2700000" algn="tl">
                  <a:srgbClr val="000000">
                    <a:alpha val="43137"/>
                  </a:srgbClr>
                </a:outerShdw>
              </a:effectLst>
              <a:ea typeface="ＭＳ Ｐゴシック" pitchFamily="34" charset="-128"/>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461" y="4383411"/>
            <a:ext cx="6538285" cy="1893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5738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dirty="0" smtClean="0">
                <a:latin typeface="Arial" pitchFamily="34" charset="0"/>
                <a:ea typeface="ＭＳ Ｐゴシック" pitchFamily="34" charset="-128"/>
                <a:cs typeface="Geneva"/>
              </a:rPr>
              <a:t>Observation 5 </a:t>
            </a:r>
            <a:r>
              <a:rPr lang="en-US" dirty="0" smtClean="0">
                <a:latin typeface="Arial" pitchFamily="34" charset="0"/>
                <a:ea typeface="ＭＳ Ｐゴシック" pitchFamily="34" charset="-128"/>
                <a:cs typeface="Geneva"/>
              </a:rPr>
              <a:t>–  from Ringo Yu</a:t>
            </a:r>
          </a:p>
        </p:txBody>
      </p:sp>
      <p:sp>
        <p:nvSpPr>
          <p:cNvPr id="2458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2F1FFA4-5D11-42A7-8630-235394BE511E}" type="slidenum">
              <a:rPr lang="en-US" smtClean="0">
                <a:solidFill>
                  <a:srgbClr val="000000"/>
                </a:solidFill>
              </a:rPr>
              <a:pPr eaLnBrk="1" hangingPunct="1"/>
              <a:t>6</a:t>
            </a:fld>
            <a:endParaRPr lang="en-US" smtClean="0">
              <a:solidFill>
                <a:srgbClr val="000000"/>
              </a:solidFill>
            </a:endParaRPr>
          </a:p>
        </p:txBody>
      </p:sp>
      <p:sp>
        <p:nvSpPr>
          <p:cNvPr id="6" name="Content Placeholder 4"/>
          <p:cNvSpPr>
            <a:spLocks noGrp="1"/>
          </p:cNvSpPr>
          <p:nvPr>
            <p:ph idx="1"/>
          </p:nvPr>
        </p:nvSpPr>
        <p:spPr>
          <a:xfrm>
            <a:off x="457200" y="1716065"/>
            <a:ext cx="8229600" cy="4566127"/>
          </a:xfrm>
        </p:spPr>
        <p:txBody>
          <a:bodyPr>
            <a:normAutofit/>
          </a:bodyPr>
          <a:lstStyle/>
          <a:p>
            <a:pPr marL="0" indent="0"/>
            <a:r>
              <a:rPr lang="en-US" sz="1800" dirty="0" smtClean="0">
                <a:solidFill>
                  <a:schemeClr val="tx1"/>
                </a:solidFill>
                <a:ea typeface="ＭＳ Ｐゴシック" pitchFamily="34" charset="-128"/>
              </a:rPr>
              <a:t>Requirement : ISO 17025 Clause 4.3.2.2 c</a:t>
            </a:r>
            <a:r>
              <a:rPr lang="en-US" sz="1800" dirty="0" smtClean="0">
                <a:solidFill>
                  <a:schemeClr val="tx1"/>
                </a:solidFill>
                <a:ea typeface="ＭＳ Ｐゴシック" pitchFamily="34" charset="-128"/>
              </a:rPr>
              <a:t>) </a:t>
            </a:r>
            <a:r>
              <a:rPr lang="en-US" sz="1800" dirty="0">
                <a:solidFill>
                  <a:schemeClr val="tx1"/>
                </a:solidFill>
                <a:ea typeface="ＭＳ Ｐゴシック" pitchFamily="34" charset="-128"/>
              </a:rPr>
              <a:t>and 11-LO-W0404, Local Sample </a:t>
            </a:r>
            <a:r>
              <a:rPr lang="en-US" sz="1800" dirty="0" smtClean="0">
                <a:solidFill>
                  <a:schemeClr val="tx1"/>
                </a:solidFill>
                <a:ea typeface="ＭＳ Ｐゴシック" pitchFamily="34" charset="-128"/>
              </a:rPr>
              <a:t>Handling Sec</a:t>
            </a:r>
            <a:r>
              <a:rPr lang="en-US" sz="1800" dirty="0">
                <a:solidFill>
                  <a:schemeClr val="tx1"/>
                </a:solidFill>
                <a:ea typeface="ＭＳ Ｐゴシック" pitchFamily="34" charset="-128"/>
              </a:rPr>
              <a:t>. 5.0, Applicable </a:t>
            </a:r>
            <a:r>
              <a:rPr lang="en-US" sz="1800" dirty="0" smtClean="0">
                <a:solidFill>
                  <a:schemeClr val="tx1"/>
                </a:solidFill>
                <a:ea typeface="ＭＳ Ｐゴシック" pitchFamily="34" charset="-128"/>
              </a:rPr>
              <a:t>Document</a:t>
            </a:r>
          </a:p>
          <a:p>
            <a:pPr marL="0" indent="0"/>
            <a:endParaRPr lang="en-US" sz="1800" dirty="0">
              <a:solidFill>
                <a:schemeClr val="tx1"/>
              </a:solidFill>
              <a:ea typeface="ＭＳ Ｐゴシック" pitchFamily="34" charset="-128"/>
            </a:endParaRPr>
          </a:p>
          <a:p>
            <a:pPr marL="0" indent="0"/>
            <a:r>
              <a:rPr lang="en-US" sz="1800" dirty="0" smtClean="0">
                <a:solidFill>
                  <a:schemeClr val="tx1"/>
                </a:solidFill>
                <a:ea typeface="ＭＳ Ｐゴシック" pitchFamily="34" charset="-128"/>
              </a:rPr>
              <a:t>Invalid or obsolete documents are promptly removed from all points of issue or use ……. </a:t>
            </a:r>
            <a:endParaRPr lang="en-US" sz="1800" dirty="0" smtClean="0">
              <a:solidFill>
                <a:schemeClr val="tx1"/>
              </a:solidFill>
              <a:ea typeface="ＭＳ Ｐゴシック" pitchFamily="34" charset="-128"/>
            </a:endParaRPr>
          </a:p>
          <a:p>
            <a:pPr marL="0" indent="0"/>
            <a:endParaRPr lang="en-US" sz="1800" dirty="0" smtClean="0">
              <a:solidFill>
                <a:schemeClr val="tx1"/>
              </a:solidFill>
              <a:ea typeface="ＭＳ Ｐゴシック" pitchFamily="34" charset="-128"/>
            </a:endParaRPr>
          </a:p>
          <a:p>
            <a:pPr marL="0" indent="0"/>
            <a:r>
              <a:rPr lang="en-US" sz="1800" dirty="0" smtClean="0">
                <a:solidFill>
                  <a:schemeClr val="tx1"/>
                </a:solidFill>
                <a:ea typeface="ＭＳ Ｐゴシック" pitchFamily="34" charset="-128"/>
              </a:rPr>
              <a:t>Non-compliance : 	</a:t>
            </a:r>
          </a:p>
          <a:p>
            <a:pPr marL="0" indent="0"/>
            <a:r>
              <a:rPr lang="en-US" sz="1800" dirty="0" smtClean="0">
                <a:solidFill>
                  <a:schemeClr val="tx1"/>
                </a:solidFill>
                <a:ea typeface="ＭＳ Ｐゴシック" pitchFamily="34" charset="-128"/>
              </a:rPr>
              <a:t>11-LO-F0855 (V1.0) is </a:t>
            </a:r>
            <a:r>
              <a:rPr lang="en-US" sz="1800" dirty="0" smtClean="0">
                <a:solidFill>
                  <a:schemeClr val="tx1"/>
                </a:solidFill>
                <a:ea typeface="ＭＳ Ｐゴシック" pitchFamily="34" charset="-128"/>
              </a:rPr>
              <a:t>used</a:t>
            </a:r>
            <a:r>
              <a:rPr lang="en-US" sz="1800" dirty="0" smtClean="0">
                <a:solidFill>
                  <a:schemeClr val="tx1"/>
                </a:solidFill>
                <a:ea typeface="ＭＳ Ｐゴシック" pitchFamily="34" charset="-128"/>
              </a:rPr>
              <a:t> </a:t>
            </a:r>
            <a:r>
              <a:rPr lang="en-US" sz="1800" dirty="0" smtClean="0">
                <a:solidFill>
                  <a:schemeClr val="tx1"/>
                </a:solidFill>
                <a:ea typeface="ＭＳ Ｐゴシック" pitchFamily="34" charset="-128"/>
              </a:rPr>
              <a:t>whereas the latest version in </a:t>
            </a:r>
            <a:r>
              <a:rPr lang="en-US" sz="1800" dirty="0" smtClean="0">
                <a:solidFill>
                  <a:schemeClr val="tx1"/>
                </a:solidFill>
                <a:ea typeface="ＭＳ Ｐゴシック" pitchFamily="34" charset="-128"/>
              </a:rPr>
              <a:t>DCS </a:t>
            </a:r>
            <a:r>
              <a:rPr lang="en-US" sz="1800" dirty="0" smtClean="0">
                <a:solidFill>
                  <a:schemeClr val="tx1"/>
                </a:solidFill>
                <a:ea typeface="ＭＳ Ｐゴシック" pitchFamily="34" charset="-128"/>
              </a:rPr>
              <a:t>is V5.0</a:t>
            </a:r>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Evidence :	Outdated version 11-LO-F0855 (V1.0) is in use</a:t>
            </a:r>
          </a:p>
          <a:p>
            <a:endParaRPr lang="en-US" sz="1800" dirty="0">
              <a:solidFill>
                <a:schemeClr val="tx1"/>
              </a:solidFill>
              <a:ea typeface="ＭＳ Ｐゴシック" pitchFamily="34" charset="-128"/>
            </a:endParaRPr>
          </a:p>
          <a:p>
            <a:r>
              <a:rPr lang="en-US" sz="1800" dirty="0" smtClean="0">
                <a:solidFill>
                  <a:schemeClr val="tx1"/>
                </a:solidFill>
                <a:ea typeface="ＭＳ Ｐゴシック" pitchFamily="34" charset="-128"/>
              </a:rPr>
              <a:t>Responsible Person :	</a:t>
            </a:r>
            <a:r>
              <a:rPr lang="en-US" sz="1800" dirty="0" smtClean="0">
                <a:solidFill>
                  <a:schemeClr val="tx1"/>
                </a:solidFill>
                <a:ea typeface="ＭＳ Ｐゴシック" pitchFamily="34" charset="-128"/>
              </a:rPr>
              <a:t>Else Man </a:t>
            </a:r>
            <a:r>
              <a:rPr lang="en-US" sz="1800" dirty="0" smtClean="0">
                <a:solidFill>
                  <a:srgbClr val="7030A0"/>
                </a:solidFill>
                <a:effectLst>
                  <a:outerShdw blurRad="38100" dist="38100" dir="2700000" algn="tl">
                    <a:srgbClr val="000000">
                      <a:alpha val="43137"/>
                    </a:srgbClr>
                  </a:outerShdw>
                </a:effectLst>
                <a:ea typeface="ＭＳ Ｐゴシック" pitchFamily="34" charset="-128"/>
              </a:rPr>
              <a:t>(CAR# 173917126)</a:t>
            </a:r>
            <a:endParaRPr lang="en-US" sz="1800" dirty="0" smtClean="0">
              <a:solidFill>
                <a:srgbClr val="7030A0"/>
              </a:solidFill>
              <a:effectLst>
                <a:outerShdw blurRad="38100" dist="38100" dir="2700000" algn="tl">
                  <a:srgbClr val="000000">
                    <a:alpha val="43137"/>
                  </a:srgbClr>
                </a:outerShdw>
              </a:effectLst>
              <a:ea typeface="ＭＳ Ｐゴシック" pitchFamily="34" charset="-128"/>
            </a:endParaRPr>
          </a:p>
        </p:txBody>
      </p:sp>
    </p:spTree>
    <p:extLst>
      <p:ext uri="{BB962C8B-B14F-4D97-AF65-F5344CB8AC3E}">
        <p14:creationId xmlns:p14="http://schemas.microsoft.com/office/powerpoint/2010/main" val="38014508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dirty="0" smtClean="0">
                <a:latin typeface="Arial" pitchFamily="34" charset="0"/>
                <a:ea typeface="Geneva"/>
                <a:cs typeface="Geneva"/>
              </a:rPr>
              <a:t>Quick Fix 1 </a:t>
            </a:r>
            <a:r>
              <a:rPr lang="en-US" dirty="0" smtClean="0">
                <a:latin typeface="Arial" pitchFamily="34" charset="0"/>
                <a:ea typeface="ＭＳ Ｐゴシック" pitchFamily="34" charset="-128"/>
                <a:cs typeface="Geneva"/>
              </a:rPr>
              <a:t>–  </a:t>
            </a:r>
            <a:r>
              <a:rPr lang="en-US" dirty="0" smtClean="0">
                <a:latin typeface="Arial" pitchFamily="34" charset="0"/>
                <a:ea typeface="ＭＳ Ｐゴシック" pitchFamily="34" charset="-128"/>
                <a:cs typeface="Geneva"/>
              </a:rPr>
              <a:t>from Ringo Yu</a:t>
            </a:r>
          </a:p>
        </p:txBody>
      </p:sp>
      <p:sp>
        <p:nvSpPr>
          <p:cNvPr id="24579" name="Content Placeholder 4"/>
          <p:cNvSpPr>
            <a:spLocks noGrp="1"/>
          </p:cNvSpPr>
          <p:nvPr>
            <p:ph idx="1"/>
          </p:nvPr>
        </p:nvSpPr>
        <p:spPr>
          <a:xfrm>
            <a:off x="457200" y="1417638"/>
            <a:ext cx="8229600" cy="4566127"/>
          </a:xfrm>
        </p:spPr>
        <p:txBody>
          <a:bodyPr>
            <a:noAutofit/>
          </a:bodyPr>
          <a:lstStyle/>
          <a:p>
            <a:r>
              <a:rPr lang="en-US" sz="1800" dirty="0" smtClean="0">
                <a:solidFill>
                  <a:schemeClr val="tx1"/>
                </a:solidFill>
                <a:ea typeface="ＭＳ Ｐゴシック" pitchFamily="34" charset="-128"/>
              </a:rPr>
              <a:t>Requirement : 00-OP-P0400, Sample Management Policy</a:t>
            </a:r>
          </a:p>
          <a:p>
            <a:endParaRPr lang="en-US" sz="1800" dirty="0">
              <a:solidFill>
                <a:schemeClr val="tx1"/>
              </a:solidFill>
              <a:ea typeface="ＭＳ Ｐゴシック" pitchFamily="34" charset="-128"/>
            </a:endParaRPr>
          </a:p>
          <a:p>
            <a:pPr marL="0" indent="0"/>
            <a:r>
              <a:rPr lang="en-US" sz="1800" dirty="0" smtClean="0">
                <a:solidFill>
                  <a:schemeClr val="tx1"/>
                </a:solidFill>
                <a:ea typeface="ＭＳ Ｐゴシック" pitchFamily="34" charset="-128"/>
              </a:rPr>
              <a:t>Sec 7.3.2 requires the </a:t>
            </a:r>
            <a:r>
              <a:rPr lang="en-US" sz="1800" dirty="0">
                <a:solidFill>
                  <a:schemeClr val="tx1"/>
                </a:solidFill>
                <a:ea typeface="ＭＳ Ｐゴシック" pitchFamily="34" charset="-128"/>
              </a:rPr>
              <a:t>unique sample ID number for samples is to be maintained for the entire life of a sample.  If a sample is sub-divided into multiple parts for testing or other purposes, each of the resulting parts shall be provided with a unique ID number. In such cases, the sample management system used shall be capable of correlating each resulting sample to its original sample ID number.</a:t>
            </a:r>
            <a:endParaRPr lang="en-US" sz="1800" dirty="0" smtClean="0">
              <a:solidFill>
                <a:schemeClr val="tx1"/>
              </a:solidFill>
              <a:ea typeface="ＭＳ Ｐゴシック" pitchFamily="34" charset="-128"/>
            </a:endParaRPr>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Non-compliance : 	Sample status can’t be identifiable</a:t>
            </a:r>
          </a:p>
          <a:p>
            <a:endParaRPr lang="en-US" sz="1800" dirty="0" smtClean="0">
              <a:solidFill>
                <a:schemeClr val="tx1"/>
              </a:solidFill>
              <a:ea typeface="ＭＳ Ｐゴシック" pitchFamily="34" charset="-128"/>
            </a:endParaRPr>
          </a:p>
          <a:p>
            <a:pPr marL="0" indent="0"/>
            <a:r>
              <a:rPr lang="en-US" sz="1800" dirty="0" smtClean="0">
                <a:solidFill>
                  <a:schemeClr val="tx1"/>
                </a:solidFill>
                <a:ea typeface="ＭＳ Ｐゴシック" pitchFamily="34" charset="-128"/>
              </a:rPr>
              <a:t>Evidence : 	Sample </a:t>
            </a:r>
            <a:r>
              <a:rPr lang="en-US" sz="1800" dirty="0">
                <a:solidFill>
                  <a:schemeClr val="tx1"/>
                </a:solidFill>
                <a:ea typeface="ＭＳ Ｐゴシック" pitchFamily="34" charset="-128"/>
              </a:rPr>
              <a:t>#537545 had been </a:t>
            </a:r>
            <a:r>
              <a:rPr lang="en-US" sz="1800" dirty="0" smtClean="0">
                <a:solidFill>
                  <a:schemeClr val="tx1"/>
                </a:solidFill>
                <a:ea typeface="ＭＳ Ｐゴシック" pitchFamily="34" charset="-128"/>
              </a:rPr>
              <a:t>split </a:t>
            </a:r>
            <a:r>
              <a:rPr lang="en-US" sz="1800" dirty="0">
                <a:solidFill>
                  <a:schemeClr val="tx1"/>
                </a:solidFill>
                <a:ea typeface="ＭＳ Ｐゴシック" pitchFamily="34" charset="-128"/>
              </a:rPr>
              <a:t>to #470553 by PH </a:t>
            </a:r>
            <a:r>
              <a:rPr lang="en-US" sz="1800" dirty="0" smtClean="0">
                <a:solidFill>
                  <a:schemeClr val="tx1"/>
                </a:solidFill>
                <a:ea typeface="ＭＳ Ｐゴシック" pitchFamily="34" charset="-128"/>
              </a:rPr>
              <a:t>but he/she didn't notify local </a:t>
            </a:r>
            <a:r>
              <a:rPr lang="en-US" sz="1800" dirty="0">
                <a:solidFill>
                  <a:schemeClr val="tx1"/>
                </a:solidFill>
                <a:ea typeface="ＭＳ Ｐゴシック" pitchFamily="34" charset="-128"/>
              </a:rPr>
              <a:t>sample staff. Hence, the </a:t>
            </a:r>
            <a:r>
              <a:rPr lang="en-US" sz="1800" dirty="0" smtClean="0">
                <a:solidFill>
                  <a:schemeClr val="tx1"/>
                </a:solidFill>
                <a:ea typeface="ＭＳ Ｐゴシック" pitchFamily="34" charset="-128"/>
              </a:rPr>
              <a:t>sample status is uncertainly / can’t be located (e.g.: Either In-House </a:t>
            </a:r>
            <a:r>
              <a:rPr lang="en-US" sz="1800" dirty="0">
                <a:solidFill>
                  <a:schemeClr val="tx1"/>
                </a:solidFill>
                <a:ea typeface="ＭＳ Ｐゴシック" pitchFamily="34" charset="-128"/>
              </a:rPr>
              <a:t>/ </a:t>
            </a:r>
            <a:r>
              <a:rPr lang="en-US" sz="1800" dirty="0" smtClean="0">
                <a:solidFill>
                  <a:schemeClr val="tx1"/>
                </a:solidFill>
                <a:ea typeface="ＭＳ Ｐゴシック" pitchFamily="34" charset="-128"/>
              </a:rPr>
              <a:t>Destroyed) is shown</a:t>
            </a:r>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Responsible Person :	German </a:t>
            </a:r>
            <a:r>
              <a:rPr lang="en-US" sz="1800" dirty="0" smtClean="0">
                <a:solidFill>
                  <a:schemeClr val="tx1"/>
                </a:solidFill>
                <a:ea typeface="ＭＳ Ｐゴシック" pitchFamily="34" charset="-128"/>
              </a:rPr>
              <a:t>Cheung </a:t>
            </a:r>
            <a:r>
              <a:rPr lang="en-US" sz="1800" dirty="0" smtClean="0">
                <a:solidFill>
                  <a:srgbClr val="7030A0"/>
                </a:solidFill>
                <a:ea typeface="ＭＳ Ｐゴシック" pitchFamily="34" charset="-128"/>
              </a:rPr>
              <a:t>(</a:t>
            </a:r>
            <a:r>
              <a:rPr lang="en-US" sz="1800" dirty="0" smtClean="0">
                <a:solidFill>
                  <a:srgbClr val="7030A0"/>
                </a:solidFill>
                <a:effectLst>
                  <a:outerShdw blurRad="38100" dist="38100" dir="2700000" algn="tl">
                    <a:srgbClr val="000000">
                      <a:alpha val="43137"/>
                    </a:srgbClr>
                  </a:outerShdw>
                </a:effectLst>
                <a:ea typeface="ＭＳ Ｐゴシック" pitchFamily="34" charset="-128"/>
              </a:rPr>
              <a:t>Fixed – the split sample #470553 has been allocated to NWT-VSIC-CAGE and would be destroyed from the record.)</a:t>
            </a:r>
            <a:endParaRPr lang="en-US" sz="1800" dirty="0" smtClean="0">
              <a:solidFill>
                <a:srgbClr val="7030A0"/>
              </a:solidFill>
              <a:effectLst>
                <a:outerShdw blurRad="38100" dist="38100" dir="2700000" algn="tl">
                  <a:srgbClr val="000000">
                    <a:alpha val="43137"/>
                  </a:srgbClr>
                </a:outerShdw>
              </a:effectLst>
              <a:ea typeface="ＭＳ Ｐゴシック" pitchFamily="34" charset="-128"/>
            </a:endParaRPr>
          </a:p>
        </p:txBody>
      </p:sp>
      <p:sp>
        <p:nvSpPr>
          <p:cNvPr id="2458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2F1FFA4-5D11-42A7-8630-235394BE511E}" type="slidenum">
              <a:rPr lang="en-US" smtClean="0">
                <a:solidFill>
                  <a:srgbClr val="000000"/>
                </a:solidFill>
              </a:rPr>
              <a:pPr eaLnBrk="1" hangingPunct="1"/>
              <a:t>7</a:t>
            </a:fld>
            <a:endParaRPr lang="en-US" smtClean="0">
              <a:solidFill>
                <a:srgbClr val="000000"/>
              </a:solidFill>
            </a:endParaRPr>
          </a:p>
        </p:txBody>
      </p:sp>
    </p:spTree>
    <p:extLst>
      <p:ext uri="{BB962C8B-B14F-4D97-AF65-F5344CB8AC3E}">
        <p14:creationId xmlns:p14="http://schemas.microsoft.com/office/powerpoint/2010/main" val="17642740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dirty="0" smtClean="0">
                <a:latin typeface="Arial" pitchFamily="34" charset="0"/>
                <a:ea typeface="ＭＳ Ｐゴシック" pitchFamily="34" charset="-128"/>
                <a:cs typeface="Geneva"/>
              </a:rPr>
              <a:t>Quick Fix </a:t>
            </a:r>
            <a:r>
              <a:rPr lang="en-US" dirty="0" smtClean="0">
                <a:latin typeface="Arial" pitchFamily="34" charset="0"/>
                <a:ea typeface="ＭＳ Ｐゴシック" pitchFamily="34" charset="-128"/>
                <a:cs typeface="Geneva"/>
              </a:rPr>
              <a:t>2 </a:t>
            </a:r>
            <a:r>
              <a:rPr lang="en-US" dirty="0" smtClean="0">
                <a:latin typeface="Arial" pitchFamily="34" charset="0"/>
                <a:ea typeface="ＭＳ Ｐゴシック" pitchFamily="34" charset="-128"/>
                <a:cs typeface="Geneva"/>
              </a:rPr>
              <a:t>–  from Brian Wong</a:t>
            </a:r>
          </a:p>
        </p:txBody>
      </p:sp>
      <p:sp>
        <p:nvSpPr>
          <p:cNvPr id="24579" name="Content Placeholder 4"/>
          <p:cNvSpPr>
            <a:spLocks noGrp="1"/>
          </p:cNvSpPr>
          <p:nvPr>
            <p:ph idx="1"/>
          </p:nvPr>
        </p:nvSpPr>
        <p:spPr>
          <a:xfrm>
            <a:off x="457200" y="1553227"/>
            <a:ext cx="8229600" cy="4559475"/>
          </a:xfrm>
        </p:spPr>
        <p:txBody>
          <a:bodyPr>
            <a:normAutofit/>
          </a:bodyPr>
          <a:lstStyle/>
          <a:p>
            <a:r>
              <a:rPr lang="en-US" sz="2000" dirty="0">
                <a:solidFill>
                  <a:schemeClr val="tx1"/>
                </a:solidFill>
                <a:ea typeface="ＭＳ Ｐゴシック" pitchFamily="34" charset="-128"/>
              </a:rPr>
              <a:t>Issue: </a:t>
            </a:r>
          </a:p>
          <a:p>
            <a:endParaRPr lang="en-US" sz="2000" dirty="0" smtClean="0">
              <a:solidFill>
                <a:schemeClr val="tx1"/>
              </a:solidFill>
              <a:ea typeface="ＭＳ Ｐゴシック" pitchFamily="34" charset="-128"/>
            </a:endParaRPr>
          </a:p>
          <a:p>
            <a:r>
              <a:rPr lang="en-US" sz="2000" dirty="0" smtClean="0">
                <a:solidFill>
                  <a:schemeClr val="tx1"/>
                </a:solidFill>
                <a:ea typeface="ＭＳ Ｐゴシック" pitchFamily="34" charset="-128"/>
              </a:rPr>
              <a:t>Project audit</a:t>
            </a:r>
          </a:p>
          <a:p>
            <a:pPr>
              <a:buAutoNum type="arabicParenR"/>
            </a:pPr>
            <a:r>
              <a:rPr lang="en-US" sz="2000" dirty="0" smtClean="0">
                <a:solidFill>
                  <a:schemeClr val="tx1"/>
                </a:solidFill>
                <a:ea typeface="ＭＳ Ｐゴシック" pitchFamily="34" charset="-128"/>
              </a:rPr>
              <a:t>CSA standard used in datasheet: CSA No. 9.0-96.  CSA standard mentioned in Test record summary: CSA No. 12</a:t>
            </a:r>
          </a:p>
          <a:p>
            <a:pPr>
              <a:buAutoNum type="arabicParenR"/>
            </a:pPr>
            <a:r>
              <a:rPr lang="en-US" sz="2000" dirty="0" smtClean="0">
                <a:solidFill>
                  <a:schemeClr val="tx1"/>
                </a:solidFill>
                <a:ea typeface="ＭＳ Ｐゴシック" pitchFamily="34" charset="-128"/>
              </a:rPr>
              <a:t>Datasheet tested under TDTDP.  No record in DAP system</a:t>
            </a:r>
          </a:p>
          <a:p>
            <a:pPr>
              <a:buAutoNum type="arabicParenR" startAt="3"/>
            </a:pPr>
            <a:endParaRPr lang="en-US" sz="2000" dirty="0" smtClean="0">
              <a:solidFill>
                <a:schemeClr val="tx1"/>
              </a:solidFill>
              <a:ea typeface="ＭＳ Ｐゴシック" pitchFamily="34" charset="-128"/>
            </a:endParaRPr>
          </a:p>
          <a:p>
            <a:pPr>
              <a:buAutoNum type="arabicParenR" startAt="3"/>
            </a:pPr>
            <a:endParaRPr lang="en-US" sz="2000" dirty="0" smtClean="0">
              <a:solidFill>
                <a:schemeClr val="tx1"/>
              </a:solidFill>
              <a:ea typeface="ＭＳ Ｐゴシック" pitchFamily="34" charset="-128"/>
            </a:endParaRPr>
          </a:p>
          <a:p>
            <a:r>
              <a:rPr lang="en-US" sz="2000" dirty="0" smtClean="0">
                <a:solidFill>
                  <a:schemeClr val="tx1"/>
                </a:solidFill>
                <a:ea typeface="ＭＳ Ｐゴシック" pitchFamily="34" charset="-128"/>
              </a:rPr>
              <a:t>Responsible By : </a:t>
            </a:r>
            <a:r>
              <a:rPr lang="en-US" sz="2000" dirty="0" err="1" smtClean="0">
                <a:solidFill>
                  <a:schemeClr val="tx1"/>
                </a:solidFill>
                <a:ea typeface="ＭＳ Ｐゴシック" pitchFamily="34" charset="-128"/>
              </a:rPr>
              <a:t>HokYin</a:t>
            </a:r>
            <a:r>
              <a:rPr lang="en-US" sz="2000" dirty="0" smtClean="0">
                <a:solidFill>
                  <a:schemeClr val="tx1"/>
                </a:solidFill>
                <a:ea typeface="ＭＳ Ｐゴシック" pitchFamily="34" charset="-128"/>
              </a:rPr>
              <a:t> Matthew Wong (Lighting)</a:t>
            </a:r>
          </a:p>
          <a:p>
            <a:pPr marL="0" indent="0"/>
            <a:r>
              <a:rPr lang="en-US" sz="2000" dirty="0">
                <a:solidFill>
                  <a:schemeClr val="tx1"/>
                </a:solidFill>
                <a:ea typeface="ＭＳ Ｐゴシック" pitchFamily="34" charset="-128"/>
              </a:rPr>
              <a:t>	</a:t>
            </a:r>
            <a:r>
              <a:rPr lang="en-US" sz="2000" dirty="0" smtClean="0">
                <a:solidFill>
                  <a:schemeClr val="tx1"/>
                </a:solidFill>
                <a:ea typeface="ＭＳ Ｐゴシック" pitchFamily="34" charset="-128"/>
              </a:rPr>
              <a:t>			    </a:t>
            </a:r>
            <a:r>
              <a:rPr lang="en-US" sz="2000" dirty="0" smtClean="0">
                <a:solidFill>
                  <a:srgbClr val="7030A0"/>
                </a:solidFill>
                <a:effectLst>
                  <a:outerShdw blurRad="38100" dist="38100" dir="2700000" algn="tl">
                    <a:srgbClr val="000000">
                      <a:alpha val="43137"/>
                    </a:srgbClr>
                  </a:outerShdw>
                </a:effectLst>
                <a:ea typeface="ＭＳ Ｐゴシック" pitchFamily="34" charset="-128"/>
              </a:rPr>
              <a:t>- Fixed (SR# 3547042.956737)</a:t>
            </a:r>
            <a:endParaRPr lang="en-US" sz="2000" dirty="0" smtClean="0">
              <a:solidFill>
                <a:srgbClr val="7030A0"/>
              </a:solidFill>
              <a:effectLst>
                <a:outerShdw blurRad="38100" dist="38100" dir="2700000" algn="tl">
                  <a:srgbClr val="000000">
                    <a:alpha val="43137"/>
                  </a:srgbClr>
                </a:outerShdw>
              </a:effectLst>
              <a:ea typeface="ＭＳ Ｐゴシック" pitchFamily="34" charset="-128"/>
            </a:endParaRPr>
          </a:p>
          <a:p>
            <a:endParaRPr lang="en-US" sz="2000" dirty="0" smtClean="0">
              <a:solidFill>
                <a:schemeClr val="tx1"/>
              </a:solidFill>
              <a:ea typeface="ＭＳ Ｐゴシック" pitchFamily="34" charset="-128"/>
            </a:endParaRPr>
          </a:p>
        </p:txBody>
      </p:sp>
      <p:sp>
        <p:nvSpPr>
          <p:cNvPr id="2458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2F1FFA4-5D11-42A7-8630-235394BE511E}" type="slidenum">
              <a:rPr lang="en-US" smtClean="0">
                <a:solidFill>
                  <a:srgbClr val="000000"/>
                </a:solidFill>
              </a:rPr>
              <a:pPr eaLnBrk="1" hangingPunct="1"/>
              <a:t>8</a:t>
            </a:fld>
            <a:endParaRPr lang="en-US" smtClean="0">
              <a:solidFill>
                <a:srgbClr val="000000"/>
              </a:solidFill>
            </a:endParaRPr>
          </a:p>
        </p:txBody>
      </p:sp>
    </p:spTree>
    <p:extLst>
      <p:ext uri="{BB962C8B-B14F-4D97-AF65-F5344CB8AC3E}">
        <p14:creationId xmlns:p14="http://schemas.microsoft.com/office/powerpoint/2010/main" val="33846215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dirty="0" smtClean="0">
                <a:latin typeface="Arial" pitchFamily="34" charset="0"/>
                <a:ea typeface="ＭＳ Ｐゴシック" pitchFamily="34" charset="-128"/>
                <a:cs typeface="Geneva"/>
              </a:rPr>
              <a:t>Quick Fix </a:t>
            </a:r>
            <a:r>
              <a:rPr lang="en-US" dirty="0" smtClean="0">
                <a:latin typeface="Arial" pitchFamily="34" charset="0"/>
                <a:ea typeface="ＭＳ Ｐゴシック" pitchFamily="34" charset="-128"/>
                <a:cs typeface="Geneva"/>
              </a:rPr>
              <a:t>3 </a:t>
            </a:r>
            <a:r>
              <a:rPr lang="en-US" dirty="0" smtClean="0">
                <a:latin typeface="Arial" pitchFamily="34" charset="0"/>
                <a:ea typeface="ＭＳ Ｐゴシック" pitchFamily="34" charset="-128"/>
                <a:cs typeface="Geneva"/>
              </a:rPr>
              <a:t>–  from Cathy Fan</a:t>
            </a:r>
          </a:p>
        </p:txBody>
      </p:sp>
      <p:sp>
        <p:nvSpPr>
          <p:cNvPr id="24579" name="Content Placeholder 4"/>
          <p:cNvSpPr>
            <a:spLocks noGrp="1"/>
          </p:cNvSpPr>
          <p:nvPr>
            <p:ph idx="1"/>
          </p:nvPr>
        </p:nvSpPr>
        <p:spPr>
          <a:xfrm>
            <a:off x="350729" y="1417638"/>
            <a:ext cx="8617907" cy="4431603"/>
          </a:xfrm>
        </p:spPr>
        <p:txBody>
          <a:bodyPr>
            <a:noAutofit/>
          </a:bodyPr>
          <a:lstStyle/>
          <a:p>
            <a:r>
              <a:rPr lang="en-US" sz="1600" dirty="0" smtClean="0">
                <a:solidFill>
                  <a:schemeClr val="tx1"/>
                </a:solidFill>
                <a:ea typeface="ＭＳ Ｐゴシック" pitchFamily="34" charset="-128"/>
              </a:rPr>
              <a:t>Issue: </a:t>
            </a:r>
          </a:p>
          <a:p>
            <a:r>
              <a:rPr lang="en-US" sz="1600" dirty="0" smtClean="0">
                <a:solidFill>
                  <a:schemeClr val="tx1"/>
                </a:solidFill>
              </a:rPr>
              <a:t>1) Wrong </a:t>
            </a:r>
            <a:r>
              <a:rPr lang="en-US" sz="1600" dirty="0">
                <a:solidFill>
                  <a:schemeClr val="tx1"/>
                </a:solidFill>
              </a:rPr>
              <a:t>project no. (4787449324) was shown on ECD </a:t>
            </a:r>
            <a:r>
              <a:rPr lang="en-US" sz="1600" dirty="0" smtClean="0">
                <a:solidFill>
                  <a:schemeClr val="tx1"/>
                </a:solidFill>
              </a:rPr>
              <a:t>letter in Project </a:t>
            </a:r>
            <a:r>
              <a:rPr lang="en-US" sz="1600" dirty="0" smtClean="0">
                <a:solidFill>
                  <a:schemeClr val="tx1"/>
                </a:solidFill>
                <a:ea typeface="ＭＳ Ｐゴシック" pitchFamily="34" charset="-128"/>
              </a:rPr>
              <a:t>4787447198</a:t>
            </a:r>
            <a:r>
              <a:rPr lang="en-US" sz="1600" dirty="0" smtClean="0">
                <a:solidFill>
                  <a:schemeClr val="tx1"/>
                </a:solidFill>
              </a:rPr>
              <a:t>.</a:t>
            </a:r>
          </a:p>
          <a:p>
            <a:pPr marL="0" indent="0"/>
            <a:r>
              <a:rPr lang="en-US" sz="1600" dirty="0" smtClean="0">
                <a:solidFill>
                  <a:schemeClr val="tx1"/>
                </a:solidFill>
              </a:rPr>
              <a:t>2) </a:t>
            </a:r>
            <a:r>
              <a:rPr lang="en-US" sz="1600" dirty="0">
                <a:solidFill>
                  <a:schemeClr val="tx1"/>
                </a:solidFill>
              </a:rPr>
              <a:t>No sample no. and test date recorded on </a:t>
            </a:r>
            <a:r>
              <a:rPr lang="en-US" sz="1600" dirty="0" smtClean="0">
                <a:solidFill>
                  <a:schemeClr val="tx1"/>
                </a:solidFill>
              </a:rPr>
              <a:t>datasheet </a:t>
            </a:r>
            <a:r>
              <a:rPr lang="en-US" sz="1600" dirty="0">
                <a:solidFill>
                  <a:schemeClr val="tx1"/>
                </a:solidFill>
              </a:rPr>
              <a:t>(</a:t>
            </a:r>
            <a:r>
              <a:rPr lang="en-US" sz="1600" dirty="0">
                <a:solidFill>
                  <a:schemeClr val="tx1"/>
                </a:solidFill>
                <a:ea typeface="ＭＳ Ｐゴシック" pitchFamily="34" charset="-128"/>
              </a:rPr>
              <a:t>Project 4787447198)</a:t>
            </a:r>
            <a:endParaRPr lang="en-US" sz="1600" dirty="0">
              <a:solidFill>
                <a:schemeClr val="tx1"/>
              </a:solidFill>
            </a:endParaRPr>
          </a:p>
          <a:p>
            <a:pPr marL="0" indent="0"/>
            <a:r>
              <a:rPr lang="en-US" sz="1600" dirty="0" smtClean="0">
                <a:solidFill>
                  <a:schemeClr val="tx1"/>
                </a:solidFill>
              </a:rPr>
              <a:t>3) </a:t>
            </a:r>
            <a:r>
              <a:rPr lang="en-US" sz="1600" dirty="0">
                <a:solidFill>
                  <a:schemeClr val="tx1"/>
                </a:solidFill>
              </a:rPr>
              <a:t>Test Demonstration: Resistance to </a:t>
            </a:r>
            <a:r>
              <a:rPr lang="en-US" sz="1600" dirty="0" smtClean="0">
                <a:solidFill>
                  <a:schemeClr val="tx1"/>
                </a:solidFill>
              </a:rPr>
              <a:t>Tracking  -</a:t>
            </a:r>
            <a:endParaRPr lang="en-US" sz="1600" dirty="0">
              <a:solidFill>
                <a:schemeClr val="tx1"/>
              </a:solidFill>
            </a:endParaRPr>
          </a:p>
          <a:p>
            <a:pPr marL="0" indent="0"/>
            <a:r>
              <a:rPr lang="en-US" sz="1600" dirty="0" smtClean="0">
                <a:solidFill>
                  <a:schemeClr val="tx1"/>
                </a:solidFill>
              </a:rPr>
              <a:t>Test </a:t>
            </a:r>
            <a:r>
              <a:rPr lang="en-US" sz="1600" dirty="0">
                <a:solidFill>
                  <a:schemeClr val="tx1"/>
                </a:solidFill>
              </a:rPr>
              <a:t>method required the solution NH4Cl to have a purity of not less than 99.8 %. The label on the container show only with &gt;=99.5 %</a:t>
            </a:r>
            <a:endParaRPr lang="en-US" sz="1600" dirty="0">
              <a:solidFill>
                <a:schemeClr val="tx1"/>
              </a:solidFill>
              <a:ea typeface="ＭＳ Ｐゴシック" pitchFamily="34" charset="-128"/>
            </a:endParaRPr>
          </a:p>
          <a:p>
            <a:pPr marL="0" indent="0"/>
            <a:endParaRPr lang="en-US" sz="1600" dirty="0">
              <a:solidFill>
                <a:schemeClr val="tx1"/>
              </a:solidFill>
              <a:ea typeface="ＭＳ Ｐゴシック" pitchFamily="34" charset="-128"/>
            </a:endParaRPr>
          </a:p>
          <a:p>
            <a:pPr marL="0" indent="0"/>
            <a:r>
              <a:rPr lang="en-US" sz="1600" dirty="0" smtClean="0">
                <a:solidFill>
                  <a:schemeClr val="tx1"/>
                </a:solidFill>
                <a:ea typeface="ＭＳ Ｐゴシック" pitchFamily="34" charset="-128"/>
              </a:rPr>
              <a:t>Solution: </a:t>
            </a:r>
          </a:p>
          <a:p>
            <a:pPr marL="463550" indent="-463550">
              <a:buFontTx/>
              <a:buAutoNum type="arabicParenR"/>
            </a:pPr>
            <a:r>
              <a:rPr lang="en-US" sz="1600" dirty="0" smtClean="0">
                <a:solidFill>
                  <a:schemeClr val="tx1"/>
                </a:solidFill>
                <a:ea typeface="ＭＳ Ｐゴシック" pitchFamily="34" charset="-128"/>
              </a:rPr>
              <a:t>Typo (confirmed by engineer). All other </a:t>
            </a:r>
            <a:r>
              <a:rPr lang="en-US" sz="1600" dirty="0" smtClean="0">
                <a:solidFill>
                  <a:schemeClr val="tx1"/>
                </a:solidFill>
                <a:ea typeface="ＭＳ Ｐゴシック" pitchFamily="34" charset="-128"/>
              </a:rPr>
              <a:t>documents </a:t>
            </a:r>
            <a:r>
              <a:rPr lang="en-US" sz="1600" dirty="0" smtClean="0">
                <a:solidFill>
                  <a:schemeClr val="tx1"/>
                </a:solidFill>
                <a:ea typeface="ＭＳ Ｐゴシック" pitchFamily="34" charset="-128"/>
              </a:rPr>
              <a:t>are with correct project no. </a:t>
            </a:r>
          </a:p>
          <a:p>
            <a:pPr marL="463550" indent="-463550"/>
            <a:r>
              <a:rPr lang="en-US" sz="1600" dirty="0">
                <a:solidFill>
                  <a:schemeClr val="tx1"/>
                </a:solidFill>
                <a:ea typeface="ＭＳ Ｐゴシック" pitchFamily="34" charset="-128"/>
              </a:rPr>
              <a:t> </a:t>
            </a:r>
            <a:r>
              <a:rPr lang="en-US" sz="1600" dirty="0" smtClean="0">
                <a:solidFill>
                  <a:schemeClr val="tx1"/>
                </a:solidFill>
                <a:ea typeface="ＭＳ Ｐゴシック" pitchFamily="34" charset="-128"/>
              </a:rPr>
              <a:t>      	Responsible </a:t>
            </a:r>
            <a:r>
              <a:rPr lang="en-US" sz="1600" dirty="0">
                <a:solidFill>
                  <a:schemeClr val="tx1"/>
                </a:solidFill>
                <a:ea typeface="ＭＳ Ｐゴシック" pitchFamily="34" charset="-128"/>
              </a:rPr>
              <a:t>Person : Joseph </a:t>
            </a:r>
            <a:r>
              <a:rPr lang="en-US" sz="1600" dirty="0" smtClean="0">
                <a:solidFill>
                  <a:schemeClr val="tx1"/>
                </a:solidFill>
                <a:ea typeface="ＭＳ Ｐゴシック" pitchFamily="34" charset="-128"/>
              </a:rPr>
              <a:t>Lie </a:t>
            </a:r>
            <a:r>
              <a:rPr lang="en-US" sz="1600" u="sng" dirty="0" smtClean="0">
                <a:solidFill>
                  <a:srgbClr val="7030A0"/>
                </a:solidFill>
                <a:effectLst>
                  <a:outerShdw blurRad="38100" dist="38100" dir="2700000" algn="tl">
                    <a:srgbClr val="000000">
                      <a:alpha val="43137"/>
                    </a:srgbClr>
                  </a:outerShdw>
                </a:effectLst>
                <a:ea typeface="ＭＳ Ｐゴシック" pitchFamily="34" charset="-128"/>
              </a:rPr>
              <a:t>(Noted by Joseph Lie, no amendment on ECD as already sent out to original ECD to the customer earlier.  Not intended to change ECD and re-send it to customer.)</a:t>
            </a:r>
            <a:endParaRPr lang="en-US" sz="1600" u="sng" dirty="0" smtClean="0">
              <a:solidFill>
                <a:srgbClr val="7030A0"/>
              </a:solidFill>
              <a:effectLst>
                <a:outerShdw blurRad="38100" dist="38100" dir="2700000" algn="tl">
                  <a:srgbClr val="000000">
                    <a:alpha val="43137"/>
                  </a:srgbClr>
                </a:outerShdw>
              </a:effectLst>
              <a:ea typeface="ＭＳ Ｐゴシック" pitchFamily="34" charset="-128"/>
            </a:endParaRPr>
          </a:p>
          <a:p>
            <a:pPr marL="463550" indent="-463550">
              <a:buAutoNum type="arabicParenR" startAt="2"/>
            </a:pPr>
            <a:r>
              <a:rPr lang="en-US" sz="1600" dirty="0" smtClean="0">
                <a:solidFill>
                  <a:schemeClr val="tx1"/>
                </a:solidFill>
                <a:ea typeface="ＭＳ Ｐゴシック" pitchFamily="34" charset="-128"/>
              </a:rPr>
              <a:t>Confirmed </a:t>
            </a:r>
            <a:r>
              <a:rPr lang="en-US" sz="1600" dirty="0">
                <a:solidFill>
                  <a:schemeClr val="tx1"/>
                </a:solidFill>
                <a:ea typeface="ＭＳ Ｐゴシック" pitchFamily="34" charset="-128"/>
              </a:rPr>
              <a:t>by engineer, the same samples were tested immediately after </a:t>
            </a:r>
            <a:r>
              <a:rPr lang="en-US" sz="1600" dirty="0" smtClean="0">
                <a:solidFill>
                  <a:schemeClr val="tx1"/>
                </a:solidFill>
                <a:ea typeface="ＭＳ Ｐゴシック" pitchFamily="34" charset="-128"/>
              </a:rPr>
              <a:t>Test</a:t>
            </a:r>
          </a:p>
          <a:p>
            <a:pPr marL="0" indent="0"/>
            <a:r>
              <a:rPr lang="en-US" sz="1600" dirty="0">
                <a:solidFill>
                  <a:schemeClr val="tx1"/>
                </a:solidFill>
                <a:ea typeface="ＭＳ Ｐゴシック" pitchFamily="34" charset="-128"/>
              </a:rPr>
              <a:t>	</a:t>
            </a:r>
            <a:r>
              <a:rPr lang="en-US" sz="1600" dirty="0" smtClean="0">
                <a:solidFill>
                  <a:schemeClr val="tx1"/>
                </a:solidFill>
                <a:ea typeface="ＭＳ Ｐゴシック" pitchFamily="34" charset="-128"/>
              </a:rPr>
              <a:t>Method </a:t>
            </a:r>
            <a:r>
              <a:rPr lang="en-US" sz="1600" dirty="0">
                <a:solidFill>
                  <a:schemeClr val="tx1"/>
                </a:solidFill>
                <a:ea typeface="ＭＳ Ｐゴシック" pitchFamily="34" charset="-128"/>
              </a:rPr>
              <a:t>A was  </a:t>
            </a:r>
            <a:r>
              <a:rPr lang="en-US" sz="1600" dirty="0" smtClean="0">
                <a:solidFill>
                  <a:schemeClr val="tx1"/>
                </a:solidFill>
                <a:ea typeface="ＭＳ Ｐゴシック" pitchFamily="34" charset="-128"/>
              </a:rPr>
              <a:t>conducted</a:t>
            </a:r>
            <a:r>
              <a:rPr lang="en-US" sz="1600" dirty="0">
                <a:solidFill>
                  <a:schemeClr val="tx1"/>
                </a:solidFill>
                <a:ea typeface="ＭＳ Ｐゴシック" pitchFamily="34" charset="-128"/>
              </a:rPr>
              <a:t>. </a:t>
            </a:r>
            <a:r>
              <a:rPr lang="en-US" sz="1600" dirty="0">
                <a:solidFill>
                  <a:srgbClr val="7030A0"/>
                </a:solidFill>
                <a:effectLst>
                  <a:outerShdw blurRad="38100" dist="38100" dir="2700000" algn="tl">
                    <a:srgbClr val="000000">
                      <a:alpha val="43137"/>
                    </a:srgbClr>
                  </a:outerShdw>
                </a:effectLst>
                <a:ea typeface="ＭＳ Ｐゴシック" pitchFamily="34" charset="-128"/>
              </a:rPr>
              <a:t>SR3547148.956793</a:t>
            </a:r>
            <a:r>
              <a:rPr lang="en-US" sz="1600" dirty="0">
                <a:solidFill>
                  <a:schemeClr val="tx1"/>
                </a:solidFill>
                <a:ea typeface="ＭＳ Ｐゴシック" pitchFamily="34" charset="-128"/>
              </a:rPr>
              <a:t> was created to clarify in more detail</a:t>
            </a:r>
            <a:r>
              <a:rPr lang="en-US" sz="1600" dirty="0" smtClean="0">
                <a:solidFill>
                  <a:schemeClr val="tx1"/>
                </a:solidFill>
                <a:ea typeface="ＭＳ Ｐゴシック" pitchFamily="34" charset="-128"/>
              </a:rPr>
              <a:t>.</a:t>
            </a:r>
          </a:p>
          <a:p>
            <a:pPr marL="463550" indent="-463550"/>
            <a:r>
              <a:rPr lang="en-US" sz="1600" dirty="0">
                <a:solidFill>
                  <a:schemeClr val="tx1"/>
                </a:solidFill>
                <a:ea typeface="ＭＳ Ｐゴシック" pitchFamily="34" charset="-128"/>
              </a:rPr>
              <a:t> </a:t>
            </a:r>
            <a:r>
              <a:rPr lang="en-US" sz="1600" dirty="0" smtClean="0">
                <a:solidFill>
                  <a:schemeClr val="tx1"/>
                </a:solidFill>
                <a:ea typeface="ＭＳ Ｐゴシック" pitchFamily="34" charset="-128"/>
              </a:rPr>
              <a:t>      	Responsible </a:t>
            </a:r>
            <a:r>
              <a:rPr lang="en-US" sz="1600" dirty="0">
                <a:solidFill>
                  <a:schemeClr val="tx1"/>
                </a:solidFill>
                <a:ea typeface="ＭＳ Ｐゴシック" pitchFamily="34" charset="-128"/>
              </a:rPr>
              <a:t>Person : Joseph </a:t>
            </a:r>
            <a:r>
              <a:rPr lang="en-US" sz="1600" dirty="0" smtClean="0">
                <a:solidFill>
                  <a:schemeClr val="tx1"/>
                </a:solidFill>
                <a:ea typeface="ＭＳ Ｐゴシック" pitchFamily="34" charset="-128"/>
              </a:rPr>
              <a:t>Lie  </a:t>
            </a:r>
            <a:r>
              <a:rPr lang="en-US" sz="1600" dirty="0" smtClean="0">
                <a:solidFill>
                  <a:srgbClr val="7030A0"/>
                </a:solidFill>
                <a:effectLst>
                  <a:outerShdw blurRad="38100" dist="38100" dir="2700000" algn="tl">
                    <a:srgbClr val="000000">
                      <a:alpha val="43137"/>
                    </a:srgbClr>
                  </a:outerShdw>
                </a:effectLst>
                <a:ea typeface="ＭＳ Ｐゴシック" pitchFamily="34" charset="-128"/>
              </a:rPr>
              <a:t>(Fixed)</a:t>
            </a:r>
            <a:endParaRPr lang="en-US" sz="1600" dirty="0">
              <a:solidFill>
                <a:srgbClr val="7030A0"/>
              </a:solidFill>
              <a:effectLst>
                <a:outerShdw blurRad="38100" dist="38100" dir="2700000" algn="tl">
                  <a:srgbClr val="000000">
                    <a:alpha val="43137"/>
                  </a:srgbClr>
                </a:outerShdw>
              </a:effectLst>
              <a:ea typeface="ＭＳ Ｐゴシック" pitchFamily="34" charset="-128"/>
            </a:endParaRPr>
          </a:p>
          <a:p>
            <a:pPr marL="463550" indent="-463550">
              <a:tabLst>
                <a:tab pos="463550" algn="l"/>
              </a:tabLst>
            </a:pPr>
            <a:r>
              <a:rPr lang="en-US" sz="1600" dirty="0" smtClean="0">
                <a:solidFill>
                  <a:schemeClr val="tx1"/>
                </a:solidFill>
                <a:ea typeface="ＭＳ Ｐゴシック" pitchFamily="34" charset="-128"/>
              </a:rPr>
              <a:t>3)  </a:t>
            </a:r>
            <a:r>
              <a:rPr lang="en-US" sz="1600" dirty="0" smtClean="0">
                <a:solidFill>
                  <a:schemeClr val="tx1"/>
                </a:solidFill>
                <a:ea typeface="ＭＳ Ｐゴシック" pitchFamily="34" charset="-128"/>
              </a:rPr>
              <a:t>	</a:t>
            </a:r>
            <a:r>
              <a:rPr lang="en-US" sz="1600" dirty="0" smtClean="0">
                <a:solidFill>
                  <a:schemeClr val="tx1"/>
                </a:solidFill>
              </a:rPr>
              <a:t>Provide </a:t>
            </a:r>
            <a:r>
              <a:rPr lang="en-US" sz="1600" dirty="0">
                <a:solidFill>
                  <a:schemeClr val="tx1"/>
                </a:solidFill>
              </a:rPr>
              <a:t>calibration certificate and proved the solution was calibrated with 100 % purity. Purchased </a:t>
            </a:r>
            <a:r>
              <a:rPr lang="en-US" sz="1600" dirty="0" smtClean="0">
                <a:solidFill>
                  <a:schemeClr val="tx1"/>
                </a:solidFill>
              </a:rPr>
              <a:t>solution </a:t>
            </a:r>
            <a:r>
              <a:rPr lang="en-US" sz="1600" dirty="0">
                <a:solidFill>
                  <a:schemeClr val="tx1"/>
                </a:solidFill>
              </a:rPr>
              <a:t>from other manufacture with the correct specification</a:t>
            </a:r>
            <a:r>
              <a:rPr lang="en-US" sz="1600" dirty="0" smtClean="0">
                <a:solidFill>
                  <a:schemeClr val="tx1"/>
                </a:solidFill>
              </a:rPr>
              <a:t>.</a:t>
            </a:r>
            <a:endParaRPr lang="en-US" sz="1600" dirty="0" smtClean="0">
              <a:solidFill>
                <a:schemeClr val="tx1"/>
              </a:solidFill>
              <a:ea typeface="ＭＳ Ｐゴシック" pitchFamily="34" charset="-128"/>
            </a:endParaRPr>
          </a:p>
          <a:p>
            <a:pPr marL="338138" indent="0"/>
            <a:r>
              <a:rPr lang="en-US" sz="1600" dirty="0">
                <a:solidFill>
                  <a:schemeClr val="tx1"/>
                </a:solidFill>
                <a:ea typeface="ＭＳ Ｐゴシック" pitchFamily="34" charset="-128"/>
              </a:rPr>
              <a:t>	</a:t>
            </a:r>
            <a:r>
              <a:rPr lang="en-US" sz="1600" dirty="0" smtClean="0">
                <a:solidFill>
                  <a:schemeClr val="tx1"/>
                </a:solidFill>
                <a:ea typeface="ＭＳ Ｐゴシック" pitchFamily="34" charset="-128"/>
              </a:rPr>
              <a:t>Responsible </a:t>
            </a:r>
            <a:r>
              <a:rPr lang="en-US" sz="1600" dirty="0" smtClean="0">
                <a:solidFill>
                  <a:schemeClr val="tx1"/>
                </a:solidFill>
                <a:ea typeface="ＭＳ Ｐゴシック" pitchFamily="34" charset="-128"/>
              </a:rPr>
              <a:t>Person : Ryan </a:t>
            </a:r>
            <a:r>
              <a:rPr lang="en-US" sz="1600" dirty="0" smtClean="0">
                <a:solidFill>
                  <a:schemeClr val="tx1"/>
                </a:solidFill>
                <a:ea typeface="ＭＳ Ｐゴシック" pitchFamily="34" charset="-128"/>
              </a:rPr>
              <a:t>Leung </a:t>
            </a:r>
            <a:r>
              <a:rPr lang="en-US" sz="1600" dirty="0" smtClean="0">
                <a:solidFill>
                  <a:srgbClr val="7030A0"/>
                </a:solidFill>
                <a:effectLst>
                  <a:outerShdw blurRad="38100" dist="38100" dir="2700000" algn="tl">
                    <a:srgbClr val="000000">
                      <a:alpha val="43137"/>
                    </a:srgbClr>
                  </a:outerShdw>
                </a:effectLst>
                <a:ea typeface="ＭＳ Ｐゴシック" pitchFamily="34" charset="-128"/>
              </a:rPr>
              <a:t>(Fixed – COA showed the result of purity was 100%)</a:t>
            </a:r>
            <a:endParaRPr lang="en-US" sz="1600" dirty="0" smtClean="0">
              <a:solidFill>
                <a:srgbClr val="7030A0"/>
              </a:solidFill>
              <a:effectLst>
                <a:outerShdw blurRad="38100" dist="38100" dir="2700000" algn="tl">
                  <a:srgbClr val="000000">
                    <a:alpha val="43137"/>
                  </a:srgbClr>
                </a:outerShdw>
              </a:effectLst>
              <a:ea typeface="ＭＳ Ｐゴシック" pitchFamily="34" charset="-128"/>
            </a:endParaRPr>
          </a:p>
        </p:txBody>
      </p:sp>
      <p:sp>
        <p:nvSpPr>
          <p:cNvPr id="2458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2F1FFA4-5D11-42A7-8630-235394BE511E}" type="slidenum">
              <a:rPr lang="en-US" smtClean="0">
                <a:solidFill>
                  <a:srgbClr val="000000"/>
                </a:solidFill>
              </a:rPr>
              <a:pPr eaLnBrk="1" hangingPunct="1"/>
              <a:t>9</a:t>
            </a:fld>
            <a:endParaRPr lang="en-US" smtClean="0">
              <a:solidFill>
                <a:srgbClr val="000000"/>
              </a:solidFill>
            </a:endParaRPr>
          </a:p>
        </p:txBody>
      </p:sp>
    </p:spTree>
    <p:extLst>
      <p:ext uri="{BB962C8B-B14F-4D97-AF65-F5344CB8AC3E}">
        <p14:creationId xmlns:p14="http://schemas.microsoft.com/office/powerpoint/2010/main" val="1124580667"/>
      </p:ext>
    </p:extLst>
  </p:cSld>
  <p:clrMapOvr>
    <a:masterClrMapping/>
  </p:clrMapOvr>
  <p:timing>
    <p:tnLst>
      <p:par>
        <p:cTn id="1" dur="indefinite" restart="never" nodeType="tmRoot"/>
      </p:par>
    </p:tnLst>
  </p:timing>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UL_Basic_011010">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1_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4.xml><?xml version="1.0" encoding="utf-8"?>
<a:theme xmlns:a="http://schemas.openxmlformats.org/drawingml/2006/main" name="2_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5.xml><?xml version="1.0" encoding="utf-8"?>
<a:theme xmlns:a="http://schemas.openxmlformats.org/drawingml/2006/main" name="3_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7466</TotalTime>
  <Words>2337</Words>
  <Application>Microsoft Office PowerPoint</Application>
  <PresentationFormat>On-screen Show (4:3)</PresentationFormat>
  <Paragraphs>381</Paragraphs>
  <Slides>32</Slides>
  <Notes>0</Notes>
  <HiddenSlides>0</HiddenSlides>
  <MMClips>0</MMClips>
  <ScaleCrop>false</ScaleCrop>
  <HeadingPairs>
    <vt:vector size="4" baseType="variant">
      <vt:variant>
        <vt:lpstr>Theme</vt:lpstr>
      </vt:variant>
      <vt:variant>
        <vt:i4>5</vt:i4>
      </vt:variant>
      <vt:variant>
        <vt:lpstr>Slide Titles</vt:lpstr>
      </vt:variant>
      <vt:variant>
        <vt:i4>32</vt:i4>
      </vt:variant>
    </vt:vector>
  </HeadingPairs>
  <TitlesOfParts>
    <vt:vector size="37" baseType="lpstr">
      <vt:lpstr>ULTemplate</vt:lpstr>
      <vt:lpstr>UL_Basic_011010</vt:lpstr>
      <vt:lpstr>1_ULTemplate</vt:lpstr>
      <vt:lpstr>2_ULTemplate</vt:lpstr>
      <vt:lpstr>3_ULTemplate</vt:lpstr>
      <vt:lpstr>Annual Internal Quality Audit - Closing Meeting</vt:lpstr>
      <vt:lpstr>Observation 1 –  from Brian Wong</vt:lpstr>
      <vt:lpstr>Observation 2 –  from Brian Wong</vt:lpstr>
      <vt:lpstr>Observation 3 –  from Brian Wong</vt:lpstr>
      <vt:lpstr>Observation 4 –  from Ringo Yu</vt:lpstr>
      <vt:lpstr>Observation 5 –  from Ringo Yu</vt:lpstr>
      <vt:lpstr>Quick Fix 1 –  from Ringo Yu</vt:lpstr>
      <vt:lpstr>Quick Fix 2 –  from Brian Wong</vt:lpstr>
      <vt:lpstr>Quick Fix 3 –  from Cathy Fan</vt:lpstr>
      <vt:lpstr>Quick Fix 4 – from Else Man</vt:lpstr>
      <vt:lpstr>Quick Fix 5 - from Else Man</vt:lpstr>
      <vt:lpstr>Quick Fix 6 - from Else Man</vt:lpstr>
      <vt:lpstr>Quick Fix 7 –  from Shannon Tsui</vt:lpstr>
      <vt:lpstr>Quick Fix 8 –  from Shannon Tsui/Suki Kwong</vt:lpstr>
      <vt:lpstr>Quick Fix 9 –  from Ringo Yu</vt:lpstr>
      <vt:lpstr>Quick Fix 10 –  from Simy Li</vt:lpstr>
      <vt:lpstr>Quick Fix 11 –  from Suki Kwong</vt:lpstr>
      <vt:lpstr>PowerPoint Presentation</vt:lpstr>
      <vt:lpstr>PowerPoint Presentation</vt:lpstr>
      <vt:lpstr>Quick Fix 13 –  from Suki Kwong</vt:lpstr>
      <vt:lpstr>Quick Fix 14 –  from Simy Li</vt:lpstr>
      <vt:lpstr>Quick Fix 14 –  from Simy Li (Con’d)</vt:lpstr>
      <vt:lpstr>Recommendation 1 –  from Brian Wong</vt:lpstr>
      <vt:lpstr>Recommendation 2 –  from Cathy Fan</vt:lpstr>
      <vt:lpstr>Recommendation 3 –  from Cammy Hung</vt:lpstr>
      <vt:lpstr>Recommendation 4 –  from Ringo Yu</vt:lpstr>
      <vt:lpstr>Recommendation 5 –  from Ringo Yu</vt:lpstr>
      <vt:lpstr>Recommendation 6 –  from Ringo Yu</vt:lpstr>
      <vt:lpstr>Recommendation 7 –  from Ringo Yu</vt:lpstr>
      <vt:lpstr>Recommendation 8 –  from Simy Li</vt:lpstr>
      <vt:lpstr>End</vt:lpstr>
      <vt:lpstr>Finding 2 –  from Shannon Tsui</vt:lpstr>
    </vt:vector>
  </TitlesOfParts>
  <Company>Rasputin School of Magic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Helvetica bold 30 pts two lines</dc:title>
  <dc:creator>T. Player</dc:creator>
  <cp:lastModifiedBy>Li, Simy</cp:lastModifiedBy>
  <cp:revision>207</cp:revision>
  <dcterms:created xsi:type="dcterms:W3CDTF">2010-12-21T03:48:07Z</dcterms:created>
  <dcterms:modified xsi:type="dcterms:W3CDTF">2017-03-08T11:01:03Z</dcterms:modified>
</cp:coreProperties>
</file>