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919" r:id="rId2"/>
    <p:sldMasterId id="2147484173" r:id="rId3"/>
    <p:sldMasterId id="2147484249" r:id="rId4"/>
    <p:sldMasterId id="2147484437" r:id="rId5"/>
  </p:sldMasterIdLst>
  <p:notesMasterIdLst>
    <p:notesMasterId r:id="rId26"/>
  </p:notesMasterIdLst>
  <p:handoutMasterIdLst>
    <p:handoutMasterId r:id="rId27"/>
  </p:handoutMasterIdLst>
  <p:sldIdLst>
    <p:sldId id="567" r:id="rId6"/>
    <p:sldId id="589" r:id="rId7"/>
    <p:sldId id="581" r:id="rId8"/>
    <p:sldId id="590" r:id="rId9"/>
    <p:sldId id="571" r:id="rId10"/>
    <p:sldId id="591" r:id="rId11"/>
    <p:sldId id="428" r:id="rId12"/>
    <p:sldId id="568" r:id="rId13"/>
    <p:sldId id="569" r:id="rId14"/>
    <p:sldId id="583" r:id="rId15"/>
    <p:sldId id="588" r:id="rId16"/>
    <p:sldId id="556" r:id="rId17"/>
    <p:sldId id="573" r:id="rId18"/>
    <p:sldId id="557" r:id="rId19"/>
    <p:sldId id="558" r:id="rId20"/>
    <p:sldId id="559" r:id="rId21"/>
    <p:sldId id="560" r:id="rId22"/>
    <p:sldId id="561" r:id="rId23"/>
    <p:sldId id="563" r:id="rId24"/>
    <p:sldId id="586" r:id="rId25"/>
  </p:sldIdLst>
  <p:sldSz cx="9144000" cy="6858000" type="screen4x3"/>
  <p:notesSz cx="7010400" cy="9236075"/>
  <p:defaultTextStyle>
    <a:defPPr>
      <a:defRPr lang="en-US"/>
    </a:defPPr>
    <a:lvl1pPr algn="l" defTabSz="455337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5337" algn="l" defTabSz="455337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0704" algn="l" defTabSz="455337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66070" algn="l" defTabSz="455337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1420" algn="l" defTabSz="455337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76788" algn="l" defTabSz="455337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32136" algn="l" defTabSz="455337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187487" algn="l" defTabSz="455337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42829" algn="l" defTabSz="455337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ield, Amy" initials="FA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BEFAB"/>
    <a:srgbClr val="D99393"/>
    <a:srgbClr val="FDC835"/>
    <a:srgbClr val="D94020"/>
    <a:srgbClr val="C00000"/>
    <a:srgbClr val="0070C0"/>
    <a:srgbClr val="8BCDFF"/>
    <a:srgbClr val="459D2D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95" autoAdjust="0"/>
    <p:restoredTop sz="88921" autoAdjust="0"/>
  </p:normalViewPr>
  <p:slideViewPr>
    <p:cSldViewPr snapToGrid="0" snapToObjects="1" showGuides="1">
      <p:cViewPr>
        <p:scale>
          <a:sx n="80" d="100"/>
          <a:sy n="80" d="100"/>
        </p:scale>
        <p:origin x="-1374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-1242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mailto:CustomerAdvocacy@ul.com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mailto:CustomerAdvocacy@ul.co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5CFD6D-6C01-4325-BF63-90F46544E81E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3886EB-2039-409D-AB06-E0A028F032AB}">
      <dgm:prSet phldrT="[Text]" custT="1"/>
      <dgm:spPr/>
      <dgm:t>
        <a:bodyPr/>
        <a:lstStyle/>
        <a:p>
          <a:r>
            <a:rPr lang="es-MX" sz="14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Customer Advocacy</a:t>
          </a:r>
          <a:endParaRPr lang="en-US" sz="1400" b="1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125C1AC-ECAC-47DA-8066-6CA640D1C60E}" type="parTrans" cxnId="{B8F807B8-3D14-42D2-BA34-DC1331F0C644}">
      <dgm:prSet/>
      <dgm:spPr/>
      <dgm:t>
        <a:bodyPr/>
        <a:lstStyle/>
        <a:p>
          <a:endParaRPr lang="en-US" sz="1400"/>
        </a:p>
      </dgm:t>
    </dgm:pt>
    <dgm:pt modelId="{036787A1-EB8F-43D5-AFFD-60BC77CDBEF3}" type="sibTrans" cxnId="{B8F807B8-3D14-42D2-BA34-DC1331F0C644}">
      <dgm:prSet/>
      <dgm:spPr/>
      <dgm:t>
        <a:bodyPr/>
        <a:lstStyle/>
        <a:p>
          <a:endParaRPr lang="en-US" sz="1400"/>
        </a:p>
      </dgm:t>
    </dgm:pt>
    <dgm:pt modelId="{9D19675D-137A-4F22-ADFA-72E3BE73B4BD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MX" sz="12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Customer Experience Survey</a:t>
          </a:r>
          <a:endParaRPr lang="en-US" sz="1200" b="1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70A8D450-ED0F-452A-A00E-36F3DD243AD5}" type="parTrans" cxnId="{38C0FA7D-26F8-4016-A33A-07A21940A745}">
      <dgm:prSet/>
      <dgm:spPr>
        <a:ln>
          <a:headEnd type="triangle"/>
          <a:tailEnd type="none"/>
        </a:ln>
      </dgm:spPr>
      <dgm:t>
        <a:bodyPr/>
        <a:lstStyle/>
        <a:p>
          <a:endParaRPr lang="en-US" sz="1400"/>
        </a:p>
      </dgm:t>
    </dgm:pt>
    <dgm:pt modelId="{EFF1FA69-7B4E-4A17-B7E3-9A5FBE8B7252}" type="sibTrans" cxnId="{38C0FA7D-26F8-4016-A33A-07A21940A745}">
      <dgm:prSet/>
      <dgm:spPr/>
      <dgm:t>
        <a:bodyPr/>
        <a:lstStyle/>
        <a:p>
          <a:endParaRPr lang="en-US" sz="1400"/>
        </a:p>
      </dgm:t>
    </dgm:pt>
    <dgm:pt modelId="{BCDA8291-CC0A-4141-A78D-A534B935CE0B}">
      <dgm:prSet phldrT="[Text]" custT="1"/>
      <dgm:spPr>
        <a:solidFill>
          <a:srgbClr val="00B0F0"/>
        </a:solidFill>
      </dgm:spPr>
      <dgm:t>
        <a:bodyPr/>
        <a:lstStyle/>
        <a:p>
          <a:r>
            <a:rPr lang="es-MX" sz="12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CEC / Local Customer Service</a:t>
          </a:r>
          <a:endParaRPr lang="en-US" sz="1200" b="1" dirty="0"/>
        </a:p>
      </dgm:t>
    </dgm:pt>
    <dgm:pt modelId="{039099D6-EBD2-4A23-9001-3412929F162D}" type="parTrans" cxnId="{7A588C70-02CA-4703-8AF4-52CB3A712B2D}">
      <dgm:prSet/>
      <dgm:spPr>
        <a:ln>
          <a:headEnd type="triangle"/>
          <a:tailEnd type="none"/>
        </a:ln>
      </dgm:spPr>
      <dgm:t>
        <a:bodyPr/>
        <a:lstStyle/>
        <a:p>
          <a:endParaRPr lang="en-US" sz="1400"/>
        </a:p>
      </dgm:t>
    </dgm:pt>
    <dgm:pt modelId="{4B87CCD4-EF54-48EA-B53E-B3EDF576414C}" type="sibTrans" cxnId="{7A588C70-02CA-4703-8AF4-52CB3A712B2D}">
      <dgm:prSet/>
      <dgm:spPr/>
      <dgm:t>
        <a:bodyPr/>
        <a:lstStyle/>
        <a:p>
          <a:endParaRPr lang="en-US" sz="1400"/>
        </a:p>
      </dgm:t>
    </dgm:pt>
    <dgm:pt modelId="{0057C29B-1CB6-4E22-B11A-6BE43245CA7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s-MX" sz="12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Online Customer Feedback Form</a:t>
          </a:r>
          <a:endParaRPr lang="en-US" sz="1200" b="1" dirty="0"/>
        </a:p>
      </dgm:t>
    </dgm:pt>
    <dgm:pt modelId="{69D17C36-CBD9-46E8-8C81-78D198EB4B0B}" type="sibTrans" cxnId="{1963144F-F460-4699-9333-536D489990B9}">
      <dgm:prSet/>
      <dgm:spPr/>
      <dgm:t>
        <a:bodyPr/>
        <a:lstStyle/>
        <a:p>
          <a:endParaRPr lang="en-US" sz="1400"/>
        </a:p>
      </dgm:t>
    </dgm:pt>
    <dgm:pt modelId="{CBD37CAA-CDBD-46F8-9EFB-76A7BA53D511}" type="parTrans" cxnId="{1963144F-F460-4699-9333-536D489990B9}">
      <dgm:prSet/>
      <dgm:spPr>
        <a:ln>
          <a:headEnd type="triangle"/>
          <a:tailEnd type="none"/>
        </a:ln>
      </dgm:spPr>
      <dgm:t>
        <a:bodyPr/>
        <a:lstStyle/>
        <a:p>
          <a:endParaRPr lang="en-US" sz="1400"/>
        </a:p>
      </dgm:t>
    </dgm:pt>
    <dgm:pt modelId="{6E981F9A-3E2D-448F-BD57-E9046E30A970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s-MX" sz="12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Field Inspectors, Label Center</a:t>
          </a:r>
          <a:endParaRPr lang="en-US" sz="1200" b="1" dirty="0"/>
        </a:p>
      </dgm:t>
    </dgm:pt>
    <dgm:pt modelId="{FFE82065-3CCE-4EA1-B461-C4B59B36B564}" type="parTrans" cxnId="{AF03176A-FF70-4E1F-9A5A-C3C108EEEDC9}">
      <dgm:prSet/>
      <dgm:spPr>
        <a:ln>
          <a:headEnd type="triangle"/>
          <a:tailEnd type="none"/>
        </a:ln>
      </dgm:spPr>
      <dgm:t>
        <a:bodyPr/>
        <a:lstStyle/>
        <a:p>
          <a:endParaRPr lang="en-US" sz="1400"/>
        </a:p>
      </dgm:t>
    </dgm:pt>
    <dgm:pt modelId="{A63F68B7-E8FE-4639-8F98-0D0EF586FD56}" type="sibTrans" cxnId="{AF03176A-FF70-4E1F-9A5A-C3C108EEEDC9}">
      <dgm:prSet/>
      <dgm:spPr/>
      <dgm:t>
        <a:bodyPr/>
        <a:lstStyle/>
        <a:p>
          <a:endParaRPr lang="en-US" sz="1400"/>
        </a:p>
      </dgm:t>
    </dgm:pt>
    <dgm:pt modelId="{ECF29493-E119-4485-BDE1-0118631E8669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s-MX" sz="12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hlinkClick xmlns:r="http://schemas.openxmlformats.org/officeDocument/2006/relationships" r:id="rId1"/>
            </a:rPr>
            <a:t>Customer Advocacy @ul.com</a:t>
          </a:r>
          <a:endParaRPr lang="en-US" sz="1200" b="1" dirty="0"/>
        </a:p>
      </dgm:t>
    </dgm:pt>
    <dgm:pt modelId="{155442AC-0574-45F0-9122-4AC372CEB72A}" type="parTrans" cxnId="{80D624B4-C9C2-420C-AFA5-F21D118B6767}">
      <dgm:prSet/>
      <dgm:spPr>
        <a:ln>
          <a:headEnd type="triangle"/>
          <a:tailEnd type="none"/>
        </a:ln>
      </dgm:spPr>
      <dgm:t>
        <a:bodyPr/>
        <a:lstStyle/>
        <a:p>
          <a:endParaRPr lang="en-US" sz="1400"/>
        </a:p>
      </dgm:t>
    </dgm:pt>
    <dgm:pt modelId="{9B1EB698-C416-44B1-AFC0-0554597E1E97}" type="sibTrans" cxnId="{80D624B4-C9C2-420C-AFA5-F21D118B6767}">
      <dgm:prSet/>
      <dgm:spPr/>
      <dgm:t>
        <a:bodyPr/>
        <a:lstStyle/>
        <a:p>
          <a:endParaRPr lang="en-US" sz="1400"/>
        </a:p>
      </dgm:t>
    </dgm:pt>
    <dgm:pt modelId="{33ACAB0C-6E8E-4761-B9C4-CE6326876DFC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200" b="1" noProof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Accounting</a:t>
          </a:r>
          <a:r>
            <a:rPr lang="es-MX" sz="12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/ </a:t>
          </a:r>
          <a:r>
            <a:rPr lang="en-US" sz="1200" b="1" noProof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Collections</a:t>
          </a:r>
          <a:endParaRPr lang="en-US" sz="1200" b="1" noProof="0" dirty="0"/>
        </a:p>
      </dgm:t>
    </dgm:pt>
    <dgm:pt modelId="{DF042477-7925-41CC-9E1C-890F791E6F2D}" type="parTrans" cxnId="{464C419A-459E-4803-AC01-68780F904AF5}">
      <dgm:prSet/>
      <dgm:spPr>
        <a:ln>
          <a:headEnd type="triangle"/>
          <a:tailEnd type="none"/>
        </a:ln>
      </dgm:spPr>
      <dgm:t>
        <a:bodyPr/>
        <a:lstStyle/>
        <a:p>
          <a:endParaRPr lang="en-US" sz="1400"/>
        </a:p>
      </dgm:t>
    </dgm:pt>
    <dgm:pt modelId="{712D7AB9-0692-484C-8EE4-336D8AACEE6D}" type="sibTrans" cxnId="{464C419A-459E-4803-AC01-68780F904AF5}">
      <dgm:prSet/>
      <dgm:spPr/>
      <dgm:t>
        <a:bodyPr/>
        <a:lstStyle/>
        <a:p>
          <a:endParaRPr lang="en-US" sz="1400"/>
        </a:p>
      </dgm:t>
    </dgm:pt>
    <dgm:pt modelId="{6280EBBF-C5CC-4F3A-AF84-B3C00B33253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2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Escalations from Senior Management</a:t>
          </a:r>
          <a:endParaRPr lang="en-US" sz="1200" b="1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5A1729ED-6328-4906-B383-1C5A4F998240}" type="parTrans" cxnId="{C6E38C24-951A-4D2A-9A53-F7489CC848D3}">
      <dgm:prSet/>
      <dgm:spPr>
        <a:ln>
          <a:headEnd type="triangle"/>
          <a:tailEnd type="none"/>
        </a:ln>
      </dgm:spPr>
      <dgm:t>
        <a:bodyPr/>
        <a:lstStyle/>
        <a:p>
          <a:endParaRPr lang="en-US"/>
        </a:p>
      </dgm:t>
    </dgm:pt>
    <dgm:pt modelId="{739434D7-0BCD-45CC-9200-59431AA90AA5}" type="sibTrans" cxnId="{C6E38C24-951A-4D2A-9A53-F7489CC848D3}">
      <dgm:prSet/>
      <dgm:spPr/>
      <dgm:t>
        <a:bodyPr/>
        <a:lstStyle/>
        <a:p>
          <a:endParaRPr lang="en-US"/>
        </a:p>
      </dgm:t>
    </dgm:pt>
    <dgm:pt modelId="{9833779F-421D-4957-AFD8-7170BE490B66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b="1" dirty="0" smtClean="0"/>
            <a:t>Sales</a:t>
          </a:r>
          <a:endParaRPr lang="en-US" sz="1200" b="1" dirty="0"/>
        </a:p>
      </dgm:t>
    </dgm:pt>
    <dgm:pt modelId="{04F8EC03-6183-48FD-9C32-D677533FDDF5}" type="parTrans" cxnId="{06141692-B2F4-4345-92E3-53984586A49B}">
      <dgm:prSet/>
      <dgm:spPr>
        <a:ln>
          <a:headEnd type="triangle"/>
          <a:tailEnd type="none"/>
        </a:ln>
      </dgm:spPr>
      <dgm:t>
        <a:bodyPr/>
        <a:lstStyle/>
        <a:p>
          <a:endParaRPr lang="en-US"/>
        </a:p>
      </dgm:t>
    </dgm:pt>
    <dgm:pt modelId="{7B5BDA24-26DF-4C50-A9AE-E3BAB3388CF0}" type="sibTrans" cxnId="{06141692-B2F4-4345-92E3-53984586A49B}">
      <dgm:prSet/>
      <dgm:spPr/>
      <dgm:t>
        <a:bodyPr/>
        <a:lstStyle/>
        <a:p>
          <a:endParaRPr lang="en-US"/>
        </a:p>
      </dgm:t>
    </dgm:pt>
    <dgm:pt modelId="{12642F11-AE15-44B9-8629-6926823C7252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200" b="1" noProof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Engineering</a:t>
          </a:r>
          <a:endParaRPr lang="en-US" sz="1200" b="1" noProof="0" dirty="0"/>
        </a:p>
      </dgm:t>
    </dgm:pt>
    <dgm:pt modelId="{BD07293F-F366-46BD-AF27-5777E432BC84}" type="parTrans" cxnId="{265830DB-3682-4869-B4E7-28D38F20A88B}">
      <dgm:prSet/>
      <dgm:spPr>
        <a:ln>
          <a:headEnd type="triangle"/>
          <a:tailEnd type="none"/>
        </a:ln>
      </dgm:spPr>
      <dgm:t>
        <a:bodyPr/>
        <a:lstStyle/>
        <a:p>
          <a:endParaRPr lang="en-US"/>
        </a:p>
      </dgm:t>
    </dgm:pt>
    <dgm:pt modelId="{39AB303A-0D25-4C91-816E-59A309C64DBA}" type="sibTrans" cxnId="{265830DB-3682-4869-B4E7-28D38F20A88B}">
      <dgm:prSet/>
      <dgm:spPr/>
      <dgm:t>
        <a:bodyPr/>
        <a:lstStyle/>
        <a:p>
          <a:endParaRPr lang="en-US"/>
        </a:p>
      </dgm:t>
    </dgm:pt>
    <dgm:pt modelId="{65E9FEC8-9A9C-40C4-A030-5E485C0FAEAF}" type="pres">
      <dgm:prSet presAssocID="{4B5CFD6D-6C01-4325-BF63-90F46544E81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F23CC4-B374-4F7D-9A99-CCE4D112CE44}" type="pres">
      <dgm:prSet presAssocID="{FA3886EB-2039-409D-AB06-E0A028F032AB}" presName="centerShape" presStyleLbl="node0" presStyleIdx="0" presStyleCnt="1" custScaleX="176956" custScaleY="137545"/>
      <dgm:spPr/>
      <dgm:t>
        <a:bodyPr/>
        <a:lstStyle/>
        <a:p>
          <a:endParaRPr lang="en-US"/>
        </a:p>
      </dgm:t>
    </dgm:pt>
    <dgm:pt modelId="{391821B5-1F69-4E09-8531-17B8F5C7A985}" type="pres">
      <dgm:prSet presAssocID="{70A8D450-ED0F-452A-A00E-36F3DD243AD5}" presName="Name9" presStyleLbl="parChTrans1D2" presStyleIdx="0" presStyleCnt="9"/>
      <dgm:spPr/>
      <dgm:t>
        <a:bodyPr/>
        <a:lstStyle/>
        <a:p>
          <a:endParaRPr lang="en-US"/>
        </a:p>
      </dgm:t>
    </dgm:pt>
    <dgm:pt modelId="{DD876F72-A2A5-4C00-AED5-1FFCE8060C60}" type="pres">
      <dgm:prSet presAssocID="{70A8D450-ED0F-452A-A00E-36F3DD243AD5}" presName="connTx" presStyleLbl="parChTrans1D2" presStyleIdx="0" presStyleCnt="9"/>
      <dgm:spPr/>
      <dgm:t>
        <a:bodyPr/>
        <a:lstStyle/>
        <a:p>
          <a:endParaRPr lang="en-US"/>
        </a:p>
      </dgm:t>
    </dgm:pt>
    <dgm:pt modelId="{47DD5500-0066-4DFF-899F-C95A091A6B0F}" type="pres">
      <dgm:prSet presAssocID="{9D19675D-137A-4F22-ADFA-72E3BE73B4BD}" presName="node" presStyleLbl="node1" presStyleIdx="0" presStyleCnt="9" custScaleX="127741" custScaleY="1039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1D239-0D7F-436A-97CC-89CFC39655D0}" type="pres">
      <dgm:prSet presAssocID="{5A1729ED-6328-4906-B383-1C5A4F998240}" presName="Name9" presStyleLbl="parChTrans1D2" presStyleIdx="1" presStyleCnt="9"/>
      <dgm:spPr/>
      <dgm:t>
        <a:bodyPr/>
        <a:lstStyle/>
        <a:p>
          <a:endParaRPr lang="en-US"/>
        </a:p>
      </dgm:t>
    </dgm:pt>
    <dgm:pt modelId="{229CF0F0-E884-4A83-8CFA-DAD2EF8C591F}" type="pres">
      <dgm:prSet presAssocID="{5A1729ED-6328-4906-B383-1C5A4F998240}" presName="connTx" presStyleLbl="parChTrans1D2" presStyleIdx="1" presStyleCnt="9"/>
      <dgm:spPr/>
      <dgm:t>
        <a:bodyPr/>
        <a:lstStyle/>
        <a:p>
          <a:endParaRPr lang="en-US"/>
        </a:p>
      </dgm:t>
    </dgm:pt>
    <dgm:pt modelId="{362F8549-5CD1-47F2-B471-06B864B1820B}" type="pres">
      <dgm:prSet presAssocID="{6280EBBF-C5CC-4F3A-AF84-B3C00B332533}" presName="node" presStyleLbl="node1" presStyleIdx="1" presStyleCnt="9" custScaleX="138176" custScaleY="1039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04324-CD38-44D9-9BD6-C91BFFA7433F}" type="pres">
      <dgm:prSet presAssocID="{039099D6-EBD2-4A23-9001-3412929F162D}" presName="Name9" presStyleLbl="parChTrans1D2" presStyleIdx="2" presStyleCnt="9"/>
      <dgm:spPr/>
      <dgm:t>
        <a:bodyPr/>
        <a:lstStyle/>
        <a:p>
          <a:endParaRPr lang="en-US"/>
        </a:p>
      </dgm:t>
    </dgm:pt>
    <dgm:pt modelId="{7159803B-96AA-48D9-BB14-74285A2A7BED}" type="pres">
      <dgm:prSet presAssocID="{039099D6-EBD2-4A23-9001-3412929F162D}" presName="connTx" presStyleLbl="parChTrans1D2" presStyleIdx="2" presStyleCnt="9"/>
      <dgm:spPr/>
      <dgm:t>
        <a:bodyPr/>
        <a:lstStyle/>
        <a:p>
          <a:endParaRPr lang="en-US"/>
        </a:p>
      </dgm:t>
    </dgm:pt>
    <dgm:pt modelId="{17EC1CF7-39B7-4D31-89F3-8E04B797AA25}" type="pres">
      <dgm:prSet presAssocID="{BCDA8291-CC0A-4141-A78D-A534B935CE0B}" presName="node" presStyleLbl="node1" presStyleIdx="2" presStyleCnt="9" custScaleX="127741" custScaleY="1039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9CCA7-DE38-4B53-BF24-9D3F26DFFFD3}" type="pres">
      <dgm:prSet presAssocID="{CBD37CAA-CDBD-46F8-9EFB-76A7BA53D511}" presName="Name9" presStyleLbl="parChTrans1D2" presStyleIdx="3" presStyleCnt="9"/>
      <dgm:spPr/>
      <dgm:t>
        <a:bodyPr/>
        <a:lstStyle/>
        <a:p>
          <a:endParaRPr lang="en-US"/>
        </a:p>
      </dgm:t>
    </dgm:pt>
    <dgm:pt modelId="{AE312A49-4F38-45FF-97E6-9B0B67D1C7E4}" type="pres">
      <dgm:prSet presAssocID="{CBD37CAA-CDBD-46F8-9EFB-76A7BA53D511}" presName="connTx" presStyleLbl="parChTrans1D2" presStyleIdx="3" presStyleCnt="9"/>
      <dgm:spPr/>
      <dgm:t>
        <a:bodyPr/>
        <a:lstStyle/>
        <a:p>
          <a:endParaRPr lang="en-US"/>
        </a:p>
      </dgm:t>
    </dgm:pt>
    <dgm:pt modelId="{BBA8155D-4DF9-45EF-B7E0-7873A37E85B4}" type="pres">
      <dgm:prSet presAssocID="{0057C29B-1CB6-4E22-B11A-6BE43245CA7B}" presName="node" presStyleLbl="node1" presStyleIdx="3" presStyleCnt="9" custScaleX="127741" custScaleY="1039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CA802-02AB-4E9E-B6E8-85F2FB0AB18C}" type="pres">
      <dgm:prSet presAssocID="{FFE82065-3CCE-4EA1-B461-C4B59B36B564}" presName="Name9" presStyleLbl="parChTrans1D2" presStyleIdx="4" presStyleCnt="9"/>
      <dgm:spPr/>
      <dgm:t>
        <a:bodyPr/>
        <a:lstStyle/>
        <a:p>
          <a:endParaRPr lang="en-US"/>
        </a:p>
      </dgm:t>
    </dgm:pt>
    <dgm:pt modelId="{A68C05A6-6E52-4220-A8D5-BF821D2AC85E}" type="pres">
      <dgm:prSet presAssocID="{FFE82065-3CCE-4EA1-B461-C4B59B36B564}" presName="connTx" presStyleLbl="parChTrans1D2" presStyleIdx="4" presStyleCnt="9"/>
      <dgm:spPr/>
      <dgm:t>
        <a:bodyPr/>
        <a:lstStyle/>
        <a:p>
          <a:endParaRPr lang="en-US"/>
        </a:p>
      </dgm:t>
    </dgm:pt>
    <dgm:pt modelId="{19ACB189-2C5B-4BA1-A9E0-3D356EA48035}" type="pres">
      <dgm:prSet presAssocID="{6E981F9A-3E2D-448F-BD57-E9046E30A970}" presName="node" presStyleLbl="node1" presStyleIdx="4" presStyleCnt="9" custScaleX="127741" custScaleY="1039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DAC49B-E705-45F1-B2B7-39D8BEC5F792}" type="pres">
      <dgm:prSet presAssocID="{155442AC-0574-45F0-9122-4AC372CEB72A}" presName="Name9" presStyleLbl="parChTrans1D2" presStyleIdx="5" presStyleCnt="9"/>
      <dgm:spPr/>
      <dgm:t>
        <a:bodyPr/>
        <a:lstStyle/>
        <a:p>
          <a:endParaRPr lang="en-US"/>
        </a:p>
      </dgm:t>
    </dgm:pt>
    <dgm:pt modelId="{5DF5DA89-B9E2-4F26-8C9C-4C9946F99F1B}" type="pres">
      <dgm:prSet presAssocID="{155442AC-0574-45F0-9122-4AC372CEB72A}" presName="connTx" presStyleLbl="parChTrans1D2" presStyleIdx="5" presStyleCnt="9"/>
      <dgm:spPr/>
      <dgm:t>
        <a:bodyPr/>
        <a:lstStyle/>
        <a:p>
          <a:endParaRPr lang="en-US"/>
        </a:p>
      </dgm:t>
    </dgm:pt>
    <dgm:pt modelId="{02705A08-7BDC-4762-8682-80A0BAD77C5A}" type="pres">
      <dgm:prSet presAssocID="{ECF29493-E119-4485-BDE1-0118631E8669}" presName="node" presStyleLbl="node1" presStyleIdx="5" presStyleCnt="9" custScaleX="127741" custScaleY="1039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A6412-A62E-4058-AC08-EEC307C5DCC6}" type="pres">
      <dgm:prSet presAssocID="{04F8EC03-6183-48FD-9C32-D677533FDDF5}" presName="Name9" presStyleLbl="parChTrans1D2" presStyleIdx="6" presStyleCnt="9"/>
      <dgm:spPr/>
      <dgm:t>
        <a:bodyPr/>
        <a:lstStyle/>
        <a:p>
          <a:endParaRPr lang="en-US"/>
        </a:p>
      </dgm:t>
    </dgm:pt>
    <dgm:pt modelId="{624B8C02-FC36-4948-9304-E5D08BE73E6B}" type="pres">
      <dgm:prSet presAssocID="{04F8EC03-6183-48FD-9C32-D677533FDDF5}" presName="connTx" presStyleLbl="parChTrans1D2" presStyleIdx="6" presStyleCnt="9"/>
      <dgm:spPr/>
      <dgm:t>
        <a:bodyPr/>
        <a:lstStyle/>
        <a:p>
          <a:endParaRPr lang="en-US"/>
        </a:p>
      </dgm:t>
    </dgm:pt>
    <dgm:pt modelId="{AD13E640-6758-452D-8D15-3464C25A36D2}" type="pres">
      <dgm:prSet presAssocID="{9833779F-421D-4957-AFD8-7170BE490B66}" presName="node" presStyleLbl="node1" presStyleIdx="6" presStyleCnt="9" custScaleX="127741" custScaleY="1039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4BBC15-4A44-40A1-A503-907C4F45B2B1}" type="pres">
      <dgm:prSet presAssocID="{DF042477-7925-41CC-9E1C-890F791E6F2D}" presName="Name9" presStyleLbl="parChTrans1D2" presStyleIdx="7" presStyleCnt="9"/>
      <dgm:spPr/>
      <dgm:t>
        <a:bodyPr/>
        <a:lstStyle/>
        <a:p>
          <a:endParaRPr lang="en-US"/>
        </a:p>
      </dgm:t>
    </dgm:pt>
    <dgm:pt modelId="{84515B6B-37E5-49FD-8E40-EADE5CD3CEE3}" type="pres">
      <dgm:prSet presAssocID="{DF042477-7925-41CC-9E1C-890F791E6F2D}" presName="connTx" presStyleLbl="parChTrans1D2" presStyleIdx="7" presStyleCnt="9"/>
      <dgm:spPr/>
      <dgm:t>
        <a:bodyPr/>
        <a:lstStyle/>
        <a:p>
          <a:endParaRPr lang="en-US"/>
        </a:p>
      </dgm:t>
    </dgm:pt>
    <dgm:pt modelId="{733C876C-DC37-4C84-8878-AB708B792CE3}" type="pres">
      <dgm:prSet presAssocID="{33ACAB0C-6E8E-4761-B9C4-CE6326876DFC}" presName="node" presStyleLbl="node1" presStyleIdx="7" presStyleCnt="9" custScaleX="127741" custScaleY="1039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BD30D-51EB-440C-B9B6-A2594B810E8E}" type="pres">
      <dgm:prSet presAssocID="{BD07293F-F366-46BD-AF27-5777E432BC84}" presName="Name9" presStyleLbl="parChTrans1D2" presStyleIdx="8" presStyleCnt="9"/>
      <dgm:spPr/>
      <dgm:t>
        <a:bodyPr/>
        <a:lstStyle/>
        <a:p>
          <a:endParaRPr lang="en-US"/>
        </a:p>
      </dgm:t>
    </dgm:pt>
    <dgm:pt modelId="{BA77C57B-263D-4B40-A061-4B91533DDD0A}" type="pres">
      <dgm:prSet presAssocID="{BD07293F-F366-46BD-AF27-5777E432BC84}" presName="connTx" presStyleLbl="parChTrans1D2" presStyleIdx="8" presStyleCnt="9"/>
      <dgm:spPr/>
      <dgm:t>
        <a:bodyPr/>
        <a:lstStyle/>
        <a:p>
          <a:endParaRPr lang="en-US"/>
        </a:p>
      </dgm:t>
    </dgm:pt>
    <dgm:pt modelId="{1BC8FE3F-68DC-470C-BF76-42F36908DFF0}" type="pres">
      <dgm:prSet presAssocID="{12642F11-AE15-44B9-8629-6926823C7252}" presName="node" presStyleLbl="node1" presStyleIdx="8" presStyleCnt="9" custScaleX="127741" custScaleY="1039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3B042A-D9A8-46F8-8D46-9C4DC0D359BF}" type="presOf" srcId="{039099D6-EBD2-4A23-9001-3412929F162D}" destId="{7159803B-96AA-48D9-BB14-74285A2A7BED}" srcOrd="1" destOrd="0" presId="urn:microsoft.com/office/officeart/2005/8/layout/radial1"/>
    <dgm:cxn modelId="{B7CFA0FD-BA5B-405E-862A-BCE079FA9848}" type="presOf" srcId="{BCDA8291-CC0A-4141-A78D-A534B935CE0B}" destId="{17EC1CF7-39B7-4D31-89F3-8E04B797AA25}" srcOrd="0" destOrd="0" presId="urn:microsoft.com/office/officeart/2005/8/layout/radial1"/>
    <dgm:cxn modelId="{06141692-B2F4-4345-92E3-53984586A49B}" srcId="{FA3886EB-2039-409D-AB06-E0A028F032AB}" destId="{9833779F-421D-4957-AFD8-7170BE490B66}" srcOrd="6" destOrd="0" parTransId="{04F8EC03-6183-48FD-9C32-D677533FDDF5}" sibTransId="{7B5BDA24-26DF-4C50-A9AE-E3BAB3388CF0}"/>
    <dgm:cxn modelId="{F0AC184A-D1F5-4926-BA2E-C5CE6D1A8D28}" type="presOf" srcId="{BD07293F-F366-46BD-AF27-5777E432BC84}" destId="{C68BD30D-51EB-440C-B9B6-A2594B810E8E}" srcOrd="0" destOrd="0" presId="urn:microsoft.com/office/officeart/2005/8/layout/radial1"/>
    <dgm:cxn modelId="{AF03176A-FF70-4E1F-9A5A-C3C108EEEDC9}" srcId="{FA3886EB-2039-409D-AB06-E0A028F032AB}" destId="{6E981F9A-3E2D-448F-BD57-E9046E30A970}" srcOrd="4" destOrd="0" parTransId="{FFE82065-3CCE-4EA1-B461-C4B59B36B564}" sibTransId="{A63F68B7-E8FE-4639-8F98-0D0EF586FD56}"/>
    <dgm:cxn modelId="{57DCF602-384C-413A-9398-656FCE3EE0BD}" type="presOf" srcId="{BD07293F-F366-46BD-AF27-5777E432BC84}" destId="{BA77C57B-263D-4B40-A061-4B91533DDD0A}" srcOrd="1" destOrd="0" presId="urn:microsoft.com/office/officeart/2005/8/layout/radial1"/>
    <dgm:cxn modelId="{C6E38C24-951A-4D2A-9A53-F7489CC848D3}" srcId="{FA3886EB-2039-409D-AB06-E0A028F032AB}" destId="{6280EBBF-C5CC-4F3A-AF84-B3C00B332533}" srcOrd="1" destOrd="0" parTransId="{5A1729ED-6328-4906-B383-1C5A4F998240}" sibTransId="{739434D7-0BCD-45CC-9200-59431AA90AA5}"/>
    <dgm:cxn modelId="{38C0FA7D-26F8-4016-A33A-07A21940A745}" srcId="{FA3886EB-2039-409D-AB06-E0A028F032AB}" destId="{9D19675D-137A-4F22-ADFA-72E3BE73B4BD}" srcOrd="0" destOrd="0" parTransId="{70A8D450-ED0F-452A-A00E-36F3DD243AD5}" sibTransId="{EFF1FA69-7B4E-4A17-B7E3-9A5FBE8B7252}"/>
    <dgm:cxn modelId="{265830DB-3682-4869-B4E7-28D38F20A88B}" srcId="{FA3886EB-2039-409D-AB06-E0A028F032AB}" destId="{12642F11-AE15-44B9-8629-6926823C7252}" srcOrd="8" destOrd="0" parTransId="{BD07293F-F366-46BD-AF27-5777E432BC84}" sibTransId="{39AB303A-0D25-4C91-816E-59A309C64DBA}"/>
    <dgm:cxn modelId="{BA606C34-A582-406F-95AA-1767E115B1FC}" type="presOf" srcId="{33ACAB0C-6E8E-4761-B9C4-CE6326876DFC}" destId="{733C876C-DC37-4C84-8878-AB708B792CE3}" srcOrd="0" destOrd="0" presId="urn:microsoft.com/office/officeart/2005/8/layout/radial1"/>
    <dgm:cxn modelId="{5ABE5093-0EF7-4288-B99D-30CC0A5FE9E0}" type="presOf" srcId="{6E981F9A-3E2D-448F-BD57-E9046E30A970}" destId="{19ACB189-2C5B-4BA1-A9E0-3D356EA48035}" srcOrd="0" destOrd="0" presId="urn:microsoft.com/office/officeart/2005/8/layout/radial1"/>
    <dgm:cxn modelId="{4D2BC836-97B1-4427-9A98-E50ECB76E2DB}" type="presOf" srcId="{04F8EC03-6183-48FD-9C32-D677533FDDF5}" destId="{34EA6412-A62E-4058-AC08-EEC307C5DCC6}" srcOrd="0" destOrd="0" presId="urn:microsoft.com/office/officeart/2005/8/layout/radial1"/>
    <dgm:cxn modelId="{12C316A7-17C1-447F-B03F-5A2E339599BF}" type="presOf" srcId="{9833779F-421D-4957-AFD8-7170BE490B66}" destId="{AD13E640-6758-452D-8D15-3464C25A36D2}" srcOrd="0" destOrd="0" presId="urn:microsoft.com/office/officeart/2005/8/layout/radial1"/>
    <dgm:cxn modelId="{BE8653CA-7A0C-47D1-B922-2D2D0EEFED85}" type="presOf" srcId="{039099D6-EBD2-4A23-9001-3412929F162D}" destId="{13204324-CD38-44D9-9BD6-C91BFFA7433F}" srcOrd="0" destOrd="0" presId="urn:microsoft.com/office/officeart/2005/8/layout/radial1"/>
    <dgm:cxn modelId="{B8F807B8-3D14-42D2-BA34-DC1331F0C644}" srcId="{4B5CFD6D-6C01-4325-BF63-90F46544E81E}" destId="{FA3886EB-2039-409D-AB06-E0A028F032AB}" srcOrd="0" destOrd="0" parTransId="{0125C1AC-ECAC-47DA-8066-6CA640D1C60E}" sibTransId="{036787A1-EB8F-43D5-AFFD-60BC77CDBEF3}"/>
    <dgm:cxn modelId="{76E9437A-2354-49AE-BB32-74CEA5C05832}" type="presOf" srcId="{5A1729ED-6328-4906-B383-1C5A4F998240}" destId="{01B1D239-0D7F-436A-97CC-89CFC39655D0}" srcOrd="0" destOrd="0" presId="urn:microsoft.com/office/officeart/2005/8/layout/radial1"/>
    <dgm:cxn modelId="{D0707EC2-E18D-4F2E-9D2A-396975CD22DB}" type="presOf" srcId="{DF042477-7925-41CC-9E1C-890F791E6F2D}" destId="{84515B6B-37E5-49FD-8E40-EADE5CD3CEE3}" srcOrd="1" destOrd="0" presId="urn:microsoft.com/office/officeart/2005/8/layout/radial1"/>
    <dgm:cxn modelId="{9A2BDF15-B5F7-45C5-91FE-F9EC23DB0FD8}" type="presOf" srcId="{04F8EC03-6183-48FD-9C32-D677533FDDF5}" destId="{624B8C02-FC36-4948-9304-E5D08BE73E6B}" srcOrd="1" destOrd="0" presId="urn:microsoft.com/office/officeart/2005/8/layout/radial1"/>
    <dgm:cxn modelId="{10717521-DD38-4BC9-B025-A1EA395DBA25}" type="presOf" srcId="{FFE82065-3CCE-4EA1-B461-C4B59B36B564}" destId="{B1ECA802-02AB-4E9E-B6E8-85F2FB0AB18C}" srcOrd="0" destOrd="0" presId="urn:microsoft.com/office/officeart/2005/8/layout/radial1"/>
    <dgm:cxn modelId="{894C1B2D-8CF5-49F4-B4F2-E75A956BD6D8}" type="presOf" srcId="{FA3886EB-2039-409D-AB06-E0A028F032AB}" destId="{62F23CC4-B374-4F7D-9A99-CCE4D112CE44}" srcOrd="0" destOrd="0" presId="urn:microsoft.com/office/officeart/2005/8/layout/radial1"/>
    <dgm:cxn modelId="{0A549D23-3453-4925-A5F9-5E3AF99103A3}" type="presOf" srcId="{DF042477-7925-41CC-9E1C-890F791E6F2D}" destId="{2E4BBC15-4A44-40A1-A503-907C4F45B2B1}" srcOrd="0" destOrd="0" presId="urn:microsoft.com/office/officeart/2005/8/layout/radial1"/>
    <dgm:cxn modelId="{A1D5665E-869E-4F66-8CAD-FCB6C42F4B57}" type="presOf" srcId="{4B5CFD6D-6C01-4325-BF63-90F46544E81E}" destId="{65E9FEC8-9A9C-40C4-A030-5E485C0FAEAF}" srcOrd="0" destOrd="0" presId="urn:microsoft.com/office/officeart/2005/8/layout/radial1"/>
    <dgm:cxn modelId="{2B69520B-01F7-4552-8899-618CBC48B27B}" type="presOf" srcId="{CBD37CAA-CDBD-46F8-9EFB-76A7BA53D511}" destId="{AC09CCA7-DE38-4B53-BF24-9D3F26DFFFD3}" srcOrd="0" destOrd="0" presId="urn:microsoft.com/office/officeart/2005/8/layout/radial1"/>
    <dgm:cxn modelId="{C623301C-65F5-4784-B012-D5B865F725E4}" type="presOf" srcId="{9D19675D-137A-4F22-ADFA-72E3BE73B4BD}" destId="{47DD5500-0066-4DFF-899F-C95A091A6B0F}" srcOrd="0" destOrd="0" presId="urn:microsoft.com/office/officeart/2005/8/layout/radial1"/>
    <dgm:cxn modelId="{7A588C70-02CA-4703-8AF4-52CB3A712B2D}" srcId="{FA3886EB-2039-409D-AB06-E0A028F032AB}" destId="{BCDA8291-CC0A-4141-A78D-A534B935CE0B}" srcOrd="2" destOrd="0" parTransId="{039099D6-EBD2-4A23-9001-3412929F162D}" sibTransId="{4B87CCD4-EF54-48EA-B53E-B3EDF576414C}"/>
    <dgm:cxn modelId="{DCA2DCA6-AF7D-4D55-BB43-CE9A92D3813D}" type="presOf" srcId="{70A8D450-ED0F-452A-A00E-36F3DD243AD5}" destId="{391821B5-1F69-4E09-8531-17B8F5C7A985}" srcOrd="0" destOrd="0" presId="urn:microsoft.com/office/officeart/2005/8/layout/radial1"/>
    <dgm:cxn modelId="{2F469BC7-4A39-4D75-887A-7144A9AF90CB}" type="presOf" srcId="{70A8D450-ED0F-452A-A00E-36F3DD243AD5}" destId="{DD876F72-A2A5-4C00-AED5-1FFCE8060C60}" srcOrd="1" destOrd="0" presId="urn:microsoft.com/office/officeart/2005/8/layout/radial1"/>
    <dgm:cxn modelId="{2EE3F0C4-44D9-4356-B471-2E3E3FA012C1}" type="presOf" srcId="{ECF29493-E119-4485-BDE1-0118631E8669}" destId="{02705A08-7BDC-4762-8682-80A0BAD77C5A}" srcOrd="0" destOrd="0" presId="urn:microsoft.com/office/officeart/2005/8/layout/radial1"/>
    <dgm:cxn modelId="{464C419A-459E-4803-AC01-68780F904AF5}" srcId="{FA3886EB-2039-409D-AB06-E0A028F032AB}" destId="{33ACAB0C-6E8E-4761-B9C4-CE6326876DFC}" srcOrd="7" destOrd="0" parTransId="{DF042477-7925-41CC-9E1C-890F791E6F2D}" sibTransId="{712D7AB9-0692-484C-8EE4-336D8AACEE6D}"/>
    <dgm:cxn modelId="{2F7BDFBC-742B-4BB9-84F5-F1D4853AE30B}" type="presOf" srcId="{155442AC-0574-45F0-9122-4AC372CEB72A}" destId="{5DF5DA89-B9E2-4F26-8C9C-4C9946F99F1B}" srcOrd="1" destOrd="0" presId="urn:microsoft.com/office/officeart/2005/8/layout/radial1"/>
    <dgm:cxn modelId="{80D624B4-C9C2-420C-AFA5-F21D118B6767}" srcId="{FA3886EB-2039-409D-AB06-E0A028F032AB}" destId="{ECF29493-E119-4485-BDE1-0118631E8669}" srcOrd="5" destOrd="0" parTransId="{155442AC-0574-45F0-9122-4AC372CEB72A}" sibTransId="{9B1EB698-C416-44B1-AFC0-0554597E1E97}"/>
    <dgm:cxn modelId="{11B149B6-17AE-4D94-B025-66071A606264}" type="presOf" srcId="{5A1729ED-6328-4906-B383-1C5A4F998240}" destId="{229CF0F0-E884-4A83-8CFA-DAD2EF8C591F}" srcOrd="1" destOrd="0" presId="urn:microsoft.com/office/officeart/2005/8/layout/radial1"/>
    <dgm:cxn modelId="{0D8BFAEB-2261-46D4-BB39-AC28F3C35F17}" type="presOf" srcId="{12642F11-AE15-44B9-8629-6926823C7252}" destId="{1BC8FE3F-68DC-470C-BF76-42F36908DFF0}" srcOrd="0" destOrd="0" presId="urn:microsoft.com/office/officeart/2005/8/layout/radial1"/>
    <dgm:cxn modelId="{9537BEAF-6830-4789-BE16-864FEAAAD66B}" type="presOf" srcId="{6280EBBF-C5CC-4F3A-AF84-B3C00B332533}" destId="{362F8549-5CD1-47F2-B471-06B864B1820B}" srcOrd="0" destOrd="0" presId="urn:microsoft.com/office/officeart/2005/8/layout/radial1"/>
    <dgm:cxn modelId="{4D146F5E-41F6-492B-954C-7E3F63E3C676}" type="presOf" srcId="{CBD37CAA-CDBD-46F8-9EFB-76A7BA53D511}" destId="{AE312A49-4F38-45FF-97E6-9B0B67D1C7E4}" srcOrd="1" destOrd="0" presId="urn:microsoft.com/office/officeart/2005/8/layout/radial1"/>
    <dgm:cxn modelId="{1EEE40EF-F7A6-42C0-8A62-B2E7AAF1E373}" type="presOf" srcId="{155442AC-0574-45F0-9122-4AC372CEB72A}" destId="{F9DAC49B-E705-45F1-B2B7-39D8BEC5F792}" srcOrd="0" destOrd="0" presId="urn:microsoft.com/office/officeart/2005/8/layout/radial1"/>
    <dgm:cxn modelId="{82CC8407-453E-4E19-9823-793EC19DAAF7}" type="presOf" srcId="{0057C29B-1CB6-4E22-B11A-6BE43245CA7B}" destId="{BBA8155D-4DF9-45EF-B7E0-7873A37E85B4}" srcOrd="0" destOrd="0" presId="urn:microsoft.com/office/officeart/2005/8/layout/radial1"/>
    <dgm:cxn modelId="{1963144F-F460-4699-9333-536D489990B9}" srcId="{FA3886EB-2039-409D-AB06-E0A028F032AB}" destId="{0057C29B-1CB6-4E22-B11A-6BE43245CA7B}" srcOrd="3" destOrd="0" parTransId="{CBD37CAA-CDBD-46F8-9EFB-76A7BA53D511}" sibTransId="{69D17C36-CBD9-46E8-8C81-78D198EB4B0B}"/>
    <dgm:cxn modelId="{4FA22394-48A1-4269-B84C-D25B61621BFF}" type="presOf" srcId="{FFE82065-3CCE-4EA1-B461-C4B59B36B564}" destId="{A68C05A6-6E52-4220-A8D5-BF821D2AC85E}" srcOrd="1" destOrd="0" presId="urn:microsoft.com/office/officeart/2005/8/layout/radial1"/>
    <dgm:cxn modelId="{B364007B-2BD4-4AEC-9095-30170EDA6913}" type="presParOf" srcId="{65E9FEC8-9A9C-40C4-A030-5E485C0FAEAF}" destId="{62F23CC4-B374-4F7D-9A99-CCE4D112CE44}" srcOrd="0" destOrd="0" presId="urn:microsoft.com/office/officeart/2005/8/layout/radial1"/>
    <dgm:cxn modelId="{90185B4E-EB80-493A-9E4A-A05B05F4F264}" type="presParOf" srcId="{65E9FEC8-9A9C-40C4-A030-5E485C0FAEAF}" destId="{391821B5-1F69-4E09-8531-17B8F5C7A985}" srcOrd="1" destOrd="0" presId="urn:microsoft.com/office/officeart/2005/8/layout/radial1"/>
    <dgm:cxn modelId="{EA6A5A62-4EB3-4483-8FD9-1B0990DF886E}" type="presParOf" srcId="{391821B5-1F69-4E09-8531-17B8F5C7A985}" destId="{DD876F72-A2A5-4C00-AED5-1FFCE8060C60}" srcOrd="0" destOrd="0" presId="urn:microsoft.com/office/officeart/2005/8/layout/radial1"/>
    <dgm:cxn modelId="{F4D8AEA4-80DA-4F2A-A3F2-30B02D58BFBC}" type="presParOf" srcId="{65E9FEC8-9A9C-40C4-A030-5E485C0FAEAF}" destId="{47DD5500-0066-4DFF-899F-C95A091A6B0F}" srcOrd="2" destOrd="0" presId="urn:microsoft.com/office/officeart/2005/8/layout/radial1"/>
    <dgm:cxn modelId="{A6077610-FC35-4E76-B3BD-9C0F499D4F76}" type="presParOf" srcId="{65E9FEC8-9A9C-40C4-A030-5E485C0FAEAF}" destId="{01B1D239-0D7F-436A-97CC-89CFC39655D0}" srcOrd="3" destOrd="0" presId="urn:microsoft.com/office/officeart/2005/8/layout/radial1"/>
    <dgm:cxn modelId="{5529A9B6-6708-47CF-884F-91A9AEC23ADA}" type="presParOf" srcId="{01B1D239-0D7F-436A-97CC-89CFC39655D0}" destId="{229CF0F0-E884-4A83-8CFA-DAD2EF8C591F}" srcOrd="0" destOrd="0" presId="urn:microsoft.com/office/officeart/2005/8/layout/radial1"/>
    <dgm:cxn modelId="{6FFF8747-BA24-428B-A34C-C8BF81515F1E}" type="presParOf" srcId="{65E9FEC8-9A9C-40C4-A030-5E485C0FAEAF}" destId="{362F8549-5CD1-47F2-B471-06B864B1820B}" srcOrd="4" destOrd="0" presId="urn:microsoft.com/office/officeart/2005/8/layout/radial1"/>
    <dgm:cxn modelId="{1F61948E-1976-4341-894F-750D2F461631}" type="presParOf" srcId="{65E9FEC8-9A9C-40C4-A030-5E485C0FAEAF}" destId="{13204324-CD38-44D9-9BD6-C91BFFA7433F}" srcOrd="5" destOrd="0" presId="urn:microsoft.com/office/officeart/2005/8/layout/radial1"/>
    <dgm:cxn modelId="{633BBFA5-F318-47CF-A9F6-E0E7DC8F8F24}" type="presParOf" srcId="{13204324-CD38-44D9-9BD6-C91BFFA7433F}" destId="{7159803B-96AA-48D9-BB14-74285A2A7BED}" srcOrd="0" destOrd="0" presId="urn:microsoft.com/office/officeart/2005/8/layout/radial1"/>
    <dgm:cxn modelId="{0A066461-B273-4694-9B93-DC7A80491898}" type="presParOf" srcId="{65E9FEC8-9A9C-40C4-A030-5E485C0FAEAF}" destId="{17EC1CF7-39B7-4D31-89F3-8E04B797AA25}" srcOrd="6" destOrd="0" presId="urn:microsoft.com/office/officeart/2005/8/layout/radial1"/>
    <dgm:cxn modelId="{31BECDA7-A6B7-42B2-8D8D-2518DFC9A0A5}" type="presParOf" srcId="{65E9FEC8-9A9C-40C4-A030-5E485C0FAEAF}" destId="{AC09CCA7-DE38-4B53-BF24-9D3F26DFFFD3}" srcOrd="7" destOrd="0" presId="urn:microsoft.com/office/officeart/2005/8/layout/radial1"/>
    <dgm:cxn modelId="{D30325C2-A3D1-4A63-B516-1ADB19463AE2}" type="presParOf" srcId="{AC09CCA7-DE38-4B53-BF24-9D3F26DFFFD3}" destId="{AE312A49-4F38-45FF-97E6-9B0B67D1C7E4}" srcOrd="0" destOrd="0" presId="urn:microsoft.com/office/officeart/2005/8/layout/radial1"/>
    <dgm:cxn modelId="{390092C4-B8E0-4115-A3E5-104447CED56B}" type="presParOf" srcId="{65E9FEC8-9A9C-40C4-A030-5E485C0FAEAF}" destId="{BBA8155D-4DF9-45EF-B7E0-7873A37E85B4}" srcOrd="8" destOrd="0" presId="urn:microsoft.com/office/officeart/2005/8/layout/radial1"/>
    <dgm:cxn modelId="{1B82C5F4-3214-4611-A9BF-76A4AD5EDD61}" type="presParOf" srcId="{65E9FEC8-9A9C-40C4-A030-5E485C0FAEAF}" destId="{B1ECA802-02AB-4E9E-B6E8-85F2FB0AB18C}" srcOrd="9" destOrd="0" presId="urn:microsoft.com/office/officeart/2005/8/layout/radial1"/>
    <dgm:cxn modelId="{AE5AC6AC-0746-41B5-9904-78502CADBD98}" type="presParOf" srcId="{B1ECA802-02AB-4E9E-B6E8-85F2FB0AB18C}" destId="{A68C05A6-6E52-4220-A8D5-BF821D2AC85E}" srcOrd="0" destOrd="0" presId="urn:microsoft.com/office/officeart/2005/8/layout/radial1"/>
    <dgm:cxn modelId="{B5C0298D-E581-403F-B48C-3936069C5DA5}" type="presParOf" srcId="{65E9FEC8-9A9C-40C4-A030-5E485C0FAEAF}" destId="{19ACB189-2C5B-4BA1-A9E0-3D356EA48035}" srcOrd="10" destOrd="0" presId="urn:microsoft.com/office/officeart/2005/8/layout/radial1"/>
    <dgm:cxn modelId="{392B8476-03D2-4F14-9088-992D8FC482E2}" type="presParOf" srcId="{65E9FEC8-9A9C-40C4-A030-5E485C0FAEAF}" destId="{F9DAC49B-E705-45F1-B2B7-39D8BEC5F792}" srcOrd="11" destOrd="0" presId="urn:microsoft.com/office/officeart/2005/8/layout/radial1"/>
    <dgm:cxn modelId="{B39CE0FA-72D8-4DE8-86BA-00F78738920B}" type="presParOf" srcId="{F9DAC49B-E705-45F1-B2B7-39D8BEC5F792}" destId="{5DF5DA89-B9E2-4F26-8C9C-4C9946F99F1B}" srcOrd="0" destOrd="0" presId="urn:microsoft.com/office/officeart/2005/8/layout/radial1"/>
    <dgm:cxn modelId="{BA9AD469-7F7E-4057-A264-33B4B55556FB}" type="presParOf" srcId="{65E9FEC8-9A9C-40C4-A030-5E485C0FAEAF}" destId="{02705A08-7BDC-4762-8682-80A0BAD77C5A}" srcOrd="12" destOrd="0" presId="urn:microsoft.com/office/officeart/2005/8/layout/radial1"/>
    <dgm:cxn modelId="{BE039AC1-F2AC-4107-A1B5-2A949A24F030}" type="presParOf" srcId="{65E9FEC8-9A9C-40C4-A030-5E485C0FAEAF}" destId="{34EA6412-A62E-4058-AC08-EEC307C5DCC6}" srcOrd="13" destOrd="0" presId="urn:microsoft.com/office/officeart/2005/8/layout/radial1"/>
    <dgm:cxn modelId="{6FB64FC1-D6B3-4A81-90E3-CD6E238363CD}" type="presParOf" srcId="{34EA6412-A62E-4058-AC08-EEC307C5DCC6}" destId="{624B8C02-FC36-4948-9304-E5D08BE73E6B}" srcOrd="0" destOrd="0" presId="urn:microsoft.com/office/officeart/2005/8/layout/radial1"/>
    <dgm:cxn modelId="{AC2E90AC-8241-4338-9B95-8F75FD55D89C}" type="presParOf" srcId="{65E9FEC8-9A9C-40C4-A030-5E485C0FAEAF}" destId="{AD13E640-6758-452D-8D15-3464C25A36D2}" srcOrd="14" destOrd="0" presId="urn:microsoft.com/office/officeart/2005/8/layout/radial1"/>
    <dgm:cxn modelId="{28A30C5D-66FB-45A8-BC4F-FF82CA683158}" type="presParOf" srcId="{65E9FEC8-9A9C-40C4-A030-5E485C0FAEAF}" destId="{2E4BBC15-4A44-40A1-A503-907C4F45B2B1}" srcOrd="15" destOrd="0" presId="urn:microsoft.com/office/officeart/2005/8/layout/radial1"/>
    <dgm:cxn modelId="{4E7563A3-A529-4E4D-BB62-E40060D0C92B}" type="presParOf" srcId="{2E4BBC15-4A44-40A1-A503-907C4F45B2B1}" destId="{84515B6B-37E5-49FD-8E40-EADE5CD3CEE3}" srcOrd="0" destOrd="0" presId="urn:microsoft.com/office/officeart/2005/8/layout/radial1"/>
    <dgm:cxn modelId="{E334FF9B-B674-4E04-AB42-4A37D7C44168}" type="presParOf" srcId="{65E9FEC8-9A9C-40C4-A030-5E485C0FAEAF}" destId="{733C876C-DC37-4C84-8878-AB708B792CE3}" srcOrd="16" destOrd="0" presId="urn:microsoft.com/office/officeart/2005/8/layout/radial1"/>
    <dgm:cxn modelId="{A98A2B7B-B9FA-47E0-8309-1BC668EA9833}" type="presParOf" srcId="{65E9FEC8-9A9C-40C4-A030-5E485C0FAEAF}" destId="{C68BD30D-51EB-440C-B9B6-A2594B810E8E}" srcOrd="17" destOrd="0" presId="urn:microsoft.com/office/officeart/2005/8/layout/radial1"/>
    <dgm:cxn modelId="{06085DED-E53F-4AF4-968A-5C10CBC22BB0}" type="presParOf" srcId="{C68BD30D-51EB-440C-B9B6-A2594B810E8E}" destId="{BA77C57B-263D-4B40-A061-4B91533DDD0A}" srcOrd="0" destOrd="0" presId="urn:microsoft.com/office/officeart/2005/8/layout/radial1"/>
    <dgm:cxn modelId="{151F78FB-EA0D-4177-939C-2C49B00B3DEA}" type="presParOf" srcId="{65E9FEC8-9A9C-40C4-A030-5E485C0FAEAF}" destId="{1BC8FE3F-68DC-470C-BF76-42F36908DFF0}" srcOrd="1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23CC4-B374-4F7D-9A99-CCE4D112CE44}">
      <dsp:nvSpPr>
        <dsp:cNvPr id="0" name=""/>
        <dsp:cNvSpPr/>
      </dsp:nvSpPr>
      <dsp:spPr>
        <a:xfrm>
          <a:off x="1959430" y="1781292"/>
          <a:ext cx="1816921" cy="1412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Customer Advocacy</a:t>
          </a:r>
          <a:endParaRPr lang="en-US" sz="1400" b="1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225512" y="1988113"/>
        <a:ext cx="1284757" cy="998621"/>
      </dsp:txXfrm>
    </dsp:sp>
    <dsp:sp modelId="{391821B5-1F69-4E09-8531-17B8F5C7A985}">
      <dsp:nvSpPr>
        <dsp:cNvPr id="0" name=""/>
        <dsp:cNvSpPr/>
      </dsp:nvSpPr>
      <dsp:spPr>
        <a:xfrm rot="16200000">
          <a:off x="2510689" y="1407979"/>
          <a:ext cx="714404" cy="32221"/>
        </a:xfrm>
        <a:custGeom>
          <a:avLst/>
          <a:gdLst/>
          <a:ahLst/>
          <a:cxnLst/>
          <a:rect l="0" t="0" r="0" b="0"/>
          <a:pathLst>
            <a:path>
              <a:moveTo>
                <a:pt x="0" y="16110"/>
              </a:moveTo>
              <a:lnTo>
                <a:pt x="714404" y="16110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50031" y="1406229"/>
        <a:ext cx="35720" cy="35720"/>
      </dsp:txXfrm>
    </dsp:sp>
    <dsp:sp modelId="{47DD5500-0066-4DFF-899F-C95A091A6B0F}">
      <dsp:nvSpPr>
        <dsp:cNvPr id="0" name=""/>
        <dsp:cNvSpPr/>
      </dsp:nvSpPr>
      <dsp:spPr>
        <a:xfrm>
          <a:off x="2212091" y="-3"/>
          <a:ext cx="1311599" cy="1066890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b="1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Customer Experience Survey</a:t>
          </a:r>
          <a:endParaRPr lang="en-US" sz="1200" b="1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404170" y="156239"/>
        <a:ext cx="927441" cy="754406"/>
      </dsp:txXfrm>
    </dsp:sp>
    <dsp:sp modelId="{01B1D239-0D7F-436A-97CC-89CFC39655D0}">
      <dsp:nvSpPr>
        <dsp:cNvPr id="0" name=""/>
        <dsp:cNvSpPr/>
      </dsp:nvSpPr>
      <dsp:spPr>
        <a:xfrm rot="18600000">
          <a:off x="3258269" y="1652739"/>
          <a:ext cx="592975" cy="32221"/>
        </a:xfrm>
        <a:custGeom>
          <a:avLst/>
          <a:gdLst/>
          <a:ahLst/>
          <a:cxnLst/>
          <a:rect l="0" t="0" r="0" b="0"/>
          <a:pathLst>
            <a:path>
              <a:moveTo>
                <a:pt x="0" y="16110"/>
              </a:moveTo>
              <a:lnTo>
                <a:pt x="592975" y="16110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39932" y="1654025"/>
        <a:ext cx="29648" cy="29648"/>
      </dsp:txXfrm>
    </dsp:sp>
    <dsp:sp modelId="{362F8549-5CD1-47F2-B471-06B864B1820B}">
      <dsp:nvSpPr>
        <dsp:cNvPr id="0" name=""/>
        <dsp:cNvSpPr/>
      </dsp:nvSpPr>
      <dsp:spPr>
        <a:xfrm>
          <a:off x="3414515" y="457141"/>
          <a:ext cx="1418742" cy="1066890"/>
        </a:xfrm>
        <a:prstGeom prst="ellipse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Escalations from Senior Management</a:t>
          </a:r>
          <a:endParaRPr lang="en-US" sz="1200" b="1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622285" y="613383"/>
        <a:ext cx="1003202" cy="754406"/>
      </dsp:txXfrm>
    </dsp:sp>
    <dsp:sp modelId="{13204324-CD38-44D9-9BD6-C91BFFA7433F}">
      <dsp:nvSpPr>
        <dsp:cNvPr id="0" name=""/>
        <dsp:cNvSpPr/>
      </dsp:nvSpPr>
      <dsp:spPr>
        <a:xfrm rot="21000000">
          <a:off x="3750776" y="2280057"/>
          <a:ext cx="403562" cy="32221"/>
        </a:xfrm>
        <a:custGeom>
          <a:avLst/>
          <a:gdLst/>
          <a:ahLst/>
          <a:cxnLst/>
          <a:rect l="0" t="0" r="0" b="0"/>
          <a:pathLst>
            <a:path>
              <a:moveTo>
                <a:pt x="0" y="16110"/>
              </a:moveTo>
              <a:lnTo>
                <a:pt x="403562" y="16110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42468" y="2286079"/>
        <a:ext cx="20178" cy="20178"/>
      </dsp:txXfrm>
    </dsp:sp>
    <dsp:sp modelId="{17EC1CF7-39B7-4D31-89F3-8E04B797AA25}">
      <dsp:nvSpPr>
        <dsp:cNvPr id="0" name=""/>
        <dsp:cNvSpPr/>
      </dsp:nvSpPr>
      <dsp:spPr>
        <a:xfrm>
          <a:off x="4136388" y="1614673"/>
          <a:ext cx="1311599" cy="1066890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b="1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CEC / Local Customer Service</a:t>
          </a:r>
          <a:endParaRPr lang="en-US" sz="1200" b="1" kern="1200" dirty="0"/>
        </a:p>
      </dsp:txBody>
      <dsp:txXfrm>
        <a:off x="4328467" y="1770915"/>
        <a:ext cx="927441" cy="754406"/>
      </dsp:txXfrm>
    </dsp:sp>
    <dsp:sp modelId="{AC09CCA7-DE38-4B53-BF24-9D3F26DFFFD3}">
      <dsp:nvSpPr>
        <dsp:cNvPr id="0" name=""/>
        <dsp:cNvSpPr/>
      </dsp:nvSpPr>
      <dsp:spPr>
        <a:xfrm rot="1800000">
          <a:off x="3564064" y="3015957"/>
          <a:ext cx="494355" cy="32221"/>
        </a:xfrm>
        <a:custGeom>
          <a:avLst/>
          <a:gdLst/>
          <a:ahLst/>
          <a:cxnLst/>
          <a:rect l="0" t="0" r="0" b="0"/>
          <a:pathLst>
            <a:path>
              <a:moveTo>
                <a:pt x="0" y="16110"/>
              </a:moveTo>
              <a:lnTo>
                <a:pt x="494355" y="16110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98883" y="3019709"/>
        <a:ext cx="24717" cy="24717"/>
      </dsp:txXfrm>
    </dsp:sp>
    <dsp:sp modelId="{BBA8155D-4DF9-45EF-B7E0-7873A37E85B4}">
      <dsp:nvSpPr>
        <dsp:cNvPr id="0" name=""/>
        <dsp:cNvSpPr/>
      </dsp:nvSpPr>
      <dsp:spPr>
        <a:xfrm>
          <a:off x="3904289" y="2930969"/>
          <a:ext cx="1311599" cy="1066890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b="1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Online Customer Feedback Form</a:t>
          </a:r>
          <a:endParaRPr lang="en-US" sz="1200" b="1" kern="1200" dirty="0"/>
        </a:p>
      </dsp:txBody>
      <dsp:txXfrm>
        <a:off x="4096368" y="3087211"/>
        <a:ext cx="927441" cy="754406"/>
      </dsp:txXfrm>
    </dsp:sp>
    <dsp:sp modelId="{B1ECA802-02AB-4E9E-B6E8-85F2FB0AB18C}">
      <dsp:nvSpPr>
        <dsp:cNvPr id="0" name=""/>
        <dsp:cNvSpPr/>
      </dsp:nvSpPr>
      <dsp:spPr>
        <a:xfrm rot="4200000">
          <a:off x="2889316" y="3473367"/>
          <a:ext cx="686585" cy="32221"/>
        </a:xfrm>
        <a:custGeom>
          <a:avLst/>
          <a:gdLst/>
          <a:ahLst/>
          <a:cxnLst/>
          <a:rect l="0" t="0" r="0" b="0"/>
          <a:pathLst>
            <a:path>
              <a:moveTo>
                <a:pt x="0" y="16110"/>
              </a:moveTo>
              <a:lnTo>
                <a:pt x="686585" y="16110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15444" y="3472313"/>
        <a:ext cx="34329" cy="34329"/>
      </dsp:txXfrm>
    </dsp:sp>
    <dsp:sp modelId="{19ACB189-2C5B-4BA1-A9E0-3D356EA48035}">
      <dsp:nvSpPr>
        <dsp:cNvPr id="0" name=""/>
        <dsp:cNvSpPr/>
      </dsp:nvSpPr>
      <dsp:spPr>
        <a:xfrm>
          <a:off x="2880392" y="3790121"/>
          <a:ext cx="1311599" cy="1066890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b="1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Field Inspectors, Label Center</a:t>
          </a:r>
          <a:endParaRPr lang="en-US" sz="1200" b="1" kern="1200" dirty="0"/>
        </a:p>
      </dsp:txBody>
      <dsp:txXfrm>
        <a:off x="3072471" y="3946363"/>
        <a:ext cx="927441" cy="754406"/>
      </dsp:txXfrm>
    </dsp:sp>
    <dsp:sp modelId="{F9DAC49B-E705-45F1-B2B7-39D8BEC5F792}">
      <dsp:nvSpPr>
        <dsp:cNvPr id="0" name=""/>
        <dsp:cNvSpPr/>
      </dsp:nvSpPr>
      <dsp:spPr>
        <a:xfrm rot="6600000">
          <a:off x="2159880" y="3473367"/>
          <a:ext cx="686585" cy="32221"/>
        </a:xfrm>
        <a:custGeom>
          <a:avLst/>
          <a:gdLst/>
          <a:ahLst/>
          <a:cxnLst/>
          <a:rect l="0" t="0" r="0" b="0"/>
          <a:pathLst>
            <a:path>
              <a:moveTo>
                <a:pt x="0" y="16110"/>
              </a:moveTo>
              <a:lnTo>
                <a:pt x="686585" y="16110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486009" y="3472313"/>
        <a:ext cx="34329" cy="34329"/>
      </dsp:txXfrm>
    </dsp:sp>
    <dsp:sp modelId="{02705A08-7BDC-4762-8682-80A0BAD77C5A}">
      <dsp:nvSpPr>
        <dsp:cNvPr id="0" name=""/>
        <dsp:cNvSpPr/>
      </dsp:nvSpPr>
      <dsp:spPr>
        <a:xfrm>
          <a:off x="1543790" y="3790121"/>
          <a:ext cx="1311599" cy="1066890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b="1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hlinkClick xmlns:r="http://schemas.openxmlformats.org/officeDocument/2006/relationships" r:id="rId1"/>
            </a:rPr>
            <a:t>Customer Advocacy @ul.com</a:t>
          </a:r>
          <a:endParaRPr lang="en-US" sz="1200" b="1" kern="1200" dirty="0"/>
        </a:p>
      </dsp:txBody>
      <dsp:txXfrm>
        <a:off x="1735869" y="3946363"/>
        <a:ext cx="927441" cy="754406"/>
      </dsp:txXfrm>
    </dsp:sp>
    <dsp:sp modelId="{34EA6412-A62E-4058-AC08-EEC307C5DCC6}">
      <dsp:nvSpPr>
        <dsp:cNvPr id="0" name=""/>
        <dsp:cNvSpPr/>
      </dsp:nvSpPr>
      <dsp:spPr>
        <a:xfrm rot="9000000">
          <a:off x="1677362" y="3015957"/>
          <a:ext cx="494355" cy="32221"/>
        </a:xfrm>
        <a:custGeom>
          <a:avLst/>
          <a:gdLst/>
          <a:ahLst/>
          <a:cxnLst/>
          <a:rect l="0" t="0" r="0" b="0"/>
          <a:pathLst>
            <a:path>
              <a:moveTo>
                <a:pt x="0" y="16110"/>
              </a:moveTo>
              <a:lnTo>
                <a:pt x="494355" y="16110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912181" y="3019709"/>
        <a:ext cx="24717" cy="24717"/>
      </dsp:txXfrm>
    </dsp:sp>
    <dsp:sp modelId="{AD13E640-6758-452D-8D15-3464C25A36D2}">
      <dsp:nvSpPr>
        <dsp:cNvPr id="0" name=""/>
        <dsp:cNvSpPr/>
      </dsp:nvSpPr>
      <dsp:spPr>
        <a:xfrm>
          <a:off x="519893" y="2930969"/>
          <a:ext cx="1311599" cy="1066890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Sales</a:t>
          </a:r>
          <a:endParaRPr lang="en-US" sz="1200" b="1" kern="1200" dirty="0"/>
        </a:p>
      </dsp:txBody>
      <dsp:txXfrm>
        <a:off x="711972" y="3087211"/>
        <a:ext cx="927441" cy="754406"/>
      </dsp:txXfrm>
    </dsp:sp>
    <dsp:sp modelId="{2E4BBC15-4A44-40A1-A503-907C4F45B2B1}">
      <dsp:nvSpPr>
        <dsp:cNvPr id="0" name=""/>
        <dsp:cNvSpPr/>
      </dsp:nvSpPr>
      <dsp:spPr>
        <a:xfrm rot="11400000">
          <a:off x="1581444" y="2280057"/>
          <a:ext cx="403562" cy="32221"/>
        </a:xfrm>
        <a:custGeom>
          <a:avLst/>
          <a:gdLst/>
          <a:ahLst/>
          <a:cxnLst/>
          <a:rect l="0" t="0" r="0" b="0"/>
          <a:pathLst>
            <a:path>
              <a:moveTo>
                <a:pt x="0" y="16110"/>
              </a:moveTo>
              <a:lnTo>
                <a:pt x="403562" y="16110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773135" y="2286079"/>
        <a:ext cx="20178" cy="20178"/>
      </dsp:txXfrm>
    </dsp:sp>
    <dsp:sp modelId="{733C876C-DC37-4C84-8878-AB708B792CE3}">
      <dsp:nvSpPr>
        <dsp:cNvPr id="0" name=""/>
        <dsp:cNvSpPr/>
      </dsp:nvSpPr>
      <dsp:spPr>
        <a:xfrm>
          <a:off x="287795" y="1614673"/>
          <a:ext cx="1311599" cy="1066890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noProof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Accounting</a:t>
          </a:r>
          <a:r>
            <a:rPr lang="es-MX" sz="1200" b="1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/ </a:t>
          </a:r>
          <a:r>
            <a:rPr lang="en-US" sz="1200" b="1" kern="1200" noProof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Collections</a:t>
          </a:r>
          <a:endParaRPr lang="en-US" sz="1200" b="1" kern="1200" noProof="0" dirty="0"/>
        </a:p>
      </dsp:txBody>
      <dsp:txXfrm>
        <a:off x="479874" y="1770915"/>
        <a:ext cx="927441" cy="754406"/>
      </dsp:txXfrm>
    </dsp:sp>
    <dsp:sp modelId="{C68BD30D-51EB-440C-B9B6-A2594B810E8E}">
      <dsp:nvSpPr>
        <dsp:cNvPr id="0" name=""/>
        <dsp:cNvSpPr/>
      </dsp:nvSpPr>
      <dsp:spPr>
        <a:xfrm rot="13800000">
          <a:off x="1873234" y="1647467"/>
          <a:ext cx="606737" cy="32221"/>
        </a:xfrm>
        <a:custGeom>
          <a:avLst/>
          <a:gdLst/>
          <a:ahLst/>
          <a:cxnLst/>
          <a:rect l="0" t="0" r="0" b="0"/>
          <a:pathLst>
            <a:path>
              <a:moveTo>
                <a:pt x="0" y="16110"/>
              </a:moveTo>
              <a:lnTo>
                <a:pt x="606737" y="16110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161434" y="1648410"/>
        <a:ext cx="30336" cy="30336"/>
      </dsp:txXfrm>
    </dsp:sp>
    <dsp:sp modelId="{1BC8FE3F-68DC-470C-BF76-42F36908DFF0}">
      <dsp:nvSpPr>
        <dsp:cNvPr id="0" name=""/>
        <dsp:cNvSpPr/>
      </dsp:nvSpPr>
      <dsp:spPr>
        <a:xfrm>
          <a:off x="956096" y="457141"/>
          <a:ext cx="1311599" cy="1066890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noProof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Engineering</a:t>
          </a:r>
          <a:endParaRPr lang="en-US" sz="1200" b="1" kern="1200" noProof="0" dirty="0"/>
        </a:p>
      </dsp:txBody>
      <dsp:txXfrm>
        <a:off x="1148175" y="613383"/>
        <a:ext cx="927441" cy="754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1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40603-271E-470C-863C-3C18DF626C8B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2526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772526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0E19B-96F0-4B93-9B1B-03E90F58BB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8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E05805F-438E-7C48-8663-07A5D57B6172}" type="datetime1">
              <a:rPr lang="en-US"/>
              <a:pPr/>
              <a:t>5/2/2016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2830" tIns="46415" rIns="92830" bIns="4641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272867-8FAE-304D-9E03-3D0C04CDCBD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81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533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070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6607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142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76788" algn="l" defTabSz="9107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2136" algn="l" defTabSz="9107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87487" algn="l" defTabSz="9107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2829" algn="l" defTabSz="9107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72867-8FAE-304D-9E03-3D0C04CDCBD2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084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72867-8FAE-304D-9E03-3D0C04CDCBD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18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72867-8FAE-304D-9E03-3D0C04CDCBD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18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1655" y="8773012"/>
            <a:ext cx="3037146" cy="461489"/>
          </a:xfrm>
          <a:prstGeom prst="rect">
            <a:avLst/>
          </a:prstGeom>
        </p:spPr>
        <p:txBody>
          <a:bodyPr/>
          <a:lstStyle/>
          <a:p>
            <a:fld id="{0C272867-8FAE-304D-9E03-3D0C04CDCBD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96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72867-8FAE-304D-9E03-3D0C04CDCBD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33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72867-8FAE-304D-9E03-3D0C04CDCBD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3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 cstate="print"/>
          <a:srcRect r="16216"/>
          <a:stretch>
            <a:fillRect/>
          </a:stretch>
        </p:blipFill>
        <p:spPr bwMode="invGray">
          <a:xfrm>
            <a:off x="6308804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34248"/>
            <a:ext cx="5555894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1120"/>
            <a:ext cx="555589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5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1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6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2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2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1938" y="482601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94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 cstate="print"/>
          <a:srcRect r="16216"/>
          <a:stretch>
            <a:fillRect/>
          </a:stretch>
        </p:blipFill>
        <p:spPr bwMode="invGray">
          <a:xfrm>
            <a:off x="6308803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34248"/>
            <a:ext cx="5555894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1120"/>
            <a:ext cx="555589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5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0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6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6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2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7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3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4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 r="16216"/>
          <a:stretch>
            <a:fillRect/>
          </a:stretch>
        </p:blipFill>
        <p:spPr bwMode="auto">
          <a:xfrm>
            <a:off x="6308803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4126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59353"/>
            <a:ext cx="554126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5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0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6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6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2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7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3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6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491E02-CD98-9E41-AFE2-9745775FD2F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50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E6D2B2-1B4E-AE4B-8F03-52C3424B26B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833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 r="79"/>
          <a:stretch>
            <a:fillRect/>
          </a:stretch>
        </p:blipFill>
        <p:spPr bwMode="auto">
          <a:xfrm>
            <a:off x="7132716" y="274672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1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1AD142-081E-DE4F-ABDB-8D7F86B812B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399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070" tIns="45536" rIns="91070" bIns="45536" anchor="ctr"/>
          <a:lstStyle/>
          <a:p>
            <a:pPr algn="ctr" defTabSz="455361">
              <a:defRPr/>
            </a:pPr>
            <a:endParaRPr lang="en-US" dirty="0">
              <a:solidFill>
                <a:srgbClr val="FFFFFF"/>
              </a:solidFill>
              <a:ea typeface="Geneva" charset="-128"/>
              <a:cs typeface="Arial" pitchFamily="34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77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96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78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78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57B57C-64B7-1C41-8BC8-9417B92F388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412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C7AEAF-76DE-7C40-9EEA-4B37F3B6FF3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553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0239B3-8181-B54A-91AF-4D83222F11C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8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 r="16216"/>
          <a:stretch>
            <a:fillRect/>
          </a:stretch>
        </p:blipFill>
        <p:spPr bwMode="auto">
          <a:xfrm>
            <a:off x="6308804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4126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59353"/>
            <a:ext cx="554126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5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1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6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2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2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1938" y="482601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94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103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804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6"/>
            <a:ext cx="2343150" cy="246063"/>
          </a:xfrm>
          <a:prstGeom prst="rect">
            <a:avLst/>
          </a:prstGeom>
          <a:noFill/>
        </p:spPr>
        <p:txBody>
          <a:bodyPr wrap="none" lIns="91066" tIns="45533" rIns="91066" bIns="4553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prstClr val="white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5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1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6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2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2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48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804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3959353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5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1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6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2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2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597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6464300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4279900" y="6464379"/>
            <a:ext cx="641350" cy="365125"/>
          </a:xfrm>
          <a:prstGeom prst="rect">
            <a:avLst/>
          </a:prstGeom>
        </p:spPr>
        <p:txBody>
          <a:bodyPr lIns="91066" tIns="45533" rIns="91066" bIns="45533" anchor="ctr"/>
          <a:lstStyle>
            <a:defPPr>
              <a:defRPr lang="en-US"/>
            </a:defPPr>
            <a:lvl1pPr algn="ctr">
              <a:defRPr sz="1000">
                <a:latin typeface="Arial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26124A71-2CDE-4F8C-ABCA-3F2F516DD0A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326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6" descr="UL_Enterprise_red_rg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045450" y="6276975"/>
            <a:ext cx="6413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B4215328-DF84-4ADF-9069-F3F7CEDEBC8E}" type="slidenum">
              <a:rPr lang="en-US" smtClean="0"/>
              <a:pPr eaLnBrk="1" hangingPunct="1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82470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717" y="274672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4279900" y="6464379"/>
            <a:ext cx="641350" cy="365125"/>
          </a:xfrm>
          <a:prstGeom prst="rect">
            <a:avLst/>
          </a:prstGeom>
        </p:spPr>
        <p:txBody>
          <a:bodyPr lIns="91066" tIns="45533" rIns="91066" bIns="45533" anchor="ctr"/>
          <a:lstStyle>
            <a:defPPr>
              <a:defRPr lang="en-US"/>
            </a:defPPr>
            <a:lvl1pPr algn="ctr">
              <a:defRPr sz="1000">
                <a:latin typeface="Arial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F77CF140-FB45-4649-91CE-612EB8A4447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1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927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066" tIns="45533" rIns="91066" bIns="45533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Geneva" charset="-128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78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81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6437314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279900" y="6464379"/>
            <a:ext cx="641350" cy="365125"/>
          </a:xfrm>
          <a:prstGeom prst="rect">
            <a:avLst/>
          </a:prstGeom>
        </p:spPr>
        <p:txBody>
          <a:bodyPr lIns="91066" tIns="45533" rIns="91066" bIns="45533" anchor="ctr"/>
          <a:lstStyle>
            <a:defPPr>
              <a:defRPr lang="en-US"/>
            </a:defPPr>
            <a:lvl1pPr algn="ctr">
              <a:defRPr sz="1000">
                <a:latin typeface="Arial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941E14B0-2CBF-4FE4-BDE4-8BCF10C32C3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79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79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770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9" y="6397625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279900" y="6464379"/>
            <a:ext cx="641350" cy="365125"/>
          </a:xfrm>
          <a:prstGeom prst="rect">
            <a:avLst/>
          </a:prstGeom>
        </p:spPr>
        <p:txBody>
          <a:bodyPr lIns="91066" tIns="45533" rIns="91066" bIns="45533" anchor="ctr"/>
          <a:lstStyle>
            <a:defPPr>
              <a:defRPr lang="en-US"/>
            </a:defPPr>
            <a:lvl1pPr algn="ctr">
              <a:defRPr sz="1000">
                <a:latin typeface="Arial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AFFCA912-6066-4DC9-B123-DF67CB5578C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3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7314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4279900" y="6464379"/>
            <a:ext cx="641350" cy="365125"/>
          </a:xfrm>
          <a:prstGeom prst="rect">
            <a:avLst/>
          </a:prstGeom>
        </p:spPr>
        <p:txBody>
          <a:bodyPr lIns="91066" tIns="45533" rIns="91066" bIns="45533" anchor="ctr"/>
          <a:lstStyle>
            <a:defPPr>
              <a:defRPr lang="en-US"/>
            </a:defPPr>
            <a:lvl1pPr algn="ctr">
              <a:defRPr sz="1000">
                <a:latin typeface="Arial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ECBD1875-0EB0-4234-AF57-AEDA9AFD79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12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491E02-CD98-9E41-AFE2-9745775FD2F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1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8401050" y="6386592"/>
            <a:ext cx="641350" cy="365125"/>
          </a:xfrm>
          <a:prstGeom prst="rect">
            <a:avLst/>
          </a:prstGeom>
        </p:spPr>
        <p:txBody>
          <a:bodyPr lIns="91066" tIns="45533" rIns="91066" bIns="45533" anchor="ctr"/>
          <a:lstStyle>
            <a:defPPr>
              <a:defRPr lang="en-US"/>
            </a:defPPr>
            <a:lvl1pPr algn="ctr">
              <a:defRPr sz="1000">
                <a:latin typeface="Arial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3581C0CB-46A2-434A-87FF-09AFF246881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94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511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066" tIns="45533" rIns="91066" bIns="45533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Geneva" charset="-128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78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93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1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8401050" y="6386592"/>
            <a:ext cx="641350" cy="365125"/>
          </a:xfrm>
          <a:prstGeom prst="rect">
            <a:avLst/>
          </a:prstGeom>
        </p:spPr>
        <p:txBody>
          <a:bodyPr lIns="91066" tIns="45533" rIns="91066" bIns="45533" anchor="ctr"/>
          <a:lstStyle>
            <a:defPPr>
              <a:defRPr lang="en-US"/>
            </a:defPPr>
            <a:lvl1pPr algn="ctr">
              <a:defRPr sz="1000">
                <a:latin typeface="Arial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9FFF4F88-F1F7-4760-86A9-00650B927EA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94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880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6" y="6437314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279900" y="6464379"/>
            <a:ext cx="641350" cy="365125"/>
          </a:xfrm>
          <a:prstGeom prst="rect">
            <a:avLst/>
          </a:prstGeom>
        </p:spPr>
        <p:txBody>
          <a:bodyPr lIns="91066" tIns="45533" rIns="91066" bIns="45533" anchor="ctr"/>
          <a:lstStyle>
            <a:defPPr>
              <a:defRPr lang="en-US"/>
            </a:defPPr>
            <a:lvl1pPr algn="ctr">
              <a:defRPr sz="1000">
                <a:latin typeface="Arial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D4775518-51E9-431F-9B1A-D922855E284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3" y="155448"/>
            <a:ext cx="8229600" cy="12161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84123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5889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279900" y="6464379"/>
            <a:ext cx="641350" cy="365125"/>
          </a:xfrm>
          <a:prstGeom prst="rect">
            <a:avLst/>
          </a:prstGeom>
        </p:spPr>
        <p:txBody>
          <a:bodyPr lIns="91066" tIns="45533" rIns="91066" bIns="45533" anchor="ctr"/>
          <a:lstStyle>
            <a:defPPr>
              <a:defRPr lang="en-US"/>
            </a:defPPr>
            <a:lvl1pPr algn="ctr">
              <a:defRPr sz="1000">
                <a:latin typeface="Arial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8D387F92-0CF2-4845-AF38-34963EA4EBA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6" y="38100"/>
            <a:ext cx="8258175" cy="960120"/>
          </a:xfrm>
        </p:spPr>
        <p:txBody>
          <a:bodyPr anchor="b"/>
          <a:lstStyle>
            <a:lvl1pPr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39733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31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6"/>
            <a:ext cx="2343150" cy="246063"/>
          </a:xfrm>
          <a:prstGeom prst="rect">
            <a:avLst/>
          </a:prstGeom>
          <a:noFill/>
        </p:spPr>
        <p:txBody>
          <a:bodyPr wrap="none" lIns="91411" tIns="45706" rIns="91411" bIns="4570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defTabSz="914118" eaLnBrk="1" hangingPunct="1">
              <a:defRPr/>
            </a:pPr>
            <a:r>
              <a:rPr lang="en-US" sz="1000" dirty="0" smtClean="0">
                <a:solidFill>
                  <a:prstClr val="white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956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31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6"/>
            <a:ext cx="2343150" cy="246063"/>
          </a:xfrm>
          <a:prstGeom prst="rect">
            <a:avLst/>
          </a:prstGeom>
          <a:noFill/>
        </p:spPr>
        <p:txBody>
          <a:bodyPr wrap="none" lIns="91411" tIns="45706" rIns="91411" bIns="4570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defTabSz="914118" eaLnBrk="1" hangingPunct="1">
              <a:defRPr/>
            </a:pPr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© 2013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3959353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358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7436A-14B4-44EA-824E-3E56CEEE76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4683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3F70-41BD-4D80-9A15-0E056C4FB8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8741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44" y="274644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1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B4B73-DB5D-436D-96B4-9DF0DEA4F9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18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E6D2B2-1B4E-AE4B-8F03-52C3424B26B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1" tIns="45706" rIns="91411" bIns="45706" anchor="ctr"/>
          <a:lstStyle/>
          <a:p>
            <a:pPr algn="ctr" defTabSz="914118">
              <a:defRPr/>
            </a:pPr>
            <a:endParaRPr lang="en-US" dirty="0">
              <a:solidFill>
                <a:srgbClr val="FFFFFF"/>
              </a:solidFill>
              <a:ea typeface="Geneva" charset="-128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46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D4C6C-B963-4D01-A8AC-E31754CA5D4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0512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0CD15-814F-4E22-875C-A779501D19E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9008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07D8B-31AA-455C-A42F-3F68DDCAB0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79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1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71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794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6" y="739776"/>
            <a:ext cx="8310563" cy="322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701800"/>
            <a:ext cx="77724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869962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defTabSz="914400" eaLnBrk="1" hangingPunct="1">
              <a:defRPr/>
            </a:pPr>
            <a:r>
              <a:rPr lang="en-US" sz="1000" dirty="0" smtClean="0">
                <a:solidFill>
                  <a:prstClr val="white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520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defTabSz="914400" eaLnBrk="1" hangingPunct="1">
              <a:defRPr/>
            </a:pPr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139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7436A-14B4-44EA-824E-3E56CEEE76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1791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3F70-41BD-4D80-9A15-0E056C4FB8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88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 r="79"/>
          <a:stretch>
            <a:fillRect/>
          </a:stretch>
        </p:blipFill>
        <p:spPr bwMode="auto">
          <a:xfrm>
            <a:off x="7132717" y="274672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1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1AD142-081E-DE4F-ABDB-8D7F86B812B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B4B73-DB5D-436D-96B4-9DF0DEA4F9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7440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srgbClr val="FFFFFF"/>
              </a:solidFill>
              <a:ea typeface="Geneva" charset="-128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00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D4C6C-B963-4D01-A8AC-E31754CA5D4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0277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0CD15-814F-4E22-875C-A779501D19E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6420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07D8B-31AA-455C-A42F-3F68DDCAB0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2925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6437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39775"/>
            <a:ext cx="8310563" cy="322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701800"/>
            <a:ext cx="77724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54434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066" tIns="45533" rIns="91066" bIns="45533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Geneva" charset="-128"/>
              <a:cs typeface="Arial" pitchFamily="34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78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79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79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57B57C-64B7-1C41-8BC8-9417B92F388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C7AEAF-76DE-7C40-9EEA-4B37F3B6FF3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0239B3-8181-B54A-91AF-4D83222F11C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66" tIns="45533" rIns="91066" bIns="45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79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66" tIns="45533" rIns="91066" bIns="45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7054"/>
            <a:ext cx="641350" cy="365125"/>
          </a:xfrm>
          <a:prstGeom prst="rect">
            <a:avLst/>
          </a:prstGeom>
        </p:spPr>
        <p:txBody>
          <a:bodyPr vert="horz" wrap="square" lIns="91066" tIns="45533" rIns="91066" bIns="45533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95ED05F-9D94-0E42-8488-46FA5C2F712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</p:sldLayoutIdLst>
  <p:hf hdr="0"/>
  <p:txStyles>
    <p:titleStyle>
      <a:lvl1pPr algn="l" defTabSz="455337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5337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5337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5337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5337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5337" algn="l" defTabSz="455337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0704" algn="l" defTabSz="455337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66070" algn="l" defTabSz="455337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1420" algn="l" defTabSz="455337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1532" indent="-341532" algn="l" defTabSz="455337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3109" indent="-170742" algn="l" defTabSz="455337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7622" indent="-224489" algn="l" defTabSz="455337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798449" indent="-230827" algn="l" defTabSz="455337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0784" indent="-172327" algn="l" defTabSz="455337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04467" indent="-227664" algn="l" defTabSz="45533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9808" indent="-227664" algn="l" defTabSz="45533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5167" indent="-227664" algn="l" defTabSz="45533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0498" indent="-227664" algn="l" defTabSz="45533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37" algn="l" defTabSz="455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704" algn="l" defTabSz="455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070" algn="l" defTabSz="455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420" algn="l" defTabSz="455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788" algn="l" defTabSz="455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136" algn="l" defTabSz="455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487" algn="l" defTabSz="455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829" algn="l" defTabSz="455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70" tIns="45536" rIns="91070" bIns="455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78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70" tIns="45536" rIns="91070" bIns="455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7053"/>
            <a:ext cx="641350" cy="365125"/>
          </a:xfrm>
          <a:prstGeom prst="rect">
            <a:avLst/>
          </a:prstGeom>
        </p:spPr>
        <p:txBody>
          <a:bodyPr vert="horz" wrap="square" lIns="91070" tIns="45536" rIns="91070" bIns="45536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defTabSz="455361"/>
            <a:fld id="{195ED05F-9D94-0E42-8488-46FA5C2F712C}" type="slidenum">
              <a:rPr lang="en-US" smtClean="0">
                <a:solidFill>
                  <a:srgbClr val="000000"/>
                </a:solidFill>
              </a:rPr>
              <a:pPr defTabSz="455361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55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</p:sldLayoutIdLst>
  <p:hf hdr="0"/>
  <p:txStyles>
    <p:titleStyle>
      <a:lvl1pPr algn="l" defTabSz="455361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5361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5361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5361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5361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5361" algn="l" defTabSz="455361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0750" algn="l" defTabSz="455361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66140" algn="l" defTabSz="455361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1513" algn="l" defTabSz="455361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1550" indent="-341550" algn="l" defTabSz="455361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3126" indent="-170751" algn="l" defTabSz="455361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7651" indent="-224501" algn="l" defTabSz="455361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798490" indent="-230839" algn="l" defTabSz="455361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0833" indent="-172336" algn="l" defTabSz="455361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04595" indent="-227676" algn="l" defTabSz="45536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9960" indent="-227676" algn="l" defTabSz="45536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5342" indent="-227676" algn="l" defTabSz="45536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0696" indent="-227676" algn="l" defTabSz="45536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61" algn="l" defTabSz="455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750" algn="l" defTabSz="455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140" algn="l" defTabSz="455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513" algn="l" defTabSz="455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904" algn="l" defTabSz="455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275" algn="l" defTabSz="455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650" algn="l" defTabSz="455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3016" algn="l" defTabSz="455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66" tIns="45533" rIns="91066" bIns="45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66" tIns="45533" rIns="91066" bIns="45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549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  <p:sldLayoutId id="2147484185" r:id="rId12"/>
    <p:sldLayoutId id="2147484186" r:id="rId13"/>
    <p:sldLayoutId id="214748418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5337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5337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5337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5337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5337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5337" algn="l" defTabSz="455337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0704" algn="l" defTabSz="455337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66070" algn="l" defTabSz="455337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1420" algn="l" defTabSz="455337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1532" indent="-341532" algn="l" defTabSz="455337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3109" indent="-170742" algn="l" defTabSz="455337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7622" indent="-224489" algn="l" defTabSz="455337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798449" indent="-230827" algn="l" defTabSz="455337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0784" indent="-172327" algn="l" defTabSz="455337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04467" indent="-227664" algn="l" defTabSz="45533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9808" indent="-227664" algn="l" defTabSz="45533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5167" indent="-227664" algn="l" defTabSz="45533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0498" indent="-227664" algn="l" defTabSz="45533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37" algn="l" defTabSz="455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704" algn="l" defTabSz="455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070" algn="l" defTabSz="455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420" algn="l" defTabSz="455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788" algn="l" defTabSz="455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136" algn="l" defTabSz="455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487" algn="l" defTabSz="455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829" algn="l" defTabSz="455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81"/>
            <a:ext cx="641350" cy="365125"/>
          </a:xfrm>
          <a:prstGeom prst="rect">
            <a:avLst/>
          </a:prstGeom>
        </p:spPr>
        <p:txBody>
          <a:bodyPr vert="horz" wrap="square" lIns="91411" tIns="45706" rIns="91411" bIns="45706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defTabSz="914118">
              <a:defRPr/>
            </a:pPr>
            <a:fld id="{18D29EB7-39B1-4940-8E7E-4A4FAAB94CF4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14118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58" r:id="rId9"/>
    <p:sldLayoutId id="2147484259" r:id="rId10"/>
    <p:sldLayoutId id="2147484260" r:id="rId11"/>
  </p:sldLayoutIdLst>
  <p:hf hdr="0" ftr="0" dt="0"/>
  <p:txStyles>
    <p:titleStyle>
      <a:lvl1pPr algn="l" defTabSz="457059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059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059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059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059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059" algn="l" defTabSz="457059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118" algn="l" defTabSz="457059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180" algn="l" defTabSz="457059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239" algn="l" defTabSz="457059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796" indent="-342796" algn="l" defTabSz="457059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381" indent="-171397" algn="l" defTabSz="457059" rtl="0" eaLnBrk="0" fontAlgn="base" hangingPunct="0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739" indent="-225353" algn="l" defTabSz="457059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442" indent="-231703" algn="l" defTabSz="457059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425" indent="-172984" algn="l" defTabSz="457059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3830" indent="-228529" algn="l" defTabSz="4570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88" indent="-228529" algn="l" defTabSz="4570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49" indent="-228529" algn="l" defTabSz="4570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06" indent="-228529" algn="l" defTabSz="4570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8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0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9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8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60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6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8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defTabSz="914400">
              <a:defRPr/>
            </a:pPr>
            <a:fld id="{18D29EB7-39B1-4940-8E7E-4A4FAAB94CF4}" type="slidenum">
              <a:rPr lang="en-US">
                <a:solidFill>
                  <a:srgbClr val="000000"/>
                </a:solidFill>
                <a:latin typeface="Arial" pitchFamily="34" charset="0"/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06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8" r:id="rId1"/>
    <p:sldLayoutId id="2147484439" r:id="rId2"/>
    <p:sldLayoutId id="2147484440" r:id="rId3"/>
    <p:sldLayoutId id="2147484441" r:id="rId4"/>
    <p:sldLayoutId id="2147484442" r:id="rId5"/>
    <p:sldLayoutId id="2147484443" r:id="rId6"/>
    <p:sldLayoutId id="2147484444" r:id="rId7"/>
    <p:sldLayoutId id="2147484445" r:id="rId8"/>
    <p:sldLayoutId id="2147484446" r:id="rId9"/>
    <p:sldLayoutId id="2147484447" r:id="rId10"/>
    <p:sldLayoutId id="2147484448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://intranet.ul.com/en/Tools/DeptsServs/CommercialOPS/CustomerAdvocacy/_layouts/WordViewer.aspx?id=/en/Tools/DeptsServs/CommercialOPS/CustomerAdvocacy/Documents/Customer%20Complaint%20Handling%20Fact%20Sheet%20111715.docx&amp;Source=http://intranet.ul.com/en/Tools/DeptsServs/CommercialOPS/CustomerAdvocacy/Docume" TargetMode="External"/><Relationship Id="rId7" Type="http://schemas.openxmlformats.org/officeDocument/2006/relationships/diagramQuickStyle" Target="../diagrams/quickStyle1.xml"/><Relationship Id="rId2" Type="http://schemas.openxmlformats.org/officeDocument/2006/relationships/hyperlink" Target="http://intranet.ul.com/collab/CustomerAdvocacy/SitePages/Customer%20Feedback%20Form.aspx" TargetMode="External"/><Relationship Id="rId1" Type="http://schemas.openxmlformats.org/officeDocument/2006/relationships/slideLayout" Target="../slideLayouts/slideLayout2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://dcs.ul.com/function/dcs/ControlledDocumentLibrary/00-CS-S0012/00-CS-S0012.docx" TargetMode="External"/><Relationship Id="rId9" Type="http://schemas.microsoft.com/office/2007/relationships/diagramDrawing" Target="../diagrams/drawin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m/url?sa=i&amp;rct=j&amp;q=&amp;esrc=s&amp;source=images&amp;cd=&amp;cad=rja&amp;uact=8&amp;ved=0ahUKEwjNyIqvxrTLAhUCuYMKHdq_AOIQjRwIBw&amp;url=http://net-promoter-score.net/learn-nps/what-is-customer-feedback-system.html&amp;psig=AFQjCNEcshgpcJEdMlppgpSiUERH06aIGg&amp;ust=1457645361419625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survey.walkerinfo.com/projects/j1011641/open.cfm?sc=VEVTVDAwMDEw&amp;pturl=&amp;job=MTAxMTY0MQ==&amp;em=V0VC&amp;ntsh=" TargetMode="External"/><Relationship Id="rId13" Type="http://schemas.openxmlformats.org/officeDocument/2006/relationships/hyperlink" Target="http://survey.walkerinfo.com/projects/j1011641/open.cfm?sc=VEVTVDAwMDAz&amp;pturl=&amp;job=MTAxMTY0MQ==&amp;em=V0VC&amp;ntsh=" TargetMode="External"/><Relationship Id="rId3" Type="http://schemas.openxmlformats.org/officeDocument/2006/relationships/hyperlink" Target="http://survey.walkerinfo.com/C592TESTMNUM2" TargetMode="External"/><Relationship Id="rId7" Type="http://schemas.openxmlformats.org/officeDocument/2006/relationships/hyperlink" Target="http://survey.walkerinfo.com/projects/j1011641/open.cfm?sc=VEVTVDAwMDA5&amp;pturl=&amp;job=MTAxMTY0MQ==&amp;em=V0VC&amp;ntsh=" TargetMode="External"/><Relationship Id="rId12" Type="http://schemas.openxmlformats.org/officeDocument/2006/relationships/hyperlink" Target="http://survey.walkerinfo.com/projects/j101164199/open.cfm?sc=VEVTVFROVU0x&amp;pturl=&amp;job=MTAxMTY0MTk5&amp;em=V0VC&amp;ntsh=" TargetMode="External"/><Relationship Id="rId2" Type="http://schemas.openxmlformats.org/officeDocument/2006/relationships/notesSlide" Target="../notesSlides/notesSlide6.xml"/><Relationship Id="rId16" Type="http://schemas.openxmlformats.org/officeDocument/2006/relationships/hyperlink" Target="http://survey.walkerinfo.com/projects/j1011641/open.cfm?sc=VEVTVDAwMDEz&amp;pturl=&amp;job=MTAxMTY0MQ==&amp;em=V0VC&amp;ntsh=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survey.walkerinfo.com/projects/j1011641/open.cfm?sc=VEVTVDAwMDI0&amp;pturl=&amp;job=MTAxMTY0MQ==&amp;em=V0VC&amp;ntsh=" TargetMode="External"/><Relationship Id="rId11" Type="http://schemas.openxmlformats.org/officeDocument/2006/relationships/hyperlink" Target="http://survey.walkerinfo.com/projects/j1011641/open.cfm?sc=VEVTVDAwMDE5&amp;pturl=&amp;job=MTAxMTY0MQ==&amp;em=V0VC&amp;ntsh=" TargetMode="External"/><Relationship Id="rId5" Type="http://schemas.openxmlformats.org/officeDocument/2006/relationships/hyperlink" Target="http://survey.walkerinfo.com/projects/j1011641/open.cfm?sc=VEVTVDAwMDI2&amp;pturl=&amp;job=MTAxMTY0MQ==&amp;em=V0VC&amp;ntsh=" TargetMode="External"/><Relationship Id="rId15" Type="http://schemas.openxmlformats.org/officeDocument/2006/relationships/hyperlink" Target="http://survey.walkerinfo.com/projects/j1011641/open.cfm?sc=VEVTVDAwMDIx&amp;pturl=&amp;job=MTAxMTY0MQ==&amp;em=V0VC&amp;ntsh=" TargetMode="External"/><Relationship Id="rId10" Type="http://schemas.openxmlformats.org/officeDocument/2006/relationships/hyperlink" Target="http://survey.walkerinfo.com/C592TESTMNUM1" TargetMode="External"/><Relationship Id="rId4" Type="http://schemas.openxmlformats.org/officeDocument/2006/relationships/hyperlink" Target="http://survey.walkerinfo.com/projects/j1011641/open.cfm?sc=VEVTVDAwMDIz&amp;pturl=&amp;job=MTAxMTY0MQ==&amp;em=V0VC&amp;ntsh=" TargetMode="External"/><Relationship Id="rId9" Type="http://schemas.openxmlformats.org/officeDocument/2006/relationships/hyperlink" Target="http://survey.walkerinfo.com/projects/j1011641/open.cfm?sc=VEVTVDAwMDEx&amp;pturl=&amp;job=MTAxMTY0MQ==&amp;em=V0VC&amp;ntsh=" TargetMode="External"/><Relationship Id="rId14" Type="http://schemas.openxmlformats.org/officeDocument/2006/relationships/hyperlink" Target="http://survey.walkerinfo.com/projects/j1011641/open.cfm?sc=VEVTVDAwMDEy&amp;pturl=&amp;job=MTAxMTY0MQ==&amp;em=V0VC&amp;ntsh=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ntranet.ul.com/en/Tools/DeptsServs/OurCustomers/Pages/Home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alkerbi.walkerinfo.com/analytics/saw.dll?Dashboard&amp;a=26" TargetMode="External"/><Relationship Id="rId2" Type="http://schemas.openxmlformats.org/officeDocument/2006/relationships/hyperlink" Target="http://intranet.ul.com/en/Tools/DeptsServs/CommercialOPS/CustomerAdvocacy/PublishingImages/Forms/Thumbnails.aspx" TargetMode="Externa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Advocacy &amp; the Customer Experience Survey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General Overview</a:t>
            </a:r>
          </a:p>
          <a:p>
            <a:r>
              <a:rPr lang="en-US" dirty="0" smtClean="0"/>
              <a:t>May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1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Complaint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2" y="1014131"/>
            <a:ext cx="3438616" cy="5706798"/>
          </a:xfrm>
        </p:spPr>
        <p:txBody>
          <a:bodyPr/>
          <a:lstStyle/>
          <a:p>
            <a:pPr marL="285750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Effective June 10, 2013, customer complaints were transitioned from Customer Service to Customer Advocacy</a:t>
            </a:r>
          </a:p>
          <a:p>
            <a:pPr marL="285750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Please submit all complaints to Customer Advocacy via the online Customer Feedback Form: </a:t>
            </a:r>
            <a:r>
              <a:rPr lang="en-US" sz="1100" dirty="0">
                <a:hlinkClick r:id="rId2"/>
              </a:rPr>
              <a:t>http://intranet.ul.com/collab/CustomerAdvocacy/SitePages/Customer%20Feedback%20Form.aspx</a:t>
            </a:r>
            <a:r>
              <a:rPr lang="en-US" sz="1100" dirty="0"/>
              <a:t> </a:t>
            </a:r>
          </a:p>
          <a:p>
            <a:pPr marL="285750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Customer Complaint Handling Fact Sheet</a:t>
            </a:r>
            <a:endParaRPr lang="en-US" sz="1600" dirty="0"/>
          </a:p>
          <a:p>
            <a:pPr marL="285750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Customer Complaint Handling SOP</a:t>
            </a:r>
            <a:endParaRPr lang="en-US" sz="1600" dirty="0"/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3130552278"/>
              </p:ext>
            </p:extLst>
          </p:nvPr>
        </p:nvGraphicFramePr>
        <p:xfrm>
          <a:off x="3408218" y="707912"/>
          <a:ext cx="5735783" cy="4857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65C7FDC-7F2F-48A5-B9AE-BBC779AE019B}" type="slidenum">
              <a:rPr lang="en-US" sz="1000" smtClean="0"/>
              <a:pPr>
                <a:defRPr/>
              </a:pPr>
              <a:t>10</a:t>
            </a:fld>
            <a:endParaRPr lang="en-US" sz="1000"/>
          </a:p>
        </p:txBody>
      </p:sp>
      <p:sp>
        <p:nvSpPr>
          <p:cNvPr id="4" name="TextBox 3"/>
          <p:cNvSpPr txBox="1"/>
          <p:nvPr/>
        </p:nvSpPr>
        <p:spPr>
          <a:xfrm>
            <a:off x="4387850" y="5876865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CustomerAdvocacy@ul.com</a:t>
            </a:r>
          </a:p>
        </p:txBody>
      </p:sp>
    </p:spTree>
    <p:extLst>
      <p:ext uri="{BB962C8B-B14F-4D97-AF65-F5344CB8AC3E}">
        <p14:creationId xmlns:p14="http://schemas.microsoft.com/office/powerpoint/2010/main" val="150614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2983" y="1246913"/>
            <a:ext cx="9095397" cy="5308266"/>
            <a:chOff x="-52742" y="1950720"/>
            <a:chExt cx="9110518" cy="7318510"/>
          </a:xfrm>
          <a:solidFill>
            <a:srgbClr val="0070C0"/>
          </a:solidFill>
        </p:grpSpPr>
        <p:sp>
          <p:nvSpPr>
            <p:cNvPr id="38" name="Rectangle 37"/>
            <p:cNvSpPr/>
            <p:nvPr/>
          </p:nvSpPr>
          <p:spPr>
            <a:xfrm>
              <a:off x="6226745" y="3788214"/>
              <a:ext cx="1182820" cy="128965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itchFamily="34" charset="0"/>
                  <a:cs typeface="Arial" pitchFamily="34" charset="0"/>
                </a:rPr>
                <a:t>Shelly Liu</a:t>
              </a:r>
            </a:p>
            <a:p>
              <a:pPr marL="119063" indent="-119063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Greater China all BUs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05118" y="3793657"/>
              <a:ext cx="1513089" cy="161008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itchFamily="34" charset="0"/>
                  <a:cs typeface="Arial" pitchFamily="34" charset="0"/>
                </a:rPr>
                <a:t>Valentina Lecca</a:t>
              </a:r>
            </a:p>
            <a:p>
              <a:pPr marL="119063" indent="-119063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EMEA all BUs (except France, Spain, &amp; Portugal)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240128" y="3788211"/>
              <a:ext cx="1340114" cy="12896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Kim Anderson</a:t>
              </a:r>
            </a:p>
            <a:p>
              <a:pPr marL="119063" indent="-119063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NA EPT</a:t>
              </a:r>
            </a:p>
            <a:p>
              <a:pPr marL="119063" indent="-119063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NA W&amp;C</a:t>
              </a:r>
            </a:p>
            <a:p>
              <a:pPr marL="119063" indent="-119063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NA PM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-52742" y="3788215"/>
              <a:ext cx="1212187" cy="114229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Anita Lynn</a:t>
              </a:r>
            </a:p>
            <a:p>
              <a:pPr marL="119063" indent="-119063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NA BLST</a:t>
              </a:r>
            </a:p>
            <a:p>
              <a:pPr marL="119063" indent="-119063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NA CTECH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511415" y="3803968"/>
              <a:ext cx="1546361" cy="159977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Anne-Lise Stone</a:t>
              </a:r>
            </a:p>
            <a:p>
              <a:pPr marL="119063" indent="-119063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NA Small App.</a:t>
              </a:r>
            </a:p>
            <a:p>
              <a:pPr marL="119063" indent="-119063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NA LHS</a:t>
              </a:r>
            </a:p>
            <a:p>
              <a:pPr marL="119063" indent="-119063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NA AHL/W</a:t>
              </a:r>
            </a:p>
            <a:p>
              <a:pPr marL="119063" indent="-119063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NA EduNeering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704445" y="1950720"/>
              <a:ext cx="1309009" cy="118659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Alison Johnson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954881" y="6760786"/>
              <a:ext cx="1794929" cy="250844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Daniela Gonzalez</a:t>
              </a:r>
            </a:p>
            <a:p>
              <a:pPr marL="109538" indent="-109538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LA all BUs</a:t>
              </a:r>
            </a:p>
            <a:p>
              <a:pPr marL="109538" indent="-109538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Arial" pitchFamily="34" charset="0"/>
                  <a:cs typeface="Arial" pitchFamily="34" charset="0"/>
                </a:rPr>
                <a:t>Spain all BUs</a:t>
              </a:r>
            </a:p>
            <a:p>
              <a:pPr marL="109538" indent="-109538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France all BUs</a:t>
              </a:r>
            </a:p>
            <a:p>
              <a:pPr marL="109538" indent="-109538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NA QA Inspection</a:t>
              </a:r>
            </a:p>
            <a:p>
              <a:pPr marL="109538" indent="-109538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NA WHS</a:t>
              </a:r>
            </a:p>
            <a:p>
              <a:pPr marL="109538" indent="-109538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NA Responsible Sourcing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128712" y="6695685"/>
              <a:ext cx="1636081" cy="124911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itchFamily="34" charset="0"/>
                  <a:cs typeface="Arial" pitchFamily="34" charset="0"/>
                </a:rPr>
                <a:t>Luciene Barros</a:t>
              </a:r>
            </a:p>
            <a:p>
              <a:pPr marL="119063" indent="-119063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Brazil &amp; Portugal all BUs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12374" y="6724937"/>
              <a:ext cx="1566807" cy="1224672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Hiromi Yamaoka</a:t>
              </a:r>
            </a:p>
            <a:p>
              <a:pPr marL="119063" indent="-119063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Japan all BUs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453295" y="6736598"/>
              <a:ext cx="1407771" cy="1224672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itchFamily="34" charset="0"/>
                  <a:cs typeface="Arial" pitchFamily="34" charset="0"/>
                </a:rPr>
                <a:t>Elaine Lee</a:t>
              </a:r>
            </a:p>
            <a:p>
              <a:pPr marL="119063" indent="-119063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Korea all BUs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4358949" y="3137317"/>
              <a:ext cx="0" cy="378754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38281" y="3532400"/>
              <a:ext cx="7903153" cy="4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38114" y="3532405"/>
              <a:ext cx="0" cy="25581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408386" y="3548724"/>
              <a:ext cx="1" cy="272146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24339" y="3540797"/>
              <a:ext cx="1" cy="272146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170143" y="3516070"/>
              <a:ext cx="0" cy="3208866"/>
            </a:xfrm>
            <a:prstGeom prst="line">
              <a:avLst/>
            </a:prstGeom>
            <a:grpFill/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559231" y="3548724"/>
              <a:ext cx="1" cy="3146961"/>
            </a:xfrm>
            <a:prstGeom prst="line">
              <a:avLst/>
            </a:prstGeom>
            <a:grpFill/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38" idx="0"/>
            </p:cNvCxnSpPr>
            <p:nvPr/>
          </p:nvCxnSpPr>
          <p:spPr>
            <a:xfrm>
              <a:off x="6818155" y="3540797"/>
              <a:ext cx="1" cy="247416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614816" y="3540797"/>
              <a:ext cx="1290" cy="3195800"/>
            </a:xfrm>
            <a:prstGeom prst="line">
              <a:avLst/>
            </a:prstGeom>
            <a:grpFill/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447716" y="3516070"/>
              <a:ext cx="2048" cy="3220527"/>
            </a:xfrm>
            <a:prstGeom prst="line">
              <a:avLst/>
            </a:prstGeom>
            <a:grpFill/>
            <a:ln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331614" y="4705671"/>
            <a:ext cx="1809011" cy="1445747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Andrew Stummer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NA UL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Environment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NA Furniture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NA WERCS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NA UL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Prospector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70449" y="2405979"/>
            <a:ext cx="15201" cy="2299693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493054" y="2396412"/>
            <a:ext cx="1" cy="2329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724902" y="2574048"/>
            <a:ext cx="1847120" cy="1514873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itchFamily="34" charset="0"/>
                <a:cs typeface="Arial" pitchFamily="34" charset="0"/>
              </a:rPr>
              <a:t>Manasa Tsappati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ANZ all BUs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ASEAN all BUs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South Asia all BUs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NA QA Testing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NA Transaction Security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763934" y="176155"/>
            <a:ext cx="1306836" cy="860663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Terry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rady</a:t>
            </a:r>
          </a:p>
        </p:txBody>
      </p:sp>
      <p:cxnSp>
        <p:nvCxnSpPr>
          <p:cNvPr id="68" name="Straight Connector 67"/>
          <p:cNvCxnSpPr>
            <a:stCxn id="67" idx="2"/>
          </p:cNvCxnSpPr>
          <p:nvPr/>
        </p:nvCxnSpPr>
        <p:spPr>
          <a:xfrm>
            <a:off x="4417352" y="1036818"/>
            <a:ext cx="0" cy="210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14965" y="2379268"/>
            <a:ext cx="1" cy="197393"/>
          </a:xfrm>
          <a:prstGeom prst="line">
            <a:avLst/>
          </a:prstGeom>
          <a:solidFill>
            <a:srgbClr val="0070C0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9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CES Email Invitation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045450" y="6276975"/>
            <a:ext cx="6413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B4215328-DF84-4ADF-9069-F3F7CEDEBC8E}" type="slidenum">
              <a:rPr lang="en-US" smtClean="0"/>
              <a:pPr eaLnBrk="1" hangingPunct="1"/>
              <a:t>12</a:t>
            </a:fld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"/>
          <a:stretch/>
        </p:blipFill>
        <p:spPr bwMode="auto">
          <a:xfrm>
            <a:off x="1840674" y="771896"/>
            <a:ext cx="5058890" cy="608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92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CES - Introduction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12" y="1259568"/>
            <a:ext cx="7245188" cy="4466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045450" y="6276975"/>
            <a:ext cx="6413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B4215328-DF84-4ADF-9069-F3F7CEDEBC8E}" type="slidenum">
              <a:rPr lang="en-US" smtClean="0"/>
              <a:pPr eaLnBrk="1" hangingPunct="1"/>
              <a:t>13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386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20545" cy="588962"/>
          </a:xfrm>
        </p:spPr>
        <p:txBody>
          <a:bodyPr/>
          <a:lstStyle/>
          <a:p>
            <a:r>
              <a:rPr lang="en-US" dirty="0" smtClean="0"/>
              <a:t>C&amp;I, CTECH, Medical Safety, Furniture CES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045450" y="6276975"/>
            <a:ext cx="6413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B4215328-DF84-4ADF-9069-F3F7CEDEBC8E}" type="slidenum">
              <a:rPr lang="en-US" smtClean="0"/>
              <a:pPr eaLnBrk="1" hangingPunct="1"/>
              <a:t>14</a:t>
            </a:fld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4923" y="780472"/>
            <a:ext cx="6205290" cy="60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20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C&amp;I, CTECH, Medical Safety, Furniture </a:t>
            </a:r>
            <a:r>
              <a:rPr lang="en-US" dirty="0" smtClean="0"/>
              <a:t>CES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045450" y="6276975"/>
            <a:ext cx="6413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B4215328-DF84-4ADF-9069-F3F7CEDEBC8E}" type="slidenum">
              <a:rPr lang="en-US" smtClean="0"/>
              <a:pPr eaLnBrk="1" hangingPunct="1"/>
              <a:t>15</a:t>
            </a:fld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1891" y="1056904"/>
            <a:ext cx="7807656" cy="478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84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C&amp;I, CTECH, Medical Safety, Furniture </a:t>
            </a:r>
            <a:r>
              <a:rPr lang="en-US" dirty="0" smtClean="0"/>
              <a:t>CES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045450" y="6276975"/>
            <a:ext cx="6413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B4215328-DF84-4ADF-9069-F3F7CEDEBC8E}" type="slidenum">
              <a:rPr lang="en-US" smtClean="0"/>
              <a:pPr eaLnBrk="1" hangingPunct="1"/>
              <a:t>16</a:t>
            </a:fld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2519" y="1175656"/>
            <a:ext cx="7888122" cy="480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3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C&amp;I, CTECH, Medical Safety, Furniture </a:t>
            </a:r>
            <a:r>
              <a:rPr lang="en-US" dirty="0" smtClean="0"/>
              <a:t>CES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045450" y="6276975"/>
            <a:ext cx="6413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B4215328-DF84-4ADF-9069-F3F7CEDEBC8E}" type="slidenum">
              <a:rPr lang="en-US" smtClean="0"/>
              <a:pPr eaLnBrk="1" hangingPunct="1"/>
              <a:t>17</a:t>
            </a:fld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2" t="9499" r="27569" b="51080"/>
          <a:stretch/>
        </p:blipFill>
        <p:spPr bwMode="auto">
          <a:xfrm>
            <a:off x="795645" y="1531917"/>
            <a:ext cx="7552457" cy="41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4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C&amp;I, CTECH, Medical Safety, Furniture </a:t>
            </a:r>
            <a:r>
              <a:rPr lang="en-US" dirty="0" smtClean="0"/>
              <a:t>CES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045450" y="6276975"/>
            <a:ext cx="6413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B4215328-DF84-4ADF-9069-F3F7CEDEBC8E}" type="slidenum">
              <a:rPr lang="en-US" smtClean="0"/>
              <a:pPr eaLnBrk="1" hangingPunct="1"/>
              <a:t>18</a:t>
            </a:fld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1953" y="985653"/>
            <a:ext cx="7592242" cy="495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97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C&amp;I, CTECH, Medical Safety, Furniture </a:t>
            </a:r>
            <a:r>
              <a:rPr lang="en-US" dirty="0" smtClean="0"/>
              <a:t>CES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045450" y="6276975"/>
            <a:ext cx="6413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B4215328-DF84-4ADF-9069-F3F7CEDEBC8E}" type="slidenum">
              <a:rPr lang="en-US" smtClean="0"/>
              <a:pPr eaLnBrk="1" hangingPunct="1"/>
              <a:t>19</a:t>
            </a:fld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7521" y="1603170"/>
            <a:ext cx="7137072" cy="331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6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6D2B2-1B4E-AE4B-8F03-52C3424B26B5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22778" y="665423"/>
            <a:ext cx="2756823" cy="1364547"/>
            <a:chOff x="3072993" y="72693"/>
            <a:chExt cx="1674420" cy="1674420"/>
          </a:xfrm>
          <a:solidFill>
            <a:schemeClr val="tx2"/>
          </a:solidFill>
        </p:grpSpPr>
        <p:sp>
          <p:nvSpPr>
            <p:cNvPr id="13" name="Rounded Rectangle 12"/>
            <p:cNvSpPr/>
            <p:nvPr/>
          </p:nvSpPr>
          <p:spPr>
            <a:xfrm>
              <a:off x="3072993" y="72693"/>
              <a:ext cx="1674420" cy="167442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3169155" y="135034"/>
              <a:ext cx="1510944" cy="15109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b="1" kern="1200" dirty="0" smtClean="0"/>
                <a:t>Customer Advocacy</a:t>
              </a:r>
              <a:endParaRPr lang="en-US" sz="2600" b="1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9384" y="2661638"/>
            <a:ext cx="2854643" cy="3444245"/>
            <a:chOff x="558144" y="3648316"/>
            <a:chExt cx="2220232" cy="1808508"/>
          </a:xfrm>
        </p:grpSpPr>
        <p:sp>
          <p:nvSpPr>
            <p:cNvPr id="11" name="Rounded Rectangle 10"/>
            <p:cNvSpPr/>
            <p:nvPr/>
          </p:nvSpPr>
          <p:spPr>
            <a:xfrm>
              <a:off x="558144" y="3648316"/>
              <a:ext cx="2220232" cy="180850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6"/>
            <p:cNvSpPr/>
            <p:nvPr/>
          </p:nvSpPr>
          <p:spPr>
            <a:xfrm>
              <a:off x="646428" y="3736600"/>
              <a:ext cx="2043664" cy="1631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t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dirty="0" smtClean="0"/>
                <a:t>Customer Experience Survey</a:t>
              </a:r>
            </a:p>
            <a:p>
              <a:pPr marL="342900" indent="-342900" defTabSz="889000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dirty="0" smtClean="0"/>
                <a:t>Determines Net Promoter Score</a:t>
              </a:r>
            </a:p>
            <a:p>
              <a:pPr marL="342900" indent="-342900" defTabSz="889000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dirty="0" smtClean="0"/>
                <a:t>Manages </a:t>
              </a:r>
              <a:r>
                <a:rPr lang="en-US" dirty="0"/>
                <a:t>survey distribution and Walker BI</a:t>
              </a:r>
            </a:p>
            <a:p>
              <a:pPr marL="342900" lvl="0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dirty="0" smtClean="0"/>
                <a:t>Responds to all open-ended comments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42961" y="2661639"/>
            <a:ext cx="2517891" cy="3444244"/>
            <a:chOff x="5296396" y="3612580"/>
            <a:chExt cx="2072595" cy="1892267"/>
          </a:xfrm>
          <a:solidFill>
            <a:schemeClr val="accent2"/>
          </a:solidFill>
        </p:grpSpPr>
        <p:sp>
          <p:nvSpPr>
            <p:cNvPr id="9" name="Rounded Rectangle 8"/>
            <p:cNvSpPr/>
            <p:nvPr/>
          </p:nvSpPr>
          <p:spPr>
            <a:xfrm>
              <a:off x="5296396" y="3612580"/>
              <a:ext cx="2072595" cy="1892267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8"/>
            <p:cNvSpPr/>
            <p:nvPr/>
          </p:nvSpPr>
          <p:spPr>
            <a:xfrm>
              <a:off x="5388769" y="3704953"/>
              <a:ext cx="1887849" cy="17075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t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dirty="0" smtClean="0"/>
                <a:t>Customer Complaints</a:t>
              </a:r>
            </a:p>
            <a:p>
              <a:pPr marL="342900" lvl="0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dirty="0" smtClean="0"/>
                <a:t>Mobilizes resources to resolve complaints</a:t>
              </a:r>
            </a:p>
            <a:p>
              <a:pPr marL="342900" lvl="0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dirty="0" smtClean="0"/>
                <a:t>Participates in accreditation audits</a:t>
              </a:r>
            </a:p>
            <a:p>
              <a:pPr marL="342900" lvl="0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endParaRPr lang="en-US" kern="1200" dirty="0"/>
            </a:p>
          </p:txBody>
        </p:sp>
      </p:grpSp>
      <p:cxnSp>
        <p:nvCxnSpPr>
          <p:cNvPr id="16" name="Straight Arrow Connector 15"/>
          <p:cNvCxnSpPr>
            <a:stCxn id="13" idx="1"/>
            <a:endCxn id="11" idx="0"/>
          </p:cNvCxnSpPr>
          <p:nvPr/>
        </p:nvCxnSpPr>
        <p:spPr>
          <a:xfrm flipH="1">
            <a:off x="1676706" y="1347697"/>
            <a:ext cx="1546072" cy="1313941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9" idx="0"/>
          </p:cNvCxnSpPr>
          <p:nvPr/>
        </p:nvCxnSpPr>
        <p:spPr>
          <a:xfrm>
            <a:off x="4601190" y="2029970"/>
            <a:ext cx="717" cy="631669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179111" y="2671539"/>
            <a:ext cx="2635345" cy="3444244"/>
            <a:chOff x="5296396" y="3612580"/>
            <a:chExt cx="2072595" cy="1892267"/>
          </a:xfrm>
          <a:solidFill>
            <a:schemeClr val="accent5"/>
          </a:solidFill>
        </p:grpSpPr>
        <p:sp>
          <p:nvSpPr>
            <p:cNvPr id="24" name="Rounded Rectangle 23"/>
            <p:cNvSpPr/>
            <p:nvPr/>
          </p:nvSpPr>
          <p:spPr>
            <a:xfrm>
              <a:off x="5296396" y="3612580"/>
              <a:ext cx="2072595" cy="1892267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8"/>
            <p:cNvSpPr/>
            <p:nvPr/>
          </p:nvSpPr>
          <p:spPr>
            <a:xfrm>
              <a:off x="5388769" y="3704953"/>
              <a:ext cx="1887849" cy="17075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t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dirty="0" smtClean="0"/>
                <a:t>Reporting</a:t>
              </a:r>
            </a:p>
            <a:p>
              <a:pPr marL="342900" lvl="0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dirty="0" smtClean="0"/>
                <a:t>Records survey comments and formalized complaints into SharePoint Log</a:t>
              </a:r>
            </a:p>
            <a:p>
              <a:pPr marL="342900" lvl="0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dirty="0" smtClean="0"/>
                <a:t>Publishes monthly and quarterly reports for the businesses and regions</a:t>
              </a:r>
              <a:endParaRPr lang="en-US" kern="1200" dirty="0"/>
            </a:p>
          </p:txBody>
        </p:sp>
      </p:grpSp>
      <p:cxnSp>
        <p:nvCxnSpPr>
          <p:cNvPr id="26" name="Straight Arrow Connector 25"/>
          <p:cNvCxnSpPr>
            <a:stCxn id="13" idx="3"/>
            <a:endCxn id="24" idx="0"/>
          </p:cNvCxnSpPr>
          <p:nvPr/>
        </p:nvCxnSpPr>
        <p:spPr>
          <a:xfrm>
            <a:off x="5979601" y="1347697"/>
            <a:ext cx="1517183" cy="1323842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net-promoter-score.net/public/img/Voice-of-the-Customer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193" y="1337"/>
            <a:ext cx="1901077" cy="177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Voice-of-the-Custom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40615"/>
            <a:ext cx="2232560" cy="223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147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Versions of the CES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045450" y="6276975"/>
            <a:ext cx="6413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B4215328-DF84-4ADF-9069-F3F7CEDEBC8E}" type="slidenum">
              <a:rPr lang="en-US" smtClean="0"/>
              <a:pPr eaLnBrk="1" hangingPunct="1"/>
              <a:t>20</a:t>
            </a:fld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59723" y="940232"/>
            <a:ext cx="3927077" cy="47955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66" tIns="45533" rIns="91066" bIns="45533" numCol="1" anchor="t" anchorCtr="0" compatLnSpc="1">
            <a:prstTxWarp prst="textNoShape">
              <a:avLst/>
            </a:prstTxWarp>
          </a:bodyPr>
          <a:lstStyle>
            <a:lvl1pPr marL="341532" indent="-341532" algn="l" defTabSz="455337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Geneva" charset="-128"/>
                <a:cs typeface="Geneva" charset="0"/>
              </a:defRPr>
            </a:lvl1pPr>
            <a:lvl2pPr marL="343109" indent="-170742" algn="l" defTabSz="455337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2pPr>
            <a:lvl3pPr marL="567622" indent="-224489" algn="l" defTabSz="455337" rtl="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3pPr>
            <a:lvl4pPr marL="798449" indent="-230827" algn="l" defTabSz="455337" rtl="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4pPr>
            <a:lvl5pPr marL="970784" indent="-172327" algn="l" defTabSz="455337" rtl="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5pPr>
            <a:lvl6pPr marL="2504467" indent="-227664" algn="l" defTabSz="45533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9808" indent="-227664" algn="l" defTabSz="45533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5167" indent="-227664" algn="l" defTabSz="45533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0498" indent="-227664" algn="l" defTabSz="45533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US" sz="1700" dirty="0" smtClean="0">
                <a:hlinkClick r:id="rId3"/>
              </a:rPr>
              <a:t>IPM</a:t>
            </a:r>
            <a:endParaRPr lang="en-US" sz="17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700" dirty="0"/>
              <a:t>Lightning Protection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700" dirty="0" smtClean="0">
                <a:hlinkClick r:id="rId4"/>
              </a:rPr>
              <a:t>Medical </a:t>
            </a:r>
            <a:r>
              <a:rPr lang="en-US" sz="1700" dirty="0">
                <a:hlinkClick r:id="rId4"/>
              </a:rPr>
              <a:t>Device Testing (MDT)</a:t>
            </a:r>
            <a:endParaRPr lang="en-US" sz="17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700" dirty="0" smtClean="0">
                <a:hlinkClick r:id="rId5"/>
              </a:rPr>
              <a:t>Medical </a:t>
            </a:r>
            <a:r>
              <a:rPr lang="en-US" sz="1700" dirty="0">
                <a:hlinkClick r:id="rId5"/>
              </a:rPr>
              <a:t>Regulatory</a:t>
            </a:r>
            <a:endParaRPr lang="en-US" sz="17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700" dirty="0">
                <a:hlinkClick r:id="rId6"/>
              </a:rPr>
              <a:t>Medical Solutions</a:t>
            </a:r>
            <a:endParaRPr lang="en-US" sz="17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700" dirty="0"/>
              <a:t>Multiple Listing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700" dirty="0"/>
              <a:t>National Analysis Center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700" dirty="0" smtClean="0">
                <a:hlinkClick r:id="rId7"/>
              </a:rPr>
              <a:t>QA </a:t>
            </a:r>
            <a:r>
              <a:rPr lang="en-US" sz="1700" dirty="0">
                <a:hlinkClick r:id="rId7"/>
              </a:rPr>
              <a:t>Inspection</a:t>
            </a:r>
            <a:endParaRPr lang="en-US" sz="17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700" dirty="0">
                <a:hlinkClick r:id="rId8"/>
              </a:rPr>
              <a:t>QA Testing</a:t>
            </a:r>
            <a:endParaRPr lang="en-US" sz="17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700" dirty="0">
                <a:hlinkClick r:id="rId9"/>
              </a:rPr>
              <a:t>Responsible Sourcing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hlinkClick r:id="rId10"/>
              </a:rPr>
              <a:t>TTC</a:t>
            </a:r>
            <a:endParaRPr lang="en-US" sz="17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700" dirty="0" smtClean="0"/>
              <a:t>Transaction </a:t>
            </a:r>
            <a:r>
              <a:rPr lang="en-US" sz="1700" dirty="0" smtClean="0"/>
              <a:t>Security – Product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Transaction </a:t>
            </a:r>
            <a:r>
              <a:rPr lang="en-US" sz="1700" dirty="0" smtClean="0"/>
              <a:t>Security – Services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700" dirty="0"/>
              <a:t>Transaction </a:t>
            </a:r>
            <a:r>
              <a:rPr lang="en-US" sz="1700" dirty="0" smtClean="0"/>
              <a:t>Security - Training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 smtClean="0">
                <a:hlinkClick r:id="rId11"/>
              </a:rPr>
              <a:t>UL </a:t>
            </a:r>
            <a:r>
              <a:rPr lang="en-US" sz="1700" dirty="0">
                <a:hlinkClick r:id="rId11"/>
              </a:rPr>
              <a:t>Environment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 smtClean="0"/>
              <a:t>UL Prospector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 err="1" smtClean="0">
                <a:hlinkClick r:id="rId12"/>
              </a:rPr>
              <a:t>WERCSmart</a:t>
            </a:r>
            <a:endParaRPr lang="en-US" sz="17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 smtClean="0"/>
              <a:t>WERC Studio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882" y="6259358"/>
            <a:ext cx="999655" cy="4615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9799" y="937960"/>
            <a:ext cx="4349923" cy="5388124"/>
          </a:xfrm>
          <a:solidFill>
            <a:schemeClr val="bg1"/>
          </a:solidFill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1700" dirty="0" smtClean="0">
                <a:hlinkClick r:id="rId13"/>
              </a:rPr>
              <a:t>C&amp;I / CTECH / Medical Safety / Furniture / Small Appliances</a:t>
            </a:r>
            <a:endParaRPr lang="en-US" sz="1700" dirty="0" smtClean="0">
              <a:hlinkClick r:id="rId14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700" dirty="0" smtClean="0">
                <a:hlinkClick r:id="rId14"/>
              </a:rPr>
              <a:t>DAP</a:t>
            </a:r>
            <a:endParaRPr lang="en-US" sz="17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700" dirty="0"/>
              <a:t>DEWI: Inspection Body - IAS </a:t>
            </a:r>
            <a:r>
              <a:rPr lang="en-US" sz="1700" dirty="0" smtClean="0"/>
              <a:t>Only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700" dirty="0" smtClean="0"/>
              <a:t>DEWI</a:t>
            </a:r>
            <a:r>
              <a:rPr lang="en-US" sz="1700" dirty="0"/>
              <a:t>: excluding IAS and DEWI-OCC </a:t>
            </a:r>
            <a:endParaRPr lang="en-US" sz="17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700" dirty="0" smtClean="0">
                <a:hlinkClick r:id="rId15"/>
              </a:rPr>
              <a:t>DEWI-OCC</a:t>
            </a:r>
            <a:endParaRPr lang="en-US" sz="17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700" dirty="0" err="1" smtClean="0"/>
              <a:t>EduNeering</a:t>
            </a:r>
            <a:r>
              <a:rPr lang="en-US" sz="1700" dirty="0" smtClean="0"/>
              <a:t> – Client Services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700" dirty="0" err="1"/>
              <a:t>EduNeering</a:t>
            </a:r>
            <a:r>
              <a:rPr lang="en-US" sz="1700" dirty="0"/>
              <a:t> </a:t>
            </a:r>
            <a:r>
              <a:rPr lang="en-US" sz="1700" dirty="0" smtClean="0"/>
              <a:t>– Learning Services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700" dirty="0" err="1"/>
              <a:t>EduNeering</a:t>
            </a:r>
            <a:r>
              <a:rPr lang="en-US" sz="1700" dirty="0"/>
              <a:t> </a:t>
            </a:r>
            <a:r>
              <a:rPr lang="en-US" sz="1700" dirty="0" smtClean="0"/>
              <a:t>– Strategic Advisory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700" dirty="0" err="1"/>
              <a:t>EduNeering</a:t>
            </a:r>
            <a:r>
              <a:rPr lang="en-US" sz="1700" dirty="0"/>
              <a:t> </a:t>
            </a:r>
            <a:r>
              <a:rPr lang="en-US" sz="1700" dirty="0" smtClean="0"/>
              <a:t>– Technical Advisory</a:t>
            </a:r>
            <a:endParaRPr lang="en-US" sz="17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700" dirty="0"/>
              <a:t>EHS Sustainability - Implementation 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700" dirty="0"/>
              <a:t>EHS Sustainability - eLearning 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700" dirty="0"/>
              <a:t>EHS Sustainability - New Customer 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700" dirty="0"/>
              <a:t>EHS Sustainability - Renewal Customer 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700" dirty="0"/>
              <a:t>EHS Sustainability - Training 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700" dirty="0"/>
              <a:t>EHS Sustainability - </a:t>
            </a:r>
            <a:r>
              <a:rPr lang="en-US" sz="1700" dirty="0" smtClean="0"/>
              <a:t>Ongoing/General</a:t>
            </a:r>
            <a:endParaRPr lang="en-US" sz="17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700" dirty="0" smtClean="0"/>
              <a:t>Field </a:t>
            </a:r>
            <a:r>
              <a:rPr lang="en-US" sz="1700" dirty="0" smtClean="0"/>
              <a:t>Evaluations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hlinkClick r:id="rId16"/>
              </a:rPr>
              <a:t>Human Factors </a:t>
            </a:r>
            <a:r>
              <a:rPr lang="en-US" sz="1700" dirty="0" smtClean="0">
                <a:hlinkClick r:id="rId16"/>
              </a:rPr>
              <a:t>Engineering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427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882" y="6259358"/>
            <a:ext cx="999655" cy="4615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20" y="274638"/>
            <a:ext cx="8229600" cy="1143000"/>
          </a:xfrm>
        </p:spPr>
        <p:txBody>
          <a:bodyPr/>
          <a:lstStyle/>
          <a:p>
            <a:r>
              <a:rPr lang="en-US" dirty="0" smtClean="0"/>
              <a:t>Customer Experience Survey (CES) Overview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98509" y="925022"/>
            <a:ext cx="2991158" cy="3451170"/>
            <a:chOff x="157395" y="947594"/>
            <a:chExt cx="2991158" cy="3451170"/>
          </a:xfrm>
        </p:grpSpPr>
        <p:pic>
          <p:nvPicPr>
            <p:cNvPr id="1026" name="Picture 2" descr="C:\Users\29269\AppData\Local\Microsoft\Windows\Temporary Internet Files\Content.IE5\QRSLQUAU\MC900442168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777" y="947594"/>
              <a:ext cx="1381546" cy="1381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57395" y="2428994"/>
              <a:ext cx="2991158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 smtClean="0">
                  <a:solidFill>
                    <a:srgbClr val="0070C0"/>
                  </a:solidFill>
                  <a:cs typeface="Arial" pitchFamily="34" charset="0"/>
                </a:rPr>
                <a:t>Survey Distribution</a:t>
              </a:r>
              <a:endParaRPr lang="en-US" sz="1600" b="1" dirty="0">
                <a:solidFill>
                  <a:srgbClr val="0070C0"/>
                </a:solidFill>
                <a:cs typeface="Arial" pitchFamily="34" charset="0"/>
              </a:endParaRPr>
            </a:p>
            <a:p>
              <a:pPr marL="174625" indent="-177800">
                <a:spcAft>
                  <a:spcPts val="300"/>
                </a:spcAft>
                <a:buFont typeface="Arial" pitchFamily="34" charset="0"/>
                <a:buChar char="•"/>
              </a:pPr>
              <a:r>
                <a:rPr lang="en-US" sz="1600" dirty="0" smtClean="0">
                  <a:cs typeface="Arial" pitchFamily="34" charset="0"/>
                </a:rPr>
                <a:t>Sent using data from R12</a:t>
              </a:r>
            </a:p>
            <a:p>
              <a:pPr marL="174625" indent="-177800">
                <a:spcAft>
                  <a:spcPts val="300"/>
                </a:spcAft>
                <a:buFont typeface="Arial" pitchFamily="34" charset="0"/>
                <a:buChar char="•"/>
              </a:pPr>
              <a:r>
                <a:rPr lang="en-US" sz="1600" dirty="0" smtClean="0">
                  <a:cs typeface="Arial" pitchFamily="34" charset="0"/>
                </a:rPr>
                <a:t>For those Divisions excluded from R12, manual process established</a:t>
              </a:r>
            </a:p>
            <a:p>
              <a:pPr marL="285750" indent="-285750">
                <a:spcAft>
                  <a:spcPts val="300"/>
                </a:spcAft>
                <a:buFont typeface="Arial" pitchFamily="34" charset="0"/>
                <a:buChar char="•"/>
              </a:pPr>
              <a:r>
                <a:rPr lang="en-US" sz="1600" dirty="0">
                  <a:cs typeface="Arial" pitchFamily="34" charset="0"/>
                </a:rPr>
                <a:t>1 survey/90 days</a:t>
              </a:r>
            </a:p>
            <a:p>
              <a:pPr marL="631825" lvl="1" indent="-177800">
                <a:spcAft>
                  <a:spcPts val="300"/>
                </a:spcAft>
                <a:buFont typeface="Arial" pitchFamily="34" charset="0"/>
                <a:buChar char="•"/>
              </a:pPr>
              <a:r>
                <a:rPr lang="en-US" sz="1600" dirty="0">
                  <a:cs typeface="Arial" pitchFamily="34" charset="0"/>
                </a:rPr>
                <a:t>No more than </a:t>
              </a:r>
              <a:r>
                <a:rPr lang="en-US" sz="1600" dirty="0" smtClean="0">
                  <a:cs typeface="Arial" pitchFamily="34" charset="0"/>
                </a:rPr>
                <a:t>4x’s/year</a:t>
              </a:r>
              <a:endParaRPr lang="en-US" sz="1600" dirty="0"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89667" y="1047269"/>
            <a:ext cx="2730390" cy="3616651"/>
            <a:chOff x="3289667" y="1220695"/>
            <a:chExt cx="2730390" cy="3616651"/>
          </a:xfrm>
        </p:grpSpPr>
        <p:sp>
          <p:nvSpPr>
            <p:cNvPr id="8" name="TextBox 7"/>
            <p:cNvSpPr txBox="1"/>
            <p:nvPr/>
          </p:nvSpPr>
          <p:spPr>
            <a:xfrm>
              <a:off x="3289667" y="2428994"/>
              <a:ext cx="2730390" cy="2408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endParaRPr lang="en-US" sz="3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spcAft>
                  <a:spcPts val="300"/>
                </a:spcAft>
              </a:pPr>
              <a:r>
                <a:rPr lang="en-US" b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15 Total Questions</a:t>
              </a:r>
            </a:p>
            <a:p>
              <a:pPr marL="285750" indent="-285750">
                <a:spcAft>
                  <a:spcPts val="300"/>
                </a:spcAft>
                <a:buFont typeface="Arial" pitchFamily="34" charset="0"/>
                <a:buChar char="•"/>
              </a:pP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4 Overall </a:t>
              </a:r>
            </a:p>
            <a:p>
              <a:pPr marL="285750" indent="-285750">
                <a:spcAft>
                  <a:spcPts val="300"/>
                </a:spcAft>
                <a:buFont typeface="Arial" pitchFamily="34" charset="0"/>
                <a:buChar char="•"/>
              </a:pP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4 Start Up </a:t>
              </a:r>
            </a:p>
            <a:p>
              <a:pPr marL="285750" indent="-285750">
                <a:spcAft>
                  <a:spcPts val="300"/>
                </a:spcAft>
                <a:buFont typeface="Arial" pitchFamily="34" charset="0"/>
                <a:buChar char="•"/>
              </a:pP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4 Project Management &amp; Complete </a:t>
              </a:r>
            </a:p>
            <a:p>
              <a:pPr marL="285750" indent="-285750">
                <a:spcAft>
                  <a:spcPts val="300"/>
                </a:spcAft>
                <a:buFont typeface="Arial" pitchFamily="34" charset="0"/>
                <a:buChar char="•"/>
              </a:pP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1 Open Ended</a:t>
              </a:r>
            </a:p>
            <a:p>
              <a:pPr marL="285750" indent="-285750">
                <a:spcAft>
                  <a:spcPts val="300"/>
                </a:spcAft>
                <a:buFont typeface="Arial" pitchFamily="34" charset="0"/>
                <a:buChar char="•"/>
              </a:pP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 Invoice</a:t>
              </a:r>
            </a:p>
            <a:p>
              <a:pPr marL="285750" indent="-285750">
                <a:spcAft>
                  <a:spcPts val="300"/>
                </a:spcAft>
                <a:buFont typeface="Arial" pitchFamily="34" charset="0"/>
                <a:buChar char="•"/>
              </a:pP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14 Languages</a:t>
              </a:r>
            </a:p>
          </p:txBody>
        </p:sp>
        <p:pic>
          <p:nvPicPr>
            <p:cNvPr id="3" name="Picture 2" descr="C:\Users\29269\AppData\Local\Microsoft\Windows\Temporary Internet Files\Content.IE5\T1U116GQ\MC900442072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732" y="1220695"/>
              <a:ext cx="1552844" cy="1108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6180935" y="891819"/>
            <a:ext cx="2505866" cy="3487407"/>
            <a:chOff x="6180935" y="1065245"/>
            <a:chExt cx="2505866" cy="3487407"/>
          </a:xfrm>
        </p:grpSpPr>
        <p:sp>
          <p:nvSpPr>
            <p:cNvPr id="10" name="TextBox 9"/>
            <p:cNvSpPr txBox="1"/>
            <p:nvPr/>
          </p:nvSpPr>
          <p:spPr>
            <a:xfrm>
              <a:off x="6180935" y="2428994"/>
              <a:ext cx="2505866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endParaRPr lang="en-US" sz="3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spcAft>
                  <a:spcPts val="300"/>
                </a:spcAft>
              </a:pPr>
              <a:r>
                <a:rPr lang="en-US" b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Reporting</a:t>
              </a:r>
            </a:p>
            <a:p>
              <a:pPr marL="285750" indent="-285750">
                <a:spcAft>
                  <a:spcPts val="300"/>
                </a:spcAft>
                <a:buFont typeface="Arial" pitchFamily="34" charset="0"/>
                <a:buChar char="•"/>
              </a:pP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Reported through Walker BI website</a:t>
              </a:r>
            </a:p>
            <a:p>
              <a:pPr marL="285750" indent="-285750">
                <a:spcAft>
                  <a:spcPts val="300"/>
                </a:spcAft>
                <a:buFont typeface="Arial" pitchFamily="34" charset="0"/>
                <a:buChar char="•"/>
              </a:pP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Filter criteria:</a:t>
              </a:r>
            </a:p>
            <a:p>
              <a:pPr marL="741087" lvl="1" indent="-285750">
                <a:spcAft>
                  <a:spcPts val="300"/>
                </a:spcAft>
                <a:buFont typeface="Arial" pitchFamily="34" charset="0"/>
                <a:buChar char="•"/>
              </a:pP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Business Unit</a:t>
              </a:r>
            </a:p>
            <a:p>
              <a:pPr marL="741087" lvl="1" indent="-285750">
                <a:spcAft>
                  <a:spcPts val="300"/>
                </a:spcAft>
                <a:buFont typeface="Arial" pitchFamily="34" charset="0"/>
                <a:buChar char="•"/>
              </a:pP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Division</a:t>
              </a:r>
            </a:p>
            <a:p>
              <a:pPr marL="741087" lvl="1" indent="-285750">
                <a:spcAft>
                  <a:spcPts val="300"/>
                </a:spcAft>
                <a:buFont typeface="Arial" pitchFamily="34" charset="0"/>
                <a:buChar char="•"/>
              </a:pP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POC Geography</a:t>
              </a: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1921" y="1065245"/>
              <a:ext cx="1263895" cy="126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14627"/>
              </p:ext>
            </p:extLst>
          </p:nvPr>
        </p:nvGraphicFramePr>
        <p:xfrm>
          <a:off x="296882" y="4802008"/>
          <a:ext cx="866969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985"/>
                <a:gridCol w="1533672"/>
                <a:gridCol w="1465856"/>
                <a:gridCol w="1699996"/>
                <a:gridCol w="2511189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2015</a:t>
                      </a:r>
                      <a:endParaRPr lang="en-US" sz="2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81037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Invitations</a:t>
                      </a:r>
                    </a:p>
                    <a:p>
                      <a:pPr algn="ctr"/>
                      <a:r>
                        <a:rPr lang="en-US" sz="2200" dirty="0" smtClean="0"/>
                        <a:t>44,505</a:t>
                      </a:r>
                    </a:p>
                  </a:txBody>
                  <a:tcPr>
                    <a:solidFill>
                      <a:srgbClr val="0070C0">
                        <a:alpha val="3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Completes</a:t>
                      </a:r>
                    </a:p>
                    <a:p>
                      <a:pPr algn="ctr"/>
                      <a:r>
                        <a:rPr lang="en-US" sz="2200" dirty="0" smtClean="0"/>
                        <a:t>8,028</a:t>
                      </a:r>
                      <a:endParaRPr lang="en-US" sz="2200" dirty="0"/>
                    </a:p>
                  </a:txBody>
                  <a:tcPr>
                    <a:solidFill>
                      <a:srgbClr val="0070C0">
                        <a:alpha val="3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Response Rate</a:t>
                      </a:r>
                    </a:p>
                    <a:p>
                      <a:pPr algn="ctr"/>
                      <a:r>
                        <a:rPr lang="en-US" sz="2200" dirty="0" smtClean="0"/>
                        <a:t>18%</a:t>
                      </a:r>
                      <a:endParaRPr lang="en-US" sz="2200" dirty="0"/>
                    </a:p>
                  </a:txBody>
                  <a:tcPr>
                    <a:solidFill>
                      <a:srgbClr val="0070C0">
                        <a:alpha val="3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smtClean="0"/>
                        <a:t>Comments</a:t>
                      </a:r>
                    </a:p>
                    <a:p>
                      <a:pPr algn="ctr"/>
                      <a:r>
                        <a:rPr lang="en-US" sz="2200" baseline="0" dirty="0" smtClean="0"/>
                        <a:t>2,430</a:t>
                      </a:r>
                      <a:endParaRPr lang="en-US" sz="2200" dirty="0"/>
                    </a:p>
                  </a:txBody>
                  <a:tcPr>
                    <a:solidFill>
                      <a:srgbClr val="0070C0">
                        <a:alpha val="3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% of Responses with Comments</a:t>
                      </a:r>
                      <a:r>
                        <a:rPr lang="en-US" sz="2200" baseline="30000" dirty="0" smtClean="0"/>
                        <a:t>1</a:t>
                      </a:r>
                    </a:p>
                    <a:p>
                      <a:pPr algn="ctr"/>
                      <a:r>
                        <a:rPr lang="en-US" sz="2200" dirty="0" smtClean="0"/>
                        <a:t>34%</a:t>
                      </a:r>
                      <a:endParaRPr lang="en-US" sz="2200" dirty="0"/>
                    </a:p>
                  </a:txBody>
                  <a:tcPr>
                    <a:solidFill>
                      <a:srgbClr val="0070C0">
                        <a:alpha val="32157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8509" y="6440158"/>
            <a:ext cx="866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Note 1: The QA Testing survey excludes the open ended question.  Therefore,  the number of QA Testing survey completes is excluded from the response rate calculation.  % of Responses with Comments = 2,430 / 7,176 = .338</a:t>
            </a:r>
          </a:p>
        </p:txBody>
      </p:sp>
    </p:spTree>
    <p:extLst>
      <p:ext uri="{BB962C8B-B14F-4D97-AF65-F5344CB8AC3E}">
        <p14:creationId xmlns:p14="http://schemas.microsoft.com/office/powerpoint/2010/main" val="18710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882" y="6259358"/>
            <a:ext cx="999655" cy="4615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CES Methodology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768276"/>
              </p:ext>
            </p:extLst>
          </p:nvPr>
        </p:nvGraphicFramePr>
        <p:xfrm>
          <a:off x="326575" y="966750"/>
          <a:ext cx="8568046" cy="5554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73"/>
                <a:gridCol w="3515096"/>
                <a:gridCol w="3621977"/>
              </a:tblGrid>
              <a:tr h="79733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Customers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C&amp;I, CTECH, &amp; Medical Safety invitations sent 7 calendar days after close of project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CRS invitations sent immediately after all order lines are closed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Individual customer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contacts completing multiple projects receive only one survey within 90-days; maximum 4 per year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Due to low project volume DAP, Human Factors Engineering, Medical Regulatory, MDT, MRAS/MDRS use a 60 day rule instead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Languages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Invitation email</a:t>
                      </a:r>
                      <a:r>
                        <a:rPr lang="en-US" sz="1400" baseline="0" dirty="0" smtClean="0"/>
                        <a:t> and survey conducted in 1 of 14 local languages: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162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Chinese (Simplified)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Chinese (Traditional)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Danish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Dutch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English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French (Western</a:t>
                      </a:r>
                      <a:r>
                        <a:rPr lang="en-US" sz="1400" baseline="0" dirty="0" smtClean="0"/>
                        <a:t> European)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German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Italian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Japanese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Korean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Portuguese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Spanish (Western European)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Spanish (Latin</a:t>
                      </a:r>
                      <a:r>
                        <a:rPr lang="en-US" sz="1400" baseline="0" dirty="0" smtClean="0"/>
                        <a:t> America)</a:t>
                      </a:r>
                      <a:endParaRPr lang="en-US" sz="14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Swedish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QA Testing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Survey sent to Ship To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400" dirty="0" smtClean="0"/>
                        <a:t>GL Code  = 731, 714, 716, 723, 724, 734, 771, 772, 773, 774, 775, 776, 777, 778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</a:tr>
              <a:tr h="162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QA Inspection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Survey sent to Sold To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GL Code  = 732, 733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6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Responsible Sourcing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Survey</a:t>
                      </a:r>
                      <a:r>
                        <a:rPr lang="en-US" sz="1400" baseline="0" dirty="0" smtClean="0"/>
                        <a:t> sent to Sold To and Bill To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GL Code  = 752, 753, 754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EXCLUDING Location Code = 772-Stroudsburg, PA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621">
                <a:tc>
                  <a:txBody>
                    <a:bodyPr/>
                    <a:lstStyle/>
                    <a:p>
                      <a:pPr marL="0" marR="0" indent="0" algn="l" defTabSz="4553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Wireless &amp; EMC Bundled Orders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NA: Randomly select</a:t>
                      </a:r>
                      <a:r>
                        <a:rPr lang="en-US" sz="1400" baseline="0" dirty="0" smtClean="0"/>
                        <a:t> whether the record is assigned to Safety or Wireless &amp; EMC</a:t>
                      </a:r>
                      <a:endParaRPr lang="en-US" sz="1400" dirty="0" smtClean="0"/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EMEA+LA &amp; Asia:</a:t>
                      </a:r>
                      <a:r>
                        <a:rPr lang="en-US" sz="1400" baseline="0" dirty="0" smtClean="0"/>
                        <a:t> Default to Safety. Record will only be classified as Wireless &amp; EMC if the order only contains Wireless &amp; EMC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0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6882" y="6259358"/>
            <a:ext cx="999655" cy="4615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7" y="274638"/>
            <a:ext cx="8748214" cy="728662"/>
          </a:xfrm>
        </p:spPr>
        <p:txBody>
          <a:bodyPr/>
          <a:lstStyle/>
          <a:p>
            <a:r>
              <a:rPr lang="en-US" dirty="0" smtClean="0"/>
              <a:t>Customer Experience Survey</a:t>
            </a:r>
            <a:endParaRPr lang="en-US" b="0" dirty="0">
              <a:solidFill>
                <a:schemeClr val="accent4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045450" y="6276975"/>
            <a:ext cx="6413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B4215328-DF84-4ADF-9069-F3F7CEDEBC8E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10" name="Rectangle 9"/>
          <p:cNvSpPr/>
          <p:nvPr/>
        </p:nvSpPr>
        <p:spPr>
          <a:xfrm>
            <a:off x="501023" y="6343632"/>
            <a:ext cx="323850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99944" y="6343632"/>
            <a:ext cx="323850" cy="152400"/>
          </a:xfrm>
          <a:prstGeom prst="rect">
            <a:avLst/>
          </a:prstGeom>
          <a:solidFill>
            <a:srgbClr val="D993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198" y="6296722"/>
            <a:ext cx="1495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= Participates in survey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57119" y="6296722"/>
            <a:ext cx="2057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= Does not participate in survey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42652" y="6343632"/>
            <a:ext cx="323850" cy="152400"/>
          </a:xfrm>
          <a:prstGeom prst="rect">
            <a:avLst/>
          </a:prstGeom>
          <a:solidFill>
            <a:srgbClr val="FBE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45450" y="6276975"/>
            <a:ext cx="999655" cy="4615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46152" y="6296722"/>
            <a:ext cx="3740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= Does not currently participate in survey, but scheduled to join</a:t>
            </a:r>
          </a:p>
        </p:txBody>
      </p:sp>
      <p:graphicFrame>
        <p:nvGraphicFramePr>
          <p:cNvPr id="18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933531"/>
              </p:ext>
            </p:extLst>
          </p:nvPr>
        </p:nvGraphicFramePr>
        <p:xfrm>
          <a:off x="259306" y="793917"/>
          <a:ext cx="8730315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094"/>
                <a:gridCol w="3562350"/>
                <a:gridCol w="375087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Unit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Division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CES Status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Commercial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&amp; Industrial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66688" indent="-166688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Appliance/HVAC/Lighting/Water</a:t>
                      </a:r>
                    </a:p>
                    <a:p>
                      <a:pPr marL="166688" marR="0" indent="-16668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rgbClr val="000000"/>
                          </a:solidFill>
                        </a:rPr>
                        <a:t>Building &amp; Life Safety Technologies</a:t>
                      </a:r>
                    </a:p>
                    <a:p>
                      <a:pPr marL="166688" marR="0" indent="-16668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DAP</a:t>
                      </a:r>
                      <a:endParaRPr lang="en-US" sz="1200" b="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166688" marR="0" indent="-16668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Energy &amp; Power</a:t>
                      </a:r>
                      <a:r>
                        <a:rPr lang="en-US" sz="1200" b="0" baseline="0" dirty="0" smtClean="0">
                          <a:solidFill>
                            <a:srgbClr val="000000"/>
                          </a:solidFill>
                        </a:rPr>
                        <a:t> Technologies</a:t>
                      </a:r>
                    </a:p>
                    <a:p>
                      <a:pPr marL="628650" marR="0" indent="-1651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DEWI-OCC</a:t>
                      </a:r>
                    </a:p>
                    <a:p>
                      <a:pPr marL="166688" marR="0" indent="-16668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rgbClr val="000000"/>
                          </a:solidFill>
                        </a:rPr>
                        <a:t>Performance Materials</a:t>
                      </a:r>
                    </a:p>
                    <a:p>
                      <a:pPr marL="633413" marR="0" indent="-171450" algn="l" defTabSz="455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TTC</a:t>
                      </a:r>
                    </a:p>
                    <a:p>
                      <a:pPr marL="633413" marR="0" indent="-171450" algn="l" defTabSz="455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IPM</a:t>
                      </a:r>
                    </a:p>
                    <a:p>
                      <a:pPr marL="166688" indent="-166688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>
                          <a:solidFill>
                            <a:srgbClr val="000000"/>
                          </a:solidFill>
                        </a:rPr>
                        <a:t>Wire &amp; Cable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CES Live</a:t>
                      </a:r>
                      <a:endParaRPr lang="en-US" sz="1200" b="0" dirty="0" smtClean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66688" marR="0" indent="-166688" algn="l" defTabSz="455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Multiple Listing</a:t>
                      </a:r>
                    </a:p>
                    <a:p>
                      <a:pPr marL="166688" marR="0" indent="-166688" algn="l" defTabSz="455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Field Evaluations</a:t>
                      </a:r>
                    </a:p>
                    <a:p>
                      <a:pPr marL="166688" marR="0" indent="-166688" algn="l" defTabSz="455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DEWI GmbH</a:t>
                      </a:r>
                    </a:p>
                    <a:p>
                      <a:pPr marL="166688" marR="0" indent="-166688" algn="l" defTabSz="455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Lightning Protection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F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Scheduled to go-live Q2 2016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Scheduled to go-live Q2 2016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Scheduled to go-live Q3 2016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Scheduled to go-live Q3 2016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FAB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66688" marR="0" indent="-16668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Laboratory Testing Services</a:t>
                      </a:r>
                      <a:r>
                        <a:rPr lang="en-US" sz="1200" b="0" baseline="0" dirty="0" smtClean="0">
                          <a:solidFill>
                            <a:srgbClr val="000000"/>
                          </a:solidFill>
                        </a:rPr>
                        <a:t> (formerly CITS)</a:t>
                      </a:r>
                    </a:p>
                    <a:p>
                      <a:pPr marL="166688" marR="0" indent="-16668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 err="1" smtClean="0">
                          <a:solidFill>
                            <a:srgbClr val="000000"/>
                          </a:solidFill>
                        </a:rPr>
                        <a:t>Testtech</a:t>
                      </a:r>
                      <a:endParaRPr lang="en-US" sz="1200" b="0" baseline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No</a:t>
                      </a:r>
                      <a:r>
                        <a:rPr lang="en-US" sz="1200" baseline="0" dirty="0" smtClean="0"/>
                        <a:t> current plans to join the CES</a:t>
                      </a:r>
                      <a:endParaRPr lang="en-US" sz="12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393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Consumer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CTECH</a:t>
                      </a:r>
                    </a:p>
                    <a:p>
                      <a:pPr marL="171450" marR="0" indent="-171450" algn="l" defTabSz="455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rgbClr val="000000"/>
                          </a:solidFill>
                        </a:rPr>
                        <a:t>QA Inspection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QA</a:t>
                      </a:r>
                      <a:r>
                        <a:rPr lang="en-US" sz="1200" b="0" baseline="0" dirty="0" smtClean="0">
                          <a:solidFill>
                            <a:srgbClr val="000000"/>
                          </a:solidFill>
                        </a:rPr>
                        <a:t> Testing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>
                          <a:solidFill>
                            <a:srgbClr val="000000"/>
                          </a:solidFill>
                        </a:rPr>
                        <a:t>Responsible Sourcing</a:t>
                      </a:r>
                    </a:p>
                    <a:p>
                      <a:pPr marL="171450" marR="0" indent="-171450" algn="l" defTabSz="455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Small Appliances</a:t>
                      </a:r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CES Live</a:t>
                      </a:r>
                      <a:endParaRPr lang="en-US" sz="12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455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Software and Security</a:t>
                      </a:r>
                    </a:p>
                    <a:p>
                      <a:pPr marL="171450" marR="0" indent="-171450" algn="l" defTabSz="455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 err="1" smtClean="0">
                          <a:solidFill>
                            <a:srgbClr val="000000"/>
                          </a:solidFill>
                        </a:rPr>
                        <a:t>Futuremark</a:t>
                      </a:r>
                      <a:endParaRPr lang="en-US" sz="1200" b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171450" marR="0" indent="-171450" algn="l" defTabSz="455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Registrar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No</a:t>
                      </a:r>
                      <a:r>
                        <a:rPr lang="en-US" sz="1200" baseline="0" dirty="0" smtClean="0"/>
                        <a:t> current plans to join the CES</a:t>
                      </a:r>
                      <a:endParaRPr lang="en-US" sz="12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393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5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Transaction Security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F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Scheduled to go-live Q2 2016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FA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6882" y="6259358"/>
            <a:ext cx="999655" cy="4615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7" y="274638"/>
            <a:ext cx="8748214" cy="728662"/>
          </a:xfrm>
        </p:spPr>
        <p:txBody>
          <a:bodyPr/>
          <a:lstStyle/>
          <a:p>
            <a:r>
              <a:rPr lang="en-US" dirty="0" smtClean="0"/>
              <a:t>Customer Experience Survey Cont.</a:t>
            </a:r>
            <a:endParaRPr lang="en-US" b="0" dirty="0">
              <a:solidFill>
                <a:schemeClr val="accent4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537873"/>
              </p:ext>
            </p:extLst>
          </p:nvPr>
        </p:nvGraphicFramePr>
        <p:xfrm>
          <a:off x="259306" y="1003300"/>
          <a:ext cx="869362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869"/>
                <a:gridCol w="3145667"/>
                <a:gridCol w="402608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Unit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Division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CES Status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0705">
                <a:tc rowSpan="2"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Life &amp; Health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66688" marR="0" indent="-16668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Human Factors Engineering</a:t>
                      </a:r>
                    </a:p>
                    <a:p>
                      <a:pPr marL="166688" marR="0" indent="-16668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MDT</a:t>
                      </a:r>
                    </a:p>
                    <a:p>
                      <a:pPr marL="166688" marR="0" indent="-16668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Medical Safety</a:t>
                      </a:r>
                      <a:endParaRPr lang="en-US" sz="1200" b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166688" marR="0" indent="-166688" algn="l" defTabSz="455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Medical Regulatory</a:t>
                      </a:r>
                    </a:p>
                    <a:p>
                      <a:pPr marL="166688" marR="0" indent="-166688" algn="l" defTabSz="455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Solutions</a:t>
                      </a:r>
                      <a:r>
                        <a:rPr lang="en-US" sz="1200" baseline="0" dirty="0" smtClean="0"/>
                        <a:t> (formerly </a:t>
                      </a:r>
                      <a:r>
                        <a:rPr lang="en-US" sz="1200" dirty="0" smtClean="0"/>
                        <a:t>MRAS / MDRS)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CES Live</a:t>
                      </a:r>
                      <a:endParaRPr lang="en-US" sz="12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 smtClean="0"/>
                        <a:t>EduNeering</a:t>
                      </a:r>
                      <a:endParaRPr lang="en-US" sz="12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F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Scheduled to go-live Q3 2016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FAB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Supply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Chain &amp; Sustainability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Furniture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UL Environment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err="1" smtClean="0">
                          <a:solidFill>
                            <a:srgbClr val="000000"/>
                          </a:solidFill>
                        </a:rPr>
                        <a:t>WERCSmart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CES Live</a:t>
                      </a:r>
                      <a:endParaRPr lang="en-US" sz="12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>
                          <a:solidFill>
                            <a:srgbClr val="000000"/>
                          </a:solidFill>
                        </a:rPr>
                        <a:t>WERCS Studio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F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Scheduled</a:t>
                      </a:r>
                      <a:r>
                        <a:rPr lang="en-US" sz="1200" baseline="0" dirty="0" smtClean="0"/>
                        <a:t> to go-live Q2 2016</a:t>
                      </a:r>
                      <a:endParaRPr lang="en-US" sz="12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FAB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5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rgbClr val="000000"/>
                          </a:solidFill>
                        </a:rPr>
                        <a:t>UL Prospector</a:t>
                      </a:r>
                    </a:p>
                    <a:p>
                      <a:pPr marL="171450" marR="0" indent="-171450" algn="l" defTabSz="455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rgbClr val="000000"/>
                          </a:solidFill>
                        </a:rPr>
                        <a:t>Good Guide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No</a:t>
                      </a:r>
                      <a:r>
                        <a:rPr lang="en-US" sz="1200" baseline="0" dirty="0" smtClean="0"/>
                        <a:t> current plans to join the CES</a:t>
                      </a:r>
                      <a:endParaRPr lang="en-US" sz="12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39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EHS Sustainability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dk1"/>
                          </a:solidFill>
                        </a:rPr>
                        <a:t>Former</a:t>
                      </a:r>
                      <a:r>
                        <a:rPr lang="en-US" sz="1200" b="0" baseline="0" dirty="0" smtClean="0">
                          <a:solidFill>
                            <a:schemeClr val="dk1"/>
                          </a:solidFill>
                        </a:rPr>
                        <a:t> WHS organization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CES Live</a:t>
                      </a:r>
                      <a:endParaRPr lang="en-US" sz="12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045450" y="6276975"/>
            <a:ext cx="6413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B4215328-DF84-4ADF-9069-F3F7CEDEBC8E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10" name="Rectangle 9"/>
          <p:cNvSpPr/>
          <p:nvPr/>
        </p:nvSpPr>
        <p:spPr>
          <a:xfrm>
            <a:off x="501023" y="6343632"/>
            <a:ext cx="323850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99944" y="6343632"/>
            <a:ext cx="323850" cy="152400"/>
          </a:xfrm>
          <a:prstGeom prst="rect">
            <a:avLst/>
          </a:prstGeom>
          <a:solidFill>
            <a:srgbClr val="D993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198" y="6296722"/>
            <a:ext cx="1495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= Participates in survey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57119" y="6296722"/>
            <a:ext cx="2057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= Does not participate in survey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42652" y="6343632"/>
            <a:ext cx="323850" cy="152400"/>
          </a:xfrm>
          <a:prstGeom prst="rect">
            <a:avLst/>
          </a:prstGeom>
          <a:solidFill>
            <a:srgbClr val="FBE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45450" y="6276975"/>
            <a:ext cx="999655" cy="4615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46152" y="6296722"/>
            <a:ext cx="3740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= Does not currently participate in survey, but scheduled to join</a:t>
            </a:r>
          </a:p>
        </p:txBody>
      </p:sp>
    </p:spTree>
    <p:extLst>
      <p:ext uri="{BB962C8B-B14F-4D97-AF65-F5344CB8AC3E}">
        <p14:creationId xmlns:p14="http://schemas.microsoft.com/office/powerpoint/2010/main" val="4344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  <a:latin typeface="Arial Bold" charset="0"/>
                <a:ea typeface="MS PGothic" pitchFamily="34" charset="-128"/>
              </a:rPr>
              <a:t>Net </a:t>
            </a:r>
            <a:r>
              <a:rPr lang="en-US" sz="2800" smtClean="0">
                <a:solidFill>
                  <a:srgbClr val="C00000"/>
                </a:solidFill>
                <a:latin typeface="Arial Bold" charset="0"/>
                <a:ea typeface="MS PGothic" pitchFamily="34" charset="-128"/>
              </a:rPr>
              <a:t>Promoter Score (NPS)</a:t>
            </a:r>
            <a:endParaRPr lang="en-US" sz="2800" dirty="0">
              <a:solidFill>
                <a:srgbClr val="C00000"/>
              </a:solidFill>
              <a:latin typeface="Arial Bold" charset="0"/>
              <a:ea typeface="MS PGothic" pitchFamily="34" charset="-128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73110" y="2203912"/>
            <a:ext cx="7637416" cy="954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0" tIns="45710" rIns="91420" bIns="45710" rtlCol="0">
            <a:spAutoFit/>
          </a:bodyPr>
          <a:lstStyle/>
          <a:p>
            <a:pPr algn="ctr" defTabSz="640410"/>
            <a:r>
              <a:rPr lang="en-US" sz="2800" b="1" dirty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rPr>
              <a:t>NPS </a:t>
            </a:r>
            <a:r>
              <a:rPr lang="en-US" sz="2800" b="1" dirty="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rPr>
              <a:t>=  % Promoters - % Detractors</a:t>
            </a:r>
          </a:p>
          <a:p>
            <a:pPr algn="ctr" defTabSz="640410"/>
            <a:endParaRPr lang="en-US" sz="2800" b="1" dirty="0">
              <a:solidFill>
                <a:srgbClr val="000000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6D2B2-1B4E-AE4B-8F03-52C3424B26B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1725" y="5880567"/>
            <a:ext cx="7414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NPS benchmark data purchased by a third party company called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Satmetrix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and contains data from 97 companies in the business services, hardware, manufacturing, software, and telecommunications industries globally.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055513"/>
            <a:ext cx="846608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NPS is </a:t>
            </a:r>
            <a:r>
              <a:rPr lang="en-US" sz="2600" dirty="0"/>
              <a:t>based on the answer to one question “How likely are you to recommend UL to a colleague or supplier?”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808511"/>
            <a:ext cx="822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NPS Graphs are posted on the UL Intranet: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intranet.ul.com/en/Tools/DeptsServs/OurCustomers/Pages/Home.aspx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276024" y="2807713"/>
            <a:ext cx="4741757" cy="1454792"/>
            <a:chOff x="756566" y="3659139"/>
            <a:chExt cx="7882488" cy="2917441"/>
          </a:xfrm>
        </p:grpSpPr>
        <p:cxnSp>
          <p:nvCxnSpPr>
            <p:cNvPr id="91" name="Straight Connector 90"/>
            <p:cNvCxnSpPr/>
            <p:nvPr/>
          </p:nvCxnSpPr>
          <p:spPr bwMode="auto">
            <a:xfrm>
              <a:off x="8337858" y="6208470"/>
              <a:ext cx="0" cy="29490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04" name="Group 103"/>
            <p:cNvGrpSpPr/>
            <p:nvPr/>
          </p:nvGrpSpPr>
          <p:grpSpPr>
            <a:xfrm>
              <a:off x="756566" y="3659139"/>
              <a:ext cx="7882488" cy="2917441"/>
              <a:chOff x="756566" y="3659139"/>
              <a:chExt cx="7882488" cy="291744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756570" y="3659139"/>
                <a:ext cx="7882484" cy="2917441"/>
                <a:chOff x="756570" y="3659139"/>
                <a:chExt cx="7882484" cy="2917441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770601" y="6185476"/>
                  <a:ext cx="3572313" cy="321858"/>
                  <a:chOff x="2199095" y="3262511"/>
                  <a:chExt cx="3572313" cy="321858"/>
                </a:xfrm>
              </p:grpSpPr>
              <p:cxnSp>
                <p:nvCxnSpPr>
                  <p:cNvPr id="54" name="Straight Connector 53"/>
                  <p:cNvCxnSpPr/>
                  <p:nvPr/>
                </p:nvCxnSpPr>
                <p:spPr bwMode="auto">
                  <a:xfrm>
                    <a:off x="2199095" y="3262511"/>
                    <a:ext cx="0" cy="28500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5" name="Straight Connector 54"/>
                  <p:cNvCxnSpPr/>
                  <p:nvPr/>
                </p:nvCxnSpPr>
                <p:spPr bwMode="auto">
                  <a:xfrm>
                    <a:off x="5771408" y="3289464"/>
                    <a:ext cx="0" cy="29490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6" name="Straight Connector 55"/>
                  <p:cNvCxnSpPr/>
                  <p:nvPr/>
                </p:nvCxnSpPr>
                <p:spPr bwMode="auto">
                  <a:xfrm>
                    <a:off x="2902330" y="3285505"/>
                    <a:ext cx="0" cy="28500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7" name="Straight Connector 56"/>
                  <p:cNvCxnSpPr/>
                  <p:nvPr/>
                </p:nvCxnSpPr>
                <p:spPr bwMode="auto">
                  <a:xfrm>
                    <a:off x="3619600" y="3285506"/>
                    <a:ext cx="0" cy="28500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8" name="Straight Connector 57"/>
                  <p:cNvCxnSpPr/>
                  <p:nvPr/>
                </p:nvCxnSpPr>
                <p:spPr bwMode="auto">
                  <a:xfrm>
                    <a:off x="4336870" y="3285505"/>
                    <a:ext cx="0" cy="28500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9" name="Straight Connector 58"/>
                  <p:cNvCxnSpPr/>
                  <p:nvPr/>
                </p:nvCxnSpPr>
                <p:spPr bwMode="auto">
                  <a:xfrm>
                    <a:off x="5054140" y="3285505"/>
                    <a:ext cx="0" cy="28500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73" name="Straight Connector 72"/>
                <p:cNvCxnSpPr/>
                <p:nvPr/>
              </p:nvCxnSpPr>
              <p:spPr bwMode="auto">
                <a:xfrm>
                  <a:off x="5077200" y="6198574"/>
                  <a:ext cx="0" cy="294905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4" name="Straight Connector 73"/>
                <p:cNvCxnSpPr/>
                <p:nvPr/>
              </p:nvCxnSpPr>
              <p:spPr bwMode="auto">
                <a:xfrm>
                  <a:off x="5775860" y="6210449"/>
                  <a:ext cx="0" cy="294905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5" name="Straight Connector 74"/>
                <p:cNvCxnSpPr/>
                <p:nvPr/>
              </p:nvCxnSpPr>
              <p:spPr bwMode="auto">
                <a:xfrm>
                  <a:off x="6466605" y="6210449"/>
                  <a:ext cx="0" cy="294905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6" name="Straight Connector 75"/>
                <p:cNvCxnSpPr/>
                <p:nvPr/>
              </p:nvCxnSpPr>
              <p:spPr bwMode="auto">
                <a:xfrm>
                  <a:off x="7072246" y="6210449"/>
                  <a:ext cx="0" cy="294905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102" name="Group 101"/>
                <p:cNvGrpSpPr/>
                <p:nvPr/>
              </p:nvGrpSpPr>
              <p:grpSpPr>
                <a:xfrm>
                  <a:off x="756570" y="3659139"/>
                  <a:ext cx="7882484" cy="2917441"/>
                  <a:chOff x="756570" y="3646161"/>
                  <a:chExt cx="7882484" cy="2917441"/>
                </a:xfrm>
              </p:grpSpPr>
              <p:grpSp>
                <p:nvGrpSpPr>
                  <p:cNvPr id="95" name="Group 94"/>
                  <p:cNvGrpSpPr/>
                  <p:nvPr/>
                </p:nvGrpSpPr>
                <p:grpSpPr>
                  <a:xfrm>
                    <a:off x="756570" y="4765591"/>
                    <a:ext cx="7593163" cy="1798011"/>
                    <a:chOff x="756570" y="4765591"/>
                    <a:chExt cx="7593163" cy="1798011"/>
                  </a:xfrm>
                </p:grpSpPr>
                <p:grpSp>
                  <p:nvGrpSpPr>
                    <p:cNvPr id="94" name="Group 93"/>
                    <p:cNvGrpSpPr/>
                    <p:nvPr/>
                  </p:nvGrpSpPr>
                  <p:grpSpPr>
                    <a:xfrm>
                      <a:off x="756570" y="4765591"/>
                      <a:ext cx="7593163" cy="1428679"/>
                      <a:chOff x="756570" y="4765591"/>
                      <a:chExt cx="7593163" cy="1428679"/>
                    </a:xfrm>
                  </p:grpSpPr>
                  <p:pic>
                    <p:nvPicPr>
                      <p:cNvPr id="6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3130" y="4765591"/>
                        <a:ext cx="704774" cy="1425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61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3462" y="4765591"/>
                        <a:ext cx="667186" cy="1417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62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1896" y="4813091"/>
                        <a:ext cx="601406" cy="1369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63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8327" y="4813091"/>
                        <a:ext cx="601406" cy="1369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64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570" y="4765591"/>
                        <a:ext cx="704774" cy="1425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79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2391" y="4765591"/>
                        <a:ext cx="704774" cy="1425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8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706" y="4765591"/>
                        <a:ext cx="704774" cy="1425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81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4688" y="4765591"/>
                        <a:ext cx="704774" cy="1425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82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3753" y="4765591"/>
                        <a:ext cx="704774" cy="1425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83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165" y="4765591"/>
                        <a:ext cx="704774" cy="1425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89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4710" y="4777148"/>
                        <a:ext cx="667186" cy="1417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93" name="Group 92"/>
                    <p:cNvGrpSpPr/>
                    <p:nvPr/>
                  </p:nvGrpSpPr>
                  <p:grpSpPr>
                    <a:xfrm>
                      <a:off x="952503" y="6194270"/>
                      <a:ext cx="7203475" cy="369332"/>
                      <a:chOff x="952503" y="6194270"/>
                      <a:chExt cx="7203475" cy="369332"/>
                    </a:xfrm>
                  </p:grpSpPr>
                  <p:cxnSp>
                    <p:nvCxnSpPr>
                      <p:cNvPr id="78" name="Straight Connector 77"/>
                      <p:cNvCxnSpPr/>
                      <p:nvPr/>
                    </p:nvCxnSpPr>
                    <p:spPr bwMode="auto">
                      <a:xfrm>
                        <a:off x="7737277" y="6198574"/>
                        <a:ext cx="0" cy="294905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254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grpSp>
                    <p:nvGrpSpPr>
                      <p:cNvPr id="90" name="Group 89"/>
                      <p:cNvGrpSpPr/>
                      <p:nvPr/>
                    </p:nvGrpSpPr>
                    <p:grpSpPr>
                      <a:xfrm>
                        <a:off x="952503" y="6194270"/>
                        <a:ext cx="7203475" cy="369332"/>
                        <a:chOff x="952503" y="6194270"/>
                        <a:chExt cx="7203475" cy="369332"/>
                      </a:xfrm>
                    </p:grpSpPr>
                    <p:grpSp>
                      <p:nvGrpSpPr>
                        <p:cNvPr id="46" name="Group 45"/>
                        <p:cNvGrpSpPr/>
                        <p:nvPr/>
                      </p:nvGrpSpPr>
                      <p:grpSpPr>
                        <a:xfrm>
                          <a:off x="952503" y="6194270"/>
                          <a:ext cx="3191728" cy="369332"/>
                          <a:chOff x="2380997" y="3297380"/>
                          <a:chExt cx="3191728" cy="369332"/>
                        </a:xfrm>
                      </p:grpSpPr>
                      <p:sp>
                        <p:nvSpPr>
                          <p:cNvPr id="65" name="TextBox 64"/>
                          <p:cNvSpPr txBox="1"/>
                          <p:nvPr/>
                        </p:nvSpPr>
                        <p:spPr>
                          <a:xfrm>
                            <a:off x="2380997" y="3297380"/>
                            <a:ext cx="31290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b="1" dirty="0" smtClean="0">
                                <a:solidFill>
                                  <a:srgbClr val="C00000"/>
                                </a:solidFill>
                              </a:rPr>
                              <a:t>0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6" name="TextBox 65"/>
                          <p:cNvSpPr txBox="1"/>
                          <p:nvPr/>
                        </p:nvSpPr>
                        <p:spPr>
                          <a:xfrm>
                            <a:off x="3107556" y="3297380"/>
                            <a:ext cx="31290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b="1" dirty="0">
                                <a:solidFill>
                                  <a:srgbClr val="C00000"/>
                                </a:solidFill>
                              </a:rPr>
                              <a:t>1</a:t>
                            </a:r>
                          </a:p>
                        </p:txBody>
                      </p:sp>
                      <p:sp>
                        <p:nvSpPr>
                          <p:cNvPr id="67" name="TextBox 66"/>
                          <p:cNvSpPr txBox="1"/>
                          <p:nvPr/>
                        </p:nvSpPr>
                        <p:spPr>
                          <a:xfrm>
                            <a:off x="3821781" y="3297380"/>
                            <a:ext cx="31290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b="1" dirty="0">
                                <a:solidFill>
                                  <a:srgbClr val="C00000"/>
                                </a:solidFill>
                              </a:rPr>
                              <a:t>2</a:t>
                            </a:r>
                          </a:p>
                        </p:txBody>
                      </p:sp>
                      <p:sp>
                        <p:nvSpPr>
                          <p:cNvPr id="68" name="TextBox 67"/>
                          <p:cNvSpPr txBox="1"/>
                          <p:nvPr/>
                        </p:nvSpPr>
                        <p:spPr>
                          <a:xfrm>
                            <a:off x="4554016" y="3297380"/>
                            <a:ext cx="31290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b="1" dirty="0">
                                <a:solidFill>
                                  <a:srgbClr val="C00000"/>
                                </a:solidFill>
                              </a:rPr>
                              <a:t>3</a:t>
                            </a:r>
                          </a:p>
                        </p:txBody>
                      </p:sp>
                      <p:sp>
                        <p:nvSpPr>
                          <p:cNvPr id="69" name="TextBox 68"/>
                          <p:cNvSpPr txBox="1"/>
                          <p:nvPr/>
                        </p:nvSpPr>
                        <p:spPr>
                          <a:xfrm>
                            <a:off x="5259819" y="3297380"/>
                            <a:ext cx="31290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b="1" dirty="0">
                                <a:solidFill>
                                  <a:srgbClr val="C00000"/>
                                </a:solidFill>
                              </a:rPr>
                              <a:t>4</a:t>
                            </a:r>
                          </a:p>
                        </p:txBody>
                      </p:sp>
                    </p:grpSp>
                    <p:sp>
                      <p:nvSpPr>
                        <p:cNvPr id="84" name="TextBox 83"/>
                        <p:cNvSpPr txBox="1"/>
                        <p:nvPr/>
                      </p:nvSpPr>
                      <p:spPr>
                        <a:xfrm>
                          <a:off x="7251327" y="6194270"/>
                          <a:ext cx="3129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 smtClean="0">
                              <a:solidFill>
                                <a:srgbClr val="459D2D"/>
                              </a:solidFill>
                            </a:rPr>
                            <a:t>9</a:t>
                          </a:r>
                          <a:endParaRPr lang="en-US" b="1" dirty="0">
                            <a:solidFill>
                              <a:srgbClr val="459D2D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5" name="TextBox 84"/>
                        <p:cNvSpPr txBox="1"/>
                        <p:nvPr/>
                      </p:nvSpPr>
                      <p:spPr>
                        <a:xfrm>
                          <a:off x="6604896" y="6194270"/>
                          <a:ext cx="3129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 smtClean="0">
                              <a:solidFill>
                                <a:srgbClr val="FDC835"/>
                              </a:solidFill>
                            </a:rPr>
                            <a:t>8</a:t>
                          </a:r>
                          <a:endParaRPr lang="en-US" b="1" dirty="0">
                            <a:solidFill>
                              <a:srgbClr val="FDC83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6" name="TextBox 85"/>
                        <p:cNvSpPr txBox="1"/>
                        <p:nvPr/>
                      </p:nvSpPr>
                      <p:spPr>
                        <a:xfrm>
                          <a:off x="5970602" y="6194270"/>
                          <a:ext cx="3129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 smtClean="0">
                              <a:solidFill>
                                <a:srgbClr val="FDC835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rgbClr val="FDC83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" name="TextBox 86"/>
                        <p:cNvSpPr txBox="1"/>
                        <p:nvPr/>
                      </p:nvSpPr>
                      <p:spPr>
                        <a:xfrm>
                          <a:off x="5283099" y="6194270"/>
                          <a:ext cx="3129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6</a:t>
                          </a:r>
                          <a:endParaRPr lang="en-US" b="1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8" name="TextBox 87"/>
                        <p:cNvSpPr txBox="1"/>
                        <p:nvPr/>
                      </p:nvSpPr>
                      <p:spPr>
                        <a:xfrm>
                          <a:off x="4599166" y="6194270"/>
                          <a:ext cx="3129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</a:p>
                      </p:txBody>
                    </p:sp>
                    <p:sp>
                      <p:nvSpPr>
                        <p:cNvPr id="92" name="TextBox 91"/>
                        <p:cNvSpPr txBox="1"/>
                        <p:nvPr/>
                      </p:nvSpPr>
                      <p:spPr>
                        <a:xfrm>
                          <a:off x="7714832" y="6194270"/>
                          <a:ext cx="44114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 smtClean="0">
                              <a:solidFill>
                                <a:srgbClr val="459D2D"/>
                              </a:solidFill>
                            </a:rPr>
                            <a:t>10</a:t>
                          </a:r>
                          <a:endParaRPr lang="en-US" b="1" dirty="0">
                            <a:solidFill>
                              <a:srgbClr val="459D2D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796425" y="3646161"/>
                    <a:ext cx="7842629" cy="1247558"/>
                    <a:chOff x="796425" y="3646161"/>
                    <a:chExt cx="7842629" cy="1247558"/>
                  </a:xfrm>
                </p:grpSpPr>
                <p:sp>
                  <p:nvSpPr>
                    <p:cNvPr id="52" name="Left Brace 51"/>
                    <p:cNvSpPr/>
                    <p:nvPr/>
                  </p:nvSpPr>
                  <p:spPr bwMode="auto">
                    <a:xfrm rot="5400000" flipV="1">
                      <a:off x="7629750" y="3947548"/>
                      <a:ext cx="398751" cy="1394683"/>
                    </a:xfrm>
                    <a:prstGeom prst="leftBrace">
                      <a:avLst/>
                    </a:prstGeom>
                    <a:noFill/>
                    <a:ln w="25400" cap="flat" cmpd="sng" algn="ctr">
                      <a:solidFill>
                        <a:srgbClr val="459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p:txBody>
                </p:sp>
                <p:grpSp>
                  <p:nvGrpSpPr>
                    <p:cNvPr id="100" name="Group 99"/>
                    <p:cNvGrpSpPr/>
                    <p:nvPr/>
                  </p:nvGrpSpPr>
                  <p:grpSpPr>
                    <a:xfrm>
                      <a:off x="796425" y="3646161"/>
                      <a:ext cx="7842629" cy="1247558"/>
                      <a:chOff x="796425" y="3646161"/>
                      <a:chExt cx="7842629" cy="1247558"/>
                    </a:xfrm>
                  </p:grpSpPr>
                  <p:sp>
                    <p:nvSpPr>
                      <p:cNvPr id="50" name="Left Brace 49"/>
                      <p:cNvSpPr/>
                      <p:nvPr/>
                    </p:nvSpPr>
                    <p:spPr bwMode="auto">
                      <a:xfrm rot="5400000" flipV="1">
                        <a:off x="3062040" y="2179899"/>
                        <a:ext cx="448205" cy="4979435"/>
                      </a:xfrm>
                      <a:prstGeom prst="leftBrace">
                        <a:avLst/>
                      </a:prstGeom>
                      <a:noFill/>
                      <a:ln w="254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5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endParaRPr>
                      </a:p>
                    </p:txBody>
                  </p:sp>
                  <p:grpSp>
                    <p:nvGrpSpPr>
                      <p:cNvPr id="96" name="Group 95"/>
                      <p:cNvGrpSpPr/>
                      <p:nvPr/>
                    </p:nvGrpSpPr>
                    <p:grpSpPr>
                      <a:xfrm>
                        <a:off x="2633377" y="3646161"/>
                        <a:ext cx="6005677" cy="909963"/>
                        <a:chOff x="2633377" y="3646161"/>
                        <a:chExt cx="6005677" cy="909963"/>
                      </a:xfrm>
                    </p:grpSpPr>
                    <p:sp>
                      <p:nvSpPr>
                        <p:cNvPr id="51" name="TextBox 50"/>
                        <p:cNvSpPr txBox="1"/>
                        <p:nvPr/>
                      </p:nvSpPr>
                      <p:spPr>
                        <a:xfrm>
                          <a:off x="2633377" y="4076334"/>
                          <a:ext cx="1508247" cy="4797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C00000"/>
                              </a:solidFill>
                            </a:rPr>
                            <a:t>Detractors</a:t>
                          </a:r>
                          <a:endParaRPr lang="en-US" sz="1200" b="1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" name="TextBox 52"/>
                        <p:cNvSpPr txBox="1"/>
                        <p:nvPr/>
                      </p:nvSpPr>
                      <p:spPr>
                        <a:xfrm>
                          <a:off x="7128263" y="4076334"/>
                          <a:ext cx="1510791" cy="4797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459D2D"/>
                              </a:solidFill>
                            </a:rPr>
                            <a:t>Promoters</a:t>
                          </a:r>
                          <a:endParaRPr lang="en-US" sz="1200" b="1" dirty="0">
                            <a:solidFill>
                              <a:srgbClr val="459D2D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7" name="TextBox 96"/>
                        <p:cNvSpPr txBox="1"/>
                        <p:nvPr/>
                      </p:nvSpPr>
                      <p:spPr>
                        <a:xfrm>
                          <a:off x="5921526" y="3646161"/>
                          <a:ext cx="1065843" cy="79965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rgbClr val="FFC000"/>
                              </a:solidFill>
                            </a:rPr>
                            <a:t>Fence </a:t>
                          </a:r>
                        </a:p>
                        <a:p>
                          <a:pPr algn="ctr"/>
                          <a:r>
                            <a:rPr lang="en-US" sz="1200" b="1" dirty="0" smtClean="0">
                              <a:solidFill>
                                <a:srgbClr val="FFC000"/>
                              </a:solidFill>
                            </a:rPr>
                            <a:t>Sitters</a:t>
                          </a:r>
                          <a:endParaRPr lang="en-US" sz="1200" b="1" dirty="0">
                            <a:solidFill>
                              <a:srgbClr val="FFC000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99" name="Left Brace 98"/>
                    <p:cNvSpPr/>
                    <p:nvPr/>
                  </p:nvSpPr>
                  <p:spPr bwMode="auto">
                    <a:xfrm rot="5400000" flipV="1">
                      <a:off x="6257229" y="3984952"/>
                      <a:ext cx="398751" cy="1278784"/>
                    </a:xfrm>
                    <a:prstGeom prst="leftBrace">
                      <a:avLst/>
                    </a:prstGeom>
                    <a:noFill/>
                    <a:ln w="254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p:txBody>
                </p:sp>
              </p:grpSp>
            </p:grpSp>
          </p:grpSp>
          <p:cxnSp>
            <p:nvCxnSpPr>
              <p:cNvPr id="45" name="Straight Connector 44"/>
              <p:cNvCxnSpPr/>
              <p:nvPr/>
            </p:nvCxnSpPr>
            <p:spPr bwMode="auto">
              <a:xfrm flipV="1">
                <a:off x="756566" y="6198574"/>
                <a:ext cx="7593167" cy="5937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82193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Walker 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330" y="1363851"/>
            <a:ext cx="8188658" cy="4324437"/>
          </a:xfrm>
          <a:solidFill>
            <a:schemeClr val="bg1"/>
          </a:solidFill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Online </a:t>
            </a:r>
            <a:r>
              <a:rPr lang="en-US" dirty="0"/>
              <a:t>dashboard for </a:t>
            </a:r>
            <a:r>
              <a:rPr lang="en-US" dirty="0" smtClean="0"/>
              <a:t>CES results, including NPS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~700 Users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Single-sign-on functionality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Must be on UL network (VPN)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Filter </a:t>
            </a:r>
            <a:r>
              <a:rPr lang="en-US" dirty="0"/>
              <a:t>results </a:t>
            </a:r>
            <a:r>
              <a:rPr lang="en-US" dirty="0" smtClean="0"/>
              <a:t>by Business Unit, Division, POC Region</a:t>
            </a:r>
            <a:r>
              <a:rPr lang="en-US" dirty="0"/>
              <a:t>, </a:t>
            </a:r>
            <a:r>
              <a:rPr lang="en-US" dirty="0" smtClean="0"/>
              <a:t>Customer Country, Global Account, </a:t>
            </a:r>
            <a:r>
              <a:rPr lang="en-US" dirty="0"/>
              <a:t>and custom time </a:t>
            </a:r>
            <a:r>
              <a:rPr lang="en-US" dirty="0" smtClean="0"/>
              <a:t>periods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sers </a:t>
            </a:r>
            <a:r>
              <a:rPr lang="en-US" dirty="0"/>
              <a:t>can </a:t>
            </a:r>
            <a:r>
              <a:rPr lang="en-US" dirty="0" smtClean="0"/>
              <a:t>view Customer Advocacy complaint </a:t>
            </a:r>
            <a:r>
              <a:rPr lang="en-US" dirty="0"/>
              <a:t>data and see a summary of </a:t>
            </a:r>
            <a:r>
              <a:rPr lang="en-US" dirty="0" smtClean="0"/>
              <a:t>verbatim comments </a:t>
            </a:r>
            <a:r>
              <a:rPr lang="en-US" dirty="0"/>
              <a:t>and </a:t>
            </a:r>
            <a:r>
              <a:rPr lang="en-US" dirty="0" smtClean="0"/>
              <a:t>complaints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Survey </a:t>
            </a:r>
            <a:r>
              <a:rPr lang="en-US" dirty="0"/>
              <a:t>reporting month ends on the 15th of the following </a:t>
            </a:r>
            <a:r>
              <a:rPr lang="en-US" dirty="0" smtClean="0"/>
              <a:t>month  </a:t>
            </a:r>
            <a:endParaRPr lang="en-US" dirty="0"/>
          </a:p>
          <a:p>
            <a:pPr marL="911225" lvl="0" indent="-341313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a survey invitation is sent on </a:t>
            </a:r>
            <a:r>
              <a:rPr lang="en-US" dirty="0" smtClean="0"/>
              <a:t>Nov </a:t>
            </a:r>
            <a:r>
              <a:rPr lang="en-US" dirty="0"/>
              <a:t>30th, customers have 2 weeks to take the survey, until Dec 14th.  Therefore, the survey results for </a:t>
            </a:r>
            <a:r>
              <a:rPr lang="en-US" dirty="0" smtClean="0"/>
              <a:t>Nov </a:t>
            </a:r>
            <a:r>
              <a:rPr lang="en-US" dirty="0"/>
              <a:t>will be “frozen” on </a:t>
            </a:r>
            <a:r>
              <a:rPr lang="en-US" dirty="0" smtClean="0"/>
              <a:t>Dec 15</a:t>
            </a:r>
            <a:r>
              <a:rPr lang="en-US" baseline="30000" dirty="0" smtClean="0"/>
              <a:t>th</a:t>
            </a:r>
            <a:r>
              <a:rPr lang="en-US" dirty="0" smtClean="0"/>
              <a:t>.</a:t>
            </a:r>
          </a:p>
          <a:p>
            <a:pPr marL="341313" lvl="0" indent="-341313">
              <a:buFont typeface="Arial" panose="020B0604020202020204" pitchFamily="34" charset="0"/>
              <a:buChar char="•"/>
            </a:pPr>
            <a:r>
              <a:rPr lang="en-US" dirty="0" smtClean="0"/>
              <a:t>Recorded training session: </a:t>
            </a:r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intranet.ul.com/en/Tools/DeptsServs/CommercialOPS/CustomerAdvocacy/PublishingImages/Forms/Thumbnails.aspx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65C7FDC-7F2F-48A5-B9AE-BBC779AE019B}" type="slidenum">
              <a:rPr lang="en-US" sz="1000" smtClean="0"/>
              <a:pPr>
                <a:defRPr/>
              </a:pPr>
              <a:t>8</a:t>
            </a:fld>
            <a:endParaRPr lang="en-US" sz="1000"/>
          </a:p>
        </p:txBody>
      </p:sp>
      <p:sp>
        <p:nvSpPr>
          <p:cNvPr id="10" name="Rectangle 9"/>
          <p:cNvSpPr/>
          <p:nvPr/>
        </p:nvSpPr>
        <p:spPr>
          <a:xfrm>
            <a:off x="682387" y="833555"/>
            <a:ext cx="7833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>
                <a:hlinkClick r:id="rId3"/>
              </a:rPr>
              <a:t>https</a:t>
            </a:r>
            <a:r>
              <a:rPr lang="en-US" sz="2000" u="sng" dirty="0">
                <a:hlinkClick r:id="rId3"/>
              </a:rPr>
              <a:t>://</a:t>
            </a:r>
            <a:r>
              <a:rPr lang="en-US" sz="2000" u="sng" dirty="0" smtClean="0">
                <a:hlinkClick r:id="rId3"/>
              </a:rPr>
              <a:t>walkerbi.walkerinfo.com/analytics/saw.dll?Dashboard&amp;a=26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950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Walker BI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52596" y="73422"/>
            <a:ext cx="2084324" cy="668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1" y="807738"/>
            <a:ext cx="6495396" cy="71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7380" y="1527689"/>
            <a:ext cx="2280063" cy="246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96982" y="3989242"/>
            <a:ext cx="4851700" cy="284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66510" y="1576029"/>
            <a:ext cx="2054171" cy="24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7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 Advanced 122010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5_UL Advanced 122010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6_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 Advanced 122010</Template>
  <TotalTime>12585</TotalTime>
  <Words>1256</Words>
  <Application>Microsoft Office PowerPoint</Application>
  <PresentationFormat>On-screen Show (4:3)</PresentationFormat>
  <Paragraphs>308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UL Advanced 122010</vt:lpstr>
      <vt:lpstr>5_UL Advanced 122010</vt:lpstr>
      <vt:lpstr>1_ULTemplate</vt:lpstr>
      <vt:lpstr>6_ULTemplate</vt:lpstr>
      <vt:lpstr>ULTemplate</vt:lpstr>
      <vt:lpstr>Customer Advocacy &amp; the Customer Experience Survey</vt:lpstr>
      <vt:lpstr>PowerPoint Presentation</vt:lpstr>
      <vt:lpstr>Customer Experience Survey (CES) Overview</vt:lpstr>
      <vt:lpstr>CES Methodology</vt:lpstr>
      <vt:lpstr>Customer Experience Survey</vt:lpstr>
      <vt:lpstr>Customer Experience Survey Cont.</vt:lpstr>
      <vt:lpstr>Net Promoter Score (NPS)</vt:lpstr>
      <vt:lpstr>Walker BI</vt:lpstr>
      <vt:lpstr>Walker BI</vt:lpstr>
      <vt:lpstr>Complaint Handling</vt:lpstr>
      <vt:lpstr>PowerPoint Presentation</vt:lpstr>
      <vt:lpstr>CES Email Invitation</vt:lpstr>
      <vt:lpstr>CES - Introduction</vt:lpstr>
      <vt:lpstr>C&amp;I, CTECH, Medical Safety, Furniture CES</vt:lpstr>
      <vt:lpstr>C&amp;I, CTECH, Medical Safety, Furniture CES</vt:lpstr>
      <vt:lpstr>C&amp;I, CTECH, Medical Safety, Furniture CES</vt:lpstr>
      <vt:lpstr>C&amp;I, CTECH, Medical Safety, Furniture CES</vt:lpstr>
      <vt:lpstr>C&amp;I, CTECH, Medical Safety, Furniture CES</vt:lpstr>
      <vt:lpstr>C&amp;I, CTECH, Medical Safety, Furniture CES</vt:lpstr>
      <vt:lpstr>Other Versions of the CES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bold 30 pts maximum  two lines</dc:title>
  <dc:creator>Janene Harris</dc:creator>
  <cp:lastModifiedBy>Johnson, Alison</cp:lastModifiedBy>
  <cp:revision>761</cp:revision>
  <cp:lastPrinted>2013-03-18T20:42:09Z</cp:lastPrinted>
  <dcterms:created xsi:type="dcterms:W3CDTF">2011-01-22T00:07:23Z</dcterms:created>
  <dcterms:modified xsi:type="dcterms:W3CDTF">2016-05-02T22:35:07Z</dcterms:modified>
</cp:coreProperties>
</file>