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1543" autoAdjust="0"/>
  </p:normalViewPr>
  <p:slideViewPr>
    <p:cSldViewPr>
      <p:cViewPr>
        <p:scale>
          <a:sx n="123" d="100"/>
          <a:sy n="123" d="100"/>
        </p:scale>
        <p:origin x="-21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73B43-EA4C-46DC-8FD4-CBCE84172CAF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056A-DD54-4E7B-8BED-28E0046D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056A-DD54-4E7B-8BED-28E0046DE5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4187-C4BC-4235-B805-A7C05F75E20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75D6-37DA-4A16-A7CD-C8BB8390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39556"/>
              </p:ext>
            </p:extLst>
          </p:nvPr>
        </p:nvGraphicFramePr>
        <p:xfrm>
          <a:off x="499217" y="1039830"/>
          <a:ext cx="8001000" cy="15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2046"/>
                <a:gridCol w="427890"/>
                <a:gridCol w="516419"/>
                <a:gridCol w="431579"/>
                <a:gridCol w="501666"/>
                <a:gridCol w="254522"/>
                <a:gridCol w="343051"/>
                <a:gridCol w="1405400"/>
                <a:gridCol w="575440"/>
                <a:gridCol w="722987"/>
              </a:tblGrid>
              <a:tr h="312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Top 5 Issues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TPTDP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CTDP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WTDP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CB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DAP Assessments -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Datasheet Reviews</a:t>
                      </a:r>
                      <a:br>
                        <a:rPr lang="en-US" sz="1100" b="1" u="none" strike="noStrike" dirty="0" smtClean="0">
                          <a:effectLst/>
                        </a:rPr>
                      </a:br>
                      <a:r>
                        <a:rPr lang="en-US" sz="1100" b="1" u="none" strike="noStrike" dirty="0" smtClean="0">
                          <a:effectLst/>
                        </a:rPr>
                        <a:t>(not WTDP)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Overall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DAP System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 smtClean="0">
                          <a:effectLst/>
                        </a:rPr>
                        <a:t>% of Total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24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Datasheet </a:t>
                      </a:r>
                      <a:r>
                        <a:rPr lang="en-US" sz="1100" u="none" strike="noStrike" dirty="0" smtClean="0">
                          <a:effectLst/>
                        </a:rPr>
                        <a:t>Related Issues (17025 5.10)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44.21%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7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DAP Scope </a:t>
                      </a:r>
                      <a:r>
                        <a:rPr lang="en-US" sz="1100" u="none" strike="noStrike" dirty="0" smtClean="0">
                          <a:effectLst/>
                        </a:rPr>
                        <a:t>/ DAP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MTL </a:t>
                      </a:r>
                      <a:r>
                        <a:rPr lang="en-US" sz="1100" u="none" strike="noStrike" dirty="0" smtClean="0">
                          <a:effectLst/>
                        </a:rPr>
                        <a:t>Incorrect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smtClean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11.05%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7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Signatory </a:t>
                      </a:r>
                      <a:r>
                        <a:rPr lang="en-US" sz="1100" u="none" strike="noStrike" dirty="0" smtClean="0">
                          <a:effectLst/>
                        </a:rPr>
                        <a:t>Issue (Datasheet)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6.84%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7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 smtClean="0">
                          <a:effectLst/>
                        </a:rPr>
                        <a:t>Calibration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Certs </a:t>
                      </a:r>
                      <a:r>
                        <a:rPr lang="en-US" sz="1100" u="none" strike="noStrike" dirty="0">
                          <a:effectLst/>
                        </a:rPr>
                        <a:t>Missing or Inaccurate (DMS)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6.32%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7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Edition Mismatch in Project Records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73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72" marR="5872" marT="58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3017" y="27432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200" b="1" u="none" strike="noStrike" dirty="0" smtClean="0">
                <a:effectLst/>
              </a:rPr>
              <a:t>“Datasheet Related” includes errors related to</a:t>
            </a:r>
            <a:r>
              <a:rPr lang="en-US" sz="1100" u="none" strike="noStrike" dirty="0" smtClean="0">
                <a:effectLst/>
              </a:rPr>
              <a:t> Test Dates, Equipment identification/range, Calibration </a:t>
            </a:r>
            <a:r>
              <a:rPr lang="en-US" sz="1100" dirty="0" smtClean="0"/>
              <a:t>information</a:t>
            </a:r>
            <a:r>
              <a:rPr lang="en-US" sz="1100" u="none" strike="noStrike" dirty="0" smtClean="0">
                <a:effectLst/>
              </a:rPr>
              <a:t>, WTDP section not</a:t>
            </a:r>
            <a:r>
              <a:rPr lang="en-US" sz="1100" u="none" strike="noStrike" baseline="0" dirty="0" smtClean="0">
                <a:effectLst/>
              </a:rPr>
              <a:t> entered when applicable, and </a:t>
            </a:r>
            <a:r>
              <a:rPr lang="en-US" sz="1100" u="none" strike="noStrike" dirty="0" smtClean="0">
                <a:effectLst/>
              </a:rPr>
              <a:t>all</a:t>
            </a:r>
            <a:r>
              <a:rPr lang="en-US" sz="1100" u="none" strike="noStrike" baseline="0" dirty="0" smtClean="0">
                <a:effectLst/>
              </a:rPr>
              <a:t> </a:t>
            </a:r>
            <a:r>
              <a:rPr lang="en-US" sz="1100" u="none" strike="noStrike" dirty="0" smtClean="0">
                <a:effectLst/>
              </a:rPr>
              <a:t>data reporting and recording issues (such as</a:t>
            </a:r>
            <a:r>
              <a:rPr lang="en-US" sz="1100" u="none" strike="noStrike" baseline="0" dirty="0" smtClean="0">
                <a:effectLst/>
              </a:rPr>
              <a:t> units of measure, thermal equilibrium, corrected test</a:t>
            </a:r>
            <a:r>
              <a:rPr lang="en-US" sz="1100" u="none" strike="noStrike" dirty="0" smtClean="0">
                <a:effectLst/>
              </a:rPr>
              <a:t> data, staff witnessing test, test staff, </a:t>
            </a:r>
            <a:r>
              <a:rPr lang="en-US" sz="1100" u="none" strike="noStrike" dirty="0" err="1" smtClean="0">
                <a:effectLst/>
              </a:rPr>
              <a:t>etc</a:t>
            </a:r>
            <a:r>
              <a:rPr lang="en-US" sz="1100" u="none" strike="noStrike" baseline="0" dirty="0" smtClean="0">
                <a:effectLst/>
              </a:rPr>
              <a:t>).</a:t>
            </a:r>
          </a:p>
          <a:p>
            <a:pPr fontAlgn="b"/>
            <a:endParaRPr lang="en-US" sz="1100" dirty="0"/>
          </a:p>
          <a:p>
            <a:pPr fontAlgn="b"/>
            <a:r>
              <a:rPr lang="en-US" sz="1100" b="1" u="none" strike="noStrike" dirty="0" smtClean="0">
                <a:effectLst/>
              </a:rPr>
              <a:t>“</a:t>
            </a:r>
            <a:r>
              <a:rPr lang="en-US" sz="1200" b="1" u="none" strike="noStrike" dirty="0" smtClean="0">
                <a:effectLst/>
              </a:rPr>
              <a:t>Datasheet Related” </a:t>
            </a:r>
            <a:r>
              <a:rPr lang="en-US" sz="1200" b="1" u="none" strike="noStrike" dirty="0" smtClean="0">
                <a:solidFill>
                  <a:srgbClr val="FF0000"/>
                </a:solidFill>
                <a:effectLst/>
              </a:rPr>
              <a:t>does not </a:t>
            </a:r>
            <a:r>
              <a:rPr lang="en-US" sz="1200" b="1" u="none" strike="noStrike" dirty="0" smtClean="0">
                <a:effectLst/>
              </a:rPr>
              <a:t>include errors related to </a:t>
            </a:r>
            <a:r>
              <a:rPr lang="en-US" sz="1100" u="none" strike="noStrike" dirty="0" smtClean="0">
                <a:effectLst/>
              </a:rPr>
              <a:t>the following issues that may be found in a datasheet: Standard and Edition Mismatch (with Scope, Test Record), Standards Missing or Mismatch, Model Number Discrepancy (with Scope, Test Record, LIS, Description).</a:t>
            </a:r>
            <a:endParaRPr lang="en-US" sz="1100" dirty="0">
              <a:solidFill>
                <a:srgbClr val="000000"/>
              </a:solidFill>
            </a:endParaRPr>
          </a:p>
          <a:p>
            <a:pPr fontAlgn="b"/>
            <a:endParaRPr lang="en-US" sz="1100" b="1" dirty="0">
              <a:solidFill>
                <a:srgbClr val="000000"/>
              </a:solidFill>
              <a:latin typeface="+mj-lt"/>
            </a:endParaRPr>
          </a:p>
          <a:p>
            <a:pPr fontAlgn="b"/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1200" b="1" dirty="0">
                <a:solidFill>
                  <a:srgbClr val="000000"/>
                </a:solidFill>
                <a:latin typeface="+mj-lt"/>
              </a:rPr>
              <a:t>issues above represent 68.42 % of all DAP issues identified </a:t>
            </a:r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from the sources below:</a:t>
            </a:r>
          </a:p>
          <a:p>
            <a:pPr marL="171450" indent="-171450" fontAlgn="b">
              <a:buFontTx/>
              <a:buChar char="-"/>
            </a:pP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IQA Audits of DAP Projects at OSHA SNAP Locations: 84 Projects Reviewed, 13 CARs, 21 </a:t>
            </a: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SRs </a:t>
            </a:r>
            <a:r>
              <a:rPr lang="en-US" sz="1100" dirty="0" smtClean="0">
                <a:solidFill>
                  <a:srgbClr val="00B050"/>
                </a:solidFill>
                <a:latin typeface="+mj-lt"/>
              </a:rPr>
              <a:t>(System: IQA DB)</a:t>
            </a:r>
            <a:endParaRPr lang="en-US" sz="1100" dirty="0" smtClean="0">
              <a:solidFill>
                <a:srgbClr val="00B050"/>
              </a:solidFill>
              <a:latin typeface="+mj-lt"/>
            </a:endParaRPr>
          </a:p>
          <a:p>
            <a:pPr marL="171450" indent="-171450" fontAlgn="b">
              <a:buFontTx/>
              <a:buChar char="-"/>
            </a:pP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IQA Audits of Engineering at NRTL / non-SNAP Locations: 36 </a:t>
            </a: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CARs </a:t>
            </a:r>
            <a:r>
              <a:rPr lang="en-US" sz="1100" dirty="0" smtClean="0">
                <a:solidFill>
                  <a:srgbClr val="00B050"/>
                </a:solidFill>
                <a:latin typeface="+mj-lt"/>
              </a:rPr>
              <a:t>(IQA DB)</a:t>
            </a:r>
            <a:endParaRPr lang="en-US" sz="1100" dirty="0" smtClean="0">
              <a:solidFill>
                <a:srgbClr val="00B050"/>
              </a:solidFill>
              <a:latin typeface="+mj-lt"/>
            </a:endParaRPr>
          </a:p>
          <a:p>
            <a:pPr marL="171450" indent="-171450" fontAlgn="b">
              <a:buFontTx/>
              <a:buChar char="-"/>
            </a:pP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Internal Technical Audits: 172 Projects reviewed involving DAP, 17 </a:t>
            </a: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non-conformances </a:t>
            </a:r>
            <a:r>
              <a:rPr lang="en-US" sz="1100" dirty="0" smtClean="0">
                <a:solidFill>
                  <a:srgbClr val="00B050"/>
                </a:solidFill>
                <a:latin typeface="+mj-lt"/>
              </a:rPr>
              <a:t>(Internal Technical Audits Report Spreadsheets)</a:t>
            </a:r>
            <a:endParaRPr lang="en-US" sz="1100" dirty="0" smtClean="0">
              <a:solidFill>
                <a:srgbClr val="00B050"/>
              </a:solidFill>
              <a:latin typeface="+mj-lt"/>
            </a:endParaRPr>
          </a:p>
          <a:p>
            <a:pPr marL="171450" indent="-171450" fontAlgn="b">
              <a:buFontTx/>
              <a:buChar char="-"/>
            </a:pP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ANSI Audits: 18 CARs written in </a:t>
            </a: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2015-2016 </a:t>
            </a:r>
            <a:r>
              <a:rPr lang="en-US" sz="1100" dirty="0" smtClean="0">
                <a:solidFill>
                  <a:srgbClr val="00B050"/>
                </a:solidFill>
                <a:latin typeface="+mj-lt"/>
              </a:rPr>
              <a:t>(CAR DB)</a:t>
            </a:r>
            <a:endParaRPr lang="en-US" sz="1100" dirty="0" smtClean="0">
              <a:solidFill>
                <a:srgbClr val="00B050"/>
              </a:solidFill>
              <a:latin typeface="+mj-lt"/>
            </a:endParaRPr>
          </a:p>
          <a:p>
            <a:pPr marL="171450" indent="-171450" fontAlgn="b">
              <a:buFontTx/>
              <a:buChar char="-"/>
            </a:pP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Datasheet Reviews as part of DAP Annual Assessments: 60 CARs written (4 findings, 56 observations – some CARs reference more than one datasheet). Based on available data, we estimate that over 2500 datasheets are reviewed each year. (“DAP Internal Only” CAR Source</a:t>
            </a:r>
            <a:r>
              <a:rPr lang="en-US" sz="1100" dirty="0" smtClean="0">
                <a:solidFill>
                  <a:srgbClr val="000000"/>
                </a:solidFill>
                <a:latin typeface="+mj-lt"/>
              </a:rPr>
              <a:t>) </a:t>
            </a:r>
            <a:r>
              <a:rPr lang="en-US" sz="1100" dirty="0" smtClean="0">
                <a:solidFill>
                  <a:srgbClr val="00B050"/>
                </a:solidFill>
                <a:latin typeface="+mj-lt"/>
              </a:rPr>
              <a:t>(CAR DB)</a:t>
            </a:r>
            <a:endParaRPr lang="en-US" sz="1100" dirty="0" smtClean="0">
              <a:solidFill>
                <a:srgbClr val="00B050"/>
              </a:solidFill>
              <a:latin typeface="+mj-lt"/>
            </a:endParaRPr>
          </a:p>
          <a:p>
            <a:pPr marL="171450" indent="-171450" fontAlgn="b">
              <a:buFontTx/>
              <a:buChar char="-"/>
            </a:pPr>
            <a:endParaRPr lang="en-US" sz="1100" dirty="0">
              <a:solidFill>
                <a:srgbClr val="000000"/>
              </a:solidFill>
              <a:latin typeface="+mj-lt"/>
            </a:endParaRPr>
          </a:p>
          <a:p>
            <a:pPr fontAlgn="b"/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Total Number of Issues: </a:t>
            </a:r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190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pPr fontAlgn="b"/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pPr fontAlgn="b"/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Dataset: Jan 1 2015 – May 13 2016</a:t>
            </a:r>
            <a:endParaRPr lang="en-US" sz="1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2245" y="217918"/>
            <a:ext cx="465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2015-2016: Top 5 DAP Issues Written Internally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423016" y="762000"/>
            <a:ext cx="75017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100" b="1" dirty="0">
                <a:solidFill>
                  <a:srgbClr val="000000"/>
                </a:solidFill>
              </a:rPr>
              <a:t>Note – </a:t>
            </a:r>
            <a:r>
              <a:rPr lang="en-US" sz="1100" dirty="0" smtClean="0">
                <a:solidFill>
                  <a:srgbClr val="000000"/>
                </a:solidFill>
              </a:rPr>
              <a:t>This chart represents all DAP related issues where a </a:t>
            </a:r>
            <a:r>
              <a:rPr lang="en-US" sz="1100" u="sng" dirty="0" smtClean="0">
                <a:solidFill>
                  <a:srgbClr val="000000"/>
                </a:solidFill>
              </a:rPr>
              <a:t>CAR or Service Request </a:t>
            </a:r>
            <a:r>
              <a:rPr lang="en-US" sz="1100" dirty="0" smtClean="0">
                <a:solidFill>
                  <a:srgbClr val="000000"/>
                </a:solidFill>
              </a:rPr>
              <a:t>is assigned to UL Staff. (Internal issues)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8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3707"/>
              </p:ext>
            </p:extLst>
          </p:nvPr>
        </p:nvGraphicFramePr>
        <p:xfrm>
          <a:off x="533400" y="1336848"/>
          <a:ext cx="3259773" cy="1619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700"/>
                <a:gridCol w="732473"/>
                <a:gridCol w="1117600"/>
              </a:tblGrid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CTDP 17025 Clause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NCR 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Pct of Total NCRs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5.10.1 / 5.10.2 (Reporting the results)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36.11%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5.5.2 (equipment calibration)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4.6.2 (critical consumables)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5.2.5 (competency)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4.3.2.2 (document control)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4672" y="1058089"/>
            <a:ext cx="30186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Top 5 CTDP Issues by 17025 Clause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33124"/>
              </p:ext>
            </p:extLst>
          </p:nvPr>
        </p:nvGraphicFramePr>
        <p:xfrm>
          <a:off x="533400" y="3462010"/>
          <a:ext cx="3259773" cy="2428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700"/>
                <a:gridCol w="732473"/>
                <a:gridCol w="1117600"/>
              </a:tblGrid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TPTDP 17025 Clause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NCR 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Pct of Total NCRs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4.3.2.2 / 4.3.2.1 (document control)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46.00%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5.5.2 (equipment calibration)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4.6.2 (critical consumables)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5.10.1 / 5.10.2 (Reporting the results)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4.13.2.3 (Alterations to technical records)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5.6.2.1.1 (Calibration)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5.5.7 (Equipment overloading or mishandling)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9596" y="3200400"/>
            <a:ext cx="26699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Top 5 TPTDP Issues by 17025 Clause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5273" y="217917"/>
            <a:ext cx="4944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2015-2016: DAP NCRs Written to DAP Participants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as a result of DAP Assessments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00434"/>
              </p:ext>
            </p:extLst>
          </p:nvPr>
        </p:nvGraphicFramePr>
        <p:xfrm>
          <a:off x="4114800" y="1336848"/>
          <a:ext cx="4572000" cy="127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749300"/>
                <a:gridCol w="1473200"/>
                <a:gridCol w="1333500"/>
              </a:tblGrid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DAP Program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NCR Count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</a:t>
                      </a:r>
                      <a:r>
                        <a:rPr lang="en-US" sz="1000" dirty="0" smtClean="0">
                          <a:effectLst/>
                        </a:rPr>
                        <a:t>Participants who received an NCR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NCRs per </a:t>
                      </a:r>
                      <a:r>
                        <a:rPr lang="en-US" sz="1000" dirty="0" smtClean="0">
                          <a:effectLst/>
                        </a:rPr>
                        <a:t>Participant who received an NCR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CTDP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TPTDP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CTDP / TCP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CTDP / TPTDP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TPTDP / PPP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891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312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2.86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38600" y="1058089"/>
            <a:ext cx="30186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NCRs written in 2015-2016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114800" y="3406452"/>
            <a:ext cx="4418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The data</a:t>
            </a:r>
            <a:r>
              <a:rPr kumimoji="0" lang="en-US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on these slides is being manually collected on an ongoing basis in order to determine if any trends exist, and how best to addres</a:t>
            </a:r>
            <a:r>
              <a:rPr lang="en-US" altLang="en-US" sz="1200" dirty="0" smtClean="0">
                <a:latin typeface="+mj-lt"/>
                <a:ea typeface="Calibri" pitchFamily="34" charset="0"/>
                <a:cs typeface="Times New Roman" pitchFamily="18" charset="0"/>
              </a:rPr>
              <a:t>s them both internally and externally.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+mj-lt"/>
                <a:cs typeface="Times New Roman" pitchFamily="18" charset="0"/>
              </a:rPr>
              <a:t>Another session will be arranged to collect feedback.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623" y="6096000"/>
            <a:ext cx="6588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100" dirty="0">
                <a:solidFill>
                  <a:srgbClr val="000000"/>
                </a:solidFill>
              </a:rPr>
              <a:t>Dataset: Jan 1 2015 – May 13 </a:t>
            </a:r>
            <a:r>
              <a:rPr lang="en-US" sz="1100" dirty="0" smtClean="0">
                <a:solidFill>
                  <a:srgbClr val="000000"/>
                </a:solidFill>
              </a:rPr>
              <a:t>2016</a:t>
            </a:r>
          </a:p>
          <a:p>
            <a:pPr fontAlgn="b"/>
            <a:r>
              <a:rPr lang="en-US" sz="1100" dirty="0" smtClean="0">
                <a:solidFill>
                  <a:srgbClr val="00B050"/>
                </a:solidFill>
              </a:rPr>
              <a:t>System: NCR Audit Data from DAP Assessments – collected manually by Nancy Batey, modified by Chris Nicastro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2667000"/>
            <a:ext cx="22894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100" dirty="0" smtClean="0">
                <a:solidFill>
                  <a:srgbClr val="000000"/>
                </a:solidFill>
              </a:rPr>
              <a:t>DAP Participants: Approximately 865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2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632</Words>
  <Application>Microsoft Office PowerPoint</Application>
  <PresentationFormat>On-screen Show (4:3)</PresentationFormat>
  <Paragraphs>143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Nicastro, Christopher J.</dc:creator>
  <cp:lastModifiedBy>Nicastro, Christopher J.</cp:lastModifiedBy>
  <cp:revision>12</cp:revision>
  <dcterms:created xsi:type="dcterms:W3CDTF">2016-05-18T21:54:57Z</dcterms:created>
  <dcterms:modified xsi:type="dcterms:W3CDTF">2016-05-24T15:38:32Z</dcterms:modified>
</cp:coreProperties>
</file>