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024" r:id="rId2"/>
  </p:sldMasterIdLst>
  <p:notesMasterIdLst>
    <p:notesMasterId r:id="rId17"/>
  </p:notesMasterIdLst>
  <p:sldIdLst>
    <p:sldId id="256" r:id="rId3"/>
    <p:sldId id="307" r:id="rId4"/>
    <p:sldId id="288" r:id="rId5"/>
    <p:sldId id="298" r:id="rId6"/>
    <p:sldId id="299" r:id="rId7"/>
    <p:sldId id="300" r:id="rId8"/>
    <p:sldId id="301" r:id="rId9"/>
    <p:sldId id="302" r:id="rId10"/>
    <p:sldId id="303" r:id="rId11"/>
    <p:sldId id="304" r:id="rId12"/>
    <p:sldId id="305" r:id="rId13"/>
    <p:sldId id="306" r:id="rId14"/>
    <p:sldId id="297" r:id="rId15"/>
    <p:sldId id="296" r:id="rId1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9D2D"/>
    <a:srgbClr val="96C547"/>
    <a:srgbClr val="6EC1BC"/>
    <a:srgbClr val="F18307"/>
    <a:srgbClr val="1B808E"/>
    <a:srgbClr val="C10036"/>
    <a:srgbClr val="FDC835"/>
    <a:srgbClr val="93C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4671" autoAdjust="0"/>
  </p:normalViewPr>
  <p:slideViewPr>
    <p:cSldViewPr snapToGrid="0" snapToObjects="1">
      <p:cViewPr>
        <p:scale>
          <a:sx n="76" d="100"/>
          <a:sy n="76" d="100"/>
        </p:scale>
        <p:origin x="-984" y="-6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C5D754DD-ADDD-44B9-8907-9D8D04F99487}" type="datetime1">
              <a:rPr lang="en-US"/>
              <a:pPr>
                <a:defRPr/>
              </a:pPr>
              <a:t>2/15/2016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6E127C84-062C-4090-8CDB-0DB95174C506}" type="slidenum">
              <a:rPr lang="en-US"/>
              <a:pPr>
                <a:defRPr/>
              </a:pPr>
              <a:t>‹#›</a:t>
            </a:fld>
            <a:endParaRPr lang="en-US"/>
          </a:p>
        </p:txBody>
      </p:sp>
    </p:spTree>
    <p:extLst>
      <p:ext uri="{BB962C8B-B14F-4D97-AF65-F5344CB8AC3E}">
        <p14:creationId xmlns:p14="http://schemas.microsoft.com/office/powerpoint/2010/main" val="7102169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ＭＳ Ｐゴシック" charset="0"/>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smtClean="0">
                <a:solidFill>
                  <a:schemeClr val="bg1"/>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462021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940867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6"/>
          <p:cNvSpPr txBox="1">
            <a:spLocks noChangeArrowheads="1"/>
          </p:cNvSpPr>
          <p:nvPr userDrawn="1"/>
        </p:nvSpPr>
        <p:spPr bwMode="auto">
          <a:xfrm>
            <a:off x="457200" y="6423025"/>
            <a:ext cx="23431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z="1000">
                <a:solidFill>
                  <a:srgbClr val="FFFFFF"/>
                </a:solidFill>
                <a:cs typeface="Arial" pitchFamily="34" charset="0"/>
              </a:rPr>
              <a:t>© 2011 Underwriters Laboratories Inc.</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263216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6"/>
          <p:cNvSpPr txBox="1">
            <a:spLocks noChangeArrowheads="1"/>
          </p:cNvSpPr>
          <p:nvPr userDrawn="1"/>
        </p:nvSpPr>
        <p:spPr bwMode="auto">
          <a:xfrm>
            <a:off x="457200" y="6423025"/>
            <a:ext cx="23431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z="1000">
                <a:solidFill>
                  <a:srgbClr val="000000"/>
                </a:solidFill>
                <a:cs typeface="Arial" pitchFamily="34" charset="0"/>
              </a:rPr>
              <a:t>© 2011 Underwriters Laboratories Inc.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881390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atin typeface="Arial" pitchFamily="34" charset="0"/>
              </a:defRPr>
            </a:lvl1pPr>
          </a:lstStyle>
          <a:p>
            <a:pPr>
              <a:defRPr/>
            </a:pPr>
            <a:fld id="{1707170F-AF50-4E08-B7A4-957C6C87B702}" type="slidenum">
              <a:rPr lang="en-US"/>
              <a:pPr>
                <a:defRPr/>
              </a:pPr>
              <a:t>‹#›</a:t>
            </a:fld>
            <a:endParaRPr lang="en-US"/>
          </a:p>
        </p:txBody>
      </p:sp>
    </p:spTree>
    <p:extLst>
      <p:ext uri="{BB962C8B-B14F-4D97-AF65-F5344CB8AC3E}">
        <p14:creationId xmlns:p14="http://schemas.microsoft.com/office/powerpoint/2010/main" val="2248060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atin typeface="Arial" pitchFamily="34" charset="0"/>
              </a:defRPr>
            </a:lvl1pPr>
          </a:lstStyle>
          <a:p>
            <a:pPr>
              <a:defRPr/>
            </a:pPr>
            <a:fld id="{46A874E2-594A-4A2C-B135-D6AB696AEA25}" type="slidenum">
              <a:rPr lang="en-US"/>
              <a:pPr>
                <a:defRPr/>
              </a:pPr>
              <a:t>‹#›</a:t>
            </a:fld>
            <a:endParaRPr lang="en-US"/>
          </a:p>
        </p:txBody>
      </p:sp>
    </p:spTree>
    <p:extLst>
      <p:ext uri="{BB962C8B-B14F-4D97-AF65-F5344CB8AC3E}">
        <p14:creationId xmlns:p14="http://schemas.microsoft.com/office/powerpoint/2010/main" val="1895969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atin typeface="Arial" pitchFamily="34" charset="0"/>
              </a:defRPr>
            </a:lvl1pPr>
          </a:lstStyle>
          <a:p>
            <a:pPr>
              <a:defRPr/>
            </a:pPr>
            <a:fld id="{1076C679-0B04-4AC3-9D97-A6C2E4EC16ED}" type="slidenum">
              <a:rPr lang="en-US"/>
              <a:pPr>
                <a:defRPr/>
              </a:pPr>
              <a:t>‹#›</a:t>
            </a:fld>
            <a:endParaRPr lang="en-US"/>
          </a:p>
        </p:txBody>
      </p:sp>
    </p:spTree>
    <p:extLst>
      <p:ext uri="{BB962C8B-B14F-4D97-AF65-F5344CB8AC3E}">
        <p14:creationId xmlns:p14="http://schemas.microsoft.com/office/powerpoint/2010/main" val="2878905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ＭＳ Ｐゴシック" pitchFamily="34" charset="-128"/>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97063357"/>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atin typeface="Arial" pitchFamily="34" charset="0"/>
              </a:defRPr>
            </a:lvl1pPr>
          </a:lstStyle>
          <a:p>
            <a:pPr>
              <a:defRPr/>
            </a:pPr>
            <a:fld id="{E447F64E-3E24-4FE1-A895-8CEAFFD60B87}" type="slidenum">
              <a:rPr lang="en-US"/>
              <a:pPr>
                <a:defRPr/>
              </a:pPr>
              <a:t>‹#›</a:t>
            </a:fld>
            <a:endParaRPr lang="en-US"/>
          </a:p>
        </p:txBody>
      </p:sp>
    </p:spTree>
    <p:extLst>
      <p:ext uri="{BB962C8B-B14F-4D97-AF65-F5344CB8AC3E}">
        <p14:creationId xmlns:p14="http://schemas.microsoft.com/office/powerpoint/2010/main" val="3757006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atin typeface="Arial" pitchFamily="34" charset="0"/>
              </a:defRPr>
            </a:lvl1pPr>
          </a:lstStyle>
          <a:p>
            <a:pPr>
              <a:defRPr/>
            </a:pPr>
            <a:fld id="{B341B691-302A-491A-A159-CA3A900A9188}" type="slidenum">
              <a:rPr lang="en-US"/>
              <a:pPr>
                <a:defRPr/>
              </a:pPr>
              <a:t>‹#›</a:t>
            </a:fld>
            <a:endParaRPr lang="en-US"/>
          </a:p>
        </p:txBody>
      </p:sp>
    </p:spTree>
    <p:extLst>
      <p:ext uri="{BB962C8B-B14F-4D97-AF65-F5344CB8AC3E}">
        <p14:creationId xmlns:p14="http://schemas.microsoft.com/office/powerpoint/2010/main" val="3604904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atin typeface="Arial" pitchFamily="34" charset="0"/>
              </a:defRPr>
            </a:lvl1pPr>
          </a:lstStyle>
          <a:p>
            <a:pPr>
              <a:defRPr/>
            </a:pPr>
            <a:fld id="{1DD98C81-0B96-40B4-B3BA-C4A6C25548F0}" type="slidenum">
              <a:rPr lang="en-US"/>
              <a:pPr>
                <a:defRPr/>
              </a:pPr>
              <a:t>‹#›</a:t>
            </a:fld>
            <a:endParaRPr lang="en-US"/>
          </a:p>
        </p:txBody>
      </p:sp>
    </p:spTree>
    <p:extLst>
      <p:ext uri="{BB962C8B-B14F-4D97-AF65-F5344CB8AC3E}">
        <p14:creationId xmlns:p14="http://schemas.microsoft.com/office/powerpoint/2010/main" val="143466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smtClean="0"/>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511280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27184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15F9E42E-BB48-4E09-816E-D023A86AD40E}" type="slidenum">
              <a:rPr lang="en-US"/>
              <a:pPr>
                <a:defRPr/>
              </a:pPr>
              <a:t>‹#›</a:t>
            </a:fld>
            <a:endParaRPr lang="en-US"/>
          </a:p>
        </p:txBody>
      </p:sp>
    </p:spTree>
    <p:extLst>
      <p:ext uri="{BB962C8B-B14F-4D97-AF65-F5344CB8AC3E}">
        <p14:creationId xmlns:p14="http://schemas.microsoft.com/office/powerpoint/2010/main" val="3772158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8E3A1DD4-EA83-4900-9F5D-1EDB68430629}" type="slidenum">
              <a:rPr lang="en-US"/>
              <a:pPr>
                <a:defRPr/>
              </a:pPr>
              <a:t>‹#›</a:t>
            </a:fld>
            <a:endParaRPr lang="en-US"/>
          </a:p>
        </p:txBody>
      </p:sp>
    </p:spTree>
    <p:extLst>
      <p:ext uri="{BB962C8B-B14F-4D97-AF65-F5344CB8AC3E}">
        <p14:creationId xmlns:p14="http://schemas.microsoft.com/office/powerpoint/2010/main" val="2724183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9F0EC692-E5E0-4349-9D77-18FD5865E11D}" type="slidenum">
              <a:rPr lang="en-US"/>
              <a:pPr>
                <a:defRPr/>
              </a:pPr>
              <a:t>‹#›</a:t>
            </a:fld>
            <a:endParaRPr lang="en-US"/>
          </a:p>
        </p:txBody>
      </p:sp>
    </p:spTree>
    <p:extLst>
      <p:ext uri="{BB962C8B-B14F-4D97-AF65-F5344CB8AC3E}">
        <p14:creationId xmlns:p14="http://schemas.microsoft.com/office/powerpoint/2010/main" val="4121715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34" charset="-128"/>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3667829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76440536-2B09-446D-A9DF-451543DF105B}" type="slidenum">
              <a:rPr lang="en-US"/>
              <a:pPr>
                <a:defRPr/>
              </a:pPr>
              <a:t>‹#›</a:t>
            </a:fld>
            <a:endParaRPr lang="en-US"/>
          </a:p>
        </p:txBody>
      </p:sp>
    </p:spTree>
    <p:extLst>
      <p:ext uri="{BB962C8B-B14F-4D97-AF65-F5344CB8AC3E}">
        <p14:creationId xmlns:p14="http://schemas.microsoft.com/office/powerpoint/2010/main" val="1150022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381B2C66-527F-4330-8C88-4270C3850F4C}" type="slidenum">
              <a:rPr lang="en-US"/>
              <a:pPr>
                <a:defRPr/>
              </a:pPr>
              <a:t>‹#›</a:t>
            </a:fld>
            <a:endParaRPr lang="en-US"/>
          </a:p>
        </p:txBody>
      </p:sp>
    </p:spTree>
    <p:extLst>
      <p:ext uri="{BB962C8B-B14F-4D97-AF65-F5344CB8AC3E}">
        <p14:creationId xmlns:p14="http://schemas.microsoft.com/office/powerpoint/2010/main" val="212786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308C854B-934D-4DDB-8FCF-BD4D31616E60}" type="slidenum">
              <a:rPr lang="en-US"/>
              <a:pPr>
                <a:defRPr/>
              </a:pPr>
              <a:t>‹#›</a:t>
            </a:fld>
            <a:endParaRPr lang="en-US"/>
          </a:p>
        </p:txBody>
      </p:sp>
    </p:spTree>
    <p:extLst>
      <p:ext uri="{BB962C8B-B14F-4D97-AF65-F5344CB8AC3E}">
        <p14:creationId xmlns:p14="http://schemas.microsoft.com/office/powerpoint/2010/main" val="3675745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pPr>
              <a:defRPr/>
            </a:pPr>
            <a:fld id="{304F9428-8A7A-421E-B5D5-4E23C71E55C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55" r:id="rId1"/>
    <p:sldLayoutId id="2147484056" r:id="rId2"/>
    <p:sldLayoutId id="2147484057" r:id="rId3"/>
    <p:sldLayoutId id="2147484058" r:id="rId4"/>
    <p:sldLayoutId id="2147484059" r:id="rId5"/>
    <p:sldLayoutId id="2147484060" r:id="rId6"/>
    <p:sldLayoutId id="2147484061" r:id="rId7"/>
    <p:sldLayoutId id="2147484062" r:id="rId8"/>
    <p:sldLayoutId id="2147484063" r:id="rId9"/>
    <p:sldLayoutId id="2147484064"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000000"/>
                </a:solidFill>
                <a:latin typeface="Arial" charset="0"/>
              </a:defRPr>
            </a:lvl1pPr>
          </a:lstStyle>
          <a:p>
            <a:pPr>
              <a:defRPr/>
            </a:pPr>
            <a:fld id="{3944180C-399E-4819-BC38-A345FA7CBD5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Lst>
  <p:hf hdr="0"/>
  <p:txStyles>
    <p:titleStyle>
      <a:lvl1pPr algn="l" defTabSz="457200" rtl="0" fontAlgn="base">
        <a:spcBef>
          <a:spcPct val="0"/>
        </a:spcBef>
        <a:spcAft>
          <a:spcPct val="0"/>
        </a:spcAft>
        <a:defRPr sz="2800" b="1" kern="1200">
          <a:solidFill>
            <a:schemeClr val="accent1"/>
          </a:solidFill>
          <a:latin typeface="Arial"/>
          <a:ea typeface="Geneva" charset="-128"/>
          <a:cs typeface="Geneva" charset="0"/>
        </a:defRPr>
      </a:lvl1pPr>
      <a:lvl2pPr algn="l" defTabSz="457200" rtl="0" fontAlgn="base">
        <a:spcBef>
          <a:spcPct val="0"/>
        </a:spcBef>
        <a:spcAft>
          <a:spcPct val="0"/>
        </a:spcAft>
        <a:defRPr sz="2800" b="1">
          <a:solidFill>
            <a:schemeClr val="accent1"/>
          </a:solidFill>
          <a:latin typeface="Arial" charset="0"/>
          <a:ea typeface="Geneva" charset="-128"/>
          <a:cs typeface="Geneva" charset="0"/>
        </a:defRPr>
      </a:lvl2pPr>
      <a:lvl3pPr algn="l" defTabSz="457200" rtl="0" fontAlgn="base">
        <a:spcBef>
          <a:spcPct val="0"/>
        </a:spcBef>
        <a:spcAft>
          <a:spcPct val="0"/>
        </a:spcAft>
        <a:defRPr sz="2800" b="1">
          <a:solidFill>
            <a:schemeClr val="accent1"/>
          </a:solidFill>
          <a:latin typeface="Arial" charset="0"/>
          <a:ea typeface="Geneva" charset="-128"/>
          <a:cs typeface="Geneva" charset="0"/>
        </a:defRPr>
      </a:lvl3pPr>
      <a:lvl4pPr algn="l" defTabSz="457200" rtl="0" fontAlgn="base">
        <a:spcBef>
          <a:spcPct val="0"/>
        </a:spcBef>
        <a:spcAft>
          <a:spcPct val="0"/>
        </a:spcAft>
        <a:defRPr sz="2800" b="1">
          <a:solidFill>
            <a:schemeClr val="accent1"/>
          </a:solidFill>
          <a:latin typeface="Arial" charset="0"/>
          <a:ea typeface="Geneva" charset="-128"/>
          <a:cs typeface="Geneva" charset="0"/>
        </a:defRPr>
      </a:lvl4pPr>
      <a:lvl5pPr algn="l" defTabSz="457200" rtl="0" fontAlgn="base">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fontAlgn="base">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fontAlgn="base">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fontAlgn="base">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fontAlgn="base">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fontAlgn="base">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1.bin"/><Relationship Id="rId7" Type="http://schemas.openxmlformats.org/officeDocument/2006/relationships/package" Target="../embeddings/Microsoft_Excel_Worksheet1.xlsx"/><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wmf"/></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ctrTitle"/>
          </p:nvPr>
        </p:nvSpPr>
        <p:spPr>
          <a:xfrm>
            <a:off x="457200" y="2533650"/>
            <a:ext cx="5843588" cy="1400175"/>
          </a:xfrm>
        </p:spPr>
        <p:txBody>
          <a:bodyPr/>
          <a:lstStyle/>
          <a:p>
            <a:pPr defTabSz="914400"/>
            <a:r>
              <a:rPr lang="en-US" smtClean="0">
                <a:latin typeface="Arial" pitchFamily="34" charset="0"/>
                <a:ea typeface="Osaka"/>
                <a:cs typeface="Osaka"/>
              </a:rPr>
              <a:t>Annual Internal Quality Audit</a:t>
            </a:r>
            <a:br>
              <a:rPr lang="en-US" smtClean="0">
                <a:latin typeface="Arial" pitchFamily="34" charset="0"/>
                <a:ea typeface="Osaka"/>
                <a:cs typeface="Osaka"/>
              </a:rPr>
            </a:br>
            <a:r>
              <a:rPr lang="en-US" smtClean="0">
                <a:latin typeface="Arial" pitchFamily="34" charset="0"/>
                <a:ea typeface="Osaka"/>
                <a:cs typeface="Osaka"/>
              </a:rPr>
              <a:t>- Closing Meeting</a:t>
            </a:r>
          </a:p>
        </p:txBody>
      </p:sp>
      <p:sp>
        <p:nvSpPr>
          <p:cNvPr id="12291" name="Subtitle 2"/>
          <p:cNvSpPr>
            <a:spLocks noGrp="1"/>
          </p:cNvSpPr>
          <p:nvPr>
            <p:ph type="subTitle" idx="1"/>
          </p:nvPr>
        </p:nvSpPr>
        <p:spPr>
          <a:xfrm>
            <a:off x="457199" y="3960813"/>
            <a:ext cx="6747641" cy="1774825"/>
          </a:xfrm>
        </p:spPr>
        <p:txBody>
          <a:bodyPr/>
          <a:lstStyle/>
          <a:p>
            <a:pPr defTabSz="914400" eaLnBrk="1" fontAlgn="auto" hangingPunct="1">
              <a:spcBef>
                <a:spcPts val="0"/>
              </a:spcBef>
              <a:spcAft>
                <a:spcPts val="0"/>
              </a:spcAft>
              <a:defRPr/>
            </a:pPr>
            <a:r>
              <a:rPr lang="en-US" b="0" kern="0" dirty="0"/>
              <a:t>Lead Auditors : 	Simy Li, Paul Ip</a:t>
            </a:r>
          </a:p>
          <a:p>
            <a:pPr defTabSz="914400" eaLnBrk="1" fontAlgn="auto" hangingPunct="1">
              <a:spcBef>
                <a:spcPts val="0"/>
              </a:spcBef>
              <a:spcAft>
                <a:spcPts val="0"/>
              </a:spcAft>
              <a:defRPr/>
            </a:pPr>
            <a:r>
              <a:rPr lang="en-US" b="0" kern="0" dirty="0"/>
              <a:t>Auditor : 		Shannon Tsui, Brian Wong, </a:t>
            </a:r>
            <a:r>
              <a:rPr lang="en-US" b="0" kern="0" dirty="0" smtClean="0"/>
              <a:t>Ringo Yu, Kelvin </a:t>
            </a:r>
            <a:r>
              <a:rPr lang="en-US" b="0" kern="0" dirty="0"/>
              <a:t>Tsoi</a:t>
            </a:r>
          </a:p>
          <a:p>
            <a:pPr defTabSz="914400" eaLnBrk="1" fontAlgn="auto" hangingPunct="1">
              <a:spcBef>
                <a:spcPts val="0"/>
              </a:spcBef>
              <a:spcAft>
                <a:spcPts val="0"/>
              </a:spcAft>
              <a:defRPr/>
            </a:pPr>
            <a:r>
              <a:rPr lang="en-US" b="0" kern="0" dirty="0"/>
              <a:t>Auditor Trainees :  	</a:t>
            </a:r>
            <a:r>
              <a:rPr lang="en-US" b="0" kern="0" dirty="0" smtClean="0"/>
              <a:t>Else </a:t>
            </a:r>
            <a:r>
              <a:rPr lang="en-US" b="0" kern="0" dirty="0"/>
              <a:t>Man, </a:t>
            </a:r>
            <a:r>
              <a:rPr lang="en-US" b="0" kern="0" dirty="0" smtClean="0"/>
              <a:t>Cammy Hung</a:t>
            </a:r>
            <a:endParaRPr lang="en-US" b="0" kern="0" dirty="0"/>
          </a:p>
          <a:p>
            <a:pPr defTabSz="914400" eaLnBrk="1" fontAlgn="auto" hangingPunct="1">
              <a:spcBef>
                <a:spcPts val="0"/>
              </a:spcBef>
              <a:spcAft>
                <a:spcPts val="0"/>
              </a:spcAft>
              <a:defRPr/>
            </a:pPr>
            <a:r>
              <a:rPr lang="en-US" b="0" kern="0" dirty="0"/>
              <a:t>			</a:t>
            </a:r>
          </a:p>
          <a:p>
            <a:pPr defTabSz="914400" eaLnBrk="1" fontAlgn="auto" hangingPunct="1">
              <a:spcBef>
                <a:spcPts val="0"/>
              </a:spcBef>
              <a:spcAft>
                <a:spcPts val="0"/>
              </a:spcAft>
              <a:defRPr/>
            </a:pPr>
            <a:r>
              <a:rPr lang="en-US" b="0" kern="0" dirty="0"/>
              <a:t>Date :  		</a:t>
            </a:r>
            <a:r>
              <a:rPr lang="en-US" b="0" kern="0" dirty="0" smtClean="0"/>
              <a:t>Jan 18-19, 2016</a:t>
            </a:r>
            <a:endParaRPr lang="en-US" b="0" kern="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D2D157F-AEA6-4DF3-9D85-21E34F3654EE}" type="slidenum">
              <a:rPr lang="en-US" smtClean="0">
                <a:solidFill>
                  <a:srgbClr val="000000"/>
                </a:solidFill>
              </a:rPr>
              <a:pPr eaLnBrk="1" hangingPunct="1"/>
              <a:t>10</a:t>
            </a:fld>
            <a:endParaRPr lang="en-US" smtClean="0">
              <a:solidFill>
                <a:srgbClr val="000000"/>
              </a:solidFill>
            </a:endParaRPr>
          </a:p>
        </p:txBody>
      </p:sp>
      <p:sp>
        <p:nvSpPr>
          <p:cNvPr id="7" name="Title 1"/>
          <p:cNvSpPr>
            <a:spLocks noGrp="1"/>
          </p:cNvSpPr>
          <p:nvPr>
            <p:ph type="title"/>
          </p:nvPr>
        </p:nvSpPr>
        <p:spPr/>
        <p:txBody>
          <a:bodyPr/>
          <a:lstStyle/>
          <a:p>
            <a:r>
              <a:rPr lang="en-US" dirty="0" smtClean="0">
                <a:latin typeface="Arial" pitchFamily="34" charset="0"/>
                <a:ea typeface="Geneva"/>
                <a:cs typeface="Geneva"/>
              </a:rPr>
              <a:t>Quick Fix 5 – from Shannon Tsui</a:t>
            </a:r>
          </a:p>
        </p:txBody>
      </p:sp>
      <p:sp>
        <p:nvSpPr>
          <p:cNvPr id="5" name="Content Placeholder 4"/>
          <p:cNvSpPr>
            <a:spLocks noGrp="1"/>
          </p:cNvSpPr>
          <p:nvPr>
            <p:ph idx="1"/>
          </p:nvPr>
        </p:nvSpPr>
        <p:spPr>
          <a:xfrm>
            <a:off x="457200" y="1607005"/>
            <a:ext cx="8229600" cy="4675187"/>
          </a:xfrm>
        </p:spPr>
        <p:txBody>
          <a:bodyPr>
            <a:normAutofit fontScale="92500" lnSpcReduction="20000"/>
          </a:bodyPr>
          <a:lstStyle/>
          <a:p>
            <a:r>
              <a:rPr lang="en-US" sz="1800" dirty="0" smtClean="0">
                <a:solidFill>
                  <a:schemeClr val="tx1"/>
                </a:solidFill>
                <a:ea typeface="ＭＳ Ｐゴシック" pitchFamily="34" charset="-128"/>
              </a:rPr>
              <a:t>Requirement : </a:t>
            </a:r>
            <a:r>
              <a:rPr lang="en-US" sz="1800" b="0" dirty="0" smtClean="0">
                <a:solidFill>
                  <a:schemeClr val="tx1"/>
                </a:solidFill>
              </a:rPr>
              <a:t>00-OP-S0067</a:t>
            </a:r>
            <a:r>
              <a:rPr lang="en-US" sz="1800" b="0" dirty="0">
                <a:solidFill>
                  <a:schemeClr val="tx1"/>
                </a:solidFill>
              </a:rPr>
              <a:t>, 165.4.2 Test Record Summary statement as illustrated below: </a:t>
            </a:r>
          </a:p>
          <a:p>
            <a:r>
              <a:rPr lang="en-US" sz="1800" b="0" dirty="0" smtClean="0">
                <a:solidFill>
                  <a:schemeClr val="tx1"/>
                </a:solidFill>
              </a:rPr>
              <a:t>	The </a:t>
            </a:r>
            <a:r>
              <a:rPr lang="en-US" sz="1800" b="0" dirty="0">
                <a:solidFill>
                  <a:schemeClr val="tx1"/>
                </a:solidFill>
              </a:rPr>
              <a:t>results of this investigation indicate that the products evaluated comply with the applicable requirements and, therefore, such products are judged eligible to bear </a:t>
            </a:r>
            <a:r>
              <a:rPr lang="en-US" sz="1800" b="0" i="1" u="sng" dirty="0">
                <a:solidFill>
                  <a:schemeClr val="tx1"/>
                </a:solidFill>
                <a:effectLst>
                  <a:outerShdw blurRad="38100" dist="38100" dir="2700000" algn="tl">
                    <a:srgbClr val="000000">
                      <a:alpha val="43137"/>
                    </a:srgbClr>
                  </a:outerShdw>
                </a:effectLst>
              </a:rPr>
              <a:t>the special identification marking</a:t>
            </a:r>
            <a:r>
              <a:rPr lang="en-US" sz="1800" b="0" u="sng" dirty="0">
                <a:solidFill>
                  <a:schemeClr val="tx1"/>
                </a:solidFill>
                <a:effectLst>
                  <a:outerShdw blurRad="38100" dist="38100" dir="2700000" algn="tl">
                    <a:srgbClr val="000000">
                      <a:alpha val="43137"/>
                    </a:srgbClr>
                  </a:outerShdw>
                </a:effectLst>
              </a:rPr>
              <a:t> </a:t>
            </a:r>
            <a:r>
              <a:rPr lang="en-US" sz="1800" b="0" dirty="0">
                <a:solidFill>
                  <a:schemeClr val="tx1"/>
                </a:solidFill>
              </a:rPr>
              <a:t>described on the Conclusion Page of this Report. </a:t>
            </a:r>
            <a:endParaRPr lang="en-US" sz="1800" b="0" dirty="0" smtClean="0">
              <a:solidFill>
                <a:schemeClr val="tx1"/>
              </a:solidFill>
            </a:endParaRPr>
          </a:p>
          <a:p>
            <a:endParaRPr lang="en-US" sz="1800" b="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Non-compliance : </a:t>
            </a:r>
            <a:endParaRPr lang="en-US" sz="1800" dirty="0">
              <a:solidFill>
                <a:schemeClr val="tx1"/>
              </a:solidFill>
            </a:endParaRPr>
          </a:p>
          <a:p>
            <a:r>
              <a:rPr lang="en-US" sz="1800" b="0" dirty="0" smtClean="0">
                <a:solidFill>
                  <a:schemeClr val="tx1"/>
                </a:solidFill>
              </a:rPr>
              <a:t>	</a:t>
            </a:r>
            <a:r>
              <a:rPr lang="en-US" sz="1600" b="0" dirty="0">
                <a:solidFill>
                  <a:schemeClr val="tx1"/>
                </a:solidFill>
              </a:rPr>
              <a:t>File E256053, Issued: </a:t>
            </a:r>
            <a:r>
              <a:rPr lang="en-US" sz="1900" b="0" dirty="0">
                <a:solidFill>
                  <a:schemeClr val="tx1"/>
                </a:solidFill>
              </a:rPr>
              <a:t>2015-12-09</a:t>
            </a:r>
            <a:r>
              <a:rPr lang="en-US" sz="1600" b="0" dirty="0">
                <a:solidFill>
                  <a:schemeClr val="tx1"/>
                </a:solidFill>
              </a:rPr>
              <a:t> and 2015-12-10, Test Record No. 1, Test Record Summary:</a:t>
            </a:r>
          </a:p>
          <a:p>
            <a:r>
              <a:rPr lang="en-US" sz="1600" b="0" dirty="0" smtClean="0">
                <a:solidFill>
                  <a:schemeClr val="tx1"/>
                </a:solidFill>
              </a:rPr>
              <a:t>	“... </a:t>
            </a:r>
            <a:r>
              <a:rPr lang="en-US" sz="1600" b="0" dirty="0">
                <a:solidFill>
                  <a:schemeClr val="tx1"/>
                </a:solidFill>
              </a:rPr>
              <a:t>and, therefore, such products are judged eligible to bear </a:t>
            </a:r>
            <a:r>
              <a:rPr lang="en-US" sz="1600" b="0" i="1" u="sng" dirty="0">
                <a:solidFill>
                  <a:schemeClr val="tx1"/>
                </a:solidFill>
                <a:effectLst>
                  <a:outerShdw blurRad="38100" dist="38100" dir="2700000" algn="tl">
                    <a:srgbClr val="000000">
                      <a:alpha val="43137"/>
                    </a:srgbClr>
                  </a:outerShdw>
                </a:effectLst>
              </a:rPr>
              <a:t>UL’s Mark </a:t>
            </a:r>
            <a:r>
              <a:rPr lang="en-US" sz="1600" b="0" dirty="0">
                <a:solidFill>
                  <a:schemeClr val="tx1"/>
                </a:solidFill>
              </a:rPr>
              <a:t>as described on the Conclusion Page of this Report…”</a:t>
            </a: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Quick Fix: </a:t>
            </a:r>
            <a:r>
              <a:rPr lang="en-US" sz="1800" dirty="0"/>
              <a:t> </a:t>
            </a:r>
            <a:r>
              <a:rPr lang="en-US" sz="1800" b="0" dirty="0" smtClean="0">
                <a:solidFill>
                  <a:schemeClr val="tx1"/>
                </a:solidFill>
              </a:rPr>
              <a:t>SR created</a:t>
            </a: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Evidence : </a:t>
            </a:r>
            <a:r>
              <a:rPr lang="en-US" sz="1800" b="0" dirty="0" smtClean="0">
                <a:solidFill>
                  <a:schemeClr val="tx1"/>
                </a:solidFill>
              </a:rPr>
              <a:t>Project </a:t>
            </a:r>
            <a:r>
              <a:rPr lang="en-US" sz="1800" b="0" dirty="0">
                <a:solidFill>
                  <a:schemeClr val="tx1"/>
                </a:solidFill>
              </a:rPr>
              <a:t>4787186695</a:t>
            </a:r>
            <a:endParaRPr lang="en-US" sz="1800" b="0" dirty="0" smtClean="0">
              <a:solidFill>
                <a:schemeClr val="tx1"/>
              </a:solidFill>
              <a:ea typeface="ＭＳ Ｐゴシック" pitchFamily="34" charset="-128"/>
            </a:endParaRP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Responsible Person : </a:t>
            </a:r>
            <a:r>
              <a:rPr lang="en-US" sz="1800" b="0" dirty="0" smtClean="0">
                <a:solidFill>
                  <a:schemeClr val="tx1"/>
                </a:solidFill>
              </a:rPr>
              <a:t>3009ANWT</a:t>
            </a:r>
            <a:endParaRPr lang="en-US" sz="1800" b="0" dirty="0">
              <a:solidFill>
                <a:schemeClr val="tx1"/>
              </a:solidFill>
            </a:endParaRPr>
          </a:p>
          <a:p>
            <a:endParaRPr lang="en-US" sz="1800" dirty="0" smtClean="0">
              <a:solidFill>
                <a:schemeClr val="tx1"/>
              </a:solidFill>
              <a:ea typeface="ＭＳ Ｐゴシック" pitchFamily="34" charset="-128"/>
            </a:endParaRPr>
          </a:p>
        </p:txBody>
      </p:sp>
      <p:sp>
        <p:nvSpPr>
          <p:cNvPr id="6" name="Rectangle 5"/>
          <p:cNvSpPr/>
          <p:nvPr/>
        </p:nvSpPr>
        <p:spPr>
          <a:xfrm>
            <a:off x="6052596" y="5151430"/>
            <a:ext cx="1992854"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Fixe</a:t>
            </a: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6367634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D2D157F-AEA6-4DF3-9D85-21E34F3654EE}" type="slidenum">
              <a:rPr lang="en-US" smtClean="0">
                <a:solidFill>
                  <a:srgbClr val="000000"/>
                </a:solidFill>
              </a:rPr>
              <a:pPr eaLnBrk="1" hangingPunct="1"/>
              <a:t>11</a:t>
            </a:fld>
            <a:endParaRPr lang="en-US" smtClean="0">
              <a:solidFill>
                <a:srgbClr val="000000"/>
              </a:solidFill>
            </a:endParaRPr>
          </a:p>
        </p:txBody>
      </p:sp>
      <p:sp>
        <p:nvSpPr>
          <p:cNvPr id="7" name="Title 1"/>
          <p:cNvSpPr>
            <a:spLocks noGrp="1"/>
          </p:cNvSpPr>
          <p:nvPr>
            <p:ph type="title"/>
          </p:nvPr>
        </p:nvSpPr>
        <p:spPr/>
        <p:txBody>
          <a:bodyPr/>
          <a:lstStyle/>
          <a:p>
            <a:r>
              <a:rPr lang="en-US" dirty="0" smtClean="0">
                <a:latin typeface="Arial" pitchFamily="34" charset="0"/>
                <a:ea typeface="Geneva"/>
                <a:cs typeface="Geneva"/>
              </a:rPr>
              <a:t>Quick Fix 6 – from Shannon Tsui</a:t>
            </a:r>
          </a:p>
        </p:txBody>
      </p:sp>
      <p:sp>
        <p:nvSpPr>
          <p:cNvPr id="5" name="Content Placeholder 4"/>
          <p:cNvSpPr>
            <a:spLocks noGrp="1"/>
          </p:cNvSpPr>
          <p:nvPr>
            <p:ph idx="1"/>
          </p:nvPr>
        </p:nvSpPr>
        <p:spPr>
          <a:xfrm>
            <a:off x="457200" y="1607005"/>
            <a:ext cx="8229600" cy="4675187"/>
          </a:xfrm>
        </p:spPr>
        <p:txBody>
          <a:bodyPr>
            <a:normAutofit lnSpcReduction="10000"/>
          </a:bodyPr>
          <a:lstStyle/>
          <a:p>
            <a:r>
              <a:rPr lang="en-US" sz="1800" dirty="0" smtClean="0">
                <a:solidFill>
                  <a:schemeClr val="tx1"/>
                </a:solidFill>
                <a:ea typeface="ＭＳ Ｐゴシック" pitchFamily="34" charset="-128"/>
              </a:rPr>
              <a:t>Requirement : </a:t>
            </a:r>
            <a:r>
              <a:rPr lang="en-US" sz="1600" b="0" dirty="0" smtClean="0">
                <a:solidFill>
                  <a:schemeClr val="tx1"/>
                </a:solidFill>
              </a:rPr>
              <a:t>00-OP-S0067</a:t>
            </a:r>
            <a:r>
              <a:rPr lang="en-US" sz="1600" b="0" dirty="0">
                <a:solidFill>
                  <a:schemeClr val="tx1"/>
                </a:solidFill>
              </a:rPr>
              <a:t>,  165.3.1 All Reports under the New Unlisted Component Program shall include the statement “For use only in (or with) Applicant's complete equipment where the acceptability is determined by </a:t>
            </a:r>
            <a:r>
              <a:rPr lang="en-US" sz="1600" b="0" i="1" u="sng" dirty="0">
                <a:solidFill>
                  <a:schemeClr val="tx1"/>
                </a:solidFill>
                <a:effectLst>
                  <a:outerShdw blurRad="38100" dist="38100" dir="2700000" algn="tl">
                    <a:srgbClr val="000000">
                      <a:alpha val="43137"/>
                    </a:srgbClr>
                  </a:outerShdw>
                </a:effectLst>
              </a:rPr>
              <a:t>UL LLC</a:t>
            </a:r>
            <a:r>
              <a:rPr lang="en-US" sz="1600" b="0" dirty="0">
                <a:solidFill>
                  <a:schemeClr val="tx1"/>
                </a:solidFill>
              </a:rPr>
              <a:t>”</a:t>
            </a:r>
          </a:p>
          <a:p>
            <a:r>
              <a:rPr lang="en-US" sz="1600" b="0" i="1" dirty="0" smtClean="0">
                <a:solidFill>
                  <a:schemeClr val="tx1"/>
                </a:solidFill>
              </a:rPr>
              <a:t>	Exception</a:t>
            </a:r>
            <a:r>
              <a:rPr lang="en-US" sz="1600" b="0" i="1" dirty="0">
                <a:solidFill>
                  <a:schemeClr val="tx1"/>
                </a:solidFill>
              </a:rPr>
              <a:t>: The statement may reference Underwriters Laboratories Inc. for Reports issued prior to July 1, 2012</a:t>
            </a:r>
            <a:endParaRPr lang="en-US" sz="1800" b="0" dirty="0" smtClean="0">
              <a:solidFill>
                <a:schemeClr val="tx1"/>
              </a:solidFill>
              <a:ea typeface="ＭＳ Ｐゴシック" pitchFamily="34" charset="-128"/>
            </a:endParaRP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Non-compliance : </a:t>
            </a:r>
            <a:endParaRPr lang="en-US" sz="1800" dirty="0">
              <a:solidFill>
                <a:schemeClr val="tx1"/>
              </a:solidFill>
            </a:endParaRPr>
          </a:p>
          <a:p>
            <a:r>
              <a:rPr lang="en-US" sz="1800" b="0" dirty="0" smtClean="0">
                <a:solidFill>
                  <a:schemeClr val="tx1"/>
                </a:solidFill>
              </a:rPr>
              <a:t>	</a:t>
            </a:r>
            <a:r>
              <a:rPr lang="en-US" sz="1600" b="0" dirty="0">
                <a:solidFill>
                  <a:schemeClr val="tx1"/>
                </a:solidFill>
              </a:rPr>
              <a:t>File E256053, Vol. 10 Sec. 49 Page 2, Issued: </a:t>
            </a:r>
            <a:r>
              <a:rPr lang="en-US" sz="1600" b="0" dirty="0" smtClean="0">
                <a:solidFill>
                  <a:schemeClr val="tx1"/>
                </a:solidFill>
              </a:rPr>
              <a:t>2015-12-10:</a:t>
            </a:r>
            <a:endParaRPr lang="en-US" sz="1600" b="0" dirty="0">
              <a:solidFill>
                <a:schemeClr val="tx1"/>
              </a:solidFill>
            </a:endParaRPr>
          </a:p>
          <a:p>
            <a:r>
              <a:rPr lang="en-US" sz="1600" b="0" dirty="0" smtClean="0">
                <a:solidFill>
                  <a:schemeClr val="tx1"/>
                </a:solidFill>
              </a:rPr>
              <a:t>	“</a:t>
            </a:r>
            <a:r>
              <a:rPr lang="en-US" sz="1600" b="0" dirty="0">
                <a:solidFill>
                  <a:schemeClr val="tx1"/>
                </a:solidFill>
              </a:rPr>
              <a:t>Use – For use only in Applicant’s PORTABLE ELECTRIC TOOLS where the acceptability of the combination is determined by </a:t>
            </a:r>
            <a:r>
              <a:rPr lang="en-US" sz="1600" b="0" i="1" u="sng" dirty="0">
                <a:solidFill>
                  <a:schemeClr val="tx1"/>
                </a:solidFill>
                <a:effectLst>
                  <a:outerShdw blurRad="38100" dist="38100" dir="2700000" algn="tl">
                    <a:srgbClr val="000000">
                      <a:alpha val="43137"/>
                    </a:srgbClr>
                  </a:outerShdw>
                </a:effectLst>
              </a:rPr>
              <a:t>Underwriter’s Laboratories Inc</a:t>
            </a:r>
            <a:r>
              <a:rPr lang="en-US" sz="1600" b="0" dirty="0">
                <a:solidFill>
                  <a:schemeClr val="tx1"/>
                </a:solidFill>
              </a:rPr>
              <a:t>.”</a:t>
            </a: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Quick Fix: </a:t>
            </a:r>
            <a:r>
              <a:rPr lang="en-US" sz="1800" dirty="0"/>
              <a:t> </a:t>
            </a:r>
            <a:r>
              <a:rPr lang="en-US" sz="1800" b="0" dirty="0" smtClean="0">
                <a:solidFill>
                  <a:schemeClr val="tx1"/>
                </a:solidFill>
              </a:rPr>
              <a:t>SR created</a:t>
            </a: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Evidence : </a:t>
            </a:r>
            <a:r>
              <a:rPr lang="en-US" sz="1800" b="0" dirty="0" smtClean="0">
                <a:solidFill>
                  <a:schemeClr val="tx1"/>
                </a:solidFill>
              </a:rPr>
              <a:t>Project </a:t>
            </a:r>
            <a:r>
              <a:rPr lang="en-US" sz="1800" b="0" dirty="0">
                <a:solidFill>
                  <a:schemeClr val="tx1"/>
                </a:solidFill>
              </a:rPr>
              <a:t>4787186695</a:t>
            </a:r>
            <a:endParaRPr lang="en-US" sz="1800" b="0" dirty="0" smtClean="0">
              <a:solidFill>
                <a:schemeClr val="tx1"/>
              </a:solidFill>
              <a:ea typeface="ＭＳ Ｐゴシック" pitchFamily="34" charset="-128"/>
            </a:endParaRP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Responsible Person : </a:t>
            </a:r>
            <a:r>
              <a:rPr lang="en-US" sz="1800" b="0" dirty="0" smtClean="0">
                <a:solidFill>
                  <a:schemeClr val="tx1"/>
                </a:solidFill>
              </a:rPr>
              <a:t>3009ANWT</a:t>
            </a:r>
            <a:endParaRPr lang="en-US" sz="1800" b="0" dirty="0">
              <a:solidFill>
                <a:schemeClr val="tx1"/>
              </a:solidFill>
            </a:endParaRPr>
          </a:p>
          <a:p>
            <a:endParaRPr lang="en-US" sz="1800" dirty="0" smtClean="0">
              <a:solidFill>
                <a:schemeClr val="tx1"/>
              </a:solidFill>
              <a:ea typeface="ＭＳ Ｐゴシック" pitchFamily="34" charset="-128"/>
            </a:endParaRPr>
          </a:p>
        </p:txBody>
      </p:sp>
      <p:sp>
        <p:nvSpPr>
          <p:cNvPr id="6" name="Rectangle 5"/>
          <p:cNvSpPr/>
          <p:nvPr/>
        </p:nvSpPr>
        <p:spPr>
          <a:xfrm>
            <a:off x="6052596" y="5176482"/>
            <a:ext cx="1992854"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Fixe</a:t>
            </a: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9213812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p:txBody>
          <a:bodyPr/>
          <a:lstStyle/>
          <a:p>
            <a:r>
              <a:rPr lang="en-US" dirty="0" smtClean="0">
                <a:latin typeface="Arial" pitchFamily="34" charset="0"/>
                <a:ea typeface="Geneva"/>
                <a:cs typeface="Geneva"/>
              </a:rPr>
              <a:t>Quick Fix 7 – from Brian Wong</a:t>
            </a:r>
          </a:p>
        </p:txBody>
      </p:sp>
      <p:sp>
        <p:nvSpPr>
          <p:cNvPr id="2560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0A50D3F3-49B8-4536-BB4E-08713C8CD0F5}" type="slidenum">
              <a:rPr lang="en-US" smtClean="0">
                <a:solidFill>
                  <a:srgbClr val="000000"/>
                </a:solidFill>
              </a:rPr>
              <a:pPr eaLnBrk="1" hangingPunct="1"/>
              <a:t>12</a:t>
            </a:fld>
            <a:endParaRPr lang="en-US" smtClean="0">
              <a:solidFill>
                <a:srgbClr val="000000"/>
              </a:solidFill>
            </a:endParaRPr>
          </a:p>
        </p:txBody>
      </p:sp>
      <p:sp>
        <p:nvSpPr>
          <p:cNvPr id="2" name="Content Placeholder 1"/>
          <p:cNvSpPr>
            <a:spLocks noGrp="1"/>
          </p:cNvSpPr>
          <p:nvPr>
            <p:ph idx="1"/>
          </p:nvPr>
        </p:nvSpPr>
        <p:spPr>
          <a:xfrm>
            <a:off x="457200" y="1546015"/>
            <a:ext cx="8229600" cy="5210193"/>
          </a:xfrm>
        </p:spPr>
        <p:txBody>
          <a:bodyPr/>
          <a:lstStyle/>
          <a:p>
            <a:pPr marL="514350" indent="-514350">
              <a:buAutoNum type="arabicPeriod"/>
            </a:pPr>
            <a:r>
              <a:rPr lang="en-US" dirty="0" smtClean="0">
                <a:solidFill>
                  <a:schemeClr val="tx1"/>
                </a:solidFill>
              </a:rPr>
              <a:t>Project 4786959991 (3015ANWT): Missing statement “End of datasheet package” at the end of datasheet page.  SR no. 3072436.829296</a:t>
            </a:r>
          </a:p>
          <a:p>
            <a:pPr marL="514350" indent="-514350">
              <a:buAutoNum type="arabicPeriod"/>
            </a:pPr>
            <a:r>
              <a:rPr lang="en-US" dirty="0" smtClean="0">
                <a:solidFill>
                  <a:schemeClr val="tx1"/>
                </a:solidFill>
              </a:rPr>
              <a:t>Project 4786660767 (3014ANWT): NOA is not profiled in </a:t>
            </a:r>
            <a:r>
              <a:rPr lang="en-US" dirty="0" err="1" smtClean="0">
                <a:solidFill>
                  <a:schemeClr val="tx1"/>
                </a:solidFill>
              </a:rPr>
              <a:t>eComm</a:t>
            </a:r>
            <a:r>
              <a:rPr lang="en-US" dirty="0" smtClean="0">
                <a:solidFill>
                  <a:schemeClr val="tx1"/>
                </a:solidFill>
              </a:rPr>
              <a:t>.</a:t>
            </a:r>
          </a:p>
        </p:txBody>
      </p:sp>
      <p:sp>
        <p:nvSpPr>
          <p:cNvPr id="5" name="Rectangle 4"/>
          <p:cNvSpPr/>
          <p:nvPr/>
        </p:nvSpPr>
        <p:spPr>
          <a:xfrm>
            <a:off x="6052596" y="5353645"/>
            <a:ext cx="1992854"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Fixe</a:t>
            </a: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0256018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D2D157F-AEA6-4DF3-9D85-21E34F3654EE}" type="slidenum">
              <a:rPr lang="en-US" smtClean="0">
                <a:solidFill>
                  <a:srgbClr val="000000"/>
                </a:solidFill>
              </a:rPr>
              <a:pPr eaLnBrk="1" hangingPunct="1"/>
              <a:t>13</a:t>
            </a:fld>
            <a:endParaRPr lang="en-US" smtClean="0">
              <a:solidFill>
                <a:srgbClr val="000000"/>
              </a:solidFill>
            </a:endParaRPr>
          </a:p>
        </p:txBody>
      </p:sp>
      <p:sp>
        <p:nvSpPr>
          <p:cNvPr id="2" name="Content Placeholder 1"/>
          <p:cNvSpPr>
            <a:spLocks noGrp="1"/>
          </p:cNvSpPr>
          <p:nvPr>
            <p:ph idx="1"/>
          </p:nvPr>
        </p:nvSpPr>
        <p:spPr>
          <a:xfrm>
            <a:off x="457200" y="1219201"/>
            <a:ext cx="8229600" cy="4906962"/>
          </a:xfrm>
        </p:spPr>
        <p:txBody>
          <a:bodyPr/>
          <a:lstStyle/>
          <a:p>
            <a:r>
              <a:rPr lang="en-US" dirty="0" smtClean="0">
                <a:solidFill>
                  <a:schemeClr val="tx1"/>
                </a:solidFill>
              </a:rPr>
              <a:t>1. No training plan designed to </a:t>
            </a:r>
            <a:r>
              <a:rPr lang="en-US" dirty="0" err="1" smtClean="0">
                <a:solidFill>
                  <a:schemeClr val="tx1"/>
                </a:solidFill>
              </a:rPr>
              <a:t>Kwany</a:t>
            </a:r>
            <a:r>
              <a:rPr lang="en-US" dirty="0" smtClean="0">
                <a:solidFill>
                  <a:schemeClr val="tx1"/>
                </a:solidFill>
              </a:rPr>
              <a:t> Lam (46114) for L2 qualification for CCN FKSZ</a:t>
            </a:r>
            <a:endParaRPr lang="en-US" dirty="0">
              <a:solidFill>
                <a:schemeClr val="tx1"/>
              </a:solidFill>
            </a:endParaRPr>
          </a:p>
        </p:txBody>
      </p:sp>
      <p:sp>
        <p:nvSpPr>
          <p:cNvPr id="7" name="Title 1"/>
          <p:cNvSpPr>
            <a:spLocks noGrp="1"/>
          </p:cNvSpPr>
          <p:nvPr>
            <p:ph type="title"/>
          </p:nvPr>
        </p:nvSpPr>
        <p:spPr/>
        <p:txBody>
          <a:bodyPr/>
          <a:lstStyle/>
          <a:p>
            <a:r>
              <a:rPr lang="en-US" dirty="0">
                <a:latin typeface="Arial" pitchFamily="34" charset="0"/>
                <a:ea typeface="ＭＳ Ｐゴシック" pitchFamily="34" charset="-128"/>
                <a:cs typeface="Geneva"/>
              </a:rPr>
              <a:t>Area for Improvement 1</a:t>
            </a:r>
            <a:r>
              <a:rPr lang="en-US" dirty="0" smtClean="0">
                <a:latin typeface="Arial" pitchFamily="34" charset="0"/>
                <a:ea typeface="Geneva"/>
                <a:cs typeface="Geneva"/>
              </a:rPr>
              <a:t> – from Brian Wong</a:t>
            </a:r>
          </a:p>
        </p:txBody>
      </p:sp>
      <p:sp>
        <p:nvSpPr>
          <p:cNvPr id="5" name="Rectangle 4"/>
          <p:cNvSpPr/>
          <p:nvPr/>
        </p:nvSpPr>
        <p:spPr>
          <a:xfrm>
            <a:off x="133237" y="5336857"/>
            <a:ext cx="8879354"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Fixed. Briefe</a:t>
            </a: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 to all EM/EL</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603371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561583" y="463550"/>
            <a:ext cx="8229600" cy="1143000"/>
          </a:xfrm>
        </p:spPr>
        <p:txBody>
          <a:bodyPr/>
          <a:lstStyle/>
          <a:p>
            <a:pPr eaLnBrk="1" hangingPunct="1"/>
            <a:r>
              <a:rPr lang="en-US" altLang="en-US" dirty="0" smtClean="0">
                <a:latin typeface="Arial" pitchFamily="34" charset="0"/>
                <a:cs typeface="Geneva"/>
              </a:rPr>
              <a:t>Area for Improvement 2 –  from Paul Ip</a:t>
            </a:r>
          </a:p>
        </p:txBody>
      </p:sp>
      <p:sp>
        <p:nvSpPr>
          <p:cNvPr id="13315" name="Content Placeholder 4"/>
          <p:cNvSpPr>
            <a:spLocks noGrp="1"/>
          </p:cNvSpPr>
          <p:nvPr>
            <p:ph idx="1"/>
          </p:nvPr>
        </p:nvSpPr>
        <p:spPr>
          <a:xfrm>
            <a:off x="457200" y="1479744"/>
            <a:ext cx="8229600" cy="4675188"/>
          </a:xfrm>
        </p:spPr>
        <p:txBody>
          <a:bodyPr>
            <a:normAutofit lnSpcReduction="10000"/>
          </a:bodyPr>
          <a:lstStyle/>
          <a:p>
            <a:r>
              <a:rPr lang="en-US" altLang="en-US" sz="1800" dirty="0" smtClean="0">
                <a:solidFill>
                  <a:schemeClr val="tx1"/>
                </a:solidFill>
              </a:rPr>
              <a:t>Requirement : 00-IT-P0829, Clause 10.4 - Media Life Cycle: The media shall be disposed when it has passed the vendor recommended life cycle for that particular type of media.  For any magnetic media, this type of media must be disposed after 5 years. </a:t>
            </a:r>
          </a:p>
          <a:p>
            <a:endParaRPr lang="en-US" altLang="en-US" sz="1800" dirty="0" smtClean="0">
              <a:solidFill>
                <a:schemeClr val="tx1"/>
              </a:solidFill>
            </a:endParaRPr>
          </a:p>
          <a:p>
            <a:r>
              <a:rPr lang="en-US" altLang="en-US" sz="1800" dirty="0" smtClean="0">
                <a:solidFill>
                  <a:schemeClr val="tx1"/>
                </a:solidFill>
              </a:rPr>
              <a:t>Non-compliance :  No procedure was found to monitor the life cycle</a:t>
            </a:r>
          </a:p>
          <a:p>
            <a:endParaRPr lang="en-US" altLang="en-US" sz="1800" dirty="0" smtClean="0">
              <a:solidFill>
                <a:schemeClr val="tx1"/>
              </a:solidFill>
            </a:endParaRPr>
          </a:p>
          <a:p>
            <a:r>
              <a:rPr lang="en-US" altLang="en-US" sz="1800" dirty="0" smtClean="0">
                <a:solidFill>
                  <a:schemeClr val="tx1"/>
                </a:solidFill>
              </a:rPr>
              <a:t>Evidence :  No record was found to keep track the life cycle</a:t>
            </a:r>
          </a:p>
          <a:p>
            <a:endParaRPr lang="en-US" altLang="en-US" sz="1800" dirty="0" smtClean="0">
              <a:solidFill>
                <a:schemeClr val="tx1"/>
              </a:solidFill>
            </a:endParaRPr>
          </a:p>
          <a:p>
            <a:r>
              <a:rPr lang="en-US" altLang="en-US" sz="1800" dirty="0" smtClean="0">
                <a:solidFill>
                  <a:schemeClr val="tx1"/>
                </a:solidFill>
              </a:rPr>
              <a:t>Responsible Person :  Steve Wong (UL Taiwan) / Ivan Lai</a:t>
            </a:r>
          </a:p>
          <a:p>
            <a:endParaRPr lang="en-US" altLang="en-US" sz="1800" dirty="0">
              <a:solidFill>
                <a:schemeClr val="tx1"/>
              </a:solidFill>
            </a:endParaRPr>
          </a:p>
          <a:p>
            <a:r>
              <a:rPr lang="en-US" altLang="en-US" sz="1800" dirty="0" smtClean="0">
                <a:solidFill>
                  <a:schemeClr val="tx1"/>
                </a:solidFill>
              </a:rPr>
              <a:t>(</a:t>
            </a:r>
            <a:r>
              <a:rPr lang="en-US" altLang="en-US" sz="1800" dirty="0" err="1" smtClean="0">
                <a:solidFill>
                  <a:schemeClr val="tx1"/>
                </a:solidFill>
              </a:rPr>
              <a:t>Fm</a:t>
            </a:r>
            <a:r>
              <a:rPr lang="en-US" altLang="en-US" sz="1800" dirty="0" smtClean="0">
                <a:solidFill>
                  <a:schemeClr val="tx1"/>
                </a:solidFill>
              </a:rPr>
              <a:t> Simy :  Discussed with Ivan, he said he could check the </a:t>
            </a:r>
            <a:r>
              <a:rPr lang="en-US" altLang="en-US" sz="1800" dirty="0" smtClean="0">
                <a:solidFill>
                  <a:schemeClr val="tx1"/>
                </a:solidFill>
              </a:rPr>
              <a:t>purchase date </a:t>
            </a:r>
            <a:r>
              <a:rPr lang="en-US" altLang="en-US" sz="1800" dirty="0" smtClean="0">
                <a:solidFill>
                  <a:schemeClr val="tx1"/>
                </a:solidFill>
              </a:rPr>
              <a:t>of those newly purchased media by purchase description, then identify the media’s life cycle.  But he won’t have the alert when the media will be overdue for 5 years.  Ken Chi replied us the improvement </a:t>
            </a:r>
            <a:r>
              <a:rPr lang="en-US" altLang="en-US" sz="1800" dirty="0" smtClean="0">
                <a:solidFill>
                  <a:schemeClr val="tx1"/>
                </a:solidFill>
              </a:rPr>
              <a:t>plan and follow-up action. </a:t>
            </a:r>
            <a:r>
              <a:rPr lang="en-US" altLang="en-US" sz="1800" dirty="0" smtClean="0">
                <a:solidFill>
                  <a:schemeClr val="tx1"/>
                </a:solidFill>
              </a:rPr>
              <a:t>See attached.)</a:t>
            </a:r>
          </a:p>
        </p:txBody>
      </p:sp>
      <p:sp>
        <p:nvSpPr>
          <p:cNvPr id="13316"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000">
                <a:solidFill>
                  <a:schemeClr val="tx1"/>
                </a:solidFill>
                <a:latin typeface="Arial" pitchFamily="34" charset="0"/>
                <a:ea typeface="MS PGothic" pitchFamily="34" charset="-128"/>
                <a:cs typeface="Geneva"/>
              </a:defRPr>
            </a:lvl1pPr>
            <a:lvl2pPr marL="742950" indent="-285750" eaLnBrk="0" hangingPunct="0">
              <a:spcBef>
                <a:spcPts val="1200"/>
              </a:spcBef>
              <a:buFont typeface="Arial" pitchFamily="34" charset="0"/>
              <a:buChar char="•"/>
              <a:defRPr>
                <a:solidFill>
                  <a:schemeClr val="tx1"/>
                </a:solidFill>
                <a:latin typeface="Arial" pitchFamily="34" charset="0"/>
                <a:ea typeface="Arial Unicode MS" pitchFamily="34" charset="-120"/>
                <a:cs typeface="Arial Unicode MS" pitchFamily="34" charset="-120"/>
              </a:defRPr>
            </a:lvl2pPr>
            <a:lvl3pPr marL="1143000" indent="-228600" eaLnBrk="0" hangingPunct="0">
              <a:spcBef>
                <a:spcPts val="600"/>
              </a:spcBef>
              <a:buFont typeface="Arial" pitchFamily="34" charset="0"/>
              <a:buChar char="-"/>
              <a:defRPr sz="1600">
                <a:solidFill>
                  <a:schemeClr val="tx1"/>
                </a:solidFill>
                <a:latin typeface="Arial" pitchFamily="34" charset="0"/>
                <a:ea typeface="Arial Unicode MS" pitchFamily="34" charset="-120"/>
                <a:cs typeface="Arial Unicode MS" pitchFamily="34" charset="-120"/>
              </a:defRPr>
            </a:lvl3pPr>
            <a:lvl4pPr marL="1600200" indent="-228600" eaLnBrk="0" hangingPunct="0">
              <a:spcBef>
                <a:spcPts val="600"/>
              </a:spcBef>
              <a:buFont typeface="Arial" pitchFamily="34" charset="0"/>
              <a:buChar char="•"/>
              <a:defRPr sz="1600">
                <a:solidFill>
                  <a:schemeClr val="tx1"/>
                </a:solidFill>
                <a:latin typeface="Arial" pitchFamily="34" charset="0"/>
                <a:ea typeface="Arial Unicode MS" pitchFamily="34" charset="-120"/>
                <a:cs typeface="Arial Unicode MS" pitchFamily="34" charset="-120"/>
              </a:defRPr>
            </a:lvl4pPr>
            <a:lvl5pPr marL="2057400" indent="-228600" eaLnBrk="0" hangingPunct="0">
              <a:spcBef>
                <a:spcPts val="600"/>
              </a:spcBef>
              <a:buFont typeface="Arial" pitchFamily="34" charset="0"/>
              <a:buChar char="-"/>
              <a:defRPr sz="1600">
                <a:solidFill>
                  <a:schemeClr val="tx1"/>
                </a:solidFill>
                <a:latin typeface="Arial" pitchFamily="34" charset="0"/>
                <a:ea typeface="Arial Unicode MS" pitchFamily="34" charset="-120"/>
                <a:cs typeface="Arial Unicode MS" pitchFamily="34" charset="-120"/>
              </a:defRPr>
            </a:lvl5pPr>
            <a:lvl6pPr marL="25146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0"/>
                <a:cs typeface="Arial Unicode MS" pitchFamily="34" charset="-120"/>
              </a:defRPr>
            </a:lvl6pPr>
            <a:lvl7pPr marL="29718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0"/>
                <a:cs typeface="Arial Unicode MS" pitchFamily="34" charset="-120"/>
              </a:defRPr>
            </a:lvl7pPr>
            <a:lvl8pPr marL="34290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0"/>
                <a:cs typeface="Arial Unicode MS" pitchFamily="34" charset="-120"/>
              </a:defRPr>
            </a:lvl8pPr>
            <a:lvl9pPr marL="38862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0"/>
                <a:cs typeface="Arial Unicode MS" pitchFamily="34" charset="-120"/>
              </a:defRPr>
            </a:lvl9pPr>
          </a:lstStyle>
          <a:p>
            <a:pPr eaLnBrk="1" hangingPunct="1">
              <a:spcBef>
                <a:spcPct val="0"/>
              </a:spcBef>
            </a:pPr>
            <a:fld id="{ABB737C8-06C4-40E7-B8B0-1D94B58DFC6F}" type="slidenum">
              <a:rPr lang="en-US" altLang="en-US" sz="1000" smtClean="0">
                <a:solidFill>
                  <a:srgbClr val="000000"/>
                </a:solidFill>
              </a:rPr>
              <a:pPr eaLnBrk="1" hangingPunct="1">
                <a:spcBef>
                  <a:spcPct val="0"/>
                </a:spcBef>
              </a:pPr>
              <a:t>14</a:t>
            </a:fld>
            <a:endParaRPr lang="en-US" altLang="en-US" sz="1000" smtClean="0">
              <a:solidFill>
                <a:srgbClr val="000000"/>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680572933"/>
              </p:ext>
            </p:extLst>
          </p:nvPr>
        </p:nvGraphicFramePr>
        <p:xfrm>
          <a:off x="5102963" y="5864247"/>
          <a:ext cx="914400" cy="771525"/>
        </p:xfrm>
        <a:graphic>
          <a:graphicData uri="http://schemas.openxmlformats.org/presentationml/2006/ole">
            <mc:AlternateContent xmlns:mc="http://schemas.openxmlformats.org/markup-compatibility/2006">
              <mc:Choice xmlns:v="urn:schemas-microsoft-com:vml" Requires="v">
                <p:oleObj spid="_x0000_s1044" name="Acrobat Document" showAsIcon="1" r:id="rId3" imgW="914400" imgH="771480" progId="AcroExch.Document.11">
                  <p:embed/>
                </p:oleObj>
              </mc:Choice>
              <mc:Fallback>
                <p:oleObj name="Acrobat Document" showAsIcon="1" r:id="rId3" imgW="914400" imgH="771480" progId="AcroExch.Document.11">
                  <p:embed/>
                  <p:pic>
                    <p:nvPicPr>
                      <p:cNvPr id="0" name=""/>
                      <p:cNvPicPr/>
                      <p:nvPr/>
                    </p:nvPicPr>
                    <p:blipFill>
                      <a:blip r:embed="rId4"/>
                      <a:stretch>
                        <a:fillRect/>
                      </a:stretch>
                    </p:blipFill>
                    <p:spPr>
                      <a:xfrm>
                        <a:off x="5102963" y="5864247"/>
                        <a:ext cx="914400" cy="771525"/>
                      </a:xfrm>
                      <a:prstGeom prst="rect">
                        <a:avLst/>
                      </a:prstGeom>
                    </p:spPr>
                  </p:pic>
                </p:oleObj>
              </mc:Fallback>
            </mc:AlternateContent>
          </a:graphicData>
        </a:graphic>
      </p:graphicFrame>
      <p:sp>
        <p:nvSpPr>
          <p:cNvPr id="4" name="TextBox 3"/>
          <p:cNvSpPr txBox="1"/>
          <p:nvPr/>
        </p:nvSpPr>
        <p:spPr>
          <a:xfrm>
            <a:off x="5056844" y="6520356"/>
            <a:ext cx="960519" cy="230832"/>
          </a:xfrm>
          <a:prstGeom prst="rect">
            <a:avLst/>
          </a:prstGeom>
          <a:noFill/>
        </p:spPr>
        <p:txBody>
          <a:bodyPr wrap="none" rtlCol="0">
            <a:spAutoFit/>
          </a:bodyPr>
          <a:lstStyle/>
          <a:p>
            <a:r>
              <a:rPr lang="en-US" sz="900" dirty="0" smtClean="0">
                <a:latin typeface="Arial" pitchFamily="34" charset="0"/>
                <a:cs typeface="Arial" pitchFamily="34" charset="0"/>
              </a:rPr>
              <a:t>Ken Chi’s reply</a:t>
            </a:r>
          </a:p>
        </p:txBody>
      </p:sp>
      <p:sp>
        <p:nvSpPr>
          <p:cNvPr id="5" name="Rectangle 4"/>
          <p:cNvSpPr/>
          <p:nvPr/>
        </p:nvSpPr>
        <p:spPr>
          <a:xfrm>
            <a:off x="5102963" y="5864247"/>
            <a:ext cx="914400" cy="88761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660765565"/>
              </p:ext>
            </p:extLst>
          </p:nvPr>
        </p:nvGraphicFramePr>
        <p:xfrm>
          <a:off x="6130097" y="5877360"/>
          <a:ext cx="914400" cy="771525"/>
        </p:xfrm>
        <a:graphic>
          <a:graphicData uri="http://schemas.openxmlformats.org/presentationml/2006/ole">
            <mc:AlternateContent xmlns:mc="http://schemas.openxmlformats.org/markup-compatibility/2006">
              <mc:Choice xmlns:v="urn:schemas-microsoft-com:vml" Requires="v">
                <p:oleObj spid="_x0000_s1045" name="Acrobat Document" showAsIcon="1" r:id="rId5" imgW="914400" imgH="771480" progId="AcroExch.Document.11">
                  <p:embed/>
                </p:oleObj>
              </mc:Choice>
              <mc:Fallback>
                <p:oleObj name="Acrobat Document" showAsIcon="1" r:id="rId5" imgW="914400" imgH="771480" progId="AcroExch.Document.11">
                  <p:embed/>
                  <p:pic>
                    <p:nvPicPr>
                      <p:cNvPr id="0" name=""/>
                      <p:cNvPicPr/>
                      <p:nvPr/>
                    </p:nvPicPr>
                    <p:blipFill>
                      <a:blip r:embed="rId6"/>
                      <a:stretch>
                        <a:fillRect/>
                      </a:stretch>
                    </p:blipFill>
                    <p:spPr>
                      <a:xfrm>
                        <a:off x="6130097" y="5877360"/>
                        <a:ext cx="914400" cy="771525"/>
                      </a:xfrm>
                      <a:prstGeom prst="rect">
                        <a:avLst/>
                      </a:prstGeom>
                    </p:spPr>
                  </p:pic>
                </p:oleObj>
              </mc:Fallback>
            </mc:AlternateContent>
          </a:graphicData>
        </a:graphic>
      </p:graphicFrame>
      <p:sp>
        <p:nvSpPr>
          <p:cNvPr id="8" name="TextBox 7"/>
          <p:cNvSpPr txBox="1"/>
          <p:nvPr/>
        </p:nvSpPr>
        <p:spPr>
          <a:xfrm>
            <a:off x="6232071" y="6464219"/>
            <a:ext cx="710451" cy="369332"/>
          </a:xfrm>
          <a:prstGeom prst="rect">
            <a:avLst/>
          </a:prstGeom>
          <a:noFill/>
        </p:spPr>
        <p:txBody>
          <a:bodyPr wrap="none" rtlCol="0">
            <a:spAutoFit/>
          </a:bodyPr>
          <a:lstStyle/>
          <a:p>
            <a:r>
              <a:rPr lang="en-US" sz="900" dirty="0" smtClean="0">
                <a:latin typeface="Arial" pitchFamily="34" charset="0"/>
                <a:cs typeface="Arial" pitchFamily="34" charset="0"/>
              </a:rPr>
              <a:t>Ken Chi’s </a:t>
            </a:r>
          </a:p>
          <a:p>
            <a:r>
              <a:rPr lang="en-US" sz="900" dirty="0" smtClean="0">
                <a:latin typeface="Arial" pitchFamily="34" charset="0"/>
                <a:cs typeface="Arial" pitchFamily="34" charset="0"/>
              </a:rPr>
              <a:t>FU action</a:t>
            </a:r>
            <a:endParaRPr lang="en-US" sz="900" dirty="0" smtClean="0">
              <a:latin typeface="Arial" pitchFamily="34" charset="0"/>
              <a:cs typeface="Arial" pitchFamily="34" charset="0"/>
            </a:endParaRPr>
          </a:p>
        </p:txBody>
      </p:sp>
      <p:sp>
        <p:nvSpPr>
          <p:cNvPr id="9" name="Rectangle 8"/>
          <p:cNvSpPr/>
          <p:nvPr/>
        </p:nvSpPr>
        <p:spPr>
          <a:xfrm>
            <a:off x="6130097" y="5864247"/>
            <a:ext cx="914400" cy="969304"/>
          </a:xfrm>
          <a:prstGeom prst="rect">
            <a:avLst/>
          </a:prstGeom>
          <a:no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500229836"/>
              </p:ext>
            </p:extLst>
          </p:nvPr>
        </p:nvGraphicFramePr>
        <p:xfrm>
          <a:off x="7131050" y="5861500"/>
          <a:ext cx="914400" cy="771525"/>
        </p:xfrm>
        <a:graphic>
          <a:graphicData uri="http://schemas.openxmlformats.org/presentationml/2006/ole">
            <mc:AlternateContent xmlns:mc="http://schemas.openxmlformats.org/markup-compatibility/2006">
              <mc:Choice xmlns:v="urn:schemas-microsoft-com:vml" Requires="v">
                <p:oleObj spid="_x0000_s1046" name="Worksheet" showAsIcon="1" r:id="rId7" imgW="914400" imgH="771480" progId="Excel.Sheet.12">
                  <p:embed/>
                </p:oleObj>
              </mc:Choice>
              <mc:Fallback>
                <p:oleObj name="Worksheet" showAsIcon="1" r:id="rId7" imgW="914400" imgH="771480" progId="Excel.Sheet.12">
                  <p:embed/>
                  <p:pic>
                    <p:nvPicPr>
                      <p:cNvPr id="0" name=""/>
                      <p:cNvPicPr/>
                      <p:nvPr/>
                    </p:nvPicPr>
                    <p:blipFill>
                      <a:blip r:embed="rId8"/>
                      <a:stretch>
                        <a:fillRect/>
                      </a:stretch>
                    </p:blipFill>
                    <p:spPr>
                      <a:xfrm>
                        <a:off x="7131050" y="5861500"/>
                        <a:ext cx="914400" cy="771525"/>
                      </a:xfrm>
                      <a:prstGeom prst="rect">
                        <a:avLst/>
                      </a:prstGeom>
                    </p:spPr>
                  </p:pic>
                </p:oleObj>
              </mc:Fallback>
            </mc:AlternateContent>
          </a:graphicData>
        </a:graphic>
      </p:graphicFrame>
      <p:sp>
        <p:nvSpPr>
          <p:cNvPr id="12" name="TextBox 11"/>
          <p:cNvSpPr txBox="1"/>
          <p:nvPr/>
        </p:nvSpPr>
        <p:spPr>
          <a:xfrm>
            <a:off x="7213171" y="6517609"/>
            <a:ext cx="832279" cy="230832"/>
          </a:xfrm>
          <a:prstGeom prst="rect">
            <a:avLst/>
          </a:prstGeom>
          <a:noFill/>
        </p:spPr>
        <p:txBody>
          <a:bodyPr wrap="none" rtlCol="0">
            <a:spAutoFit/>
          </a:bodyPr>
          <a:lstStyle/>
          <a:p>
            <a:r>
              <a:rPr lang="en-US" sz="900" dirty="0" smtClean="0">
                <a:latin typeface="Arial" pitchFamily="34" charset="0"/>
                <a:cs typeface="Arial" pitchFamily="34" charset="0"/>
              </a:rPr>
              <a:t>Tape update</a:t>
            </a:r>
            <a:endParaRPr lang="en-US" sz="900" dirty="0" smtClean="0">
              <a:latin typeface="Arial" pitchFamily="34" charset="0"/>
              <a:cs typeface="Arial" pitchFamily="34" charset="0"/>
            </a:endParaRPr>
          </a:p>
        </p:txBody>
      </p:sp>
      <p:sp>
        <p:nvSpPr>
          <p:cNvPr id="14" name="Rectangle 13"/>
          <p:cNvSpPr/>
          <p:nvPr/>
        </p:nvSpPr>
        <p:spPr>
          <a:xfrm>
            <a:off x="7131050" y="5861500"/>
            <a:ext cx="914400" cy="890365"/>
          </a:xfrm>
          <a:prstGeom prst="rect">
            <a:avLst/>
          </a:prstGeom>
          <a:noFill/>
          <a:ln>
            <a:solidFill>
              <a:srgbClr val="459D2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6" name="Rectangle 15"/>
          <p:cNvSpPr/>
          <p:nvPr/>
        </p:nvSpPr>
        <p:spPr>
          <a:xfrm>
            <a:off x="1082896" y="5948516"/>
            <a:ext cx="1992854"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Fixed</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419289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p:txBody>
          <a:bodyPr/>
          <a:lstStyle/>
          <a:p>
            <a:r>
              <a:rPr lang="en-US" strike="sngStrike" dirty="0" smtClean="0">
                <a:latin typeface="Arial" pitchFamily="34" charset="0"/>
                <a:ea typeface="Geneva"/>
                <a:cs typeface="Geneva"/>
              </a:rPr>
              <a:t>Observation 1 – from Ringo Yu</a:t>
            </a:r>
          </a:p>
        </p:txBody>
      </p:sp>
      <p:sp>
        <p:nvSpPr>
          <p:cNvPr id="2560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0A50D3F3-49B8-4536-BB4E-08713C8CD0F5}" type="slidenum">
              <a:rPr lang="en-US" smtClean="0">
                <a:solidFill>
                  <a:srgbClr val="000000"/>
                </a:solidFill>
              </a:rPr>
              <a:pPr eaLnBrk="1" hangingPunct="1"/>
              <a:t>2</a:t>
            </a:fld>
            <a:endParaRPr lang="en-US" smtClean="0">
              <a:solidFill>
                <a:srgbClr val="000000"/>
              </a:solidFill>
            </a:endParaRPr>
          </a:p>
        </p:txBody>
      </p:sp>
      <p:pic>
        <p:nvPicPr>
          <p:cNvPr id="1026" name="Picture 2" descr="C:\Users\06281\Desktop\IQA (2016)\Doc Ctrl\11-CS-F04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1583" y="4727158"/>
            <a:ext cx="2200695" cy="14370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7" name="Picture 3" descr="C:\Users\06281\Desktop\IQA (2016)\Doc Ctrl\11-CS-F04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1583" y="952128"/>
            <a:ext cx="2185968" cy="14670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C:\Users\06281\Desktop\IQA (2016)\Doc Ctrl\11-FI-P040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1583" y="2718318"/>
            <a:ext cx="2200695" cy="171641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63462" y="1362488"/>
            <a:ext cx="3856289" cy="369332"/>
          </a:xfrm>
          <a:prstGeom prst="rect">
            <a:avLst/>
          </a:prstGeom>
          <a:noFill/>
        </p:spPr>
        <p:txBody>
          <a:bodyPr wrap="square" rtlCol="0">
            <a:spAutoFit/>
          </a:bodyPr>
          <a:lstStyle/>
          <a:p>
            <a:r>
              <a:rPr lang="en-US" b="1" dirty="0" smtClean="0">
                <a:latin typeface="Arial" pitchFamily="34" charset="0"/>
                <a:cs typeface="Arial" pitchFamily="34" charset="0"/>
              </a:rPr>
              <a:t>Requirement: </a:t>
            </a:r>
            <a:r>
              <a:rPr lang="en-US" dirty="0" smtClean="0">
                <a:latin typeface="Arial" pitchFamily="34" charset="0"/>
                <a:cs typeface="Arial" pitchFamily="34" charset="0"/>
              </a:rPr>
              <a:t>00-QAS0003</a:t>
            </a:r>
          </a:p>
        </p:txBody>
      </p:sp>
      <p:sp>
        <p:nvSpPr>
          <p:cNvPr id="10" name="TextBox 9"/>
          <p:cNvSpPr txBox="1"/>
          <p:nvPr/>
        </p:nvSpPr>
        <p:spPr>
          <a:xfrm>
            <a:off x="515655" y="2419180"/>
            <a:ext cx="5221266" cy="1200329"/>
          </a:xfrm>
          <a:prstGeom prst="rect">
            <a:avLst/>
          </a:prstGeom>
          <a:noFill/>
        </p:spPr>
        <p:txBody>
          <a:bodyPr wrap="square" rtlCol="0">
            <a:spAutoFit/>
          </a:bodyPr>
          <a:lstStyle/>
          <a:p>
            <a:r>
              <a:rPr lang="en-US" b="1" dirty="0" smtClean="0">
                <a:latin typeface="Arial" pitchFamily="34" charset="0"/>
                <a:cs typeface="Arial" pitchFamily="34" charset="0"/>
              </a:rPr>
              <a:t>Non-Compliance: </a:t>
            </a:r>
          </a:p>
          <a:p>
            <a:r>
              <a:rPr lang="en-US" dirty="0" smtClean="0">
                <a:cs typeface="Arial" pitchFamily="34" charset="0"/>
              </a:rPr>
              <a:t>No 2 Years Review / Review Date by Approver not matched</a:t>
            </a: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p:txBody>
      </p:sp>
      <p:sp>
        <p:nvSpPr>
          <p:cNvPr id="11" name="TextBox 10"/>
          <p:cNvSpPr txBox="1"/>
          <p:nvPr/>
        </p:nvSpPr>
        <p:spPr>
          <a:xfrm>
            <a:off x="515654" y="3576526"/>
            <a:ext cx="4639669" cy="369332"/>
          </a:xfrm>
          <a:prstGeom prst="rect">
            <a:avLst/>
          </a:prstGeom>
          <a:noFill/>
        </p:spPr>
        <p:txBody>
          <a:bodyPr wrap="square" rtlCol="0">
            <a:spAutoFit/>
          </a:bodyPr>
          <a:lstStyle/>
          <a:p>
            <a:r>
              <a:rPr lang="en-US" b="1" dirty="0" smtClean="0">
                <a:latin typeface="Arial" pitchFamily="34" charset="0"/>
                <a:cs typeface="Arial" pitchFamily="34" charset="0"/>
              </a:rPr>
              <a:t>Responsible Person: </a:t>
            </a:r>
            <a:r>
              <a:rPr lang="en-US" dirty="0" smtClean="0">
                <a:latin typeface="Arial" pitchFamily="34" charset="0"/>
                <a:cs typeface="Arial" pitchFamily="34" charset="0"/>
              </a:rPr>
              <a:t>Clara Yung / Simy Li</a:t>
            </a:r>
          </a:p>
        </p:txBody>
      </p:sp>
      <p:sp>
        <p:nvSpPr>
          <p:cNvPr id="12" name="TextBox 11"/>
          <p:cNvSpPr txBox="1"/>
          <p:nvPr/>
        </p:nvSpPr>
        <p:spPr>
          <a:xfrm>
            <a:off x="515655" y="4080771"/>
            <a:ext cx="5648662" cy="2308324"/>
          </a:xfrm>
          <a:prstGeom prst="rect">
            <a:avLst/>
          </a:prstGeom>
          <a:noFill/>
        </p:spPr>
        <p:txBody>
          <a:bodyPr wrap="square" rtlCol="0">
            <a:spAutoFit/>
          </a:bodyPr>
          <a:lstStyle/>
          <a:p>
            <a:r>
              <a:rPr lang="en-US" b="1" dirty="0" smtClean="0">
                <a:latin typeface="Arial" pitchFamily="34" charset="0"/>
                <a:cs typeface="Arial" pitchFamily="34" charset="0"/>
              </a:rPr>
              <a:t>Evidence:</a:t>
            </a:r>
          </a:p>
          <a:p>
            <a:r>
              <a:rPr lang="en-US" dirty="0" smtClean="0">
                <a:cs typeface="Arial" pitchFamily="34" charset="0"/>
              </a:rPr>
              <a:t>1) 11-CS-F0400, Application Form for Billing Form Address Change</a:t>
            </a:r>
          </a:p>
          <a:p>
            <a:r>
              <a:rPr lang="en-US" dirty="0" smtClean="0">
                <a:latin typeface="Arial" pitchFamily="34" charset="0"/>
                <a:cs typeface="Arial" pitchFamily="34" charset="0"/>
              </a:rPr>
              <a:t>2) 11-CS-F0401, Application for Name and (or) Address Change</a:t>
            </a:r>
          </a:p>
          <a:p>
            <a:r>
              <a:rPr lang="en-US" dirty="0" smtClean="0">
                <a:cs typeface="Arial" pitchFamily="34" charset="0"/>
              </a:rPr>
              <a:t>3) </a:t>
            </a:r>
            <a:r>
              <a:rPr lang="en-US" dirty="0" smtClean="0">
                <a:cs typeface="Arial" pitchFamily="34" charset="0"/>
              </a:rPr>
              <a:t>11-FI-P0400 Travel </a:t>
            </a:r>
            <a:r>
              <a:rPr lang="en-US" dirty="0" smtClean="0">
                <a:cs typeface="Arial" pitchFamily="34" charset="0"/>
              </a:rPr>
              <a:t>and Expenses Claim Policy – Local HK  Office</a:t>
            </a:r>
          </a:p>
          <a:p>
            <a:endParaRPr lang="en-US" dirty="0" smtClean="0">
              <a:latin typeface="Arial" pitchFamily="34" charset="0"/>
              <a:cs typeface="Arial" pitchFamily="34" charset="0"/>
            </a:endParaRPr>
          </a:p>
        </p:txBody>
      </p:sp>
      <p:sp>
        <p:nvSpPr>
          <p:cNvPr id="13" name="Rectangle 12"/>
          <p:cNvSpPr/>
          <p:nvPr/>
        </p:nvSpPr>
        <p:spPr>
          <a:xfrm>
            <a:off x="723883" y="1667768"/>
            <a:ext cx="5647700"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Clarifie</a:t>
            </a: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 &amp; Fixed</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2" name="TextBox 1"/>
          <p:cNvSpPr txBox="1"/>
          <p:nvPr/>
        </p:nvSpPr>
        <p:spPr>
          <a:xfrm>
            <a:off x="954066" y="6164241"/>
            <a:ext cx="6517864" cy="646331"/>
          </a:xfrm>
          <a:prstGeom prst="rect">
            <a:avLst/>
          </a:prstGeom>
          <a:noFill/>
          <a:ln>
            <a:solidFill>
              <a:srgbClr val="459D2D"/>
            </a:solidFill>
          </a:ln>
        </p:spPr>
        <p:txBody>
          <a:bodyPr wrap="square" rtlCol="0">
            <a:spAutoFit/>
          </a:bodyPr>
          <a:lstStyle/>
          <a:p>
            <a:r>
              <a:rPr lang="en-US" dirty="0" smtClean="0">
                <a:latin typeface="Arial" pitchFamily="34" charset="0"/>
                <a:cs typeface="Arial" pitchFamily="34" charset="0"/>
              </a:rPr>
              <a:t>From Simy :  This is not an issue.  </a:t>
            </a:r>
            <a:r>
              <a:rPr lang="en-US" dirty="0" smtClean="0">
                <a:cs typeface="Arial" pitchFamily="34" charset="0"/>
              </a:rPr>
              <a:t>Clarified with Rebecca Sarlo, evidence #1, 2 &amp; 3 are updated forms and policy.</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917429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a:latin typeface="Arial" pitchFamily="34" charset="0"/>
                <a:ea typeface="Geneva"/>
                <a:cs typeface="Geneva"/>
              </a:rPr>
              <a:t>Observation </a:t>
            </a:r>
            <a:r>
              <a:rPr lang="en-US" dirty="0" smtClean="0">
                <a:latin typeface="Arial" pitchFamily="34" charset="0"/>
                <a:ea typeface="ＭＳ Ｐゴシック" pitchFamily="34" charset="-128"/>
                <a:cs typeface="Geneva"/>
              </a:rPr>
              <a:t>2 –  from Brian Wong</a:t>
            </a:r>
          </a:p>
        </p:txBody>
      </p:sp>
      <p:sp>
        <p:nvSpPr>
          <p:cNvPr id="24579" name="Content Placeholder 4"/>
          <p:cNvSpPr>
            <a:spLocks noGrp="1"/>
          </p:cNvSpPr>
          <p:nvPr>
            <p:ph idx="1"/>
          </p:nvPr>
        </p:nvSpPr>
        <p:spPr>
          <a:xfrm>
            <a:off x="457200" y="1716065"/>
            <a:ext cx="8229600" cy="4566127"/>
          </a:xfrm>
        </p:spPr>
        <p:txBody>
          <a:bodyPr>
            <a:normAutofit/>
          </a:bodyPr>
          <a:lstStyle/>
          <a:p>
            <a:r>
              <a:rPr lang="en-US" sz="2000" dirty="0" smtClean="0">
                <a:solidFill>
                  <a:schemeClr val="tx1"/>
                </a:solidFill>
                <a:ea typeface="ＭＳ Ｐゴシック" pitchFamily="34" charset="-128"/>
              </a:rPr>
              <a:t>Requirement : 00-OP-S0416, Issue 11, Clause 7.4, 9.2, 9.3 Table 1</a:t>
            </a:r>
          </a:p>
          <a:p>
            <a:r>
              <a:rPr lang="en-US" sz="2000" dirty="0" smtClean="0">
                <a:solidFill>
                  <a:schemeClr val="tx1"/>
                </a:solidFill>
                <a:ea typeface="ＭＳ Ｐゴシック" pitchFamily="34" charset="-128"/>
              </a:rPr>
              <a:t>For adding model name with physical change to product, Job Type should be considered as NT-Simple and L3 should be involved.</a:t>
            </a:r>
            <a:endParaRPr lang="en-US" sz="2000" dirty="0">
              <a:solidFill>
                <a:schemeClr val="tx1"/>
              </a:solidFill>
              <a:ea typeface="ＭＳ Ｐゴシック" pitchFamily="34" charset="-128"/>
            </a:endParaRPr>
          </a:p>
          <a:p>
            <a:endParaRPr lang="en-US" sz="2000" dirty="0" smtClean="0">
              <a:solidFill>
                <a:schemeClr val="tx1"/>
              </a:solidFill>
              <a:ea typeface="ＭＳ Ｐゴシック" pitchFamily="34" charset="-128"/>
            </a:endParaRPr>
          </a:p>
          <a:p>
            <a:r>
              <a:rPr lang="en-US" sz="2000" dirty="0" smtClean="0">
                <a:solidFill>
                  <a:schemeClr val="tx1"/>
                </a:solidFill>
                <a:ea typeface="ＭＳ Ｐゴシック" pitchFamily="34" charset="-128"/>
              </a:rPr>
              <a:t>Non-compliance : Job type is selected as “Add or change model” and then no L3 is involved.</a:t>
            </a:r>
          </a:p>
          <a:p>
            <a:endParaRPr lang="en-US" sz="2000" dirty="0" smtClean="0">
              <a:solidFill>
                <a:schemeClr val="tx1"/>
              </a:solidFill>
              <a:ea typeface="ＭＳ Ｐゴシック" pitchFamily="34" charset="-128"/>
            </a:endParaRPr>
          </a:p>
          <a:p>
            <a:r>
              <a:rPr lang="en-US" sz="2000" dirty="0" smtClean="0">
                <a:solidFill>
                  <a:schemeClr val="tx1"/>
                </a:solidFill>
                <a:ea typeface="ＭＳ Ｐゴシック" pitchFamily="34" charset="-128"/>
              </a:rPr>
              <a:t>Evidence : 4786844279</a:t>
            </a:r>
          </a:p>
          <a:p>
            <a:endParaRPr lang="en-US" sz="2000" dirty="0" smtClean="0">
              <a:solidFill>
                <a:schemeClr val="tx1"/>
              </a:solidFill>
              <a:ea typeface="ＭＳ Ｐゴシック" pitchFamily="34" charset="-128"/>
            </a:endParaRPr>
          </a:p>
          <a:p>
            <a:r>
              <a:rPr lang="en-US" sz="2000" dirty="0" smtClean="0">
                <a:solidFill>
                  <a:schemeClr val="tx1"/>
                </a:solidFill>
                <a:ea typeface="ＭＳ Ｐゴシック" pitchFamily="34" charset="-128"/>
              </a:rPr>
              <a:t>Responsible Person : Else </a:t>
            </a:r>
            <a:r>
              <a:rPr lang="en-US" sz="2000" dirty="0" smtClean="0">
                <a:solidFill>
                  <a:schemeClr val="tx1"/>
                </a:solidFill>
                <a:ea typeface="ＭＳ Ｐゴシック" pitchFamily="34" charset="-128"/>
              </a:rPr>
              <a:t>Man  (CAR# 163915679)</a:t>
            </a:r>
            <a:endParaRPr lang="en-US" sz="2000" dirty="0" smtClean="0">
              <a:solidFill>
                <a:schemeClr val="tx1"/>
              </a:solidFill>
              <a:ea typeface="ＭＳ Ｐゴシック" pitchFamily="34" charset="-128"/>
            </a:endParaRP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3</a:t>
            </a:fld>
            <a:endParaRPr lang="en-US" smtClean="0">
              <a:solidFill>
                <a:srgbClr val="0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p:txBody>
          <a:bodyPr/>
          <a:lstStyle/>
          <a:p>
            <a:r>
              <a:rPr lang="en-US" strike="sngStrike" dirty="0" smtClean="0">
                <a:latin typeface="Arial" pitchFamily="34" charset="0"/>
                <a:ea typeface="Geneva"/>
                <a:cs typeface="Geneva"/>
              </a:rPr>
              <a:t>Observation 3 – from Else Man</a:t>
            </a:r>
          </a:p>
        </p:txBody>
      </p:sp>
      <p:sp>
        <p:nvSpPr>
          <p:cNvPr id="2560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0A50D3F3-49B8-4536-BB4E-08713C8CD0F5}" type="slidenum">
              <a:rPr lang="en-US" smtClean="0">
                <a:solidFill>
                  <a:srgbClr val="000000"/>
                </a:solidFill>
              </a:rPr>
              <a:pPr eaLnBrk="1" hangingPunct="1"/>
              <a:t>4</a:t>
            </a:fld>
            <a:endParaRPr lang="en-US" smtClean="0">
              <a:solidFill>
                <a:srgbClr val="000000"/>
              </a:solidFill>
            </a:endParaRPr>
          </a:p>
        </p:txBody>
      </p:sp>
      <p:sp>
        <p:nvSpPr>
          <p:cNvPr id="2" name="Content Placeholder 1"/>
          <p:cNvSpPr>
            <a:spLocks noGrp="1"/>
          </p:cNvSpPr>
          <p:nvPr>
            <p:ph idx="1"/>
          </p:nvPr>
        </p:nvSpPr>
        <p:spPr>
          <a:xfrm>
            <a:off x="457200" y="1554324"/>
            <a:ext cx="8229600" cy="4722651"/>
          </a:xfrm>
        </p:spPr>
        <p:txBody>
          <a:bodyPr>
            <a:normAutofit fontScale="92500" lnSpcReduction="10000"/>
          </a:bodyPr>
          <a:lstStyle/>
          <a:p>
            <a:r>
              <a:rPr lang="en-US" sz="2000" dirty="0">
                <a:solidFill>
                  <a:schemeClr val="tx1"/>
                </a:solidFill>
                <a:ea typeface="ＭＳ Ｐゴシック" pitchFamily="34" charset="-128"/>
              </a:rPr>
              <a:t>Requirement </a:t>
            </a:r>
            <a:r>
              <a:rPr lang="en-US" sz="2000" dirty="0" smtClean="0">
                <a:solidFill>
                  <a:schemeClr val="tx1"/>
                </a:solidFill>
                <a:ea typeface="ＭＳ Ｐゴシック" pitchFamily="34" charset="-128"/>
              </a:rPr>
              <a:t>: There are two TRACEBACK control document in DCS</a:t>
            </a:r>
          </a:p>
          <a:p>
            <a:pPr marL="457200" indent="-457200">
              <a:buAutoNum type="arabicParenR"/>
            </a:pPr>
            <a:r>
              <a:rPr lang="en-US" sz="2000" dirty="0" smtClean="0">
                <a:solidFill>
                  <a:schemeClr val="tx1"/>
                </a:solidFill>
                <a:ea typeface="ＭＳ Ｐゴシック" pitchFamily="34" charset="-128"/>
              </a:rPr>
              <a:t>00-OP-F0404 </a:t>
            </a:r>
          </a:p>
          <a:p>
            <a:pPr marL="457200" indent="-457200">
              <a:buAutoNum type="arabicParenR"/>
            </a:pPr>
            <a:r>
              <a:rPr lang="en-US" sz="2000" dirty="0" smtClean="0">
                <a:solidFill>
                  <a:schemeClr val="tx1"/>
                </a:solidFill>
                <a:ea typeface="ＭＳ Ｐゴシック" pitchFamily="34" charset="-128"/>
              </a:rPr>
              <a:t>00-OP-S0405</a:t>
            </a:r>
            <a:endParaRPr lang="en-US" sz="2000" dirty="0">
              <a:solidFill>
                <a:schemeClr val="tx1"/>
              </a:solidFill>
              <a:ea typeface="ＭＳ Ｐゴシック" pitchFamily="34" charset="-128"/>
            </a:endParaRPr>
          </a:p>
          <a:p>
            <a:endParaRPr lang="en-US" sz="2000" dirty="0">
              <a:solidFill>
                <a:schemeClr val="tx1"/>
              </a:solidFill>
              <a:ea typeface="ＭＳ Ｐゴシック" pitchFamily="34" charset="-128"/>
            </a:endParaRPr>
          </a:p>
          <a:p>
            <a:r>
              <a:rPr lang="en-US" sz="2000" dirty="0">
                <a:solidFill>
                  <a:schemeClr val="tx1"/>
                </a:solidFill>
                <a:ea typeface="ＭＳ Ｐゴシック" pitchFamily="34" charset="-128"/>
              </a:rPr>
              <a:t>Non-compliance </a:t>
            </a:r>
            <a:r>
              <a:rPr lang="en-US" sz="2000" dirty="0" smtClean="0">
                <a:solidFill>
                  <a:schemeClr val="tx1"/>
                </a:solidFill>
                <a:ea typeface="ＭＳ Ｐゴシック" pitchFamily="34" charset="-128"/>
              </a:rPr>
              <a:t>: There are non-compliance on 00-OP-S0405</a:t>
            </a:r>
            <a:r>
              <a:rPr lang="en-US" sz="2000" dirty="0">
                <a:solidFill>
                  <a:schemeClr val="tx1"/>
                </a:solidFill>
                <a:ea typeface="ＭＳ Ｐゴシック" pitchFamily="34" charset="-128"/>
              </a:rPr>
              <a:t>. </a:t>
            </a:r>
            <a:endParaRPr lang="en-US" sz="2000" dirty="0" smtClean="0">
              <a:solidFill>
                <a:schemeClr val="tx1"/>
              </a:solidFill>
              <a:ea typeface="ＭＳ Ｐゴシック" pitchFamily="34" charset="-128"/>
            </a:endParaRPr>
          </a:p>
          <a:p>
            <a:r>
              <a:rPr lang="en-US" sz="2000" dirty="0" smtClean="0">
                <a:solidFill>
                  <a:schemeClr val="tx1"/>
                </a:solidFill>
                <a:ea typeface="ＭＳ Ｐゴシック" pitchFamily="34" charset="-128"/>
              </a:rPr>
              <a:t>From 00-OP-S0404 -  In </a:t>
            </a:r>
            <a:r>
              <a:rPr lang="en-US" sz="2000" dirty="0">
                <a:solidFill>
                  <a:schemeClr val="tx1"/>
                </a:solidFill>
                <a:ea typeface="ＭＳ Ｐゴシック" pitchFamily="34" charset="-128"/>
              </a:rPr>
              <a:t>order to reduce the number of SOP's we have moved the requirements out of 00-OP-S0405 into the </a:t>
            </a:r>
            <a:r>
              <a:rPr lang="en-US" sz="2000" dirty="0" err="1">
                <a:solidFill>
                  <a:schemeClr val="tx1"/>
                </a:solidFill>
                <a:ea typeface="ＭＳ Ｐゴシック" pitchFamily="34" charset="-128"/>
              </a:rPr>
              <a:t>Traceback</a:t>
            </a:r>
            <a:r>
              <a:rPr lang="en-US" sz="2000" dirty="0">
                <a:solidFill>
                  <a:schemeClr val="tx1"/>
                </a:solidFill>
                <a:ea typeface="ＭＳ Ｐゴシック" pitchFamily="34" charset="-128"/>
              </a:rPr>
              <a:t> Form 00-OP-F0404 and next 00-OP-S0405 will obsoleted. </a:t>
            </a:r>
            <a:r>
              <a:rPr lang="en-US" sz="2000" dirty="0" smtClean="0">
                <a:solidFill>
                  <a:schemeClr val="tx1"/>
                </a:solidFill>
                <a:ea typeface="ＭＳ Ｐゴシック" pitchFamily="34" charset="-128"/>
              </a:rPr>
              <a:t>Added </a:t>
            </a:r>
            <a:r>
              <a:rPr lang="en-US" sz="2000" dirty="0">
                <a:solidFill>
                  <a:schemeClr val="tx1"/>
                </a:solidFill>
                <a:ea typeface="ＭＳ Ｐゴシック" pitchFamily="34" charset="-128"/>
              </a:rPr>
              <a:t>Steve </a:t>
            </a:r>
            <a:r>
              <a:rPr lang="en-US" sz="2000" dirty="0" err="1" smtClean="0">
                <a:solidFill>
                  <a:schemeClr val="tx1"/>
                </a:solidFill>
                <a:ea typeface="ＭＳ Ｐゴシック" pitchFamily="34" charset="-128"/>
              </a:rPr>
              <a:t>Margis</a:t>
            </a:r>
            <a:r>
              <a:rPr lang="en-US" sz="2000" dirty="0" smtClean="0">
                <a:solidFill>
                  <a:schemeClr val="tx1"/>
                </a:solidFill>
                <a:ea typeface="ＭＳ Ｐゴシック" pitchFamily="34" charset="-128"/>
              </a:rPr>
              <a:t> (Approver)</a:t>
            </a:r>
            <a:endParaRPr lang="en-US" sz="2000" dirty="0">
              <a:solidFill>
                <a:schemeClr val="tx1"/>
              </a:solidFill>
              <a:ea typeface="ＭＳ Ｐゴシック" pitchFamily="34" charset="-128"/>
            </a:endParaRPr>
          </a:p>
          <a:p>
            <a:endParaRPr lang="en-US" sz="2000" dirty="0">
              <a:solidFill>
                <a:schemeClr val="tx1"/>
              </a:solidFill>
              <a:ea typeface="ＭＳ Ｐゴシック" pitchFamily="34" charset="-128"/>
            </a:endParaRPr>
          </a:p>
          <a:p>
            <a:r>
              <a:rPr lang="en-US" sz="2000" dirty="0" smtClean="0">
                <a:solidFill>
                  <a:schemeClr val="tx1"/>
                </a:solidFill>
                <a:ea typeface="ＭＳ Ｐゴシック" pitchFamily="34" charset="-128"/>
              </a:rPr>
              <a:t>Evidence : </a:t>
            </a:r>
          </a:p>
          <a:p>
            <a:pPr marL="457200" indent="-457200">
              <a:buAutoNum type="arabicParenR"/>
            </a:pPr>
            <a:r>
              <a:rPr lang="en-US" sz="2000" dirty="0" smtClean="0">
                <a:solidFill>
                  <a:schemeClr val="tx1"/>
                </a:solidFill>
                <a:ea typeface="ＭＳ Ｐゴシック" pitchFamily="34" charset="-128"/>
              </a:rPr>
              <a:t>SR were created after 15 business days</a:t>
            </a:r>
          </a:p>
          <a:p>
            <a:pPr marL="457200" indent="-457200">
              <a:buAutoNum type="arabicParenR"/>
            </a:pPr>
            <a:r>
              <a:rPr lang="en-US" sz="2000" dirty="0" smtClean="0">
                <a:solidFill>
                  <a:schemeClr val="tx1"/>
                </a:solidFill>
                <a:ea typeface="ＭＳ Ｐゴシック" pitchFamily="34" charset="-128"/>
              </a:rPr>
              <a:t>ECD of SR = TAT 6 weeks, but 00-OP-S0405 </a:t>
            </a:r>
            <a:r>
              <a:rPr lang="en-US" sz="2000" dirty="0" smtClean="0">
                <a:solidFill>
                  <a:schemeClr val="tx1"/>
                </a:solidFill>
                <a:ea typeface="ＭＳ Ｐゴシック" pitchFamily="34" charset="-128"/>
                <a:sym typeface="Wingdings" panose="05000000000000000000" pitchFamily="2" charset="2"/>
              </a:rPr>
              <a:t> 20 business days</a:t>
            </a:r>
            <a:endParaRPr lang="en-US" sz="2000" dirty="0">
              <a:solidFill>
                <a:schemeClr val="tx1"/>
              </a:solidFill>
              <a:ea typeface="ＭＳ Ｐゴシック" pitchFamily="34" charset="-128"/>
            </a:endParaRPr>
          </a:p>
          <a:p>
            <a:endParaRPr lang="en-US" sz="2000" dirty="0">
              <a:solidFill>
                <a:schemeClr val="tx1"/>
              </a:solidFill>
              <a:ea typeface="ＭＳ Ｐゴシック" pitchFamily="34" charset="-128"/>
            </a:endParaRPr>
          </a:p>
          <a:p>
            <a:r>
              <a:rPr lang="en-US" sz="2000" dirty="0">
                <a:solidFill>
                  <a:schemeClr val="tx1"/>
                </a:solidFill>
                <a:ea typeface="ＭＳ Ｐゴシック" pitchFamily="34" charset="-128"/>
              </a:rPr>
              <a:t>Responsible Person </a:t>
            </a:r>
            <a:r>
              <a:rPr lang="en-US" sz="2000" dirty="0" smtClean="0">
                <a:solidFill>
                  <a:schemeClr val="tx1"/>
                </a:solidFill>
                <a:ea typeface="ＭＳ Ｐゴシック" pitchFamily="34" charset="-128"/>
              </a:rPr>
              <a:t>:  German Cheung</a:t>
            </a:r>
            <a:endParaRPr lang="en-US" sz="2000" dirty="0">
              <a:solidFill>
                <a:schemeClr val="tx1"/>
              </a:solidFill>
              <a:ea typeface="ＭＳ Ｐゴシック" pitchFamily="34" charset="-128"/>
            </a:endParaRPr>
          </a:p>
          <a:p>
            <a:endParaRPr lang="en-US" dirty="0"/>
          </a:p>
        </p:txBody>
      </p:sp>
      <p:sp>
        <p:nvSpPr>
          <p:cNvPr id="5" name="TextBox 4"/>
          <p:cNvSpPr txBox="1"/>
          <p:nvPr/>
        </p:nvSpPr>
        <p:spPr>
          <a:xfrm>
            <a:off x="954066" y="6164241"/>
            <a:ext cx="6636707" cy="738664"/>
          </a:xfrm>
          <a:prstGeom prst="rect">
            <a:avLst/>
          </a:prstGeom>
          <a:noFill/>
          <a:ln>
            <a:solidFill>
              <a:srgbClr val="459D2D"/>
            </a:solidFill>
          </a:ln>
        </p:spPr>
        <p:txBody>
          <a:bodyPr wrap="square" rtlCol="0">
            <a:spAutoFit/>
          </a:bodyPr>
          <a:lstStyle/>
          <a:p>
            <a:r>
              <a:rPr lang="en-US" sz="1400" dirty="0" smtClean="0">
                <a:cs typeface="Arial" pitchFamily="34" charset="0"/>
              </a:rPr>
              <a:t>From Simy :  This is not an issue.  Counter checked the corporate DCS email and confirmed that 00-OP-S0405 had been </a:t>
            </a:r>
            <a:r>
              <a:rPr lang="en-US" sz="1400" dirty="0" smtClean="0">
                <a:cs typeface="Arial" pitchFamily="34" charset="0"/>
              </a:rPr>
              <a:t>obsoleted.  The existing 00-OP-F0404 didn’t lay down the TAT, when to create a SR to address </a:t>
            </a:r>
            <a:r>
              <a:rPr lang="en-US" sz="1400" dirty="0" err="1" smtClean="0">
                <a:cs typeface="Arial" pitchFamily="34" charset="0"/>
              </a:rPr>
              <a:t>traceback</a:t>
            </a:r>
            <a:r>
              <a:rPr lang="en-US" sz="1400" dirty="0" smtClean="0">
                <a:cs typeface="Arial" pitchFamily="34" charset="0"/>
              </a:rPr>
              <a:t> equipment.</a:t>
            </a:r>
            <a:endParaRPr lang="en-US" sz="1400" dirty="0" smtClean="0">
              <a:cs typeface="Arial" pitchFamily="34" charset="0"/>
            </a:endParaRPr>
          </a:p>
        </p:txBody>
      </p:sp>
      <p:sp>
        <p:nvSpPr>
          <p:cNvPr id="6" name="Rectangle 5"/>
          <p:cNvSpPr/>
          <p:nvPr/>
        </p:nvSpPr>
        <p:spPr>
          <a:xfrm>
            <a:off x="3496300" y="4099239"/>
            <a:ext cx="5647700"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Clarified &amp; Fixed</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76397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D2D157F-AEA6-4DF3-9D85-21E34F3654EE}" type="slidenum">
              <a:rPr lang="en-US" smtClean="0">
                <a:solidFill>
                  <a:srgbClr val="000000"/>
                </a:solidFill>
              </a:rPr>
              <a:pPr eaLnBrk="1" hangingPunct="1"/>
              <a:t>5</a:t>
            </a:fld>
            <a:endParaRPr lang="en-US" smtClean="0">
              <a:solidFill>
                <a:srgbClr val="000000"/>
              </a:solidFill>
            </a:endParaRPr>
          </a:p>
        </p:txBody>
      </p:sp>
      <p:sp>
        <p:nvSpPr>
          <p:cNvPr id="2" name="Content Placeholder 1"/>
          <p:cNvSpPr>
            <a:spLocks noGrp="1"/>
          </p:cNvSpPr>
          <p:nvPr>
            <p:ph idx="1"/>
          </p:nvPr>
        </p:nvSpPr>
        <p:spPr>
          <a:xfrm>
            <a:off x="457200" y="1665880"/>
            <a:ext cx="8229600" cy="4353553"/>
          </a:xfrm>
        </p:spPr>
        <p:txBody>
          <a:bodyPr>
            <a:normAutofit fontScale="77500" lnSpcReduction="20000"/>
          </a:bodyPr>
          <a:lstStyle/>
          <a:p>
            <a:r>
              <a:rPr lang="en-US" sz="2800" dirty="0">
                <a:solidFill>
                  <a:schemeClr val="tx1"/>
                </a:solidFill>
                <a:ea typeface="ＭＳ Ｐゴシック" pitchFamily="34" charset="-128"/>
              </a:rPr>
              <a:t>Requirement </a:t>
            </a:r>
            <a:r>
              <a:rPr lang="en-US" sz="2800" dirty="0" smtClean="0">
                <a:solidFill>
                  <a:schemeClr val="tx1"/>
                </a:solidFill>
                <a:ea typeface="ＭＳ Ｐゴシック" pitchFamily="34" charset="-128"/>
              </a:rPr>
              <a:t>:  </a:t>
            </a:r>
            <a:r>
              <a:rPr lang="en-US" sz="2800" dirty="0" err="1" smtClean="0">
                <a:solidFill>
                  <a:schemeClr val="tx1"/>
                </a:solidFill>
                <a:ea typeface="ＭＳ Ｐゴシック" pitchFamily="34" charset="-128"/>
              </a:rPr>
              <a:t>Traceback</a:t>
            </a:r>
            <a:r>
              <a:rPr lang="en-US" sz="2800" dirty="0" smtClean="0">
                <a:solidFill>
                  <a:schemeClr val="tx1"/>
                </a:solidFill>
                <a:ea typeface="ＭＳ Ｐゴシック" pitchFamily="34" charset="-128"/>
              </a:rPr>
              <a:t> for equipment with issue</a:t>
            </a:r>
            <a:endParaRPr lang="en-US" sz="2800" dirty="0">
              <a:solidFill>
                <a:schemeClr val="tx1"/>
              </a:solidFill>
              <a:ea typeface="ＭＳ Ｐゴシック" pitchFamily="34" charset="-128"/>
            </a:endParaRPr>
          </a:p>
          <a:p>
            <a:endParaRPr lang="en-US" sz="2800" dirty="0">
              <a:solidFill>
                <a:schemeClr val="tx1"/>
              </a:solidFill>
              <a:ea typeface="ＭＳ Ｐゴシック" pitchFamily="34" charset="-128"/>
            </a:endParaRPr>
          </a:p>
          <a:p>
            <a:r>
              <a:rPr lang="en-US" sz="2800" dirty="0">
                <a:solidFill>
                  <a:schemeClr val="tx1"/>
                </a:solidFill>
                <a:ea typeface="ＭＳ Ｐゴシック" pitchFamily="34" charset="-128"/>
              </a:rPr>
              <a:t>Non-compliance </a:t>
            </a:r>
            <a:r>
              <a:rPr lang="en-US" sz="2800" dirty="0" smtClean="0">
                <a:solidFill>
                  <a:schemeClr val="tx1"/>
                </a:solidFill>
                <a:ea typeface="ＭＳ Ｐゴシック" pitchFamily="34" charset="-128"/>
              </a:rPr>
              <a:t>: 4 equipment (PA048, SET001, AL012, OP001) were randomly selected, one equipment (OP001) wasn’t seen </a:t>
            </a:r>
            <a:r>
              <a:rPr lang="en-US" sz="2800" dirty="0" err="1" smtClean="0">
                <a:solidFill>
                  <a:schemeClr val="tx1"/>
                </a:solidFill>
                <a:ea typeface="ＭＳ Ｐゴシック" pitchFamily="34" charset="-128"/>
              </a:rPr>
              <a:t>traceback</a:t>
            </a:r>
            <a:r>
              <a:rPr lang="en-US" sz="2800" dirty="0" smtClean="0">
                <a:solidFill>
                  <a:schemeClr val="tx1"/>
                </a:solidFill>
                <a:ea typeface="ＭＳ Ｐゴシック" pitchFamily="34" charset="-128"/>
              </a:rPr>
              <a:t> has been taken, or approval to waive </a:t>
            </a:r>
            <a:r>
              <a:rPr lang="en-US" sz="2800" dirty="0" err="1" smtClean="0">
                <a:solidFill>
                  <a:schemeClr val="tx1"/>
                </a:solidFill>
                <a:ea typeface="ＭＳ Ｐゴシック" pitchFamily="34" charset="-128"/>
              </a:rPr>
              <a:t>traceback</a:t>
            </a:r>
            <a:r>
              <a:rPr lang="en-US" sz="2800" dirty="0" smtClean="0">
                <a:solidFill>
                  <a:schemeClr val="tx1"/>
                </a:solidFill>
                <a:ea typeface="ＭＳ Ｐゴシック" pitchFamily="34" charset="-128"/>
              </a:rPr>
              <a:t> was in evidence.</a:t>
            </a:r>
          </a:p>
          <a:p>
            <a:r>
              <a:rPr lang="en-US" sz="2800" dirty="0" smtClean="0">
                <a:solidFill>
                  <a:schemeClr val="tx1"/>
                </a:solidFill>
                <a:ea typeface="ＭＳ Ｐゴシック" pitchFamily="34" charset="-128"/>
              </a:rPr>
              <a:t>	The Alert Form (11-LO-F0401) didn’t clearly indicate whether or not </a:t>
            </a:r>
            <a:r>
              <a:rPr lang="en-US" sz="2800" dirty="0" err="1" smtClean="0">
                <a:solidFill>
                  <a:schemeClr val="tx1"/>
                </a:solidFill>
                <a:ea typeface="ＭＳ Ｐゴシック" pitchFamily="34" charset="-128"/>
              </a:rPr>
              <a:t>traceback</a:t>
            </a:r>
            <a:r>
              <a:rPr lang="en-US" sz="2800" dirty="0" smtClean="0">
                <a:solidFill>
                  <a:schemeClr val="tx1"/>
                </a:solidFill>
                <a:ea typeface="ＭＳ Ｐゴシック" pitchFamily="34" charset="-128"/>
              </a:rPr>
              <a:t> has been taken or waiving </a:t>
            </a:r>
            <a:r>
              <a:rPr lang="en-US" sz="2800" dirty="0" err="1" smtClean="0">
                <a:solidFill>
                  <a:schemeClr val="tx1"/>
                </a:solidFill>
                <a:ea typeface="ＭＳ Ｐゴシック" pitchFamily="34" charset="-128"/>
              </a:rPr>
              <a:t>traceback</a:t>
            </a:r>
            <a:r>
              <a:rPr lang="en-US" sz="2800" dirty="0" smtClean="0">
                <a:solidFill>
                  <a:schemeClr val="tx1"/>
                </a:solidFill>
                <a:ea typeface="ＭＳ Ｐゴシック" pitchFamily="34" charset="-128"/>
              </a:rPr>
              <a:t> has been approved.  Recommend to modify the Alert Form.</a:t>
            </a:r>
          </a:p>
          <a:p>
            <a:endParaRPr lang="en-US" sz="2800" dirty="0">
              <a:solidFill>
                <a:schemeClr val="tx1"/>
              </a:solidFill>
              <a:ea typeface="ＭＳ Ｐゴシック" pitchFamily="34" charset="-128"/>
            </a:endParaRPr>
          </a:p>
          <a:p>
            <a:r>
              <a:rPr lang="en-US" sz="2800" dirty="0" smtClean="0">
                <a:solidFill>
                  <a:schemeClr val="tx1"/>
                </a:solidFill>
                <a:ea typeface="ＭＳ Ｐゴシック" pitchFamily="34" charset="-128"/>
              </a:rPr>
              <a:t>Evidence : OP001 (issue: Output reading is not accurate)</a:t>
            </a:r>
          </a:p>
          <a:p>
            <a:endParaRPr lang="en-US" sz="2800" dirty="0">
              <a:solidFill>
                <a:schemeClr val="tx1"/>
              </a:solidFill>
              <a:ea typeface="ＭＳ Ｐゴシック" pitchFamily="34" charset="-128"/>
            </a:endParaRPr>
          </a:p>
          <a:p>
            <a:r>
              <a:rPr lang="en-US" sz="2800" dirty="0">
                <a:solidFill>
                  <a:schemeClr val="tx1"/>
                </a:solidFill>
                <a:ea typeface="ＭＳ Ｐゴシック" pitchFamily="34" charset="-128"/>
              </a:rPr>
              <a:t>Responsible Person </a:t>
            </a:r>
            <a:r>
              <a:rPr lang="en-US" sz="2800" dirty="0" smtClean="0">
                <a:solidFill>
                  <a:schemeClr val="tx1"/>
                </a:solidFill>
                <a:ea typeface="ＭＳ Ｐゴシック" pitchFamily="34" charset="-128"/>
              </a:rPr>
              <a:t>: German </a:t>
            </a:r>
            <a:r>
              <a:rPr lang="en-US" sz="2800" dirty="0" smtClean="0">
                <a:solidFill>
                  <a:schemeClr val="tx1"/>
                </a:solidFill>
                <a:ea typeface="ＭＳ Ｐゴシック" pitchFamily="34" charset="-128"/>
              </a:rPr>
              <a:t>Cheung (CAR# 163915680)</a:t>
            </a:r>
            <a:endParaRPr lang="en-US" dirty="0"/>
          </a:p>
        </p:txBody>
      </p:sp>
      <p:sp>
        <p:nvSpPr>
          <p:cNvPr id="7" name="Title 1"/>
          <p:cNvSpPr>
            <a:spLocks noGrp="1"/>
          </p:cNvSpPr>
          <p:nvPr>
            <p:ph type="title"/>
          </p:nvPr>
        </p:nvSpPr>
        <p:spPr/>
        <p:txBody>
          <a:bodyPr/>
          <a:lstStyle/>
          <a:p>
            <a:r>
              <a:rPr lang="en-US" dirty="0" smtClean="0">
                <a:latin typeface="Arial" pitchFamily="34" charset="0"/>
                <a:ea typeface="Geneva"/>
                <a:cs typeface="Geneva"/>
              </a:rPr>
              <a:t>Observation </a:t>
            </a:r>
            <a:r>
              <a:rPr lang="en-US" dirty="0">
                <a:latin typeface="Arial" pitchFamily="34" charset="0"/>
                <a:ea typeface="Geneva"/>
                <a:cs typeface="Geneva"/>
              </a:rPr>
              <a:t>4</a:t>
            </a:r>
            <a:r>
              <a:rPr lang="en-US" dirty="0" smtClean="0">
                <a:latin typeface="Arial" pitchFamily="34" charset="0"/>
                <a:ea typeface="Geneva"/>
                <a:cs typeface="Geneva"/>
              </a:rPr>
              <a:t> – from Else Man</a:t>
            </a:r>
          </a:p>
        </p:txBody>
      </p:sp>
    </p:spTree>
    <p:extLst>
      <p:ext uri="{BB962C8B-B14F-4D97-AF65-F5344CB8AC3E}">
        <p14:creationId xmlns:p14="http://schemas.microsoft.com/office/powerpoint/2010/main" val="3648251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lstStyle/>
          <a:p>
            <a:pPr eaLnBrk="1" hangingPunct="1"/>
            <a:r>
              <a:rPr lang="en-US" dirty="0" smtClean="0">
                <a:latin typeface="Arial" pitchFamily="34" charset="0"/>
                <a:ea typeface="ＭＳ Ｐゴシック" pitchFamily="34" charset="-128"/>
                <a:cs typeface="Geneva"/>
              </a:rPr>
              <a:t>Quick Fix 1 –  from Else Man</a:t>
            </a:r>
          </a:p>
        </p:txBody>
      </p:sp>
      <p:sp>
        <p:nvSpPr>
          <p:cNvPr id="24579" name="Content Placeholder 4"/>
          <p:cNvSpPr>
            <a:spLocks noGrp="1"/>
          </p:cNvSpPr>
          <p:nvPr>
            <p:ph idx="1"/>
          </p:nvPr>
        </p:nvSpPr>
        <p:spPr>
          <a:xfrm>
            <a:off x="457200" y="1668160"/>
            <a:ext cx="8229600" cy="4106340"/>
          </a:xfrm>
        </p:spPr>
        <p:txBody>
          <a:bodyPr>
            <a:normAutofit/>
          </a:bodyPr>
          <a:lstStyle/>
          <a:p>
            <a:r>
              <a:rPr lang="en-US" sz="2000" dirty="0" smtClean="0">
                <a:solidFill>
                  <a:schemeClr val="tx1"/>
                </a:solidFill>
                <a:ea typeface="ＭＳ Ｐゴシック" pitchFamily="34" charset="-128"/>
              </a:rPr>
              <a:t>Issue: </a:t>
            </a:r>
          </a:p>
          <a:p>
            <a:pPr>
              <a:buAutoNum type="arabicParenR"/>
            </a:pPr>
            <a:r>
              <a:rPr lang="en-US" sz="2000" dirty="0" smtClean="0">
                <a:solidFill>
                  <a:schemeClr val="tx1"/>
                </a:solidFill>
                <a:ea typeface="ＭＳ Ｐゴシック" pitchFamily="34" charset="-128"/>
              </a:rPr>
              <a:t>Models are affected by IFR (effective date: 2016-9-20)</a:t>
            </a:r>
          </a:p>
          <a:p>
            <a:pPr>
              <a:buAutoNum type="arabicParenR"/>
            </a:pPr>
            <a:r>
              <a:rPr lang="en-US" sz="2000" dirty="0" smtClean="0">
                <a:solidFill>
                  <a:schemeClr val="tx1"/>
                </a:solidFill>
                <a:ea typeface="ＭＳ Ｐゴシック" pitchFamily="34" charset="-128"/>
              </a:rPr>
              <a:t>Status Letter was sent to customer</a:t>
            </a:r>
          </a:p>
          <a:p>
            <a:pPr>
              <a:buAutoNum type="arabicParenR" startAt="3"/>
            </a:pPr>
            <a:r>
              <a:rPr lang="en-US" sz="2000" dirty="0" smtClean="0">
                <a:solidFill>
                  <a:schemeClr val="tx1"/>
                </a:solidFill>
                <a:ea typeface="ＭＳ Ｐゴシック" pitchFamily="34" charset="-128"/>
              </a:rPr>
              <a:t>IFR Tracking form is CLOSED in IFR DB (Lotus Notes)</a:t>
            </a:r>
          </a:p>
          <a:p>
            <a:pPr>
              <a:buAutoNum type="arabicParenR" startAt="3"/>
            </a:pPr>
            <a:endParaRPr lang="en-US" sz="2000" dirty="0" smtClean="0">
              <a:solidFill>
                <a:schemeClr val="tx1"/>
              </a:solidFill>
              <a:ea typeface="ＭＳ Ｐゴシック" pitchFamily="34" charset="-128"/>
            </a:endParaRPr>
          </a:p>
          <a:p>
            <a:r>
              <a:rPr lang="en-US" sz="2000" dirty="0" smtClean="0">
                <a:solidFill>
                  <a:schemeClr val="tx1"/>
                </a:solidFill>
                <a:ea typeface="ＭＳ Ｐゴシック" pitchFamily="34" charset="-128"/>
              </a:rPr>
              <a:t>Solution: </a:t>
            </a:r>
          </a:p>
          <a:p>
            <a:pPr>
              <a:buAutoNum type="arabicParenR"/>
            </a:pPr>
            <a:r>
              <a:rPr lang="en-US" sz="2000" dirty="0" smtClean="0">
                <a:solidFill>
                  <a:schemeClr val="tx1"/>
                </a:solidFill>
                <a:ea typeface="ＭＳ Ｐゴシック" pitchFamily="34" charset="-128"/>
              </a:rPr>
              <a:t>Contact IFR DB </a:t>
            </a:r>
            <a:r>
              <a:rPr lang="en-US" sz="2000" dirty="0" err="1" smtClean="0">
                <a:solidFill>
                  <a:schemeClr val="tx1"/>
                </a:solidFill>
                <a:ea typeface="ＭＳ Ｐゴシック" pitchFamily="34" charset="-128"/>
              </a:rPr>
              <a:t>adm</a:t>
            </a:r>
            <a:r>
              <a:rPr lang="en-US" sz="2000" dirty="0" smtClean="0">
                <a:solidFill>
                  <a:schemeClr val="tx1"/>
                </a:solidFill>
                <a:ea typeface="ＭＳ Ｐゴシック" pitchFamily="34" charset="-128"/>
              </a:rPr>
              <a:t> to RE-ACTIVE IFR Tracking Form</a:t>
            </a:r>
          </a:p>
          <a:p>
            <a:pPr>
              <a:buAutoNum type="arabicParenR"/>
            </a:pPr>
            <a:r>
              <a:rPr lang="en-US" sz="2000" dirty="0" smtClean="0">
                <a:solidFill>
                  <a:schemeClr val="tx1"/>
                </a:solidFill>
                <a:ea typeface="ＭＳ Ｐゴシック" pitchFamily="34" charset="-128"/>
              </a:rPr>
              <a:t>Responsible engineer follows up with customer on decision of affected models</a:t>
            </a:r>
          </a:p>
          <a:p>
            <a:endParaRPr lang="en-US" sz="2000" dirty="0" smtClean="0">
              <a:solidFill>
                <a:schemeClr val="tx1"/>
              </a:solidFill>
              <a:ea typeface="ＭＳ Ｐゴシック" pitchFamily="34" charset="-128"/>
            </a:endParaRPr>
          </a:p>
          <a:p>
            <a:r>
              <a:rPr lang="en-US" sz="2000" dirty="0" smtClean="0">
                <a:solidFill>
                  <a:schemeClr val="tx1"/>
                </a:solidFill>
                <a:ea typeface="ＭＳ Ｐゴシック" pitchFamily="34" charset="-128"/>
              </a:rPr>
              <a:t>Responsible Person : </a:t>
            </a:r>
            <a:r>
              <a:rPr lang="en-US" sz="2000" dirty="0">
                <a:solidFill>
                  <a:schemeClr val="tx1"/>
                </a:solidFill>
                <a:ea typeface="ＭＳ Ｐゴシック" pitchFamily="34" charset="-128"/>
              </a:rPr>
              <a:t>J</a:t>
            </a:r>
            <a:r>
              <a:rPr lang="en-US" sz="2000" dirty="0" smtClean="0">
                <a:solidFill>
                  <a:schemeClr val="tx1"/>
                </a:solidFill>
                <a:ea typeface="ＭＳ Ｐゴシック" pitchFamily="34" charset="-128"/>
              </a:rPr>
              <a:t>acky Yip/Kenneth Mak</a:t>
            </a:r>
          </a:p>
        </p:txBody>
      </p:sp>
      <p:sp>
        <p:nvSpPr>
          <p:cNvPr id="24580"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2F1FFA4-5D11-42A7-8630-235394BE511E}" type="slidenum">
              <a:rPr lang="en-US" smtClean="0">
                <a:solidFill>
                  <a:srgbClr val="000000"/>
                </a:solidFill>
              </a:rPr>
              <a:pPr eaLnBrk="1" hangingPunct="1"/>
              <a:t>6</a:t>
            </a:fld>
            <a:endParaRPr lang="en-US" smtClean="0">
              <a:solidFill>
                <a:srgbClr val="000000"/>
              </a:solidFill>
            </a:endParaRPr>
          </a:p>
        </p:txBody>
      </p:sp>
      <p:sp>
        <p:nvSpPr>
          <p:cNvPr id="5" name="Rectangle 4"/>
          <p:cNvSpPr/>
          <p:nvPr/>
        </p:nvSpPr>
        <p:spPr>
          <a:xfrm>
            <a:off x="5417807" y="5815310"/>
            <a:ext cx="1992854"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Fixe</a:t>
            </a: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33846215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p:txBody>
          <a:bodyPr/>
          <a:lstStyle/>
          <a:p>
            <a:r>
              <a:rPr lang="en-US" dirty="0" smtClean="0">
                <a:latin typeface="Arial" pitchFamily="34" charset="0"/>
                <a:ea typeface="Geneva"/>
                <a:cs typeface="Geneva"/>
              </a:rPr>
              <a:t>Quick Fix 2 – from Shannon Tsui</a:t>
            </a:r>
          </a:p>
        </p:txBody>
      </p:sp>
      <p:sp>
        <p:nvSpPr>
          <p:cNvPr id="2560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0A50D3F3-49B8-4536-BB4E-08713C8CD0F5}" type="slidenum">
              <a:rPr lang="en-US" smtClean="0">
                <a:solidFill>
                  <a:srgbClr val="000000"/>
                </a:solidFill>
              </a:rPr>
              <a:pPr eaLnBrk="1" hangingPunct="1"/>
              <a:t>7</a:t>
            </a:fld>
            <a:endParaRPr lang="en-US" smtClean="0">
              <a:solidFill>
                <a:srgbClr val="000000"/>
              </a:solidFill>
            </a:endParaRPr>
          </a:p>
        </p:txBody>
      </p:sp>
      <p:sp>
        <p:nvSpPr>
          <p:cNvPr id="5" name="Content Placeholder 4"/>
          <p:cNvSpPr>
            <a:spLocks noGrp="1"/>
          </p:cNvSpPr>
          <p:nvPr>
            <p:ph idx="1"/>
          </p:nvPr>
        </p:nvSpPr>
        <p:spPr>
          <a:xfrm>
            <a:off x="360218" y="1288270"/>
            <a:ext cx="8229600" cy="4675187"/>
          </a:xfrm>
        </p:spPr>
        <p:txBody>
          <a:bodyPr>
            <a:noAutofit/>
          </a:bodyPr>
          <a:lstStyle/>
          <a:p>
            <a:r>
              <a:rPr lang="en-US" sz="1700" dirty="0" smtClean="0">
                <a:solidFill>
                  <a:schemeClr val="tx1"/>
                </a:solidFill>
                <a:ea typeface="ＭＳ Ｐゴシック" pitchFamily="34" charset="-128"/>
              </a:rPr>
              <a:t>Requirement : </a:t>
            </a:r>
            <a:r>
              <a:rPr lang="en-US" sz="1700" b="0" dirty="0" smtClean="0">
                <a:solidFill>
                  <a:schemeClr val="tx1"/>
                </a:solidFill>
              </a:rPr>
              <a:t>00-OP-W0038</a:t>
            </a:r>
            <a:endParaRPr lang="en-US" sz="1700" b="0" dirty="0">
              <a:solidFill>
                <a:schemeClr val="tx1"/>
              </a:solidFill>
            </a:endParaRPr>
          </a:p>
          <a:p>
            <a:pPr lvl="2"/>
            <a:r>
              <a:rPr lang="en-US" sz="1700" b="0" dirty="0" smtClean="0">
                <a:solidFill>
                  <a:schemeClr val="tx1"/>
                </a:solidFill>
              </a:rPr>
              <a:t>9.3.1 Complete </a:t>
            </a:r>
            <a:r>
              <a:rPr lang="en-US" sz="1700" b="0" dirty="0">
                <a:solidFill>
                  <a:schemeClr val="tx1"/>
                </a:solidFill>
              </a:rPr>
              <a:t>the Sample Identification and Measurement Instrument tables as necessary.</a:t>
            </a:r>
          </a:p>
          <a:p>
            <a:pPr lvl="3"/>
            <a:r>
              <a:rPr lang="en-US" sz="1700" b="0" dirty="0" smtClean="0">
                <a:solidFill>
                  <a:schemeClr val="tx1"/>
                </a:solidFill>
              </a:rPr>
              <a:t>A. When </a:t>
            </a:r>
            <a:r>
              <a:rPr lang="en-US" sz="1700" b="0" dirty="0">
                <a:solidFill>
                  <a:schemeClr val="tx1"/>
                </a:solidFill>
              </a:rPr>
              <a:t>more than one model is included in a CRD, the Sample Identification table shall identify the differences in construction.  The following statement may be included in the CRD if appropriate.</a:t>
            </a:r>
          </a:p>
          <a:p>
            <a:r>
              <a:rPr lang="en-US" sz="1700" b="0" dirty="0" smtClean="0">
                <a:solidFill>
                  <a:schemeClr val="tx1"/>
                </a:solidFill>
              </a:rPr>
              <a:t>	“</a:t>
            </a:r>
            <a:r>
              <a:rPr lang="en-US" sz="1700" b="0" dirty="0">
                <a:solidFill>
                  <a:schemeClr val="tx1"/>
                </a:solidFill>
              </a:rPr>
              <a:t>Indications of compliance apply to all samples identified with specific indications of compliance included for construction differences of the different samples.”</a:t>
            </a:r>
          </a:p>
          <a:p>
            <a:endParaRPr lang="en-US" sz="1700" b="0" dirty="0" smtClean="0">
              <a:solidFill>
                <a:schemeClr val="tx1"/>
              </a:solidFill>
              <a:ea typeface="ＭＳ Ｐゴシック" pitchFamily="34" charset="-128"/>
            </a:endParaRPr>
          </a:p>
          <a:p>
            <a:r>
              <a:rPr lang="en-US" sz="1700" dirty="0" smtClean="0">
                <a:solidFill>
                  <a:schemeClr val="tx1"/>
                </a:solidFill>
                <a:ea typeface="ＭＳ Ｐゴシック" pitchFamily="34" charset="-128"/>
              </a:rPr>
              <a:t>Non-compliance : </a:t>
            </a:r>
            <a:r>
              <a:rPr lang="en-US" sz="1700" b="0" dirty="0">
                <a:solidFill>
                  <a:schemeClr val="tx1"/>
                </a:solidFill>
              </a:rPr>
              <a:t>E479533, issued 2015-10-30, Test Record No. 1 and 2, </a:t>
            </a:r>
            <a:r>
              <a:rPr lang="en-US" sz="1700" b="0" dirty="0" smtClean="0">
                <a:solidFill>
                  <a:schemeClr val="tx1"/>
                </a:solidFill>
              </a:rPr>
              <a:t>CRD:</a:t>
            </a:r>
            <a:endParaRPr lang="en-US" sz="1700" b="0" dirty="0">
              <a:solidFill>
                <a:schemeClr val="tx1"/>
              </a:solidFill>
              <a:ea typeface="ＭＳ Ｐゴシック" pitchFamily="34" charset="-128"/>
            </a:endParaRPr>
          </a:p>
          <a:p>
            <a:r>
              <a:rPr lang="en-US" sz="1700" b="0" dirty="0" smtClean="0">
                <a:solidFill>
                  <a:schemeClr val="tx1"/>
                </a:solidFill>
              </a:rPr>
              <a:t>	Missing </a:t>
            </a:r>
            <a:r>
              <a:rPr lang="en-US" sz="1700" b="0" dirty="0">
                <a:solidFill>
                  <a:schemeClr val="tx1"/>
                </a:solidFill>
              </a:rPr>
              <a:t>the statement “Indications of compliance apply to all samples identified with specific indications of compliance included for construction differences of the different samples</a:t>
            </a:r>
            <a:r>
              <a:rPr lang="en-US" sz="1700" b="0" dirty="0" smtClean="0">
                <a:solidFill>
                  <a:schemeClr val="tx1"/>
                </a:solidFill>
              </a:rPr>
              <a:t>.”</a:t>
            </a:r>
          </a:p>
          <a:p>
            <a:endParaRPr lang="en-US" sz="1700" b="0" dirty="0">
              <a:solidFill>
                <a:schemeClr val="tx1"/>
              </a:solidFill>
            </a:endParaRPr>
          </a:p>
          <a:p>
            <a:r>
              <a:rPr lang="en-US" sz="1600" dirty="0">
                <a:solidFill>
                  <a:schemeClr val="tx1"/>
                </a:solidFill>
                <a:ea typeface="ＭＳ Ｐゴシック" pitchFamily="34" charset="-128"/>
              </a:rPr>
              <a:t>Quick Fix </a:t>
            </a:r>
            <a:r>
              <a:rPr lang="en-US" sz="1600" b="0" dirty="0">
                <a:solidFill>
                  <a:schemeClr val="tx1"/>
                </a:solidFill>
                <a:ea typeface="ＭＳ Ｐゴシック" pitchFamily="34" charset="-128"/>
              </a:rPr>
              <a:t>: </a:t>
            </a:r>
            <a:r>
              <a:rPr lang="en-US" sz="1600" b="0" dirty="0" smtClean="0">
                <a:solidFill>
                  <a:schemeClr val="tx1"/>
                </a:solidFill>
                <a:ea typeface="ＭＳ Ｐゴシック" pitchFamily="34" charset="-128"/>
              </a:rPr>
              <a:t>SR</a:t>
            </a:r>
            <a:r>
              <a:rPr lang="en-US" sz="1600" b="0" dirty="0" smtClean="0">
                <a:solidFill>
                  <a:schemeClr val="tx1"/>
                </a:solidFill>
              </a:rPr>
              <a:t>3072482.829337 </a:t>
            </a:r>
            <a:r>
              <a:rPr lang="en-US" sz="1600" b="0" dirty="0" smtClean="0">
                <a:solidFill>
                  <a:schemeClr val="tx1"/>
                </a:solidFill>
                <a:ea typeface="ＭＳ Ｐゴシック" pitchFamily="34" charset="-128"/>
              </a:rPr>
              <a:t>created</a:t>
            </a:r>
            <a:endParaRPr lang="en-US" sz="1600" b="0" dirty="0">
              <a:solidFill>
                <a:schemeClr val="tx1"/>
              </a:solidFill>
              <a:ea typeface="ＭＳ Ｐゴシック" pitchFamily="34" charset="-128"/>
            </a:endParaRPr>
          </a:p>
          <a:p>
            <a:r>
              <a:rPr lang="en-US" sz="1700" dirty="0" smtClean="0">
                <a:solidFill>
                  <a:schemeClr val="tx1"/>
                </a:solidFill>
                <a:ea typeface="ＭＳ Ｐゴシック" pitchFamily="34" charset="-128"/>
              </a:rPr>
              <a:t>Evidence : </a:t>
            </a:r>
            <a:r>
              <a:rPr lang="en-US" sz="1600" b="0" dirty="0">
                <a:solidFill>
                  <a:schemeClr val="tx1"/>
                </a:solidFill>
                <a:ea typeface="ＭＳ Ｐゴシック" pitchFamily="34" charset="-128"/>
              </a:rPr>
              <a:t>Project </a:t>
            </a:r>
            <a:r>
              <a:rPr lang="en-US" sz="1600" b="0" dirty="0">
                <a:solidFill>
                  <a:schemeClr val="tx1"/>
                </a:solidFill>
              </a:rPr>
              <a:t>4787109187</a:t>
            </a:r>
            <a:endParaRPr lang="en-US" sz="1600" dirty="0">
              <a:solidFill>
                <a:schemeClr val="tx1"/>
              </a:solidFill>
              <a:ea typeface="ＭＳ Ｐゴシック" pitchFamily="34" charset="-128"/>
            </a:endParaRPr>
          </a:p>
          <a:p>
            <a:r>
              <a:rPr lang="en-US" sz="1700" dirty="0" smtClean="0">
                <a:solidFill>
                  <a:schemeClr val="tx1"/>
                </a:solidFill>
                <a:ea typeface="ＭＳ Ｐゴシック" pitchFamily="34" charset="-128"/>
              </a:rPr>
              <a:t>Responsible Person : </a:t>
            </a:r>
            <a:r>
              <a:rPr lang="en-US" sz="1700" b="0" dirty="0" smtClean="0">
                <a:solidFill>
                  <a:schemeClr val="tx1"/>
                </a:solidFill>
              </a:rPr>
              <a:t>3009FNWT</a:t>
            </a:r>
          </a:p>
          <a:p>
            <a:endParaRPr lang="en-US" sz="1700" b="0" dirty="0">
              <a:solidFill>
                <a:schemeClr val="tx1"/>
              </a:solidFill>
              <a:ea typeface="ＭＳ Ｐゴシック" pitchFamily="34" charset="-128"/>
            </a:endParaRPr>
          </a:p>
          <a:p>
            <a:endParaRPr lang="en-US" sz="1700" b="0" dirty="0" smtClean="0">
              <a:solidFill>
                <a:schemeClr val="tx1"/>
              </a:solidFill>
              <a:ea typeface="ＭＳ Ｐゴシック" pitchFamily="34" charset="-128"/>
            </a:endParaRPr>
          </a:p>
        </p:txBody>
      </p:sp>
      <p:sp>
        <p:nvSpPr>
          <p:cNvPr id="6" name="Rectangle 5"/>
          <p:cNvSpPr/>
          <p:nvPr/>
        </p:nvSpPr>
        <p:spPr>
          <a:xfrm>
            <a:off x="6156843" y="5501792"/>
            <a:ext cx="1992854"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Fixe</a:t>
            </a: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37891888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D2D157F-AEA6-4DF3-9D85-21E34F3654EE}" type="slidenum">
              <a:rPr lang="en-US" smtClean="0">
                <a:solidFill>
                  <a:srgbClr val="000000"/>
                </a:solidFill>
              </a:rPr>
              <a:pPr eaLnBrk="1" hangingPunct="1"/>
              <a:t>8</a:t>
            </a:fld>
            <a:endParaRPr lang="en-US" smtClean="0">
              <a:solidFill>
                <a:srgbClr val="000000"/>
              </a:solidFill>
            </a:endParaRPr>
          </a:p>
        </p:txBody>
      </p:sp>
      <p:sp>
        <p:nvSpPr>
          <p:cNvPr id="7" name="Title 1"/>
          <p:cNvSpPr>
            <a:spLocks noGrp="1"/>
          </p:cNvSpPr>
          <p:nvPr>
            <p:ph type="title"/>
          </p:nvPr>
        </p:nvSpPr>
        <p:spPr/>
        <p:txBody>
          <a:bodyPr/>
          <a:lstStyle/>
          <a:p>
            <a:r>
              <a:rPr lang="en-US" dirty="0" smtClean="0">
                <a:latin typeface="Arial" pitchFamily="34" charset="0"/>
                <a:ea typeface="Geneva"/>
                <a:cs typeface="Geneva"/>
              </a:rPr>
              <a:t>Quick Fix 3 – from Shannon Tsui</a:t>
            </a:r>
          </a:p>
        </p:txBody>
      </p:sp>
      <p:sp>
        <p:nvSpPr>
          <p:cNvPr id="5" name="Content Placeholder 4"/>
          <p:cNvSpPr>
            <a:spLocks noGrp="1"/>
          </p:cNvSpPr>
          <p:nvPr>
            <p:ph idx="1"/>
          </p:nvPr>
        </p:nvSpPr>
        <p:spPr>
          <a:xfrm>
            <a:off x="457200" y="1601788"/>
            <a:ext cx="8229600" cy="4675187"/>
          </a:xfrm>
        </p:spPr>
        <p:txBody>
          <a:bodyPr>
            <a:normAutofit lnSpcReduction="10000"/>
          </a:bodyPr>
          <a:lstStyle/>
          <a:p>
            <a:r>
              <a:rPr lang="en-US" sz="1800" dirty="0" smtClean="0">
                <a:solidFill>
                  <a:schemeClr val="tx1"/>
                </a:solidFill>
                <a:ea typeface="ＭＳ Ｐゴシック" pitchFamily="34" charset="-128"/>
              </a:rPr>
              <a:t>Requirement : </a:t>
            </a:r>
            <a:r>
              <a:rPr lang="en-US" sz="1800" b="0" dirty="0" smtClean="0">
                <a:solidFill>
                  <a:schemeClr val="tx1"/>
                </a:solidFill>
              </a:rPr>
              <a:t>00-OP-W0038</a:t>
            </a:r>
            <a:endParaRPr lang="en-US" sz="1800" b="0" dirty="0">
              <a:solidFill>
                <a:schemeClr val="tx1"/>
              </a:solidFill>
            </a:endParaRPr>
          </a:p>
          <a:p>
            <a:r>
              <a:rPr lang="en-US" sz="1800" b="0" dirty="0" smtClean="0">
                <a:solidFill>
                  <a:schemeClr val="tx1"/>
                </a:solidFill>
              </a:rPr>
              <a:t>	9.1.5 </a:t>
            </a:r>
            <a:r>
              <a:rPr lang="en-US" sz="1800" b="0" dirty="0">
                <a:solidFill>
                  <a:schemeClr val="tx1"/>
                </a:solidFill>
              </a:rPr>
              <a:t>For each section or clause identified, </a:t>
            </a:r>
          </a:p>
          <a:p>
            <a:r>
              <a:rPr lang="en-US" sz="1800" b="0" dirty="0" smtClean="0">
                <a:solidFill>
                  <a:schemeClr val="tx1"/>
                </a:solidFill>
              </a:rPr>
              <a:t>	B.	Indicate </a:t>
            </a:r>
            <a:r>
              <a:rPr lang="en-US" sz="1800" b="0" dirty="0">
                <a:solidFill>
                  <a:schemeClr val="tx1"/>
                </a:solidFill>
              </a:rPr>
              <a:t>if the product construction complies, does not comply or the section or clause is not applicable. </a:t>
            </a:r>
            <a:endParaRPr lang="en-US" sz="1800" b="0" dirty="0" smtClean="0">
              <a:solidFill>
                <a:schemeClr val="tx1"/>
              </a:solidFill>
              <a:ea typeface="ＭＳ Ｐゴシック" pitchFamily="34" charset="-128"/>
            </a:endParaRP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Non-compliance : </a:t>
            </a:r>
            <a:r>
              <a:rPr lang="en-US" sz="1800" b="0" dirty="0">
                <a:solidFill>
                  <a:schemeClr val="tx1"/>
                </a:solidFill>
              </a:rPr>
              <a:t>E479533, issued 2015-10-30, Test Record No. 1 and 2, CRD, Cl. </a:t>
            </a:r>
            <a:r>
              <a:rPr lang="en-US" sz="1800" b="0" dirty="0" smtClean="0">
                <a:solidFill>
                  <a:schemeClr val="tx1"/>
                </a:solidFill>
              </a:rPr>
              <a:t>SD4.4:</a:t>
            </a:r>
            <a:endParaRPr lang="en-US" sz="1800" dirty="0">
              <a:solidFill>
                <a:schemeClr val="tx1"/>
              </a:solidFill>
            </a:endParaRPr>
          </a:p>
          <a:p>
            <a:r>
              <a:rPr lang="en-US" sz="1800" b="0" dirty="0" smtClean="0">
                <a:solidFill>
                  <a:schemeClr val="tx1"/>
                </a:solidFill>
              </a:rPr>
              <a:t>	YES </a:t>
            </a:r>
            <a:r>
              <a:rPr lang="en-US" sz="1800" b="0" dirty="0">
                <a:solidFill>
                  <a:schemeClr val="tx1"/>
                </a:solidFill>
              </a:rPr>
              <a:t>column was selected and “RATED MIN. V-1” was recorded.  However, with reference to Description, components, LED package, did not employ with any V-1 material  </a:t>
            </a:r>
          </a:p>
          <a:p>
            <a:r>
              <a:rPr lang="en-US" sz="1800" dirty="0">
                <a:solidFill>
                  <a:schemeClr val="tx1"/>
                </a:solidFill>
              </a:rPr>
              <a:t> </a:t>
            </a:r>
            <a:endParaRPr lang="en-US" sz="1800" dirty="0" smtClean="0">
              <a:solidFill>
                <a:schemeClr val="tx1"/>
              </a:solidFill>
            </a:endParaRPr>
          </a:p>
          <a:p>
            <a:r>
              <a:rPr lang="en-US" sz="1800" dirty="0" smtClean="0">
                <a:solidFill>
                  <a:schemeClr val="tx1"/>
                </a:solidFill>
                <a:ea typeface="ＭＳ Ｐゴシック" pitchFamily="34" charset="-128"/>
              </a:rPr>
              <a:t>Quick Fix : </a:t>
            </a:r>
            <a:r>
              <a:rPr lang="en-US" sz="1800" b="0" dirty="0">
                <a:solidFill>
                  <a:schemeClr val="tx1"/>
                </a:solidFill>
              </a:rPr>
              <a:t>SR3072558.829416</a:t>
            </a:r>
            <a:r>
              <a:rPr lang="en-US" sz="1800" b="0" dirty="0" smtClean="0">
                <a:solidFill>
                  <a:schemeClr val="tx1"/>
                </a:solidFill>
                <a:ea typeface="ＭＳ Ｐゴシック" pitchFamily="34" charset="-128"/>
              </a:rPr>
              <a:t> created</a:t>
            </a: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Evidence : </a:t>
            </a:r>
            <a:r>
              <a:rPr lang="en-US" sz="1800" b="0" dirty="0" smtClean="0">
                <a:solidFill>
                  <a:schemeClr val="tx1"/>
                </a:solidFill>
                <a:ea typeface="ＭＳ Ｐゴシック" pitchFamily="34" charset="-128"/>
              </a:rPr>
              <a:t>Project </a:t>
            </a:r>
            <a:r>
              <a:rPr lang="en-US" sz="1800" b="0" dirty="0" smtClean="0">
                <a:solidFill>
                  <a:schemeClr val="tx1"/>
                </a:solidFill>
              </a:rPr>
              <a:t>4787109187</a:t>
            </a: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Responsible Person : </a:t>
            </a:r>
            <a:r>
              <a:rPr lang="en-US" sz="1800" b="0" dirty="0">
                <a:solidFill>
                  <a:schemeClr val="tx1"/>
                </a:solidFill>
              </a:rPr>
              <a:t>3009FNWT</a:t>
            </a:r>
          </a:p>
          <a:p>
            <a:endParaRPr lang="en-US" sz="1800" dirty="0" smtClean="0">
              <a:solidFill>
                <a:schemeClr val="tx1"/>
              </a:solidFill>
              <a:ea typeface="ＭＳ Ｐゴシック" pitchFamily="34" charset="-128"/>
            </a:endParaRPr>
          </a:p>
        </p:txBody>
      </p:sp>
      <p:sp>
        <p:nvSpPr>
          <p:cNvPr id="6" name="Rectangle 5"/>
          <p:cNvSpPr/>
          <p:nvPr/>
        </p:nvSpPr>
        <p:spPr>
          <a:xfrm>
            <a:off x="6052596" y="5201534"/>
            <a:ext cx="1992854"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Fixe</a:t>
            </a: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20076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D2D157F-AEA6-4DF3-9D85-21E34F3654EE}" type="slidenum">
              <a:rPr lang="en-US" smtClean="0">
                <a:solidFill>
                  <a:srgbClr val="000000"/>
                </a:solidFill>
              </a:rPr>
              <a:pPr eaLnBrk="1" hangingPunct="1"/>
              <a:t>9</a:t>
            </a:fld>
            <a:endParaRPr lang="en-US" smtClean="0">
              <a:solidFill>
                <a:srgbClr val="000000"/>
              </a:solidFill>
            </a:endParaRPr>
          </a:p>
        </p:txBody>
      </p:sp>
      <p:sp>
        <p:nvSpPr>
          <p:cNvPr id="7" name="Title 1"/>
          <p:cNvSpPr>
            <a:spLocks noGrp="1"/>
          </p:cNvSpPr>
          <p:nvPr>
            <p:ph type="title"/>
          </p:nvPr>
        </p:nvSpPr>
        <p:spPr/>
        <p:txBody>
          <a:bodyPr/>
          <a:lstStyle/>
          <a:p>
            <a:r>
              <a:rPr lang="en-US" dirty="0" smtClean="0">
                <a:latin typeface="Arial" pitchFamily="34" charset="0"/>
                <a:ea typeface="Geneva"/>
                <a:cs typeface="Geneva"/>
              </a:rPr>
              <a:t>Quick Fix 4 – from Shannon Tsui</a:t>
            </a:r>
          </a:p>
        </p:txBody>
      </p:sp>
      <p:sp>
        <p:nvSpPr>
          <p:cNvPr id="5" name="Content Placeholder 4"/>
          <p:cNvSpPr>
            <a:spLocks noGrp="1"/>
          </p:cNvSpPr>
          <p:nvPr>
            <p:ph idx="1"/>
          </p:nvPr>
        </p:nvSpPr>
        <p:spPr>
          <a:xfrm>
            <a:off x="457200" y="1673310"/>
            <a:ext cx="8229600" cy="4603666"/>
          </a:xfrm>
        </p:spPr>
        <p:txBody>
          <a:bodyPr>
            <a:normAutofit/>
          </a:bodyPr>
          <a:lstStyle/>
          <a:p>
            <a:r>
              <a:rPr lang="en-US" sz="1800" dirty="0" smtClean="0">
                <a:solidFill>
                  <a:schemeClr val="tx1"/>
                </a:solidFill>
                <a:ea typeface="ＭＳ Ｐゴシック" pitchFamily="34" charset="-128"/>
              </a:rPr>
              <a:t>Requirement : </a:t>
            </a:r>
            <a:r>
              <a:rPr lang="en-US" sz="1800" b="0" dirty="0" smtClean="0">
                <a:solidFill>
                  <a:schemeClr val="tx1"/>
                </a:solidFill>
              </a:rPr>
              <a:t>00-OP-S0416</a:t>
            </a:r>
            <a:r>
              <a:rPr lang="en-US" sz="1800" b="0" dirty="0">
                <a:solidFill>
                  <a:schemeClr val="tx1"/>
                </a:solidFill>
              </a:rPr>
              <a:t>, 3.0 Definition </a:t>
            </a:r>
            <a:br>
              <a:rPr lang="en-US" sz="1800" b="0" dirty="0">
                <a:solidFill>
                  <a:schemeClr val="tx1"/>
                </a:solidFill>
              </a:rPr>
            </a:br>
            <a:r>
              <a:rPr lang="en-US" sz="1800" b="0" dirty="0">
                <a:solidFill>
                  <a:schemeClr val="tx1"/>
                </a:solidFill>
              </a:rPr>
              <a:t>Evaluator – Minimum L2 staff in Technical Competency </a:t>
            </a:r>
            <a:r>
              <a:rPr lang="en-US" sz="1800" b="0" dirty="0" err="1">
                <a:solidFill>
                  <a:schemeClr val="tx1"/>
                </a:solidFill>
              </a:rPr>
              <a:t>db</a:t>
            </a:r>
            <a:endParaRPr lang="en-US" sz="1800" b="0" dirty="0">
              <a:solidFill>
                <a:schemeClr val="tx1"/>
              </a:solidFill>
            </a:endParaRPr>
          </a:p>
          <a:p>
            <a:endParaRPr lang="en-US" sz="1800" b="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Non-compliance : </a:t>
            </a:r>
            <a:endParaRPr lang="en-US" sz="1800" dirty="0">
              <a:solidFill>
                <a:schemeClr val="tx1"/>
              </a:solidFill>
            </a:endParaRPr>
          </a:p>
          <a:p>
            <a:r>
              <a:rPr lang="en-US" sz="1800" b="0" dirty="0" smtClean="0">
                <a:solidFill>
                  <a:schemeClr val="tx1"/>
                </a:solidFill>
              </a:rPr>
              <a:t>	</a:t>
            </a:r>
            <a:r>
              <a:rPr lang="en-US" sz="1800" b="0" dirty="0">
                <a:solidFill>
                  <a:schemeClr val="tx1"/>
                </a:solidFill>
              </a:rPr>
              <a:t>Evaluator: Ming Tam (03515) - No XJYW TC level, No task assignment </a:t>
            </a:r>
          </a:p>
          <a:p>
            <a:r>
              <a:rPr lang="en-US" sz="1800" dirty="0">
                <a:solidFill>
                  <a:schemeClr val="tx1"/>
                </a:solidFill>
              </a:rPr>
              <a:t> </a:t>
            </a:r>
            <a:endParaRPr lang="en-US" sz="1800" dirty="0" smtClean="0">
              <a:solidFill>
                <a:schemeClr val="tx1"/>
              </a:solidFill>
            </a:endParaRPr>
          </a:p>
          <a:p>
            <a:r>
              <a:rPr lang="en-US" sz="1800" dirty="0" smtClean="0">
                <a:solidFill>
                  <a:schemeClr val="tx1"/>
                </a:solidFill>
                <a:ea typeface="ＭＳ Ｐゴシック" pitchFamily="34" charset="-128"/>
              </a:rPr>
              <a:t>Quick Fix: </a:t>
            </a:r>
            <a:r>
              <a:rPr lang="en-US" sz="1800" dirty="0"/>
              <a:t> </a:t>
            </a:r>
            <a:r>
              <a:rPr lang="en-US" sz="1800" b="0" dirty="0">
                <a:solidFill>
                  <a:schemeClr val="tx1"/>
                </a:solidFill>
              </a:rPr>
              <a:t>Ming was qualified as L2 by L3 with confirmation letter on 2015-05-08 and it was updated in Oracle.  </a:t>
            </a:r>
          </a:p>
          <a:p>
            <a:r>
              <a:rPr lang="en-US" sz="1800" b="0" dirty="0" smtClean="0">
                <a:solidFill>
                  <a:schemeClr val="tx1"/>
                </a:solidFill>
              </a:rPr>
              <a:t>	Due </a:t>
            </a:r>
            <a:r>
              <a:rPr lang="en-US" sz="1800" b="0" dirty="0">
                <a:solidFill>
                  <a:schemeClr val="tx1"/>
                </a:solidFill>
              </a:rPr>
              <a:t>to system error, this record was missed; a ticket will be opened to IT to solve this issue</a:t>
            </a:r>
            <a:r>
              <a:rPr lang="en-US" sz="1800" b="0" dirty="0" smtClean="0">
                <a:solidFill>
                  <a:schemeClr val="tx1"/>
                </a:solidFill>
              </a:rPr>
              <a:t>.</a:t>
            </a:r>
          </a:p>
          <a:p>
            <a:r>
              <a:rPr lang="en-US" sz="1800" dirty="0">
                <a:solidFill>
                  <a:schemeClr val="tx1"/>
                </a:solidFill>
                <a:ea typeface="ＭＳ Ｐゴシック" pitchFamily="34" charset="-128"/>
              </a:rPr>
              <a:t>	</a:t>
            </a:r>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Evidence : </a:t>
            </a:r>
            <a:r>
              <a:rPr lang="en-US" sz="1800" b="0" dirty="0" smtClean="0">
                <a:solidFill>
                  <a:schemeClr val="tx1"/>
                </a:solidFill>
              </a:rPr>
              <a:t>Project </a:t>
            </a:r>
            <a:r>
              <a:rPr lang="en-US" sz="1800" b="0" dirty="0">
                <a:solidFill>
                  <a:schemeClr val="tx1"/>
                </a:solidFill>
              </a:rPr>
              <a:t>4787186695</a:t>
            </a:r>
            <a:endParaRPr lang="en-US" sz="1800" b="0" dirty="0" smtClean="0">
              <a:solidFill>
                <a:schemeClr val="tx1"/>
              </a:solidFill>
              <a:ea typeface="ＭＳ Ｐゴシック" pitchFamily="34" charset="-128"/>
            </a:endParaRPr>
          </a:p>
          <a:p>
            <a:endParaRPr lang="en-US" sz="1800" dirty="0" smtClean="0">
              <a:solidFill>
                <a:schemeClr val="tx1"/>
              </a:solidFill>
              <a:ea typeface="ＭＳ Ｐゴシック" pitchFamily="34" charset="-128"/>
            </a:endParaRPr>
          </a:p>
          <a:p>
            <a:r>
              <a:rPr lang="en-US" sz="1800" dirty="0" smtClean="0">
                <a:solidFill>
                  <a:schemeClr val="tx1"/>
                </a:solidFill>
                <a:ea typeface="ＭＳ Ｐゴシック" pitchFamily="34" charset="-128"/>
              </a:rPr>
              <a:t>Responsible Person : </a:t>
            </a:r>
            <a:r>
              <a:rPr lang="en-US" sz="1800" b="0" dirty="0" smtClean="0">
                <a:solidFill>
                  <a:schemeClr val="tx1"/>
                </a:solidFill>
              </a:rPr>
              <a:t>3009ANWT</a:t>
            </a:r>
            <a:endParaRPr lang="en-US" sz="1800" b="0" dirty="0">
              <a:solidFill>
                <a:schemeClr val="tx1"/>
              </a:solidFill>
            </a:endParaRPr>
          </a:p>
          <a:p>
            <a:endParaRPr lang="en-US" sz="1800" dirty="0" smtClean="0">
              <a:solidFill>
                <a:schemeClr val="tx1"/>
              </a:solidFill>
              <a:ea typeface="ＭＳ Ｐゴシック" pitchFamily="34" charset="-128"/>
            </a:endParaRPr>
          </a:p>
        </p:txBody>
      </p:sp>
      <p:sp>
        <p:nvSpPr>
          <p:cNvPr id="6" name="Rectangle 5"/>
          <p:cNvSpPr/>
          <p:nvPr/>
        </p:nvSpPr>
        <p:spPr>
          <a:xfrm>
            <a:off x="6052596" y="5251638"/>
            <a:ext cx="1992854"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Fixe</a:t>
            </a: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99258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UL_Basic_011010">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2804</TotalTime>
  <Words>838</Words>
  <Application>Microsoft Office PowerPoint</Application>
  <PresentationFormat>On-screen Show (4:3)</PresentationFormat>
  <Paragraphs>165</Paragraphs>
  <Slides>14</Slides>
  <Notes>0</Notes>
  <HiddenSlides>0</HiddenSlides>
  <MMClips>0</MMClips>
  <ScaleCrop>false</ScaleCrop>
  <HeadingPairs>
    <vt:vector size="6" baseType="variant">
      <vt:variant>
        <vt:lpstr>Theme</vt:lpstr>
      </vt:variant>
      <vt:variant>
        <vt:i4>2</vt:i4>
      </vt:variant>
      <vt:variant>
        <vt:lpstr>Embedded OLE Servers</vt:lpstr>
      </vt:variant>
      <vt:variant>
        <vt:i4>3</vt:i4>
      </vt:variant>
      <vt:variant>
        <vt:lpstr>Slide Titles</vt:lpstr>
      </vt:variant>
      <vt:variant>
        <vt:i4>14</vt:i4>
      </vt:variant>
    </vt:vector>
  </HeadingPairs>
  <TitlesOfParts>
    <vt:vector size="19" baseType="lpstr">
      <vt:lpstr>ULTemplate</vt:lpstr>
      <vt:lpstr>UL_Basic_011010</vt:lpstr>
      <vt:lpstr>Acrobat Document</vt:lpstr>
      <vt:lpstr>Adobe Acrobat Document</vt:lpstr>
      <vt:lpstr>Microsoft Excel Worksheet</vt:lpstr>
      <vt:lpstr>Annual Internal Quality Audit - Closing Meeting</vt:lpstr>
      <vt:lpstr>Observation 1 – from Ringo Yu</vt:lpstr>
      <vt:lpstr>Observation 2 –  from Brian Wong</vt:lpstr>
      <vt:lpstr>Observation 3 – from Else Man</vt:lpstr>
      <vt:lpstr>Observation 4 – from Else Man</vt:lpstr>
      <vt:lpstr>Quick Fix 1 –  from Else Man</vt:lpstr>
      <vt:lpstr>Quick Fix 2 – from Shannon Tsui</vt:lpstr>
      <vt:lpstr>Quick Fix 3 – from Shannon Tsui</vt:lpstr>
      <vt:lpstr>Quick Fix 4 – from Shannon Tsui</vt:lpstr>
      <vt:lpstr>Quick Fix 5 – from Shannon Tsui</vt:lpstr>
      <vt:lpstr>Quick Fix 6 – from Shannon Tsui</vt:lpstr>
      <vt:lpstr>Quick Fix 7 – from Brian Wong</vt:lpstr>
      <vt:lpstr>Area for Improvement 1 – from Brian Wong</vt:lpstr>
      <vt:lpstr>Area for Improvement 2 –  from Paul Ip</vt:lpstr>
    </vt:vector>
  </TitlesOfParts>
  <Company>Rasputin School of Magic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Helvetica bold 30 pts two lines</dc:title>
  <dc:creator>T. Player</dc:creator>
  <cp:lastModifiedBy>Li, Simy</cp:lastModifiedBy>
  <cp:revision>146</cp:revision>
  <dcterms:created xsi:type="dcterms:W3CDTF">2010-12-21T03:48:07Z</dcterms:created>
  <dcterms:modified xsi:type="dcterms:W3CDTF">2016-02-15T08:12:09Z</dcterms:modified>
</cp:coreProperties>
</file>