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024" r:id="rId2"/>
    <p:sldMasterId id="2147484075" r:id="rId3"/>
    <p:sldMasterId id="2147484086" r:id="rId4"/>
    <p:sldMasterId id="2147484097" r:id="rId5"/>
    <p:sldMasterId id="2147484108" r:id="rId6"/>
  </p:sldMasterIdLst>
  <p:notesMasterIdLst>
    <p:notesMasterId r:id="rId34"/>
  </p:notesMasterIdLst>
  <p:sldIdLst>
    <p:sldId id="256" r:id="rId7"/>
    <p:sldId id="312" r:id="rId8"/>
    <p:sldId id="313" r:id="rId9"/>
    <p:sldId id="314" r:id="rId10"/>
    <p:sldId id="311" r:id="rId11"/>
    <p:sldId id="288" r:id="rId12"/>
    <p:sldId id="296" r:id="rId13"/>
    <p:sldId id="293" r:id="rId14"/>
    <p:sldId id="298" r:id="rId15"/>
    <p:sldId id="299" r:id="rId16"/>
    <p:sldId id="300" r:id="rId17"/>
    <p:sldId id="301" r:id="rId18"/>
    <p:sldId id="302" r:id="rId19"/>
    <p:sldId id="307" r:id="rId20"/>
    <p:sldId id="308" r:id="rId21"/>
    <p:sldId id="309" r:id="rId22"/>
    <p:sldId id="310" r:id="rId23"/>
    <p:sldId id="317" r:id="rId24"/>
    <p:sldId id="318" r:id="rId25"/>
    <p:sldId id="315" r:id="rId26"/>
    <p:sldId id="316" r:id="rId27"/>
    <p:sldId id="319" r:id="rId28"/>
    <p:sldId id="320" r:id="rId29"/>
    <p:sldId id="303" r:id="rId30"/>
    <p:sldId id="306" r:id="rId31"/>
    <p:sldId id="304" r:id="rId32"/>
    <p:sldId id="305" r:id="rId3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C547"/>
    <a:srgbClr val="6EC1BC"/>
    <a:srgbClr val="F18307"/>
    <a:srgbClr val="459D2D"/>
    <a:srgbClr val="1B808E"/>
    <a:srgbClr val="C10036"/>
    <a:srgbClr val="FDC835"/>
    <a:srgbClr val="93C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6" d="100"/>
          <a:sy n="66" d="100"/>
        </p:scale>
        <p:origin x="-546"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7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C5D754DD-ADDD-44B9-8907-9D8D04F99487}" type="datetime1">
              <a:rPr lang="en-US"/>
              <a:pPr>
                <a:defRPr/>
              </a:pPr>
              <a:t>3/27/2014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6E127C84-062C-4090-8CDB-0DB95174C506}" type="slidenum">
              <a:rPr lang="en-US"/>
              <a:pPr>
                <a:defRPr/>
              </a:pPr>
              <a:t>‹#›</a:t>
            </a:fld>
            <a:endParaRPr lang="en-US"/>
          </a:p>
        </p:txBody>
      </p:sp>
    </p:spTree>
    <p:extLst>
      <p:ext uri="{BB962C8B-B14F-4D97-AF65-F5344CB8AC3E}">
        <p14:creationId xmlns:p14="http://schemas.microsoft.com/office/powerpoint/2010/main" val="7102169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ＭＳ Ｐゴシック" charset="0"/>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E127C84-062C-4090-8CDB-0DB95174C506}" type="slidenum">
              <a:rPr lang="en-US" smtClean="0"/>
              <a:pPr>
                <a:defRPr/>
              </a:pPr>
              <a:t>4</a:t>
            </a:fld>
            <a:endParaRPr lang="en-US"/>
          </a:p>
        </p:txBody>
      </p:sp>
    </p:spTree>
    <p:extLst>
      <p:ext uri="{BB962C8B-B14F-4D97-AF65-F5344CB8AC3E}">
        <p14:creationId xmlns:p14="http://schemas.microsoft.com/office/powerpoint/2010/main" val="1907114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29057" indent="-280406" eaLnBrk="0" hangingPunct="0">
              <a:defRPr>
                <a:solidFill>
                  <a:schemeClr val="tx1"/>
                </a:solidFill>
                <a:latin typeface="Arial" charset="0"/>
                <a:ea typeface="Osaka" pitchFamily="1" charset="-128"/>
              </a:defRPr>
            </a:lvl2pPr>
            <a:lvl3pPr marL="1121626" indent="-224325" eaLnBrk="0" hangingPunct="0">
              <a:defRPr>
                <a:solidFill>
                  <a:schemeClr val="tx1"/>
                </a:solidFill>
                <a:latin typeface="Arial" charset="0"/>
                <a:ea typeface="Osaka" pitchFamily="1" charset="-128"/>
              </a:defRPr>
            </a:lvl3pPr>
            <a:lvl4pPr marL="1570276" indent="-224325" eaLnBrk="0" hangingPunct="0">
              <a:defRPr>
                <a:solidFill>
                  <a:schemeClr val="tx1"/>
                </a:solidFill>
                <a:latin typeface="Arial" charset="0"/>
                <a:ea typeface="Osaka" pitchFamily="1" charset="-128"/>
              </a:defRPr>
            </a:lvl4pPr>
            <a:lvl5pPr marL="2018927" indent="-224325" eaLnBrk="0" hangingPunct="0">
              <a:defRPr>
                <a:solidFill>
                  <a:schemeClr val="tx1"/>
                </a:solidFill>
                <a:latin typeface="Arial" charset="0"/>
                <a:ea typeface="Osaka" pitchFamily="1" charset="-128"/>
              </a:defRPr>
            </a:lvl5pPr>
            <a:lvl6pPr marL="2467577" indent="-224325" eaLnBrk="0" fontAlgn="base" hangingPunct="0">
              <a:spcBef>
                <a:spcPct val="0"/>
              </a:spcBef>
              <a:spcAft>
                <a:spcPct val="0"/>
              </a:spcAft>
              <a:defRPr>
                <a:solidFill>
                  <a:schemeClr val="tx1"/>
                </a:solidFill>
                <a:latin typeface="Arial" charset="0"/>
                <a:ea typeface="Osaka" pitchFamily="1" charset="-128"/>
              </a:defRPr>
            </a:lvl6pPr>
            <a:lvl7pPr marL="2916227" indent="-224325" eaLnBrk="0" fontAlgn="base" hangingPunct="0">
              <a:spcBef>
                <a:spcPct val="0"/>
              </a:spcBef>
              <a:spcAft>
                <a:spcPct val="0"/>
              </a:spcAft>
              <a:defRPr>
                <a:solidFill>
                  <a:schemeClr val="tx1"/>
                </a:solidFill>
                <a:latin typeface="Arial" charset="0"/>
                <a:ea typeface="Osaka" pitchFamily="1" charset="-128"/>
              </a:defRPr>
            </a:lvl7pPr>
            <a:lvl8pPr marL="3364878" indent="-224325" eaLnBrk="0" fontAlgn="base" hangingPunct="0">
              <a:spcBef>
                <a:spcPct val="0"/>
              </a:spcBef>
              <a:spcAft>
                <a:spcPct val="0"/>
              </a:spcAft>
              <a:defRPr>
                <a:solidFill>
                  <a:schemeClr val="tx1"/>
                </a:solidFill>
                <a:latin typeface="Arial" charset="0"/>
                <a:ea typeface="Osaka" pitchFamily="1" charset="-128"/>
              </a:defRPr>
            </a:lvl8pPr>
            <a:lvl9pPr marL="3813528" indent="-224325"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054D40C5-46B9-48EF-9A79-4E40AF53AD04}" type="slidenum">
              <a:rPr lang="en-US" smtClean="0">
                <a:solidFill>
                  <a:prstClr val="black"/>
                </a:solidFill>
              </a:rPr>
              <a:pPr eaLnBrk="1" hangingPunct="1"/>
              <a:t>26</a:t>
            </a:fld>
            <a:endParaRPr lang="en-US" smtClean="0">
              <a:solidFill>
                <a:prstClr val="black"/>
              </a:solidFill>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smtClean="0">
                <a:solidFill>
                  <a:schemeClr val="bg1"/>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462021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940867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6"/>
          <p:cNvSpPr txBox="1">
            <a:spLocks noChangeArrowheads="1"/>
          </p:cNvSpPr>
          <p:nvPr userDrawn="1"/>
        </p:nvSpPr>
        <p:spPr bwMode="auto">
          <a:xfrm>
            <a:off x="457200" y="6423025"/>
            <a:ext cx="23431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z="1000">
                <a:solidFill>
                  <a:srgbClr val="FFFFFF"/>
                </a:solidFill>
                <a:cs typeface="Arial" pitchFamily="34" charset="0"/>
              </a:rPr>
              <a:t>© 2011 Underwriters Laboratories Inc.</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263216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6"/>
          <p:cNvSpPr txBox="1">
            <a:spLocks noChangeArrowheads="1"/>
          </p:cNvSpPr>
          <p:nvPr userDrawn="1"/>
        </p:nvSpPr>
        <p:spPr bwMode="auto">
          <a:xfrm>
            <a:off x="457200" y="6423025"/>
            <a:ext cx="23431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z="1000">
                <a:solidFill>
                  <a:srgbClr val="000000"/>
                </a:solidFill>
                <a:cs typeface="Arial" pitchFamily="34" charset="0"/>
              </a:rPr>
              <a:t>© 2011 Underwriters Laboratories Inc.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881390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atin typeface="Arial" pitchFamily="34" charset="0"/>
              </a:defRPr>
            </a:lvl1pPr>
          </a:lstStyle>
          <a:p>
            <a:pPr>
              <a:defRPr/>
            </a:pPr>
            <a:fld id="{1707170F-AF50-4E08-B7A4-957C6C87B702}" type="slidenum">
              <a:rPr lang="en-US"/>
              <a:pPr>
                <a:defRPr/>
              </a:pPr>
              <a:t>‹#›</a:t>
            </a:fld>
            <a:endParaRPr lang="en-US"/>
          </a:p>
        </p:txBody>
      </p:sp>
    </p:spTree>
    <p:extLst>
      <p:ext uri="{BB962C8B-B14F-4D97-AF65-F5344CB8AC3E}">
        <p14:creationId xmlns:p14="http://schemas.microsoft.com/office/powerpoint/2010/main" val="2248060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atin typeface="Arial" pitchFamily="34" charset="0"/>
              </a:defRPr>
            </a:lvl1pPr>
          </a:lstStyle>
          <a:p>
            <a:pPr>
              <a:defRPr/>
            </a:pPr>
            <a:fld id="{46A874E2-594A-4A2C-B135-D6AB696AEA25}" type="slidenum">
              <a:rPr lang="en-US"/>
              <a:pPr>
                <a:defRPr/>
              </a:pPr>
              <a:t>‹#›</a:t>
            </a:fld>
            <a:endParaRPr lang="en-US"/>
          </a:p>
        </p:txBody>
      </p:sp>
    </p:spTree>
    <p:extLst>
      <p:ext uri="{BB962C8B-B14F-4D97-AF65-F5344CB8AC3E}">
        <p14:creationId xmlns:p14="http://schemas.microsoft.com/office/powerpoint/2010/main" val="1895969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atin typeface="Arial" pitchFamily="34" charset="0"/>
              </a:defRPr>
            </a:lvl1pPr>
          </a:lstStyle>
          <a:p>
            <a:pPr>
              <a:defRPr/>
            </a:pPr>
            <a:fld id="{1076C679-0B04-4AC3-9D97-A6C2E4EC16ED}" type="slidenum">
              <a:rPr lang="en-US"/>
              <a:pPr>
                <a:defRPr/>
              </a:pPr>
              <a:t>‹#›</a:t>
            </a:fld>
            <a:endParaRPr lang="en-US"/>
          </a:p>
        </p:txBody>
      </p:sp>
    </p:spTree>
    <p:extLst>
      <p:ext uri="{BB962C8B-B14F-4D97-AF65-F5344CB8AC3E}">
        <p14:creationId xmlns:p14="http://schemas.microsoft.com/office/powerpoint/2010/main" val="2878905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ＭＳ Ｐゴシック" pitchFamily="34" charset="-128"/>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97063357"/>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atin typeface="Arial" pitchFamily="34" charset="0"/>
              </a:defRPr>
            </a:lvl1pPr>
          </a:lstStyle>
          <a:p>
            <a:pPr>
              <a:defRPr/>
            </a:pPr>
            <a:fld id="{E447F64E-3E24-4FE1-A895-8CEAFFD60B87}" type="slidenum">
              <a:rPr lang="en-US"/>
              <a:pPr>
                <a:defRPr/>
              </a:pPr>
              <a:t>‹#›</a:t>
            </a:fld>
            <a:endParaRPr lang="en-US"/>
          </a:p>
        </p:txBody>
      </p:sp>
    </p:spTree>
    <p:extLst>
      <p:ext uri="{BB962C8B-B14F-4D97-AF65-F5344CB8AC3E}">
        <p14:creationId xmlns:p14="http://schemas.microsoft.com/office/powerpoint/2010/main" val="3757006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atin typeface="Arial" pitchFamily="34" charset="0"/>
              </a:defRPr>
            </a:lvl1pPr>
          </a:lstStyle>
          <a:p>
            <a:pPr>
              <a:defRPr/>
            </a:pPr>
            <a:fld id="{B341B691-302A-491A-A159-CA3A900A9188}" type="slidenum">
              <a:rPr lang="en-US"/>
              <a:pPr>
                <a:defRPr/>
              </a:pPr>
              <a:t>‹#›</a:t>
            </a:fld>
            <a:endParaRPr lang="en-US"/>
          </a:p>
        </p:txBody>
      </p:sp>
    </p:spTree>
    <p:extLst>
      <p:ext uri="{BB962C8B-B14F-4D97-AF65-F5344CB8AC3E}">
        <p14:creationId xmlns:p14="http://schemas.microsoft.com/office/powerpoint/2010/main" val="3604904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atin typeface="Arial" pitchFamily="34" charset="0"/>
              </a:defRPr>
            </a:lvl1pPr>
          </a:lstStyle>
          <a:p>
            <a:pPr>
              <a:defRPr/>
            </a:pPr>
            <a:fld id="{1DD98C81-0B96-40B4-B3BA-C4A6C25548F0}" type="slidenum">
              <a:rPr lang="en-US"/>
              <a:pPr>
                <a:defRPr/>
              </a:pPr>
              <a:t>‹#›</a:t>
            </a:fld>
            <a:endParaRPr lang="en-US"/>
          </a:p>
        </p:txBody>
      </p:sp>
    </p:spTree>
    <p:extLst>
      <p:ext uri="{BB962C8B-B14F-4D97-AF65-F5344CB8AC3E}">
        <p14:creationId xmlns:p14="http://schemas.microsoft.com/office/powerpoint/2010/main" val="143466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smtClean="0"/>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511280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271848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srcRect r="16216"/>
          <a:stretch>
            <a:fillRect/>
          </a:stretch>
        </p:blipFill>
        <p:spPr bwMode="invGray">
          <a:xfrm>
            <a:off x="6308725" y="328613"/>
            <a:ext cx="2835275" cy="3384550"/>
          </a:xfrm>
          <a:prstGeom prst="rect">
            <a:avLst/>
          </a:prstGeom>
          <a:noFill/>
          <a:ln w="9525">
            <a:noFill/>
            <a:miter lim="800000"/>
            <a:headEnd/>
            <a:tailEnd/>
          </a:ln>
        </p:spPr>
      </p:pic>
      <p:sp>
        <p:nvSpPr>
          <p:cNvPr id="5" name="TextBox 4"/>
          <p:cNvSpPr txBox="1"/>
          <p:nvPr userDrawn="1"/>
        </p:nvSpPr>
        <p:spPr>
          <a:xfrm>
            <a:off x="457200" y="6423025"/>
            <a:ext cx="2343898" cy="246221"/>
          </a:xfrm>
          <a:prstGeom prst="rect">
            <a:avLst/>
          </a:prstGeom>
          <a:noFill/>
        </p:spPr>
        <p:txBody>
          <a:bodyPr wrap="none">
            <a:spAutoFit/>
          </a:bodyPr>
          <a:lstStyle/>
          <a:p>
            <a:pPr>
              <a:defRPr/>
            </a:pPr>
            <a:r>
              <a:rPr lang="en-US" sz="1000" dirty="0">
                <a:solidFill>
                  <a:prstClr val="white"/>
                </a:solidFill>
                <a:ea typeface="Geneva" charset="-128"/>
                <a:cs typeface="Arial" pitchFamily="34" charset="0"/>
              </a:rPr>
              <a:t>© 2011</a:t>
            </a:r>
            <a:r>
              <a:rPr lang="en-US" sz="1000" dirty="0" smtClean="0">
                <a:solidFill>
                  <a:prstClr val="white"/>
                </a:solidFill>
                <a:ea typeface="Geneva" charset="-128"/>
                <a:cs typeface="Arial" pitchFamily="34" charset="0"/>
              </a:rPr>
              <a:t> Underwriters Laboratories Inc.</a:t>
            </a:r>
            <a:endParaRPr lang="en-US" sz="1000" dirty="0">
              <a:solidFill>
                <a:prstClr val="white"/>
              </a:solidFill>
              <a:ea typeface="Geneva" charset="-128"/>
              <a:cs typeface="Arial" pitchFamily="34" charset="0"/>
            </a:endParaRP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006854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r="16216"/>
          <a:stretch>
            <a:fillRect/>
          </a:stretch>
        </p:blipFill>
        <p:spPr bwMode="auto">
          <a:xfrm>
            <a:off x="6308725" y="328613"/>
            <a:ext cx="2835275" cy="3384550"/>
          </a:xfrm>
          <a:prstGeom prst="rect">
            <a:avLst/>
          </a:prstGeom>
          <a:noFill/>
          <a:ln w="9525">
            <a:noFill/>
            <a:miter lim="800000"/>
            <a:headEnd/>
            <a:tailEnd/>
          </a:ln>
        </p:spPr>
      </p:pic>
      <p:sp>
        <p:nvSpPr>
          <p:cNvPr id="5" name="TextBox 4"/>
          <p:cNvSpPr txBox="1"/>
          <p:nvPr userDrawn="1"/>
        </p:nvSpPr>
        <p:spPr>
          <a:xfrm>
            <a:off x="457200" y="6423025"/>
            <a:ext cx="2343898" cy="246221"/>
          </a:xfrm>
          <a:prstGeom prst="rect">
            <a:avLst/>
          </a:prstGeom>
          <a:noFill/>
        </p:spPr>
        <p:txBody>
          <a:bodyPr wrap="none">
            <a:spAutoFit/>
          </a:bodyPr>
          <a:lstStyle/>
          <a:p>
            <a:pPr>
              <a:defRPr/>
            </a:pPr>
            <a:r>
              <a:rPr lang="en-US" sz="1000" dirty="0">
                <a:solidFill>
                  <a:srgbClr val="000000"/>
                </a:solidFill>
                <a:ea typeface="Geneva" charset="-128"/>
                <a:cs typeface="Arial" pitchFamily="34" charset="0"/>
              </a:rPr>
              <a:t>© 2011 </a:t>
            </a:r>
            <a:r>
              <a:rPr lang="en-US" sz="1000" dirty="0" smtClean="0">
                <a:solidFill>
                  <a:srgbClr val="000000"/>
                </a:solidFill>
                <a:ea typeface="Geneva" charset="-128"/>
                <a:cs typeface="Arial" pitchFamily="34" charset="0"/>
              </a:rPr>
              <a:t>Underwriters </a:t>
            </a:r>
            <a:r>
              <a:rPr lang="en-US" sz="1000" dirty="0">
                <a:solidFill>
                  <a:srgbClr val="000000"/>
                </a:solidFill>
                <a:ea typeface="Geneva" charset="-128"/>
                <a:cs typeface="Arial" pitchFamily="34" charset="0"/>
              </a:rPr>
              <a:t>Laboratories Inc.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3138896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0770391B-8EF0-9F4B-B69F-D9A6DF8C300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959468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941A1CB8-17E8-144A-A864-A2EE2A65067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004908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r="79"/>
          <a:stretch>
            <a:fillRect/>
          </a:stretch>
        </p:blipFill>
        <p:spPr bwMode="auto">
          <a:xfrm>
            <a:off x="7132638" y="274638"/>
            <a:ext cx="1646237" cy="1647825"/>
          </a:xfrm>
          <a:prstGeom prst="rect">
            <a:avLst/>
          </a:prstGeom>
          <a:noFill/>
          <a:ln w="9525">
            <a:noFill/>
            <a:miter lim="800000"/>
            <a:headEnd/>
            <a:tailEnd/>
          </a:ln>
        </p:spPr>
      </p:pic>
      <p:pic>
        <p:nvPicPr>
          <p:cNvPr id="5" name="Picture 7"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6C178721-1EA3-3E4C-9E84-52CF27FF191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759250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a:solidFill>
                <a:srgbClr val="FFFFFF"/>
              </a:solidFill>
              <a:ea typeface="Arial" charset="0"/>
              <a:cs typeface="Arial" charset="0"/>
            </a:endParaRPr>
          </a:p>
        </p:txBody>
      </p:sp>
      <p:pic>
        <p:nvPicPr>
          <p:cNvPr id="4" name="Picture 6" descr="ul_pattern.pdf"/>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46640361"/>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329A7B29-E2D0-BD48-BD30-C56420D47F2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242661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8C3FFDBD-2DF8-1B42-A729-8F5DFCC2309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092810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pPr>
              <a:defRPr/>
            </a:pPr>
            <a:fld id="{EA2B811C-29CB-2D41-B474-833BE409555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87925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15F9E42E-BB48-4E09-816E-D023A86AD40E}" type="slidenum">
              <a:rPr lang="en-US"/>
              <a:pPr>
                <a:defRPr/>
              </a:pPr>
              <a:t>‹#›</a:t>
            </a:fld>
            <a:endParaRPr lang="en-US"/>
          </a:p>
        </p:txBody>
      </p:sp>
    </p:spTree>
    <p:extLst>
      <p:ext uri="{BB962C8B-B14F-4D97-AF65-F5344CB8AC3E}">
        <p14:creationId xmlns:p14="http://schemas.microsoft.com/office/powerpoint/2010/main" val="37721589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srcRect/>
          <a:stretch>
            <a:fillRect/>
          </a:stretch>
        </p:blipFill>
        <p:spPr bwMode="auto">
          <a:xfrm>
            <a:off x="7881938" y="482600"/>
            <a:ext cx="804862" cy="806450"/>
          </a:xfrm>
          <a:prstGeom prst="rect">
            <a:avLst/>
          </a:prstGeom>
          <a:noFill/>
          <a:ln w="9525">
            <a:noFill/>
            <a:miter lim="800000"/>
            <a:headEnd/>
            <a:tailEnd/>
          </a:ln>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5277339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smtClean="0">
                <a:solidFill>
                  <a:prstClr val="white"/>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6636589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smtClean="0">
                <a:solidFill>
                  <a:srgbClr val="000000"/>
                </a:solidFill>
              </a:rPr>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5523030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15F9E42E-BB48-4E09-816E-D023A86AD40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773490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8E3A1DD4-EA83-4900-9F5D-1EDB6843062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753266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9F0EC692-E5E0-4349-9D77-18FD5865E11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279587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34" charset="-128"/>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66111040"/>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76440536-2B09-446D-A9DF-451543DF105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767945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381B2C66-527F-4330-8C88-4270C3850F4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147485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308C854B-934D-4DDB-8FCF-BD4D31616E6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21387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8E3A1DD4-EA83-4900-9F5D-1EDB68430629}" type="slidenum">
              <a:rPr lang="en-US"/>
              <a:pPr>
                <a:defRPr/>
              </a:pPr>
              <a:t>‹#›</a:t>
            </a:fld>
            <a:endParaRPr lang="en-US"/>
          </a:p>
        </p:txBody>
      </p:sp>
    </p:spTree>
    <p:extLst>
      <p:ext uri="{BB962C8B-B14F-4D97-AF65-F5344CB8AC3E}">
        <p14:creationId xmlns:p14="http://schemas.microsoft.com/office/powerpoint/2010/main" val="27241835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441283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smtClean="0">
                <a:solidFill>
                  <a:prstClr val="white"/>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2952982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smtClean="0">
                <a:solidFill>
                  <a:srgbClr val="000000"/>
                </a:solidFill>
              </a:rPr>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3678049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15F9E42E-BB48-4E09-816E-D023A86AD40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54033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8E3A1DD4-EA83-4900-9F5D-1EDB6843062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015527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9F0EC692-E5E0-4349-9D77-18FD5865E11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104320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34" charset="-128"/>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36595986"/>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76440536-2B09-446D-A9DF-451543DF105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846771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381B2C66-527F-4330-8C88-4270C3850F4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825660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308C854B-934D-4DDB-8FCF-BD4D31616E6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0655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9F0EC692-E5E0-4349-9D77-18FD5865E11D}" type="slidenum">
              <a:rPr lang="en-US"/>
              <a:pPr>
                <a:defRPr/>
              </a:pPr>
              <a:t>‹#›</a:t>
            </a:fld>
            <a:endParaRPr lang="en-US"/>
          </a:p>
        </p:txBody>
      </p:sp>
    </p:spTree>
    <p:extLst>
      <p:ext uri="{BB962C8B-B14F-4D97-AF65-F5344CB8AC3E}">
        <p14:creationId xmlns:p14="http://schemas.microsoft.com/office/powerpoint/2010/main" val="41217150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544746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smtClean="0">
                <a:solidFill>
                  <a:prstClr val="white"/>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1931703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smtClean="0">
                <a:solidFill>
                  <a:srgbClr val="000000"/>
                </a:solidFill>
              </a:rPr>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894963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15F9E42E-BB48-4E09-816E-D023A86AD40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619025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8E3A1DD4-EA83-4900-9F5D-1EDB6843062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227938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9F0EC692-E5E0-4349-9D77-18FD5865E11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0018676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34" charset="-128"/>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17972457"/>
      </p:ext>
    </p:extLst>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76440536-2B09-446D-A9DF-451543DF105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3107380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381B2C66-527F-4330-8C88-4270C3850F4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964220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308C854B-934D-4DDB-8FCF-BD4D31616E6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7672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34" charset="-128"/>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36678294"/>
      </p:ext>
    </p:extLst>
  </p:cSld>
  <p:clrMapOvr>
    <a:overrideClrMapping bg1="lt1" tx1="dk1" bg2="lt2" tx2="dk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75651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76440536-2B09-446D-A9DF-451543DF105B}" type="slidenum">
              <a:rPr lang="en-US"/>
              <a:pPr>
                <a:defRPr/>
              </a:pPr>
              <a:t>‹#›</a:t>
            </a:fld>
            <a:endParaRPr lang="en-US"/>
          </a:p>
        </p:txBody>
      </p:sp>
    </p:spTree>
    <p:extLst>
      <p:ext uri="{BB962C8B-B14F-4D97-AF65-F5344CB8AC3E}">
        <p14:creationId xmlns:p14="http://schemas.microsoft.com/office/powerpoint/2010/main" val="1150022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381B2C66-527F-4330-8C88-4270C3850F4C}" type="slidenum">
              <a:rPr lang="en-US"/>
              <a:pPr>
                <a:defRPr/>
              </a:pPr>
              <a:t>‹#›</a:t>
            </a:fld>
            <a:endParaRPr lang="en-US"/>
          </a:p>
        </p:txBody>
      </p:sp>
    </p:spTree>
    <p:extLst>
      <p:ext uri="{BB962C8B-B14F-4D97-AF65-F5344CB8AC3E}">
        <p14:creationId xmlns:p14="http://schemas.microsoft.com/office/powerpoint/2010/main" val="212786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308C854B-934D-4DDB-8FCF-BD4D31616E60}" type="slidenum">
              <a:rPr lang="en-US"/>
              <a:pPr>
                <a:defRPr/>
              </a:pPr>
              <a:t>‹#›</a:t>
            </a:fld>
            <a:endParaRPr lang="en-US"/>
          </a:p>
        </p:txBody>
      </p:sp>
    </p:spTree>
    <p:extLst>
      <p:ext uri="{BB962C8B-B14F-4D97-AF65-F5344CB8AC3E}">
        <p14:creationId xmlns:p14="http://schemas.microsoft.com/office/powerpoint/2010/main" val="3675745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4.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theme" Target="../theme/theme5.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theme" Target="../theme/theme6.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a:defRPr/>
            </a:pPr>
            <a:fld id="{304F9428-8A7A-421E-B5D5-4E23C71E55C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55" r:id="rId1"/>
    <p:sldLayoutId id="2147484056" r:id="rId2"/>
    <p:sldLayoutId id="2147484057" r:id="rId3"/>
    <p:sldLayoutId id="2147484058" r:id="rId4"/>
    <p:sldLayoutId id="2147484059" r:id="rId5"/>
    <p:sldLayoutId id="2147484060" r:id="rId6"/>
    <p:sldLayoutId id="2147484061" r:id="rId7"/>
    <p:sldLayoutId id="2147484062" r:id="rId8"/>
    <p:sldLayoutId id="2147484063" r:id="rId9"/>
    <p:sldLayoutId id="2147484064"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000000"/>
                </a:solidFill>
                <a:latin typeface="Arial" charset="0"/>
              </a:defRPr>
            </a:lvl1pPr>
          </a:lstStyle>
          <a:p>
            <a:pPr>
              <a:defRPr/>
            </a:pPr>
            <a:fld id="{3944180C-399E-4819-BC38-A345FA7CBD5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Lst>
  <p:hf hdr="0"/>
  <p:txStyles>
    <p:titleStyle>
      <a:lvl1pPr algn="l" defTabSz="457200" rtl="0" fontAlgn="base">
        <a:spcBef>
          <a:spcPct val="0"/>
        </a:spcBef>
        <a:spcAft>
          <a:spcPct val="0"/>
        </a:spcAft>
        <a:defRPr sz="2800" b="1" kern="1200">
          <a:solidFill>
            <a:schemeClr val="accent1"/>
          </a:solidFill>
          <a:latin typeface="Arial"/>
          <a:ea typeface="Geneva" charset="-128"/>
          <a:cs typeface="Geneva" charset="0"/>
        </a:defRPr>
      </a:lvl1pPr>
      <a:lvl2pPr algn="l" defTabSz="457200" rtl="0" fontAlgn="base">
        <a:spcBef>
          <a:spcPct val="0"/>
        </a:spcBef>
        <a:spcAft>
          <a:spcPct val="0"/>
        </a:spcAft>
        <a:defRPr sz="2800" b="1">
          <a:solidFill>
            <a:schemeClr val="accent1"/>
          </a:solidFill>
          <a:latin typeface="Arial" charset="0"/>
          <a:ea typeface="Geneva" charset="-128"/>
          <a:cs typeface="Geneva" charset="0"/>
        </a:defRPr>
      </a:lvl2pPr>
      <a:lvl3pPr algn="l" defTabSz="457200" rtl="0" fontAlgn="base">
        <a:spcBef>
          <a:spcPct val="0"/>
        </a:spcBef>
        <a:spcAft>
          <a:spcPct val="0"/>
        </a:spcAft>
        <a:defRPr sz="2800" b="1">
          <a:solidFill>
            <a:schemeClr val="accent1"/>
          </a:solidFill>
          <a:latin typeface="Arial" charset="0"/>
          <a:ea typeface="Geneva" charset="-128"/>
          <a:cs typeface="Geneva" charset="0"/>
        </a:defRPr>
      </a:lvl3pPr>
      <a:lvl4pPr algn="l" defTabSz="457200" rtl="0" fontAlgn="base">
        <a:spcBef>
          <a:spcPct val="0"/>
        </a:spcBef>
        <a:spcAft>
          <a:spcPct val="0"/>
        </a:spcAft>
        <a:defRPr sz="2800" b="1">
          <a:solidFill>
            <a:schemeClr val="accent1"/>
          </a:solidFill>
          <a:latin typeface="Arial" charset="0"/>
          <a:ea typeface="Geneva" charset="-128"/>
          <a:cs typeface="Geneva" charset="0"/>
        </a:defRPr>
      </a:lvl4pPr>
      <a:lvl5pPr algn="l" defTabSz="457200" rtl="0" fontAlgn="base">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fontAlgn="base">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fontAlgn="base">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fontAlgn="base">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fontAlgn="base">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fontAlgn="base">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a:defRPr/>
            </a:pPr>
            <a:fld id="{211A2ACA-5787-1D44-8EDB-0E62A4E19E38}" type="slidenum">
              <a:rPr lang="en-US">
                <a:solidFill>
                  <a:srgbClr val="000000"/>
                </a:solidFill>
                <a:latin typeface="Arial" charset="0"/>
                <a:ea typeface="Geneva" charset="-128"/>
              </a:rPr>
              <a:pPr>
                <a:defRPr/>
              </a:pPr>
              <a:t>‹#›</a:t>
            </a:fld>
            <a:endParaRPr lang="en-US">
              <a:solidFill>
                <a:srgbClr val="000000"/>
              </a:solidFill>
              <a:latin typeface="Arial" charset="0"/>
              <a:ea typeface="Geneva" charset="-128"/>
            </a:endParaRPr>
          </a:p>
        </p:txBody>
      </p:sp>
    </p:spTree>
    <p:extLst>
      <p:ext uri="{BB962C8B-B14F-4D97-AF65-F5344CB8AC3E}">
        <p14:creationId xmlns:p14="http://schemas.microsoft.com/office/powerpoint/2010/main" val="2796096574"/>
      </p:ext>
    </p:extLst>
  </p:cSld>
  <p:clrMap bg1="lt1" tx1="dk1" bg2="lt2" tx2="dk2" accent1="accent1" accent2="accent2" accent3="accent3" accent4="accent4" accent5="accent5" accent6="accent6" hlink="hlink" folHlink="folHlink"/>
  <p:sldLayoutIdLst>
    <p:sldLayoutId id="2147484076" r:id="rId1"/>
    <p:sldLayoutId id="2147484077" r:id="rId2"/>
    <p:sldLayoutId id="2147484078" r:id="rId3"/>
    <p:sldLayoutId id="2147484079" r:id="rId4"/>
    <p:sldLayoutId id="2147484080" r:id="rId5"/>
    <p:sldLayoutId id="2147484081" r:id="rId6"/>
    <p:sldLayoutId id="2147484082" r:id="rId7"/>
    <p:sldLayoutId id="2147484083" r:id="rId8"/>
    <p:sldLayoutId id="2147484084" r:id="rId9"/>
    <p:sldLayoutId id="2147484085" r:id="rId10"/>
  </p:sldLayoutIdLst>
  <p:hf hdr="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a:defRPr/>
            </a:pPr>
            <a:fld id="{304F9428-8A7A-421E-B5D5-4E23C71E55C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28413851"/>
      </p:ext>
    </p:extLst>
  </p:cSld>
  <p:clrMap bg1="lt1" tx1="dk1" bg2="lt2" tx2="dk2" accent1="accent1" accent2="accent2" accent3="accent3" accent4="accent4" accent5="accent5" accent6="accent6" hlink="hlink" folHlink="folHlink"/>
  <p:sldLayoutIdLst>
    <p:sldLayoutId id="2147484087"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a:defRPr/>
            </a:pPr>
            <a:fld id="{304F9428-8A7A-421E-B5D5-4E23C71E55C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51622882"/>
      </p:ext>
    </p:extLst>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a:defRPr/>
            </a:pPr>
            <a:fld id="{304F9428-8A7A-421E-B5D5-4E23C71E55C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80719931"/>
      </p:ext>
    </p:extLst>
  </p:cSld>
  <p:clrMap bg1="lt1" tx1="dk1" bg2="lt2" tx2="dk2" accent1="accent1" accent2="accent2" accent3="accent3" accent4="accent4" accent5="accent5" accent6="accent6" hlink="hlink" folHlink="folHlink"/>
  <p:sldLayoutIdLst>
    <p:sldLayoutId id="2147484109" r:id="rId1"/>
    <p:sldLayoutId id="2147484110" r:id="rId2"/>
    <p:sldLayoutId id="2147484111" r:id="rId3"/>
    <p:sldLayoutId id="2147484112" r:id="rId4"/>
    <p:sldLayoutId id="2147484113" r:id="rId5"/>
    <p:sldLayoutId id="2147484114" r:id="rId6"/>
    <p:sldLayoutId id="2147484115" r:id="rId7"/>
    <p:sldLayoutId id="2147484116" r:id="rId8"/>
    <p:sldLayoutId id="2147484117" r:id="rId9"/>
    <p:sldLayoutId id="2147484118"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7.bin"/><Relationship Id="rId4" Type="http://schemas.openxmlformats.org/officeDocument/2006/relationships/image" Target="../media/image12.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9.wmf"/><Relationship Id="rId2" Type="http://schemas.openxmlformats.org/officeDocument/2006/relationships/slideLayout" Target="../slideLayouts/slideLayout23.xml"/><Relationship Id="rId1" Type="http://schemas.openxmlformats.org/officeDocument/2006/relationships/vmlDrawing" Target="../drawings/vmlDrawing3.vml"/><Relationship Id="rId6" Type="http://schemas.openxmlformats.org/officeDocument/2006/relationships/package" Target="../embeddings/Microsoft_Word_Document1.docx"/><Relationship Id="rId5" Type="http://schemas.openxmlformats.org/officeDocument/2006/relationships/oleObject" Target="../embeddings/oleObject5.bin"/><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ctrTitle"/>
          </p:nvPr>
        </p:nvSpPr>
        <p:spPr>
          <a:xfrm>
            <a:off x="457200" y="2533650"/>
            <a:ext cx="5843588" cy="1400175"/>
          </a:xfrm>
        </p:spPr>
        <p:txBody>
          <a:bodyPr/>
          <a:lstStyle/>
          <a:p>
            <a:pPr defTabSz="914400"/>
            <a:r>
              <a:rPr lang="en-US" smtClean="0">
                <a:latin typeface="Arial" pitchFamily="34" charset="0"/>
                <a:ea typeface="Osaka"/>
                <a:cs typeface="Osaka"/>
              </a:rPr>
              <a:t>Annual Internal Quality Audit</a:t>
            </a:r>
            <a:br>
              <a:rPr lang="en-US" smtClean="0">
                <a:latin typeface="Arial" pitchFamily="34" charset="0"/>
                <a:ea typeface="Osaka"/>
                <a:cs typeface="Osaka"/>
              </a:rPr>
            </a:br>
            <a:r>
              <a:rPr lang="en-US" smtClean="0">
                <a:latin typeface="Arial" pitchFamily="34" charset="0"/>
                <a:ea typeface="Osaka"/>
                <a:cs typeface="Osaka"/>
              </a:rPr>
              <a:t>- Closing Meeting</a:t>
            </a:r>
          </a:p>
        </p:txBody>
      </p:sp>
      <p:sp>
        <p:nvSpPr>
          <p:cNvPr id="12291" name="Subtitle 2"/>
          <p:cNvSpPr>
            <a:spLocks noGrp="1"/>
          </p:cNvSpPr>
          <p:nvPr>
            <p:ph type="subTitle" idx="1"/>
          </p:nvPr>
        </p:nvSpPr>
        <p:spPr>
          <a:xfrm>
            <a:off x="457200" y="3960813"/>
            <a:ext cx="5843588" cy="1774825"/>
          </a:xfrm>
        </p:spPr>
        <p:txBody>
          <a:bodyPr/>
          <a:lstStyle/>
          <a:p>
            <a:pPr defTabSz="914400" eaLnBrk="1" fontAlgn="auto" hangingPunct="1">
              <a:spcBef>
                <a:spcPts val="0"/>
              </a:spcBef>
              <a:spcAft>
                <a:spcPts val="0"/>
              </a:spcAft>
              <a:defRPr/>
            </a:pPr>
            <a:r>
              <a:rPr lang="en-US" b="0" kern="0" dirty="0"/>
              <a:t>Lead Auditors : 	Simy Li, Paul Ip</a:t>
            </a:r>
          </a:p>
          <a:p>
            <a:pPr defTabSz="914400" eaLnBrk="1" fontAlgn="auto" hangingPunct="1">
              <a:spcBef>
                <a:spcPts val="0"/>
              </a:spcBef>
              <a:spcAft>
                <a:spcPts val="0"/>
              </a:spcAft>
              <a:defRPr/>
            </a:pPr>
            <a:r>
              <a:rPr lang="en-US" b="0" kern="0" dirty="0"/>
              <a:t>Auditor : 		Shannon Tsui, Brian Wong, Kelvin Tsoi</a:t>
            </a:r>
          </a:p>
          <a:p>
            <a:pPr defTabSz="914400" eaLnBrk="1" fontAlgn="auto" hangingPunct="1">
              <a:spcBef>
                <a:spcPts val="0"/>
              </a:spcBef>
              <a:spcAft>
                <a:spcPts val="0"/>
              </a:spcAft>
              <a:defRPr/>
            </a:pPr>
            <a:r>
              <a:rPr lang="en-US" b="0" kern="0" dirty="0"/>
              <a:t>Auditor Trainees :  	Cammy Hung, Else Man, Ringo Yu</a:t>
            </a:r>
          </a:p>
          <a:p>
            <a:pPr defTabSz="914400" eaLnBrk="1" fontAlgn="auto" hangingPunct="1">
              <a:spcBef>
                <a:spcPts val="0"/>
              </a:spcBef>
              <a:spcAft>
                <a:spcPts val="0"/>
              </a:spcAft>
              <a:defRPr/>
            </a:pPr>
            <a:r>
              <a:rPr lang="en-US" b="0" kern="0" dirty="0"/>
              <a:t>			</a:t>
            </a:r>
          </a:p>
          <a:p>
            <a:pPr defTabSz="914400" eaLnBrk="1" fontAlgn="auto" hangingPunct="1">
              <a:spcBef>
                <a:spcPts val="0"/>
              </a:spcBef>
              <a:spcAft>
                <a:spcPts val="0"/>
              </a:spcAft>
              <a:defRPr/>
            </a:pPr>
            <a:r>
              <a:rPr lang="en-US" b="0" kern="0" dirty="0"/>
              <a:t>Date :  		March </a:t>
            </a:r>
            <a:r>
              <a:rPr lang="en-US" b="0" kern="0" dirty="0" smtClean="0"/>
              <a:t>17-18, 2014</a:t>
            </a:r>
            <a:endParaRPr lang="en-US" b="0" kern="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smtClean="0">
                <a:latin typeface="Arial" charset="0"/>
                <a:cs typeface="Geneva" charset="-128"/>
              </a:rPr>
              <a:t>Observation 9 – from Shannon Tsui </a:t>
            </a:r>
            <a:endParaRPr lang="en-US" dirty="0">
              <a:latin typeface="Arial" charset="0"/>
              <a:cs typeface="Geneva" charset="-128"/>
            </a:endParaRPr>
          </a:p>
        </p:txBody>
      </p:sp>
      <p:sp>
        <p:nvSpPr>
          <p:cNvPr id="15363" name="Content Placeholder 4"/>
          <p:cNvSpPr>
            <a:spLocks noGrp="1"/>
          </p:cNvSpPr>
          <p:nvPr>
            <p:ph idx="1"/>
          </p:nvPr>
        </p:nvSpPr>
        <p:spPr>
          <a:xfrm>
            <a:off x="457200" y="1137966"/>
            <a:ext cx="8229600" cy="4675005"/>
          </a:xfrm>
        </p:spPr>
        <p:txBody>
          <a:bodyPr>
            <a:noAutofit/>
          </a:bodyPr>
          <a:lstStyle/>
          <a:p>
            <a:r>
              <a:rPr lang="en-US" sz="1800" dirty="0" smtClean="0">
                <a:solidFill>
                  <a:schemeClr val="tx1"/>
                </a:solidFill>
                <a:latin typeface="+mn-lt"/>
              </a:rPr>
              <a:t>Requirement : </a:t>
            </a:r>
            <a:r>
              <a:rPr lang="en-US" sz="1800" b="0" dirty="0" smtClean="0">
                <a:solidFill>
                  <a:schemeClr val="tx1"/>
                </a:solidFill>
              </a:rPr>
              <a:t>00-LO-S0829, </a:t>
            </a:r>
            <a:r>
              <a:rPr lang="en-US" sz="1800" b="0" dirty="0">
                <a:solidFill>
                  <a:schemeClr val="tx1"/>
                </a:solidFill>
              </a:rPr>
              <a:t>Cl. </a:t>
            </a:r>
            <a:r>
              <a:rPr lang="en-US" sz="1800" b="0" dirty="0" smtClean="0">
                <a:solidFill>
                  <a:schemeClr val="tx1"/>
                </a:solidFill>
              </a:rPr>
              <a:t>6.1.1</a:t>
            </a:r>
          </a:p>
          <a:p>
            <a:pPr lvl="2"/>
            <a:r>
              <a:rPr lang="en-US" sz="1800" b="0" dirty="0" smtClean="0">
                <a:solidFill>
                  <a:schemeClr val="tx1"/>
                </a:solidFill>
              </a:rPr>
              <a:t>All </a:t>
            </a:r>
            <a:r>
              <a:rPr lang="en-US" sz="1800" b="0" dirty="0">
                <a:solidFill>
                  <a:schemeClr val="tx1"/>
                </a:solidFill>
              </a:rPr>
              <a:t>records shall be provided in English</a:t>
            </a:r>
            <a:r>
              <a:rPr lang="en-US" sz="1800" b="0" dirty="0"/>
              <a:t>.  </a:t>
            </a:r>
          </a:p>
          <a:p>
            <a:endParaRPr lang="en-US" sz="1800" dirty="0" smtClean="0">
              <a:solidFill>
                <a:schemeClr val="tx1"/>
              </a:solidFill>
              <a:latin typeface="+mn-lt"/>
              <a:ea typeface="Arial" charset="0"/>
              <a:cs typeface="Arial" charset="0"/>
            </a:endParaRPr>
          </a:p>
          <a:p>
            <a:r>
              <a:rPr lang="en-US" sz="1800" dirty="0" smtClean="0">
                <a:solidFill>
                  <a:schemeClr val="tx1"/>
                </a:solidFill>
                <a:latin typeface="+mn-lt"/>
                <a:ea typeface="Arial" charset="0"/>
                <a:cs typeface="Arial" charset="0"/>
              </a:rPr>
              <a:t>Non-compliance : </a:t>
            </a:r>
            <a:endParaRPr lang="en-US" sz="1800" dirty="0">
              <a:solidFill>
                <a:schemeClr val="tx1"/>
              </a:solidFill>
              <a:latin typeface="+mn-lt"/>
              <a:ea typeface="Arial" charset="0"/>
              <a:cs typeface="Arial" charset="0"/>
            </a:endParaRPr>
          </a:p>
          <a:p>
            <a:pPr marL="0" indent="0"/>
            <a:r>
              <a:rPr lang="en-US" sz="1800" b="0" dirty="0" smtClean="0">
                <a:solidFill>
                  <a:schemeClr val="tx1"/>
                </a:solidFill>
              </a:rPr>
              <a:t>With </a:t>
            </a:r>
            <a:r>
              <a:rPr lang="en-US" sz="1800" b="0" dirty="0">
                <a:solidFill>
                  <a:schemeClr val="tx1"/>
                </a:solidFill>
              </a:rPr>
              <a:t>reference to File E315696, Issued 2009-05-16, Test Record No. 3, DS1, Page 7, some records were provided in Chinese, not English</a:t>
            </a:r>
          </a:p>
          <a:p>
            <a:endParaRPr lang="en-US" sz="1800" b="0" dirty="0" smtClean="0">
              <a:solidFill>
                <a:schemeClr val="tx1"/>
              </a:solidFill>
            </a:endParaRPr>
          </a:p>
          <a:p>
            <a:r>
              <a:rPr lang="en-US" sz="1800" dirty="0" smtClean="0">
                <a:solidFill>
                  <a:schemeClr val="tx1"/>
                </a:solidFill>
                <a:latin typeface="+mn-lt"/>
                <a:ea typeface="Arial" charset="0"/>
                <a:cs typeface="Arial" charset="0"/>
              </a:rPr>
              <a:t>Evidence : </a:t>
            </a:r>
            <a:r>
              <a:rPr lang="en-US" sz="1800" b="0" dirty="0">
                <a:solidFill>
                  <a:schemeClr val="tx1"/>
                </a:solidFill>
              </a:rPr>
              <a:t>13CA54789 </a:t>
            </a:r>
            <a:endParaRPr lang="en-US" sz="1800" b="0" dirty="0" smtClean="0">
              <a:solidFill>
                <a:schemeClr val="tx1"/>
              </a:solidFill>
              <a:latin typeface="+mn-lt"/>
            </a:endParaRPr>
          </a:p>
          <a:p>
            <a:endParaRPr lang="en-US" sz="1800" dirty="0" smtClean="0">
              <a:solidFill>
                <a:schemeClr val="tx1"/>
              </a:solidFill>
              <a:latin typeface="+mn-lt"/>
              <a:ea typeface="Arial" charset="0"/>
              <a:cs typeface="Arial" charset="0"/>
            </a:endParaRPr>
          </a:p>
          <a:p>
            <a:r>
              <a:rPr lang="en-US" sz="1800" dirty="0" smtClean="0">
                <a:solidFill>
                  <a:schemeClr val="tx1"/>
                </a:solidFill>
                <a:latin typeface="+mn-lt"/>
                <a:ea typeface="Arial" charset="0"/>
                <a:cs typeface="Arial" charset="0"/>
              </a:rPr>
              <a:t>Responsible Person : </a:t>
            </a:r>
            <a:r>
              <a:rPr lang="en-US" sz="1800" b="0" dirty="0" smtClean="0">
                <a:solidFill>
                  <a:schemeClr val="tx1"/>
                </a:solidFill>
              </a:rPr>
              <a:t>3014ANWT</a:t>
            </a:r>
          </a:p>
          <a:p>
            <a:endParaRPr lang="en-US" sz="1800" b="0" dirty="0">
              <a:solidFill>
                <a:schemeClr val="tx1"/>
              </a:solidFill>
              <a:latin typeface="+mn-lt"/>
              <a:ea typeface="Arial" charset="0"/>
              <a:cs typeface="Arial" charset="0"/>
            </a:endParaRPr>
          </a:p>
          <a:p>
            <a:r>
              <a:rPr lang="en-US" sz="1800" dirty="0">
                <a:solidFill>
                  <a:schemeClr val="tx1"/>
                </a:solidFill>
              </a:rPr>
              <a:t>Quick Fixed: </a:t>
            </a:r>
            <a:r>
              <a:rPr lang="en-US" sz="1800" b="0" dirty="0">
                <a:solidFill>
                  <a:schemeClr val="tx1"/>
                </a:solidFill>
              </a:rPr>
              <a:t>A SR is created to </a:t>
            </a:r>
            <a:r>
              <a:rPr lang="en-US" sz="1800" b="0" dirty="0" smtClean="0">
                <a:solidFill>
                  <a:schemeClr val="tx1"/>
                </a:solidFill>
              </a:rPr>
              <a:t>make </a:t>
            </a:r>
            <a:r>
              <a:rPr lang="en-US" sz="1800" b="0" dirty="0">
                <a:solidFill>
                  <a:schemeClr val="tx1"/>
                </a:solidFill>
              </a:rPr>
              <a:t>revisions</a:t>
            </a:r>
            <a:endParaRPr lang="en-US" sz="1800" b="0" dirty="0">
              <a:solidFill>
                <a:schemeClr val="tx1"/>
              </a:solidFill>
              <a:latin typeface="+mn-lt"/>
              <a:ea typeface="Arial" charset="0"/>
              <a:cs typeface="Arial" charset="0"/>
            </a:endParaRPr>
          </a:p>
        </p:txBody>
      </p:sp>
      <p:sp>
        <p:nvSpPr>
          <p:cNvPr id="15364" name="Slide Number Placeholder 6"/>
          <p:cNvSpPr>
            <a:spLocks noGrp="1"/>
          </p:cNvSpPr>
          <p:nvPr>
            <p:ph type="sldNum" sz="quarter" idx="10"/>
          </p:nvPr>
        </p:nvSpPr>
        <p:spPr bwMode="auto">
          <a:noFill/>
          <a:ln>
            <a:miter lim="800000"/>
            <a:headEnd/>
            <a:tailEnd/>
          </a:ln>
        </p:spPr>
        <p:txBody>
          <a:bodyPr/>
          <a:lstStyle/>
          <a:p>
            <a:fld id="{5DEFA57D-A1F1-5A4C-BAD0-3AA73498333D}" type="slidenum">
              <a:rPr lang="en-US">
                <a:solidFill>
                  <a:srgbClr val="000000"/>
                </a:solidFill>
              </a:rPr>
              <a:pPr/>
              <a:t>10</a:t>
            </a:fld>
            <a:endParaRPr lang="en-US">
              <a:solidFill>
                <a:srgbClr val="000000"/>
              </a:solidFill>
            </a:endParaRPr>
          </a:p>
        </p:txBody>
      </p:sp>
    </p:spTree>
    <p:extLst>
      <p:ext uri="{BB962C8B-B14F-4D97-AF65-F5344CB8AC3E}">
        <p14:creationId xmlns:p14="http://schemas.microsoft.com/office/powerpoint/2010/main" val="25294209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1143000"/>
          </a:xfrm>
        </p:spPr>
        <p:txBody>
          <a:bodyPr/>
          <a:lstStyle/>
          <a:p>
            <a:pPr eaLnBrk="1" hangingPunct="1"/>
            <a:r>
              <a:rPr lang="en-US" dirty="0" smtClean="0">
                <a:latin typeface="Arial" charset="0"/>
                <a:cs typeface="Geneva" charset="-128"/>
              </a:rPr>
              <a:t>Observation 10 – from Shannon Tsui </a:t>
            </a:r>
            <a:endParaRPr lang="en-US" dirty="0">
              <a:latin typeface="Arial" charset="0"/>
              <a:cs typeface="Geneva" charset="-128"/>
            </a:endParaRPr>
          </a:p>
        </p:txBody>
      </p:sp>
      <p:sp>
        <p:nvSpPr>
          <p:cNvPr id="15363" name="Content Placeholder 4"/>
          <p:cNvSpPr>
            <a:spLocks noGrp="1"/>
          </p:cNvSpPr>
          <p:nvPr>
            <p:ph idx="1"/>
          </p:nvPr>
        </p:nvSpPr>
        <p:spPr>
          <a:xfrm>
            <a:off x="457200" y="1137966"/>
            <a:ext cx="8229600" cy="4675005"/>
          </a:xfrm>
        </p:spPr>
        <p:txBody>
          <a:bodyPr>
            <a:noAutofit/>
          </a:bodyPr>
          <a:lstStyle/>
          <a:p>
            <a:r>
              <a:rPr lang="en-US" sz="1800" dirty="0" smtClean="0">
                <a:solidFill>
                  <a:schemeClr val="tx1"/>
                </a:solidFill>
                <a:latin typeface="+mn-lt"/>
              </a:rPr>
              <a:t>Requirement : </a:t>
            </a:r>
            <a:r>
              <a:rPr lang="en-US" sz="1800" b="0" dirty="0" smtClean="0">
                <a:solidFill>
                  <a:schemeClr val="tx1"/>
                </a:solidFill>
              </a:rPr>
              <a:t>00-LO-S0829, </a:t>
            </a:r>
            <a:r>
              <a:rPr lang="en-US" sz="1800" b="0" dirty="0">
                <a:solidFill>
                  <a:schemeClr val="tx1"/>
                </a:solidFill>
              </a:rPr>
              <a:t>Cl. </a:t>
            </a:r>
            <a:r>
              <a:rPr lang="en-US" sz="1800" b="0" dirty="0" smtClean="0">
                <a:solidFill>
                  <a:schemeClr val="tx1"/>
                </a:solidFill>
              </a:rPr>
              <a:t>6.1.3G</a:t>
            </a:r>
          </a:p>
          <a:p>
            <a:pPr marL="0" indent="0"/>
            <a:r>
              <a:rPr lang="en-US" sz="1800" b="0" dirty="0">
                <a:solidFill>
                  <a:schemeClr val="tx1"/>
                </a:solidFill>
              </a:rPr>
              <a:t>When recording dates on all testing related records the </a:t>
            </a:r>
            <a:r>
              <a:rPr lang="en-US" sz="1800" b="0" dirty="0" err="1">
                <a:solidFill>
                  <a:schemeClr val="tx1"/>
                </a:solidFill>
              </a:rPr>
              <a:t>yyyy</a:t>
            </a:r>
            <a:r>
              <a:rPr lang="en-US" sz="1800" b="0" dirty="0">
                <a:solidFill>
                  <a:schemeClr val="tx1"/>
                </a:solidFill>
              </a:rPr>
              <a:t>-mm-</a:t>
            </a:r>
            <a:r>
              <a:rPr lang="en-US" sz="1800" b="0" dirty="0" err="1">
                <a:solidFill>
                  <a:schemeClr val="tx1"/>
                </a:solidFill>
              </a:rPr>
              <a:t>dd</a:t>
            </a:r>
            <a:r>
              <a:rPr lang="en-US" sz="1800" b="0" dirty="0">
                <a:solidFill>
                  <a:schemeClr val="tx1"/>
                </a:solidFill>
              </a:rPr>
              <a:t>  format shall be used.  </a:t>
            </a:r>
          </a:p>
          <a:p>
            <a:r>
              <a:rPr lang="en-US" sz="1800" b="0" dirty="0"/>
              <a:t>  </a:t>
            </a:r>
            <a:endParaRPr lang="en-US" sz="1800" dirty="0" smtClean="0">
              <a:solidFill>
                <a:schemeClr val="tx1"/>
              </a:solidFill>
              <a:latin typeface="+mn-lt"/>
              <a:ea typeface="Arial" charset="0"/>
              <a:cs typeface="Arial" charset="0"/>
            </a:endParaRPr>
          </a:p>
          <a:p>
            <a:r>
              <a:rPr lang="en-US" sz="1800" dirty="0" smtClean="0">
                <a:solidFill>
                  <a:schemeClr val="tx1"/>
                </a:solidFill>
                <a:latin typeface="+mn-lt"/>
                <a:ea typeface="Arial" charset="0"/>
                <a:cs typeface="Arial" charset="0"/>
              </a:rPr>
              <a:t>Non-compliance : </a:t>
            </a:r>
            <a:endParaRPr lang="en-US" sz="1800" dirty="0">
              <a:solidFill>
                <a:schemeClr val="tx1"/>
              </a:solidFill>
              <a:latin typeface="+mn-lt"/>
              <a:ea typeface="Arial" charset="0"/>
              <a:cs typeface="Arial" charset="0"/>
            </a:endParaRPr>
          </a:p>
          <a:p>
            <a:pPr marL="0" indent="0"/>
            <a:r>
              <a:rPr lang="en-US" sz="1800" b="0" dirty="0">
                <a:solidFill>
                  <a:schemeClr val="tx1"/>
                </a:solidFill>
              </a:rPr>
              <a:t>With reference to File E315696, Issued 2009-05-16, Test Record No. 3, DS1, Page 6, the </a:t>
            </a:r>
            <a:r>
              <a:rPr lang="en-US" sz="1800" b="0" dirty="0" err="1">
                <a:solidFill>
                  <a:schemeClr val="tx1"/>
                </a:solidFill>
              </a:rPr>
              <a:t>yyyy</a:t>
            </a:r>
            <a:r>
              <a:rPr lang="en-US" sz="1800" b="0" dirty="0">
                <a:solidFill>
                  <a:schemeClr val="tx1"/>
                </a:solidFill>
              </a:rPr>
              <a:t>-mm-</a:t>
            </a:r>
            <a:r>
              <a:rPr lang="en-US" sz="1800" b="0" dirty="0" err="1">
                <a:solidFill>
                  <a:schemeClr val="tx1"/>
                </a:solidFill>
              </a:rPr>
              <a:t>dd</a:t>
            </a:r>
            <a:r>
              <a:rPr lang="en-US" sz="1800" b="0" dirty="0">
                <a:solidFill>
                  <a:schemeClr val="tx1"/>
                </a:solidFill>
              </a:rPr>
              <a:t> </a:t>
            </a:r>
            <a:r>
              <a:rPr lang="en-US" sz="1800" b="0">
                <a:solidFill>
                  <a:schemeClr val="tx1"/>
                </a:solidFill>
              </a:rPr>
              <a:t>format </a:t>
            </a:r>
            <a:r>
              <a:rPr lang="en-US" sz="1800" b="0" smtClean="0">
                <a:solidFill>
                  <a:schemeClr val="tx1"/>
                </a:solidFill>
              </a:rPr>
              <a:t>were not </a:t>
            </a:r>
            <a:r>
              <a:rPr lang="en-US" sz="1800" b="0" dirty="0">
                <a:solidFill>
                  <a:schemeClr val="tx1"/>
                </a:solidFill>
              </a:rPr>
              <a:t>be used, when recording dates on Test Equipment Information (Last Cal. Date &amp; Next Cal Date).</a:t>
            </a:r>
          </a:p>
          <a:p>
            <a:pPr marL="0" indent="0"/>
            <a:endParaRPr lang="en-US" sz="1800" b="0" dirty="0" smtClean="0">
              <a:solidFill>
                <a:schemeClr val="tx1"/>
              </a:solidFill>
            </a:endParaRPr>
          </a:p>
          <a:p>
            <a:r>
              <a:rPr lang="en-US" sz="1800" dirty="0" smtClean="0">
                <a:solidFill>
                  <a:schemeClr val="tx1"/>
                </a:solidFill>
                <a:latin typeface="+mn-lt"/>
                <a:ea typeface="Arial" charset="0"/>
                <a:cs typeface="Arial" charset="0"/>
              </a:rPr>
              <a:t>Evidence : </a:t>
            </a:r>
            <a:r>
              <a:rPr lang="en-US" sz="1800" b="0" dirty="0">
                <a:solidFill>
                  <a:schemeClr val="tx1"/>
                </a:solidFill>
              </a:rPr>
              <a:t>13CA54789 </a:t>
            </a:r>
            <a:endParaRPr lang="en-US" sz="1800" b="0" dirty="0" smtClean="0">
              <a:solidFill>
                <a:schemeClr val="tx1"/>
              </a:solidFill>
              <a:latin typeface="+mn-lt"/>
            </a:endParaRPr>
          </a:p>
          <a:p>
            <a:endParaRPr lang="en-US" sz="1800" dirty="0" smtClean="0">
              <a:solidFill>
                <a:schemeClr val="tx1"/>
              </a:solidFill>
              <a:latin typeface="+mn-lt"/>
              <a:ea typeface="Arial" charset="0"/>
              <a:cs typeface="Arial" charset="0"/>
            </a:endParaRPr>
          </a:p>
          <a:p>
            <a:r>
              <a:rPr lang="en-US" sz="1800" dirty="0" smtClean="0">
                <a:solidFill>
                  <a:schemeClr val="tx1"/>
                </a:solidFill>
                <a:latin typeface="+mn-lt"/>
                <a:ea typeface="Arial" charset="0"/>
                <a:cs typeface="Arial" charset="0"/>
              </a:rPr>
              <a:t>Responsible Person : </a:t>
            </a:r>
            <a:r>
              <a:rPr lang="en-US" sz="1800" b="0" dirty="0" smtClean="0">
                <a:solidFill>
                  <a:schemeClr val="tx1"/>
                </a:solidFill>
              </a:rPr>
              <a:t>3014ANWT</a:t>
            </a:r>
          </a:p>
          <a:p>
            <a:endParaRPr lang="en-US" sz="1800" b="0" dirty="0">
              <a:solidFill>
                <a:schemeClr val="tx1"/>
              </a:solidFill>
              <a:latin typeface="+mn-lt"/>
              <a:ea typeface="Arial" charset="0"/>
              <a:cs typeface="Arial" charset="0"/>
            </a:endParaRPr>
          </a:p>
          <a:p>
            <a:r>
              <a:rPr lang="en-US" sz="1800" dirty="0">
                <a:solidFill>
                  <a:schemeClr val="tx1"/>
                </a:solidFill>
              </a:rPr>
              <a:t>Quick Fixed: </a:t>
            </a:r>
            <a:r>
              <a:rPr lang="en-US" sz="1800" b="0" dirty="0">
                <a:solidFill>
                  <a:schemeClr val="tx1"/>
                </a:solidFill>
              </a:rPr>
              <a:t>A SR is created to </a:t>
            </a:r>
            <a:r>
              <a:rPr lang="en-US" sz="1800" b="0" dirty="0" smtClean="0">
                <a:solidFill>
                  <a:schemeClr val="tx1"/>
                </a:solidFill>
              </a:rPr>
              <a:t>make </a:t>
            </a:r>
            <a:r>
              <a:rPr lang="en-US" sz="1800" b="0" dirty="0">
                <a:solidFill>
                  <a:schemeClr val="tx1"/>
                </a:solidFill>
              </a:rPr>
              <a:t>revisions</a:t>
            </a:r>
            <a:endParaRPr lang="en-US" sz="1800" b="0" dirty="0">
              <a:solidFill>
                <a:schemeClr val="tx1"/>
              </a:solidFill>
              <a:latin typeface="+mn-lt"/>
              <a:ea typeface="Arial" charset="0"/>
              <a:cs typeface="Arial" charset="0"/>
            </a:endParaRPr>
          </a:p>
        </p:txBody>
      </p:sp>
      <p:sp>
        <p:nvSpPr>
          <p:cNvPr id="15364" name="Slide Number Placeholder 6"/>
          <p:cNvSpPr>
            <a:spLocks noGrp="1"/>
          </p:cNvSpPr>
          <p:nvPr>
            <p:ph type="sldNum" sz="quarter" idx="10"/>
          </p:nvPr>
        </p:nvSpPr>
        <p:spPr bwMode="auto">
          <a:noFill/>
          <a:ln>
            <a:miter lim="800000"/>
            <a:headEnd/>
            <a:tailEnd/>
          </a:ln>
        </p:spPr>
        <p:txBody>
          <a:bodyPr/>
          <a:lstStyle/>
          <a:p>
            <a:fld id="{5DEFA57D-A1F1-5A4C-BAD0-3AA73498333D}" type="slidenum">
              <a:rPr lang="en-US">
                <a:solidFill>
                  <a:srgbClr val="000000"/>
                </a:solidFill>
              </a:rPr>
              <a:pPr/>
              <a:t>11</a:t>
            </a:fld>
            <a:endParaRPr lang="en-US">
              <a:solidFill>
                <a:srgbClr val="000000"/>
              </a:solidFill>
            </a:endParaRPr>
          </a:p>
        </p:txBody>
      </p:sp>
    </p:spTree>
    <p:extLst>
      <p:ext uri="{BB962C8B-B14F-4D97-AF65-F5344CB8AC3E}">
        <p14:creationId xmlns:p14="http://schemas.microsoft.com/office/powerpoint/2010/main" val="1048112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1143000"/>
          </a:xfrm>
        </p:spPr>
        <p:txBody>
          <a:bodyPr/>
          <a:lstStyle/>
          <a:p>
            <a:pPr eaLnBrk="1" hangingPunct="1"/>
            <a:r>
              <a:rPr lang="en-US" dirty="0" smtClean="0">
                <a:latin typeface="Arial" charset="0"/>
                <a:cs typeface="Geneva" charset="-128"/>
              </a:rPr>
              <a:t>Observation 11 – from Shannon Tsui </a:t>
            </a:r>
            <a:endParaRPr lang="en-US" dirty="0">
              <a:latin typeface="Arial" charset="0"/>
              <a:cs typeface="Geneva" charset="-128"/>
            </a:endParaRPr>
          </a:p>
        </p:txBody>
      </p:sp>
      <p:sp>
        <p:nvSpPr>
          <p:cNvPr id="15363" name="Content Placeholder 4"/>
          <p:cNvSpPr>
            <a:spLocks noGrp="1"/>
          </p:cNvSpPr>
          <p:nvPr>
            <p:ph idx="1"/>
          </p:nvPr>
        </p:nvSpPr>
        <p:spPr>
          <a:xfrm>
            <a:off x="457200" y="1137966"/>
            <a:ext cx="8229600" cy="4675005"/>
          </a:xfrm>
        </p:spPr>
        <p:txBody>
          <a:bodyPr>
            <a:noAutofit/>
          </a:bodyPr>
          <a:lstStyle/>
          <a:p>
            <a:r>
              <a:rPr lang="en-US" sz="1800" dirty="0" smtClean="0">
                <a:solidFill>
                  <a:schemeClr val="tx1"/>
                </a:solidFill>
                <a:latin typeface="+mn-lt"/>
              </a:rPr>
              <a:t>Requirement : </a:t>
            </a:r>
            <a:r>
              <a:rPr lang="en-US" sz="1800" b="0" dirty="0">
                <a:solidFill>
                  <a:schemeClr val="tx1"/>
                </a:solidFill>
              </a:rPr>
              <a:t>UL 60950-1, Cl. 5.3.1, 5.3.4, 5.3.7 </a:t>
            </a:r>
            <a:endParaRPr lang="en-US" sz="1800" b="0" dirty="0" smtClean="0">
              <a:solidFill>
                <a:schemeClr val="tx1"/>
              </a:solidFill>
            </a:endParaRPr>
          </a:p>
          <a:p>
            <a:pPr marL="0" indent="0"/>
            <a:r>
              <a:rPr lang="en-US" sz="1800" b="0" dirty="0">
                <a:solidFill>
                  <a:schemeClr val="tx1"/>
                </a:solidFill>
              </a:rPr>
              <a:t>If the circuit was interrupted by the opening of a component of unknown reliability, the test </a:t>
            </a:r>
            <a:r>
              <a:rPr lang="en-US" sz="1800" b="0" dirty="0" smtClean="0">
                <a:solidFill>
                  <a:schemeClr val="tx1"/>
                </a:solidFill>
              </a:rPr>
              <a:t>shall be </a:t>
            </a:r>
            <a:r>
              <a:rPr lang="en-US" sz="1800" b="0" dirty="0">
                <a:solidFill>
                  <a:schemeClr val="tx1"/>
                </a:solidFill>
              </a:rPr>
              <a:t>repeated twice (three times total) using new components as necessary.</a:t>
            </a:r>
          </a:p>
          <a:p>
            <a:r>
              <a:rPr lang="en-US" sz="1800" b="0" dirty="0"/>
              <a:t>  </a:t>
            </a:r>
            <a:endParaRPr lang="en-US" sz="1800" dirty="0" smtClean="0">
              <a:solidFill>
                <a:schemeClr val="tx1"/>
              </a:solidFill>
              <a:latin typeface="+mn-lt"/>
              <a:ea typeface="Arial" charset="0"/>
              <a:cs typeface="Arial" charset="0"/>
            </a:endParaRPr>
          </a:p>
          <a:p>
            <a:r>
              <a:rPr lang="en-US" sz="1800" dirty="0" smtClean="0">
                <a:solidFill>
                  <a:schemeClr val="tx1"/>
                </a:solidFill>
                <a:latin typeface="+mn-lt"/>
                <a:ea typeface="Arial" charset="0"/>
                <a:cs typeface="Arial" charset="0"/>
              </a:rPr>
              <a:t>Non-compliance : </a:t>
            </a:r>
            <a:endParaRPr lang="en-US" sz="1800" dirty="0">
              <a:solidFill>
                <a:schemeClr val="tx1"/>
              </a:solidFill>
              <a:latin typeface="+mn-lt"/>
              <a:ea typeface="Arial" charset="0"/>
              <a:cs typeface="Arial" charset="0"/>
            </a:endParaRPr>
          </a:p>
          <a:p>
            <a:pPr marL="0" indent="0"/>
            <a:r>
              <a:rPr lang="en-US" sz="1800" b="0" dirty="0">
                <a:solidFill>
                  <a:schemeClr val="tx1"/>
                </a:solidFill>
              </a:rPr>
              <a:t>With reference to File E333437, Issued date 2013-08-08,  Test Record No. 4, DS1, Page 74,  Component Failure Test was not repeated twice (three times total), when the circuit was interrupted by the opening of a component of unknown reliability (U20)</a:t>
            </a:r>
          </a:p>
          <a:p>
            <a:r>
              <a:rPr lang="en-US" sz="1800" dirty="0" smtClean="0">
                <a:solidFill>
                  <a:schemeClr val="tx1"/>
                </a:solidFill>
                <a:latin typeface="+mn-lt"/>
                <a:ea typeface="Arial" charset="0"/>
                <a:cs typeface="Arial" charset="0"/>
              </a:rPr>
              <a:t>Evidence : </a:t>
            </a:r>
            <a:r>
              <a:rPr lang="en-US" sz="1800" b="0" dirty="0" smtClean="0">
                <a:solidFill>
                  <a:schemeClr val="tx1"/>
                </a:solidFill>
              </a:rPr>
              <a:t>13CA42856  </a:t>
            </a:r>
            <a:endParaRPr lang="en-US" sz="1800" b="0" dirty="0" smtClean="0">
              <a:solidFill>
                <a:schemeClr val="tx1"/>
              </a:solidFill>
              <a:latin typeface="+mn-lt"/>
            </a:endParaRPr>
          </a:p>
          <a:p>
            <a:r>
              <a:rPr lang="en-US" sz="1800" dirty="0" smtClean="0">
                <a:solidFill>
                  <a:schemeClr val="tx1"/>
                </a:solidFill>
                <a:latin typeface="+mn-lt"/>
                <a:ea typeface="Arial" charset="0"/>
                <a:cs typeface="Arial" charset="0"/>
              </a:rPr>
              <a:t>Responsible Person : </a:t>
            </a:r>
            <a:r>
              <a:rPr lang="en-US" sz="1800" b="0" dirty="0" smtClean="0">
                <a:solidFill>
                  <a:schemeClr val="tx1"/>
                </a:solidFill>
              </a:rPr>
              <a:t>3009FNWT</a:t>
            </a:r>
          </a:p>
          <a:p>
            <a:pPr marL="0" indent="0"/>
            <a:endParaRPr lang="en-US" sz="1800" dirty="0" smtClean="0">
              <a:solidFill>
                <a:schemeClr val="tx1"/>
              </a:solidFill>
            </a:endParaRPr>
          </a:p>
          <a:p>
            <a:pPr marL="0" indent="0"/>
            <a:r>
              <a:rPr lang="en-US" sz="1800" dirty="0" smtClean="0">
                <a:solidFill>
                  <a:schemeClr val="tx1"/>
                </a:solidFill>
              </a:rPr>
              <a:t>Quick </a:t>
            </a:r>
            <a:r>
              <a:rPr lang="en-US" sz="1800" dirty="0">
                <a:solidFill>
                  <a:schemeClr val="tx1"/>
                </a:solidFill>
              </a:rPr>
              <a:t>Fixed: </a:t>
            </a:r>
            <a:r>
              <a:rPr lang="en-US" sz="1800" b="0" dirty="0">
                <a:solidFill>
                  <a:schemeClr val="tx1"/>
                </a:solidFill>
              </a:rPr>
              <a:t>Project Handler confirmed with lab, U20 and other components were damaged during test.  Revision has been made under SR325562.111391.</a:t>
            </a:r>
            <a:endParaRPr lang="en-US" sz="1800" b="0" dirty="0">
              <a:solidFill>
                <a:schemeClr val="tx1"/>
              </a:solidFill>
              <a:latin typeface="+mn-lt"/>
              <a:ea typeface="Arial" charset="0"/>
              <a:cs typeface="Arial" charset="0"/>
            </a:endParaRPr>
          </a:p>
        </p:txBody>
      </p:sp>
      <p:sp>
        <p:nvSpPr>
          <p:cNvPr id="15364" name="Slide Number Placeholder 6"/>
          <p:cNvSpPr>
            <a:spLocks noGrp="1"/>
          </p:cNvSpPr>
          <p:nvPr>
            <p:ph type="sldNum" sz="quarter" idx="10"/>
          </p:nvPr>
        </p:nvSpPr>
        <p:spPr bwMode="auto">
          <a:noFill/>
          <a:ln>
            <a:miter lim="800000"/>
            <a:headEnd/>
            <a:tailEnd/>
          </a:ln>
        </p:spPr>
        <p:txBody>
          <a:bodyPr/>
          <a:lstStyle/>
          <a:p>
            <a:fld id="{5DEFA57D-A1F1-5A4C-BAD0-3AA73498333D}" type="slidenum">
              <a:rPr lang="en-US">
                <a:solidFill>
                  <a:srgbClr val="000000"/>
                </a:solidFill>
              </a:rPr>
              <a:pPr/>
              <a:t>12</a:t>
            </a:fld>
            <a:endParaRPr lang="en-US">
              <a:solidFill>
                <a:srgbClr val="000000"/>
              </a:solidFill>
            </a:endParaRPr>
          </a:p>
        </p:txBody>
      </p:sp>
    </p:spTree>
    <p:extLst>
      <p:ext uri="{BB962C8B-B14F-4D97-AF65-F5344CB8AC3E}">
        <p14:creationId xmlns:p14="http://schemas.microsoft.com/office/powerpoint/2010/main" val="18463521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1143000"/>
          </a:xfrm>
        </p:spPr>
        <p:txBody>
          <a:bodyPr/>
          <a:lstStyle/>
          <a:p>
            <a:pPr eaLnBrk="1" hangingPunct="1"/>
            <a:r>
              <a:rPr lang="en-US" dirty="0" smtClean="0">
                <a:latin typeface="Arial" charset="0"/>
                <a:cs typeface="Geneva" charset="-128"/>
              </a:rPr>
              <a:t>Observation 12 – from Shannon Tsui </a:t>
            </a:r>
            <a:endParaRPr lang="en-US" dirty="0">
              <a:latin typeface="Arial" charset="0"/>
              <a:cs typeface="Geneva" charset="-128"/>
            </a:endParaRPr>
          </a:p>
        </p:txBody>
      </p:sp>
      <p:sp>
        <p:nvSpPr>
          <p:cNvPr id="15363" name="Content Placeholder 4"/>
          <p:cNvSpPr>
            <a:spLocks noGrp="1"/>
          </p:cNvSpPr>
          <p:nvPr>
            <p:ph idx="1"/>
          </p:nvPr>
        </p:nvSpPr>
        <p:spPr>
          <a:xfrm>
            <a:off x="457200" y="1137966"/>
            <a:ext cx="8229600" cy="4675005"/>
          </a:xfrm>
        </p:spPr>
        <p:txBody>
          <a:bodyPr>
            <a:noAutofit/>
          </a:bodyPr>
          <a:lstStyle/>
          <a:p>
            <a:pPr marL="0" indent="0"/>
            <a:r>
              <a:rPr lang="en-US" sz="1800" dirty="0" smtClean="0">
                <a:solidFill>
                  <a:schemeClr val="tx1"/>
                </a:solidFill>
                <a:latin typeface="+mn-lt"/>
              </a:rPr>
              <a:t>Requirement : </a:t>
            </a:r>
            <a:r>
              <a:rPr lang="en-US" sz="1800" b="0" dirty="0">
                <a:solidFill>
                  <a:schemeClr val="tx1"/>
                </a:solidFill>
              </a:rPr>
              <a:t>00-OP-W0038 , Cl. 9.1.3B</a:t>
            </a:r>
            <a:r>
              <a:rPr lang="en-US" sz="1800" b="0" dirty="0" smtClean="0">
                <a:solidFill>
                  <a:schemeClr val="tx1"/>
                </a:solidFill>
              </a:rPr>
              <a:t> </a:t>
            </a:r>
          </a:p>
          <a:p>
            <a:pPr marL="0" indent="0"/>
            <a:r>
              <a:rPr lang="en-US" sz="1800" b="0" dirty="0" smtClean="0">
                <a:solidFill>
                  <a:schemeClr val="tx1"/>
                </a:solidFill>
              </a:rPr>
              <a:t>When the CRD is completed at a UL facility, measurement equipment information shall be recorded electronically in the Meter Use tool in UL's Laboratory Project Management (LPM) database. On </a:t>
            </a:r>
            <a:r>
              <a:rPr lang="en-US" sz="1800" b="0" dirty="0">
                <a:solidFill>
                  <a:schemeClr val="tx1"/>
                </a:solidFill>
              </a:rPr>
              <a:t>the Test Equipment Information Sheet, check the checkbox adjacent to the following statement.</a:t>
            </a:r>
            <a:r>
              <a:rPr lang="en-US" sz="1800" b="0" strike="sngStrike" dirty="0">
                <a:solidFill>
                  <a:schemeClr val="tx1"/>
                </a:solidFill>
              </a:rPr>
              <a:t> </a:t>
            </a:r>
            <a:endParaRPr lang="en-US" sz="1800" b="0" strike="sngStrike" dirty="0" smtClean="0">
              <a:solidFill>
                <a:schemeClr val="tx1"/>
              </a:solidFill>
            </a:endParaRPr>
          </a:p>
          <a:p>
            <a:pPr marL="0" indent="0"/>
            <a:r>
              <a:rPr lang="en-US" sz="1800" b="0" dirty="0" smtClean="0">
                <a:solidFill>
                  <a:schemeClr val="tx1"/>
                </a:solidFill>
              </a:rPr>
              <a:t>[ </a:t>
            </a:r>
            <a:r>
              <a:rPr lang="en-US" sz="1800" b="0" dirty="0">
                <a:solidFill>
                  <a:schemeClr val="tx1"/>
                </a:solidFill>
              </a:rPr>
              <a:t>] UL measurement equipment information is recorded on Meter Use in UL’s Laboratory Project Management (LPM) database.  </a:t>
            </a:r>
          </a:p>
          <a:p>
            <a:r>
              <a:rPr lang="en-US" sz="1800" dirty="0" smtClean="0">
                <a:solidFill>
                  <a:schemeClr val="tx1"/>
                </a:solidFill>
                <a:latin typeface="+mn-lt"/>
                <a:ea typeface="Arial" charset="0"/>
                <a:cs typeface="Arial" charset="0"/>
              </a:rPr>
              <a:t>Non-compliance : </a:t>
            </a:r>
            <a:endParaRPr lang="en-US" sz="1800" dirty="0">
              <a:solidFill>
                <a:schemeClr val="tx1"/>
              </a:solidFill>
              <a:latin typeface="+mn-lt"/>
              <a:ea typeface="Arial" charset="0"/>
              <a:cs typeface="Arial" charset="0"/>
            </a:endParaRPr>
          </a:p>
          <a:p>
            <a:pPr marL="0" indent="0"/>
            <a:r>
              <a:rPr lang="en-US" sz="1800" b="0" dirty="0">
                <a:solidFill>
                  <a:schemeClr val="tx1"/>
                </a:solidFill>
              </a:rPr>
              <a:t>With reference to E32247-20100312-TestRec10-CR, Page 1, the checkbox adjacent to the following statement was not checked:</a:t>
            </a:r>
          </a:p>
          <a:p>
            <a:pPr marL="0" indent="0"/>
            <a:r>
              <a:rPr lang="en-US" sz="1800" b="0" dirty="0">
                <a:solidFill>
                  <a:schemeClr val="tx1"/>
                </a:solidFill>
              </a:rPr>
              <a:t>[ ] UL measurement equipment information is recorded on Meter Use in UL’s Laboratory Project Management (LPM) database.</a:t>
            </a:r>
          </a:p>
          <a:p>
            <a:r>
              <a:rPr lang="en-US" sz="1800" dirty="0" smtClean="0">
                <a:solidFill>
                  <a:schemeClr val="tx1"/>
                </a:solidFill>
                <a:latin typeface="+mn-lt"/>
                <a:ea typeface="Arial" charset="0"/>
                <a:cs typeface="Arial" charset="0"/>
              </a:rPr>
              <a:t>Evidence : </a:t>
            </a:r>
            <a:r>
              <a:rPr lang="en-US" sz="1800" b="0" dirty="0">
                <a:solidFill>
                  <a:schemeClr val="tx1"/>
                </a:solidFill>
              </a:rPr>
              <a:t>Project 4786177929 </a:t>
            </a:r>
            <a:r>
              <a:rPr lang="en-US" sz="1800" b="0" dirty="0" smtClean="0">
                <a:solidFill>
                  <a:schemeClr val="tx1"/>
                </a:solidFill>
              </a:rPr>
              <a:t>  </a:t>
            </a:r>
            <a:endParaRPr lang="en-US" sz="1800" b="0" dirty="0" smtClean="0">
              <a:solidFill>
                <a:schemeClr val="tx1"/>
              </a:solidFill>
              <a:latin typeface="+mn-lt"/>
            </a:endParaRPr>
          </a:p>
          <a:p>
            <a:r>
              <a:rPr lang="en-US" sz="1800" dirty="0" smtClean="0">
                <a:solidFill>
                  <a:schemeClr val="tx1"/>
                </a:solidFill>
                <a:latin typeface="+mn-lt"/>
                <a:ea typeface="Arial" charset="0"/>
                <a:cs typeface="Arial" charset="0"/>
              </a:rPr>
              <a:t>Responsible Person : </a:t>
            </a:r>
            <a:r>
              <a:rPr lang="en-US" sz="1800" b="0" dirty="0" smtClean="0">
                <a:solidFill>
                  <a:schemeClr val="tx1"/>
                </a:solidFill>
              </a:rPr>
              <a:t>7407XNWT</a:t>
            </a:r>
            <a:endParaRPr lang="en-US" sz="1800" dirty="0" smtClean="0">
              <a:solidFill>
                <a:schemeClr val="tx1"/>
              </a:solidFill>
            </a:endParaRPr>
          </a:p>
          <a:p>
            <a:pPr marL="0" indent="0"/>
            <a:r>
              <a:rPr lang="en-US" sz="1800" dirty="0" smtClean="0">
                <a:solidFill>
                  <a:schemeClr val="tx1"/>
                </a:solidFill>
              </a:rPr>
              <a:t>Quick </a:t>
            </a:r>
            <a:r>
              <a:rPr lang="en-US" sz="1800" dirty="0">
                <a:solidFill>
                  <a:schemeClr val="tx1"/>
                </a:solidFill>
              </a:rPr>
              <a:t>Fixed: </a:t>
            </a:r>
            <a:r>
              <a:rPr lang="en-US" sz="1800" b="0" dirty="0" smtClean="0">
                <a:solidFill>
                  <a:schemeClr val="tx1"/>
                </a:solidFill>
              </a:rPr>
              <a:t>Revision </a:t>
            </a:r>
            <a:r>
              <a:rPr lang="en-US" sz="1800" b="0" dirty="0">
                <a:solidFill>
                  <a:schemeClr val="tx1"/>
                </a:solidFill>
              </a:rPr>
              <a:t>was made under </a:t>
            </a:r>
            <a:r>
              <a:rPr lang="en-US" sz="1800" b="0" dirty="0" smtClean="0">
                <a:solidFill>
                  <a:schemeClr val="tx1"/>
                </a:solidFill>
              </a:rPr>
              <a:t>SR.</a:t>
            </a:r>
            <a:endParaRPr lang="en-US" sz="1800" b="0" dirty="0">
              <a:solidFill>
                <a:schemeClr val="tx1"/>
              </a:solidFill>
              <a:latin typeface="+mn-lt"/>
              <a:ea typeface="Arial" charset="0"/>
              <a:cs typeface="Arial" charset="0"/>
            </a:endParaRPr>
          </a:p>
        </p:txBody>
      </p:sp>
      <p:sp>
        <p:nvSpPr>
          <p:cNvPr id="15364" name="Slide Number Placeholder 6"/>
          <p:cNvSpPr>
            <a:spLocks noGrp="1"/>
          </p:cNvSpPr>
          <p:nvPr>
            <p:ph type="sldNum" sz="quarter" idx="10"/>
          </p:nvPr>
        </p:nvSpPr>
        <p:spPr bwMode="auto">
          <a:noFill/>
          <a:ln>
            <a:miter lim="800000"/>
            <a:headEnd/>
            <a:tailEnd/>
          </a:ln>
        </p:spPr>
        <p:txBody>
          <a:bodyPr/>
          <a:lstStyle/>
          <a:p>
            <a:fld id="{5DEFA57D-A1F1-5A4C-BAD0-3AA73498333D}" type="slidenum">
              <a:rPr lang="en-US">
                <a:solidFill>
                  <a:srgbClr val="000000"/>
                </a:solidFill>
              </a:rPr>
              <a:pPr/>
              <a:t>13</a:t>
            </a:fld>
            <a:endParaRPr lang="en-US">
              <a:solidFill>
                <a:srgbClr val="000000"/>
              </a:solidFill>
            </a:endParaRPr>
          </a:p>
        </p:txBody>
      </p:sp>
    </p:spTree>
    <p:extLst>
      <p:ext uri="{BB962C8B-B14F-4D97-AF65-F5344CB8AC3E}">
        <p14:creationId xmlns:p14="http://schemas.microsoft.com/office/powerpoint/2010/main" val="155031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Observation 13 – from Cammy Hung</a:t>
            </a:r>
          </a:p>
        </p:txBody>
      </p:sp>
      <p:sp>
        <p:nvSpPr>
          <p:cNvPr id="24579" name="Content Placeholder 4"/>
          <p:cNvSpPr>
            <a:spLocks noGrp="1"/>
          </p:cNvSpPr>
          <p:nvPr>
            <p:ph idx="1"/>
          </p:nvPr>
        </p:nvSpPr>
        <p:spPr>
          <a:xfrm>
            <a:off x="457200" y="1287463"/>
            <a:ext cx="8229600" cy="4675187"/>
          </a:xfrm>
        </p:spPr>
        <p:txBody>
          <a:bodyPr>
            <a:normAutofit/>
          </a:bodyPr>
          <a:lstStyle/>
          <a:p>
            <a:r>
              <a:rPr lang="en-US" sz="1800" dirty="0" smtClean="0">
                <a:solidFill>
                  <a:schemeClr val="tx1"/>
                </a:solidFill>
                <a:ea typeface="ＭＳ Ｐゴシック" pitchFamily="34" charset="-128"/>
              </a:rPr>
              <a:t>Requirement : </a:t>
            </a:r>
            <a:r>
              <a:rPr lang="en-US" sz="1800" dirty="0"/>
              <a:t>00-LO-S0829 </a:t>
            </a:r>
            <a:r>
              <a:rPr lang="en-US" sz="1800" dirty="0" smtClean="0"/>
              <a:t>6.1.3G </a:t>
            </a:r>
          </a:p>
          <a:p>
            <a:r>
              <a:rPr lang="en-US" sz="1800" dirty="0" smtClean="0"/>
              <a:t>When </a:t>
            </a:r>
            <a:r>
              <a:rPr lang="en-US" sz="1800" dirty="0"/>
              <a:t>recording dates on all testing related records the </a:t>
            </a:r>
            <a:r>
              <a:rPr lang="en-US" sz="1800" dirty="0" err="1" smtClean="0"/>
              <a:t>yyyy</a:t>
            </a:r>
            <a:r>
              <a:rPr lang="en-US" sz="1800" dirty="0" smtClean="0"/>
              <a:t>-mm-</a:t>
            </a:r>
            <a:r>
              <a:rPr lang="en-US" sz="1800" dirty="0" err="1" smtClean="0"/>
              <a:t>dd</a:t>
            </a:r>
            <a:r>
              <a:rPr lang="en-US" sz="1800" dirty="0"/>
              <a:t> </a:t>
            </a:r>
            <a:r>
              <a:rPr lang="en-US" sz="1800" dirty="0" smtClean="0"/>
              <a:t>format </a:t>
            </a:r>
            <a:r>
              <a:rPr lang="en-US" sz="1800" dirty="0"/>
              <a:t>shall be used.</a:t>
            </a:r>
            <a:endParaRPr lang="en-US" sz="1800" dirty="0" smtClean="0">
              <a:solidFill>
                <a:schemeClr val="tx1"/>
              </a:solidFill>
              <a:ea typeface="ＭＳ Ｐゴシック" pitchFamily="34" charset="-128"/>
            </a:endParaRPr>
          </a:p>
          <a:p>
            <a:endParaRPr lang="en-US" sz="1800" dirty="0">
              <a:solidFill>
                <a:schemeClr val="tx1"/>
              </a:solidFill>
              <a:ea typeface="ＭＳ Ｐゴシック" pitchFamily="34" charset="-128"/>
            </a:endParaRP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Non-compliance : </a:t>
            </a:r>
          </a:p>
          <a:p>
            <a:r>
              <a:rPr lang="en-US" sz="1800" dirty="0"/>
              <a:t>The last cal. </a:t>
            </a:r>
            <a:r>
              <a:rPr lang="en-US" sz="1800" dirty="0" smtClean="0"/>
              <a:t>Date in CRD </a:t>
            </a:r>
            <a:r>
              <a:rPr lang="en-US" sz="1800" dirty="0"/>
              <a:t>in </a:t>
            </a:r>
            <a:r>
              <a:rPr lang="en-US" sz="1800" dirty="0" err="1" smtClean="0"/>
              <a:t>yyyy</a:t>
            </a:r>
            <a:r>
              <a:rPr lang="en-US" sz="1800" dirty="0" smtClean="0"/>
              <a:t>-m-</a:t>
            </a:r>
            <a:r>
              <a:rPr lang="en-US" sz="1800" dirty="0" err="1" smtClean="0"/>
              <a:t>dd</a:t>
            </a:r>
            <a:r>
              <a:rPr lang="en-US" sz="1800" dirty="0" smtClean="0"/>
              <a:t>  </a:t>
            </a:r>
            <a:r>
              <a:rPr lang="en-US" sz="1800" dirty="0"/>
              <a:t>format</a:t>
            </a: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Evidence : </a:t>
            </a:r>
            <a:r>
              <a:rPr lang="en-US" sz="1800" dirty="0"/>
              <a:t>4786186597</a:t>
            </a:r>
          </a:p>
          <a:p>
            <a:endParaRPr lang="en-US" sz="1800" dirty="0" smtClean="0">
              <a:solidFill>
                <a:schemeClr val="tx1"/>
              </a:solidFill>
              <a:ea typeface="ＭＳ Ｐゴシック" pitchFamily="34" charset="-128"/>
            </a:endParaRPr>
          </a:p>
          <a:p>
            <a:endParaRPr lang="en-US" sz="1800" dirty="0">
              <a:solidFill>
                <a:schemeClr val="tx1"/>
              </a:solidFill>
              <a:ea typeface="ＭＳ Ｐゴシック" pitchFamily="34" charset="-128"/>
            </a:endParaRPr>
          </a:p>
          <a:p>
            <a:endParaRPr lang="en-US" sz="1800" dirty="0" smtClean="0">
              <a:solidFill>
                <a:schemeClr val="tx1"/>
              </a:solidFill>
              <a:ea typeface="ＭＳ Ｐゴシック" pitchFamily="34" charset="-128"/>
            </a:endParaRP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Responsible Person : 3011BNWT (Quick Fixed)</a:t>
            </a: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14</a:t>
            </a:fld>
            <a:endParaRPr lang="en-US" smtClean="0">
              <a:solidFill>
                <a:srgbClr val="000000"/>
              </a:solidFill>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317" y="4169534"/>
            <a:ext cx="6050925" cy="1096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194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Observation 14 </a:t>
            </a:r>
            <a:r>
              <a:rPr lang="en-US" dirty="0">
                <a:latin typeface="Arial" pitchFamily="34" charset="0"/>
                <a:ea typeface="ＭＳ Ｐゴシック" pitchFamily="34" charset="-128"/>
                <a:cs typeface="Geneva"/>
              </a:rPr>
              <a:t>– from Cammy Hung</a:t>
            </a:r>
            <a:endParaRPr lang="en-US" dirty="0" smtClean="0">
              <a:latin typeface="Arial" pitchFamily="34" charset="0"/>
              <a:ea typeface="ＭＳ Ｐゴシック" pitchFamily="34" charset="-128"/>
              <a:cs typeface="Geneva"/>
            </a:endParaRPr>
          </a:p>
        </p:txBody>
      </p:sp>
      <p:sp>
        <p:nvSpPr>
          <p:cNvPr id="24579" name="Content Placeholder 4"/>
          <p:cNvSpPr>
            <a:spLocks noGrp="1"/>
          </p:cNvSpPr>
          <p:nvPr>
            <p:ph idx="1"/>
          </p:nvPr>
        </p:nvSpPr>
        <p:spPr>
          <a:xfrm>
            <a:off x="457200" y="1287463"/>
            <a:ext cx="8229600" cy="4675187"/>
          </a:xfrm>
        </p:spPr>
        <p:txBody>
          <a:bodyPr>
            <a:normAutofit/>
          </a:bodyPr>
          <a:lstStyle/>
          <a:p>
            <a:r>
              <a:rPr lang="en-US" sz="1800" dirty="0" smtClean="0">
                <a:solidFill>
                  <a:schemeClr val="tx1"/>
                </a:solidFill>
                <a:ea typeface="ＭＳ Ｐゴシック" pitchFamily="34" charset="-128"/>
              </a:rPr>
              <a:t>Requirement : </a:t>
            </a:r>
            <a:r>
              <a:rPr lang="en-US" sz="1800" dirty="0" smtClean="0"/>
              <a:t>00-OP-S0044 9.15 </a:t>
            </a:r>
          </a:p>
          <a:p>
            <a:pPr marL="342900" lvl="1" indent="-342900">
              <a:spcBef>
                <a:spcPct val="20000"/>
              </a:spcBef>
            </a:pPr>
            <a:r>
              <a:rPr lang="en-US" sz="1600" dirty="0"/>
              <a:t>St</a:t>
            </a:r>
            <a:r>
              <a:rPr lang="en-US" sz="1200" dirty="0"/>
              <a:t>o</a:t>
            </a:r>
            <a:r>
              <a:rPr lang="en-US" sz="1600" dirty="0"/>
              <a:t>p/Follow-Up Dates/Revised Estimated Completion Dates (ECDs) Guide</a:t>
            </a:r>
          </a:p>
          <a:p>
            <a:endParaRPr lang="en-US" sz="1800" dirty="0">
              <a:solidFill>
                <a:schemeClr val="tx1"/>
              </a:solidFill>
              <a:ea typeface="ＭＳ Ｐゴシック" pitchFamily="34" charset="-128"/>
            </a:endParaRP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Non-compliance :</a:t>
            </a:r>
          </a:p>
          <a:p>
            <a:r>
              <a:rPr lang="en-US" sz="1600" dirty="0">
                <a:ea typeface="Arial Unicode MS" pitchFamily="34" charset="-128"/>
              </a:rPr>
              <a:t>ECD: 2014-02-12</a:t>
            </a:r>
          </a:p>
          <a:p>
            <a:r>
              <a:rPr lang="en-US" sz="1600" dirty="0" err="1">
                <a:ea typeface="Arial Unicode MS" pitchFamily="34" charset="-128"/>
              </a:rPr>
              <a:t>NoA</a:t>
            </a:r>
            <a:r>
              <a:rPr lang="en-US" sz="1600" dirty="0">
                <a:ea typeface="Arial Unicode MS" pitchFamily="34" charset="-128"/>
              </a:rPr>
              <a:t>: 2014-02-15</a:t>
            </a: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Evidence : </a:t>
            </a:r>
            <a:r>
              <a:rPr lang="en-US" sz="1600" dirty="0">
                <a:ea typeface="Arial Unicode MS" pitchFamily="34" charset="-128"/>
              </a:rPr>
              <a:t>4786186597</a:t>
            </a: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Responsible Person : 3011BNWT (</a:t>
            </a:r>
            <a:r>
              <a:rPr lang="en-US" sz="1800" dirty="0">
                <a:solidFill>
                  <a:schemeClr val="tx1"/>
                </a:solidFill>
                <a:ea typeface="ＭＳ Ｐゴシック" pitchFamily="34" charset="-128"/>
              </a:rPr>
              <a:t>Quick </a:t>
            </a:r>
            <a:r>
              <a:rPr lang="en-US" sz="1800" dirty="0" smtClean="0">
                <a:solidFill>
                  <a:schemeClr val="tx1"/>
                </a:solidFill>
                <a:ea typeface="ＭＳ Ｐゴシック" pitchFamily="34" charset="-128"/>
              </a:rPr>
              <a:t>Fixed)</a:t>
            </a: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15</a:t>
            </a:fld>
            <a:endParaRPr lang="en-US" smtClean="0">
              <a:solidFill>
                <a:srgbClr val="000000"/>
              </a:solidFill>
            </a:endParaRPr>
          </a:p>
        </p:txBody>
      </p:sp>
    </p:spTree>
    <p:extLst>
      <p:ext uri="{BB962C8B-B14F-4D97-AF65-F5344CB8AC3E}">
        <p14:creationId xmlns:p14="http://schemas.microsoft.com/office/powerpoint/2010/main" val="21892458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a:latin typeface="Arial" pitchFamily="34" charset="0"/>
                <a:ea typeface="ＭＳ Ｐゴシック" pitchFamily="34" charset="-128"/>
                <a:cs typeface="Geneva"/>
              </a:rPr>
              <a:t>Observation </a:t>
            </a:r>
            <a:r>
              <a:rPr lang="en-US" dirty="0" smtClean="0">
                <a:latin typeface="Arial" pitchFamily="34" charset="0"/>
                <a:ea typeface="ＭＳ Ｐゴシック" pitchFamily="34" charset="-128"/>
                <a:cs typeface="Geneva"/>
              </a:rPr>
              <a:t>15 </a:t>
            </a:r>
            <a:r>
              <a:rPr lang="en-US" dirty="0">
                <a:latin typeface="Arial" pitchFamily="34" charset="0"/>
                <a:ea typeface="ＭＳ Ｐゴシック" pitchFamily="34" charset="-128"/>
                <a:cs typeface="Geneva"/>
              </a:rPr>
              <a:t>– from Cammy Hung</a:t>
            </a:r>
            <a:endParaRPr lang="en-US" dirty="0" smtClean="0">
              <a:latin typeface="Arial" pitchFamily="34" charset="0"/>
              <a:ea typeface="ＭＳ Ｐゴシック" pitchFamily="34" charset="-128"/>
              <a:cs typeface="Geneva"/>
            </a:endParaRPr>
          </a:p>
        </p:txBody>
      </p:sp>
      <p:sp>
        <p:nvSpPr>
          <p:cNvPr id="24579" name="Content Placeholder 4"/>
          <p:cNvSpPr>
            <a:spLocks noGrp="1"/>
          </p:cNvSpPr>
          <p:nvPr>
            <p:ph idx="1"/>
          </p:nvPr>
        </p:nvSpPr>
        <p:spPr>
          <a:xfrm>
            <a:off x="457200" y="1287463"/>
            <a:ext cx="8229600" cy="4675187"/>
          </a:xfrm>
        </p:spPr>
        <p:txBody>
          <a:bodyPr>
            <a:normAutofit/>
          </a:bodyPr>
          <a:lstStyle/>
          <a:p>
            <a:r>
              <a:rPr lang="en-US" sz="1800" dirty="0" smtClean="0">
                <a:solidFill>
                  <a:schemeClr val="tx1"/>
                </a:solidFill>
                <a:ea typeface="ＭＳ Ｐゴシック" pitchFamily="34" charset="-128"/>
              </a:rPr>
              <a:t>Requirement : </a:t>
            </a:r>
            <a:r>
              <a:rPr lang="en-US" sz="1800" dirty="0"/>
              <a:t>00-IC-S0036 </a:t>
            </a:r>
            <a:r>
              <a:rPr lang="en-US" sz="1800" dirty="0" smtClean="0"/>
              <a:t>9.6.8</a:t>
            </a:r>
          </a:p>
          <a:p>
            <a:r>
              <a:rPr lang="en-US" sz="1400" dirty="0" smtClean="0"/>
              <a:t>Calibration </a:t>
            </a:r>
            <a:r>
              <a:rPr lang="en-US" sz="1400" dirty="0"/>
              <a:t>certificates for each piece of test equipment used is collected during the Witness Test program and retained with the data sheet package.</a:t>
            </a:r>
          </a:p>
          <a:p>
            <a:endParaRPr lang="en-US" sz="1800" dirty="0" smtClean="0"/>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Non-compliance : </a:t>
            </a:r>
          </a:p>
          <a:p>
            <a:r>
              <a:rPr lang="en-US" sz="1800" dirty="0" smtClean="0"/>
              <a:t>The </a:t>
            </a:r>
            <a:r>
              <a:rPr lang="en-US" sz="1800" dirty="0" err="1" smtClean="0"/>
              <a:t>cal</a:t>
            </a:r>
            <a:r>
              <a:rPr lang="en-US" sz="1800" dirty="0" smtClean="0"/>
              <a:t> cert record in DMS is incomplete (just have first 2 pages)</a:t>
            </a:r>
            <a:endParaRPr lang="en-US" sz="1800" dirty="0"/>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Evidence : </a:t>
            </a:r>
            <a:r>
              <a:rPr lang="en-US" sz="1800" dirty="0"/>
              <a:t>4786186597</a:t>
            </a: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Responsible Person : </a:t>
            </a:r>
            <a:r>
              <a:rPr lang="en-US" sz="1800" smtClean="0">
                <a:solidFill>
                  <a:schemeClr val="tx1"/>
                </a:solidFill>
                <a:ea typeface="ＭＳ Ｐゴシック" pitchFamily="34" charset="-128"/>
              </a:rPr>
              <a:t>Angel Siu (CAR #143913086)</a:t>
            </a:r>
            <a:endParaRPr lang="en-US" sz="1800" dirty="0" smtClean="0">
              <a:solidFill>
                <a:schemeClr val="tx1"/>
              </a:solidFill>
              <a:ea typeface="ＭＳ Ｐゴシック" pitchFamily="34" charset="-128"/>
            </a:endParaRP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16</a:t>
            </a:fld>
            <a:endParaRPr lang="en-US" smtClean="0">
              <a:solidFill>
                <a:srgbClr val="000000"/>
              </a:solidFill>
            </a:endParaRPr>
          </a:p>
        </p:txBody>
      </p:sp>
    </p:spTree>
    <p:extLst>
      <p:ext uri="{BB962C8B-B14F-4D97-AF65-F5344CB8AC3E}">
        <p14:creationId xmlns:p14="http://schemas.microsoft.com/office/powerpoint/2010/main" val="41198196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a:latin typeface="Arial" pitchFamily="34" charset="0"/>
                <a:ea typeface="ＭＳ Ｐゴシック" pitchFamily="34" charset="-128"/>
                <a:cs typeface="Geneva"/>
              </a:rPr>
              <a:t>Observation </a:t>
            </a:r>
            <a:r>
              <a:rPr lang="en-US" dirty="0" smtClean="0">
                <a:latin typeface="Arial" pitchFamily="34" charset="0"/>
                <a:ea typeface="ＭＳ Ｐゴシック" pitchFamily="34" charset="-128"/>
                <a:cs typeface="Geneva"/>
              </a:rPr>
              <a:t>16 </a:t>
            </a:r>
            <a:r>
              <a:rPr lang="en-US" dirty="0">
                <a:latin typeface="Arial" pitchFamily="34" charset="0"/>
                <a:ea typeface="ＭＳ Ｐゴシック" pitchFamily="34" charset="-128"/>
                <a:cs typeface="Geneva"/>
              </a:rPr>
              <a:t>– from Cammy Hung</a:t>
            </a:r>
            <a:endParaRPr lang="en-US" dirty="0" smtClean="0">
              <a:latin typeface="Arial" pitchFamily="34" charset="0"/>
              <a:ea typeface="ＭＳ Ｐゴシック" pitchFamily="34" charset="-128"/>
              <a:cs typeface="Geneva"/>
            </a:endParaRPr>
          </a:p>
        </p:txBody>
      </p:sp>
      <p:sp>
        <p:nvSpPr>
          <p:cNvPr id="24579" name="Content Placeholder 4"/>
          <p:cNvSpPr>
            <a:spLocks noGrp="1"/>
          </p:cNvSpPr>
          <p:nvPr>
            <p:ph idx="1"/>
          </p:nvPr>
        </p:nvSpPr>
        <p:spPr>
          <a:xfrm>
            <a:off x="457200" y="1287463"/>
            <a:ext cx="8229600" cy="4675187"/>
          </a:xfrm>
        </p:spPr>
        <p:txBody>
          <a:bodyPr>
            <a:normAutofit fontScale="92500" lnSpcReduction="10000"/>
          </a:bodyPr>
          <a:lstStyle/>
          <a:p>
            <a:r>
              <a:rPr lang="en-US" sz="1800" dirty="0" smtClean="0">
                <a:solidFill>
                  <a:schemeClr val="tx1"/>
                </a:solidFill>
                <a:ea typeface="ＭＳ Ｐゴシック" pitchFamily="34" charset="-128"/>
              </a:rPr>
              <a:t>Requirement : </a:t>
            </a:r>
            <a:r>
              <a:rPr lang="en-US" sz="1800" dirty="0"/>
              <a:t>00-CE-S0030 </a:t>
            </a:r>
            <a:r>
              <a:rPr lang="en-US" sz="1800" dirty="0" smtClean="0"/>
              <a:t>Table 7.1</a:t>
            </a:r>
          </a:p>
          <a:p>
            <a:endParaRPr lang="en-US" sz="1800" dirty="0" smtClean="0"/>
          </a:p>
          <a:p>
            <a:endParaRPr lang="en-US" sz="1800" dirty="0" smtClean="0">
              <a:solidFill>
                <a:schemeClr val="tx1"/>
              </a:solidFill>
              <a:ea typeface="ＭＳ Ｐゴシック" pitchFamily="34" charset="-128"/>
            </a:endParaRPr>
          </a:p>
          <a:p>
            <a:endParaRPr lang="en-US" sz="1800" dirty="0">
              <a:solidFill>
                <a:schemeClr val="tx1"/>
              </a:solidFill>
              <a:ea typeface="ＭＳ Ｐゴシック" pitchFamily="34" charset="-128"/>
            </a:endParaRPr>
          </a:p>
          <a:p>
            <a:endParaRPr lang="en-US" sz="1800" dirty="0" smtClean="0">
              <a:solidFill>
                <a:schemeClr val="tx1"/>
              </a:solidFill>
              <a:ea typeface="ＭＳ Ｐゴシック" pitchFamily="34" charset="-128"/>
            </a:endParaRPr>
          </a:p>
          <a:p>
            <a:endParaRPr lang="en-US" sz="1800" dirty="0">
              <a:solidFill>
                <a:schemeClr val="tx1"/>
              </a:solidFill>
              <a:ea typeface="ＭＳ Ｐゴシック" pitchFamily="34" charset="-128"/>
            </a:endParaRPr>
          </a:p>
          <a:p>
            <a:endParaRPr lang="en-US" sz="1800" dirty="0" smtClean="0">
              <a:solidFill>
                <a:schemeClr val="tx1"/>
              </a:solidFill>
              <a:ea typeface="ＭＳ Ｐゴシック" pitchFamily="34" charset="-128"/>
            </a:endParaRP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Non-compliance : </a:t>
            </a:r>
          </a:p>
          <a:p>
            <a:r>
              <a:rPr lang="en-US" sz="1800" dirty="0" smtClean="0"/>
              <a:t>No ECD/TAT letter are found in </a:t>
            </a:r>
            <a:r>
              <a:rPr lang="en-US" sz="1800" dirty="0" err="1" smtClean="0"/>
              <a:t>eComm</a:t>
            </a:r>
            <a:endParaRPr lang="en-US" sz="1800" dirty="0"/>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Evidence : </a:t>
            </a:r>
            <a:r>
              <a:rPr lang="en-US" sz="1800" dirty="0" smtClean="0"/>
              <a:t>13CA56451</a:t>
            </a:r>
            <a:endParaRPr lang="en-US" sz="1800" dirty="0"/>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Responsible Person : 3014ANWT </a:t>
            </a:r>
            <a:endParaRPr lang="en-US" sz="1800" dirty="0">
              <a:solidFill>
                <a:schemeClr val="tx1"/>
              </a:solidFill>
              <a:ea typeface="ＭＳ Ｐゴシック" pitchFamily="34" charset="-128"/>
            </a:endParaRPr>
          </a:p>
          <a:p>
            <a:pPr marL="0" indent="0"/>
            <a:r>
              <a:rPr lang="en-US" sz="1800" i="1" dirty="0" smtClean="0">
                <a:solidFill>
                  <a:srgbClr val="7030A0"/>
                </a:solidFill>
                <a:ea typeface="ＭＳ Ｐゴシック" pitchFamily="34" charset="-128"/>
              </a:rPr>
              <a:t>(Comment  from Simy :  This is a possible finding.  Further random sampling on the PH for any missing ECD / TAT letter to be filed to e-Comm.)</a:t>
            </a: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17</a:t>
            </a:fld>
            <a:endParaRPr lang="en-US" smtClean="0">
              <a:solidFill>
                <a:srgbClr val="00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3478" y="1648995"/>
            <a:ext cx="4123322" cy="2317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9931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E3A1DD4-EA83-4900-9F5D-1EDB68430629}" type="slidenum">
              <a:rPr lang="en-US" smtClean="0">
                <a:solidFill>
                  <a:srgbClr val="000000"/>
                </a:solidFill>
              </a:rPr>
              <a:pPr>
                <a:defRPr/>
              </a:pPr>
              <a:t>18</a:t>
            </a:fld>
            <a:endParaRPr lang="en-US">
              <a:solidFill>
                <a:srgbClr val="000000"/>
              </a:solidFill>
            </a:endParaRPr>
          </a:p>
        </p:txBody>
      </p:sp>
      <p:sp>
        <p:nvSpPr>
          <p:cNvPr id="5" name="Rectangle 4"/>
          <p:cNvSpPr/>
          <p:nvPr/>
        </p:nvSpPr>
        <p:spPr>
          <a:xfrm>
            <a:off x="457200" y="3685"/>
            <a:ext cx="8229600" cy="1366528"/>
          </a:xfrm>
          <a:prstGeom prst="rect">
            <a:avLst/>
          </a:prstGeom>
        </p:spPr>
        <p:txBody>
          <a:bodyPr wrap="square">
            <a:spAutoFit/>
          </a:bodyPr>
          <a:lstStyle/>
          <a:p>
            <a:pPr>
              <a:lnSpc>
                <a:spcPct val="115000"/>
              </a:lnSpc>
              <a:spcBef>
                <a:spcPts val="0"/>
              </a:spcBef>
              <a:spcAft>
                <a:spcPts val="0"/>
              </a:spcAft>
            </a:pPr>
            <a:r>
              <a:rPr lang="en-US" b="1" dirty="0" smtClean="0">
                <a:solidFill>
                  <a:srgbClr val="000000"/>
                </a:solidFill>
                <a:latin typeface="Arial"/>
                <a:ea typeface="Times New Roman"/>
                <a:cs typeface="Times New Roman"/>
              </a:rPr>
              <a:t>Global </a:t>
            </a:r>
            <a:r>
              <a:rPr lang="en-US" b="1" dirty="0">
                <a:solidFill>
                  <a:srgbClr val="000000"/>
                </a:solidFill>
                <a:latin typeface="Arial"/>
                <a:ea typeface="Times New Roman"/>
                <a:cs typeface="Times New Roman"/>
              </a:rPr>
              <a:t>Issue: </a:t>
            </a:r>
            <a:r>
              <a:rPr lang="en-US" dirty="0">
                <a:solidFill>
                  <a:srgbClr val="000000"/>
                </a:solidFill>
                <a:latin typeface="Arial"/>
                <a:ea typeface="Times New Roman"/>
                <a:cs typeface="Times New Roman"/>
              </a:rPr>
              <a:t>Missing ECD/TAT/PP Letters - last update 07/08/2013</a:t>
            </a:r>
            <a:endParaRPr lang="en-US" sz="1600" dirty="0">
              <a:solidFill>
                <a:srgbClr val="000000"/>
              </a:solidFill>
              <a:latin typeface="Calibri"/>
              <a:ea typeface="Calibri"/>
              <a:cs typeface="Times New Roman"/>
            </a:endParaRPr>
          </a:p>
          <a:p>
            <a:pPr>
              <a:lnSpc>
                <a:spcPct val="115000"/>
              </a:lnSpc>
              <a:spcBef>
                <a:spcPts val="0"/>
              </a:spcBef>
              <a:spcAft>
                <a:spcPts val="0"/>
              </a:spcAft>
            </a:pPr>
            <a:r>
              <a:rPr lang="en-US" b="1" dirty="0">
                <a:solidFill>
                  <a:srgbClr val="000000"/>
                </a:solidFill>
                <a:latin typeface="Arial"/>
                <a:ea typeface="Times New Roman"/>
                <a:cs typeface="Times New Roman"/>
              </a:rPr>
              <a:t/>
            </a:r>
            <a:br>
              <a:rPr lang="en-US" b="1" dirty="0">
                <a:solidFill>
                  <a:srgbClr val="000000"/>
                </a:solidFill>
                <a:latin typeface="Arial"/>
                <a:ea typeface="Times New Roman"/>
                <a:cs typeface="Times New Roman"/>
              </a:rPr>
            </a:br>
            <a:r>
              <a:rPr lang="en-US" b="1" dirty="0">
                <a:solidFill>
                  <a:srgbClr val="000000"/>
                </a:solidFill>
                <a:latin typeface="Arial"/>
                <a:ea typeface="Times New Roman"/>
                <a:cs typeface="Times New Roman"/>
              </a:rPr>
              <a:t>Issue Summary:</a:t>
            </a:r>
            <a:r>
              <a:rPr lang="en-US" dirty="0">
                <a:solidFill>
                  <a:srgbClr val="000000"/>
                </a:solidFill>
                <a:latin typeface="Arial"/>
                <a:ea typeface="Times New Roman"/>
                <a:cs typeface="Times New Roman"/>
              </a:rPr>
              <a:t> </a:t>
            </a:r>
            <a:r>
              <a:rPr lang="en-US" dirty="0">
                <a:solidFill>
                  <a:srgbClr val="7030A0"/>
                </a:solidFill>
                <a:latin typeface="Arial"/>
                <a:ea typeface="Times New Roman"/>
                <a:cs typeface="Times New Roman"/>
              </a:rPr>
              <a:t>ECD letters, TAT letters, and Quick Quotes communicating to client details of the investigation plans are not found in </a:t>
            </a:r>
            <a:r>
              <a:rPr lang="en-US" dirty="0" err="1">
                <a:solidFill>
                  <a:srgbClr val="7030A0"/>
                </a:solidFill>
                <a:latin typeface="Arial"/>
                <a:ea typeface="Times New Roman"/>
                <a:cs typeface="Times New Roman"/>
              </a:rPr>
              <a:t>eComm</a:t>
            </a:r>
            <a:endParaRPr lang="en-US" sz="1600" dirty="0">
              <a:solidFill>
                <a:srgbClr val="7030A0"/>
              </a:solidFill>
              <a:latin typeface="Calibri"/>
              <a:ea typeface="Calibri"/>
              <a:cs typeface="Times New Roman"/>
            </a:endParaRPr>
          </a:p>
        </p:txBody>
      </p:sp>
      <p:sp>
        <p:nvSpPr>
          <p:cNvPr id="6" name="Rectangle 5"/>
          <p:cNvSpPr/>
          <p:nvPr/>
        </p:nvSpPr>
        <p:spPr>
          <a:xfrm>
            <a:off x="457200" y="1376083"/>
            <a:ext cx="8519886" cy="5507662"/>
          </a:xfrm>
          <a:prstGeom prst="rect">
            <a:avLst/>
          </a:prstGeom>
        </p:spPr>
        <p:txBody>
          <a:bodyPr wrap="square">
            <a:spAutoFit/>
          </a:bodyPr>
          <a:lstStyle/>
          <a:p>
            <a:pPr>
              <a:lnSpc>
                <a:spcPct val="115000"/>
              </a:lnSpc>
              <a:spcBef>
                <a:spcPts val="0"/>
              </a:spcBef>
              <a:spcAft>
                <a:spcPts val="0"/>
              </a:spcAft>
            </a:pPr>
            <a:r>
              <a:rPr lang="en-US" dirty="0">
                <a:solidFill>
                  <a:srgbClr val="000000"/>
                </a:solidFill>
                <a:latin typeface="Arial"/>
                <a:ea typeface="Times New Roman"/>
                <a:cs typeface="Times New Roman"/>
              </a:rPr>
              <a:t>As a result, if a nonconformance is discovered pertaining to an </a:t>
            </a:r>
            <a:r>
              <a:rPr lang="en-US" b="1" dirty="0">
                <a:solidFill>
                  <a:srgbClr val="000000"/>
                </a:solidFill>
                <a:latin typeface="Arial"/>
                <a:ea typeface="Times New Roman"/>
                <a:cs typeface="Times New Roman"/>
              </a:rPr>
              <a:t>ECD or TAT letter or quick quote missing or not sent to a client,</a:t>
            </a:r>
            <a:r>
              <a:rPr lang="en-US" dirty="0">
                <a:solidFill>
                  <a:srgbClr val="000000"/>
                </a:solidFill>
                <a:latin typeface="Arial"/>
                <a:ea typeface="Times New Roman"/>
                <a:cs typeface="Times New Roman"/>
              </a:rPr>
              <a:t> and the project was opened on or after </a:t>
            </a:r>
            <a:r>
              <a:rPr lang="en-US" dirty="0">
                <a:solidFill>
                  <a:srgbClr val="7030A0"/>
                </a:solidFill>
                <a:latin typeface="Arial"/>
                <a:ea typeface="Times New Roman"/>
                <a:cs typeface="Times New Roman"/>
              </a:rPr>
              <a:t>July 1, 2013 </a:t>
            </a:r>
            <a:r>
              <a:rPr lang="en-US" dirty="0">
                <a:solidFill>
                  <a:srgbClr val="000000"/>
                </a:solidFill>
                <a:latin typeface="Arial"/>
                <a:ea typeface="Times New Roman"/>
                <a:cs typeface="Times New Roman"/>
              </a:rPr>
              <a:t>for any Product Safety Project and on or after August 1, 2013 for Verification Services Small Appliance Projects, </a:t>
            </a:r>
            <a:r>
              <a:rPr lang="en-US" dirty="0">
                <a:solidFill>
                  <a:srgbClr val="7030A0"/>
                </a:solidFill>
                <a:latin typeface="Arial"/>
                <a:ea typeface="Times New Roman"/>
                <a:cs typeface="Times New Roman"/>
              </a:rPr>
              <a:t>CAR 123911191</a:t>
            </a:r>
            <a:r>
              <a:rPr lang="en-US" dirty="0">
                <a:solidFill>
                  <a:srgbClr val="000000"/>
                </a:solidFill>
                <a:latin typeface="Arial"/>
                <a:ea typeface="Times New Roman"/>
                <a:cs typeface="Times New Roman"/>
              </a:rPr>
              <a:t> </a:t>
            </a:r>
            <a:r>
              <a:rPr lang="en-US" u="sng" dirty="0">
                <a:solidFill>
                  <a:srgbClr val="000000"/>
                </a:solidFill>
                <a:latin typeface="Arial"/>
                <a:ea typeface="Times New Roman"/>
                <a:cs typeface="Times New Roman"/>
              </a:rPr>
              <a:t>cannot be used</a:t>
            </a:r>
            <a:r>
              <a:rPr lang="en-US" dirty="0">
                <a:solidFill>
                  <a:srgbClr val="000000"/>
                </a:solidFill>
                <a:latin typeface="Arial"/>
                <a:ea typeface="Times New Roman"/>
                <a:cs typeface="Times New Roman"/>
              </a:rPr>
              <a:t> to support the corrective action response.</a:t>
            </a:r>
            <a:endParaRPr lang="en-US" sz="1600" dirty="0">
              <a:solidFill>
                <a:srgbClr val="000000"/>
              </a:solidFill>
              <a:latin typeface="Calibri"/>
              <a:ea typeface="Calibri"/>
              <a:cs typeface="Times New Roman"/>
            </a:endParaRPr>
          </a:p>
          <a:p>
            <a:pPr>
              <a:lnSpc>
                <a:spcPct val="115000"/>
              </a:lnSpc>
              <a:spcBef>
                <a:spcPts val="0"/>
              </a:spcBef>
              <a:spcAft>
                <a:spcPts val="0"/>
              </a:spcAft>
            </a:pPr>
            <a:r>
              <a:rPr lang="en-US" dirty="0">
                <a:solidFill>
                  <a:srgbClr val="000000"/>
                </a:solidFill>
                <a:latin typeface="Arial"/>
                <a:ea typeface="Times New Roman"/>
                <a:cs typeface="Times New Roman"/>
              </a:rPr>
              <a:t> </a:t>
            </a:r>
            <a:endParaRPr lang="en-US" sz="1600" dirty="0">
              <a:solidFill>
                <a:srgbClr val="000000"/>
              </a:solidFill>
              <a:latin typeface="Calibri"/>
              <a:ea typeface="Calibri"/>
              <a:cs typeface="Times New Roman"/>
            </a:endParaRPr>
          </a:p>
          <a:p>
            <a:pPr>
              <a:lnSpc>
                <a:spcPct val="115000"/>
              </a:lnSpc>
              <a:spcBef>
                <a:spcPts val="0"/>
              </a:spcBef>
              <a:spcAft>
                <a:spcPts val="0"/>
              </a:spcAft>
            </a:pPr>
            <a:r>
              <a:rPr lang="en-US" dirty="0">
                <a:solidFill>
                  <a:srgbClr val="000000"/>
                </a:solidFill>
                <a:latin typeface="Arial"/>
                <a:ea typeface="Times New Roman"/>
                <a:cs typeface="Times New Roman"/>
              </a:rPr>
              <a:t>If a CAR is generated by an accreditor as an observation, CAR Administrators are instructed to turn the CAR into a finding in the GCAR Database. Any issues discovered by Internal Audits are to be issued as a finding. For any finding generated, please add Gunsimar Paintal as an optional recipient.</a:t>
            </a:r>
            <a:endParaRPr lang="en-US" sz="1600" dirty="0">
              <a:solidFill>
                <a:srgbClr val="000000"/>
              </a:solidFill>
              <a:latin typeface="Calibri"/>
              <a:ea typeface="Calibri"/>
              <a:cs typeface="Times New Roman"/>
            </a:endParaRPr>
          </a:p>
          <a:p>
            <a:pPr>
              <a:lnSpc>
                <a:spcPct val="115000"/>
              </a:lnSpc>
              <a:spcBef>
                <a:spcPts val="0"/>
              </a:spcBef>
              <a:spcAft>
                <a:spcPts val="0"/>
              </a:spcAft>
            </a:pPr>
            <a:r>
              <a:rPr lang="en-US" dirty="0">
                <a:solidFill>
                  <a:srgbClr val="000000"/>
                </a:solidFill>
                <a:latin typeface="Arial"/>
                <a:ea typeface="Times New Roman"/>
                <a:cs typeface="Times New Roman"/>
              </a:rPr>
              <a:t> </a:t>
            </a:r>
            <a:endParaRPr lang="en-US" sz="1600" dirty="0">
              <a:solidFill>
                <a:srgbClr val="000000"/>
              </a:solidFill>
              <a:latin typeface="Calibri"/>
              <a:ea typeface="Calibri"/>
              <a:cs typeface="Times New Roman"/>
            </a:endParaRPr>
          </a:p>
          <a:p>
            <a:pPr>
              <a:lnSpc>
                <a:spcPct val="115000"/>
              </a:lnSpc>
              <a:spcBef>
                <a:spcPts val="0"/>
              </a:spcBef>
              <a:spcAft>
                <a:spcPts val="0"/>
              </a:spcAft>
            </a:pPr>
            <a:r>
              <a:rPr lang="en-US" dirty="0">
                <a:solidFill>
                  <a:srgbClr val="000000"/>
                </a:solidFill>
                <a:latin typeface="Arial"/>
                <a:ea typeface="Times New Roman"/>
                <a:cs typeface="Times New Roman"/>
              </a:rPr>
              <a:t>CAR Responses that include any form of the below should only be accepted with the written concurrence of Denise Echols or Joe Taylor.</a:t>
            </a:r>
            <a:endParaRPr lang="en-US" sz="1600" dirty="0">
              <a:solidFill>
                <a:srgbClr val="000000"/>
              </a:solidFill>
              <a:latin typeface="Calibri"/>
              <a:ea typeface="Calibri"/>
              <a:cs typeface="Times New Roman"/>
            </a:endParaRPr>
          </a:p>
          <a:p>
            <a:pPr marL="228600">
              <a:lnSpc>
                <a:spcPct val="115000"/>
              </a:lnSpc>
              <a:spcBef>
                <a:spcPts val="0"/>
              </a:spcBef>
              <a:spcAft>
                <a:spcPts val="0"/>
              </a:spcAft>
            </a:pPr>
            <a:r>
              <a:rPr lang="en-US" dirty="0">
                <a:solidFill>
                  <a:srgbClr val="000000"/>
                </a:solidFill>
                <a:latin typeface="Arial"/>
                <a:ea typeface="Times New Roman"/>
                <a:cs typeface="Times New Roman"/>
              </a:rPr>
              <a:t>- Staff did not understand requirements</a:t>
            </a:r>
            <a:br>
              <a:rPr lang="en-US" dirty="0">
                <a:solidFill>
                  <a:srgbClr val="000000"/>
                </a:solidFill>
                <a:latin typeface="Arial"/>
                <a:ea typeface="Times New Roman"/>
                <a:cs typeface="Times New Roman"/>
              </a:rPr>
            </a:br>
            <a:r>
              <a:rPr lang="en-US" dirty="0">
                <a:solidFill>
                  <a:srgbClr val="000000"/>
                </a:solidFill>
                <a:latin typeface="Arial"/>
                <a:ea typeface="Times New Roman"/>
                <a:cs typeface="Times New Roman"/>
              </a:rPr>
              <a:t>- Staff need training</a:t>
            </a:r>
            <a:br>
              <a:rPr lang="en-US" dirty="0">
                <a:solidFill>
                  <a:srgbClr val="000000"/>
                </a:solidFill>
                <a:latin typeface="Arial"/>
                <a:ea typeface="Times New Roman"/>
                <a:cs typeface="Times New Roman"/>
              </a:rPr>
            </a:br>
            <a:r>
              <a:rPr lang="en-US" dirty="0">
                <a:solidFill>
                  <a:srgbClr val="000000"/>
                </a:solidFill>
                <a:latin typeface="Arial"/>
                <a:ea typeface="Times New Roman"/>
                <a:cs typeface="Times New Roman"/>
              </a:rPr>
              <a:t>- Human error</a:t>
            </a:r>
            <a:br>
              <a:rPr lang="en-US" dirty="0">
                <a:solidFill>
                  <a:srgbClr val="000000"/>
                </a:solidFill>
                <a:latin typeface="Arial"/>
                <a:ea typeface="Times New Roman"/>
                <a:cs typeface="Times New Roman"/>
              </a:rPr>
            </a:br>
            <a:r>
              <a:rPr lang="en-US" dirty="0">
                <a:solidFill>
                  <a:srgbClr val="000000"/>
                </a:solidFill>
                <a:latin typeface="Arial"/>
                <a:ea typeface="Times New Roman"/>
                <a:cs typeface="Times New Roman"/>
              </a:rPr>
              <a:t>- Isolated issue</a:t>
            </a:r>
            <a:endParaRPr lang="en-US" sz="1600" dirty="0">
              <a:solidFill>
                <a:srgbClr val="000000"/>
              </a:solidFill>
              <a:latin typeface="Calibri"/>
              <a:ea typeface="Calibri"/>
              <a:cs typeface="Times New Roman"/>
            </a:endParaRPr>
          </a:p>
        </p:txBody>
      </p:sp>
      <p:sp>
        <p:nvSpPr>
          <p:cNvPr id="7" name="Rectangle 6"/>
          <p:cNvSpPr/>
          <p:nvPr/>
        </p:nvSpPr>
        <p:spPr>
          <a:xfrm>
            <a:off x="457200" y="5528"/>
            <a:ext cx="7264400" cy="431744"/>
          </a:xfrm>
          <a:prstGeom prst="rect">
            <a:avLst/>
          </a:prstGeom>
          <a:noFill/>
          <a:ln w="5715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spTree>
    <p:extLst>
      <p:ext uri="{BB962C8B-B14F-4D97-AF65-F5344CB8AC3E}">
        <p14:creationId xmlns:p14="http://schemas.microsoft.com/office/powerpoint/2010/main" val="6366521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Checking</a:t>
            </a:r>
            <a:endParaRPr lang="en-US" dirty="0"/>
          </a:p>
        </p:txBody>
      </p:sp>
      <p:sp>
        <p:nvSpPr>
          <p:cNvPr id="4" name="Slide Number Placeholder 3"/>
          <p:cNvSpPr>
            <a:spLocks noGrp="1"/>
          </p:cNvSpPr>
          <p:nvPr>
            <p:ph type="sldNum" sz="quarter" idx="10"/>
          </p:nvPr>
        </p:nvSpPr>
        <p:spPr>
          <a:xfrm>
            <a:off x="8502650" y="6459537"/>
            <a:ext cx="641350" cy="365125"/>
          </a:xfrm>
        </p:spPr>
        <p:txBody>
          <a:bodyPr/>
          <a:lstStyle/>
          <a:p>
            <a:pPr>
              <a:defRPr/>
            </a:pPr>
            <a:fld id="{8E3A1DD4-EA83-4900-9F5D-1EDB68430629}" type="slidenum">
              <a:rPr lang="en-US" smtClean="0">
                <a:solidFill>
                  <a:srgbClr val="000000"/>
                </a:solidFill>
              </a:rPr>
              <a:pPr>
                <a:defRPr/>
              </a:pPr>
              <a:t>19</a:t>
            </a:fld>
            <a:endParaRPr lang="en-US"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83202065"/>
              </p:ext>
            </p:extLst>
          </p:nvPr>
        </p:nvGraphicFramePr>
        <p:xfrm>
          <a:off x="2032000" y="1611087"/>
          <a:ext cx="5065485" cy="4114800"/>
        </p:xfrm>
        <a:graphic>
          <a:graphicData uri="http://schemas.openxmlformats.org/drawingml/2006/table">
            <a:tbl>
              <a:tblPr firstRow="1" firstCol="1" bandRow="1"/>
              <a:tblGrid>
                <a:gridCol w="1699182"/>
                <a:gridCol w="3366303"/>
              </a:tblGrid>
              <a:tr h="164992">
                <a:tc>
                  <a:txBody>
                    <a:bodyPr/>
                    <a:lstStyle/>
                    <a:p>
                      <a:pPr marL="0" marR="0" algn="ctr">
                        <a:spcBef>
                          <a:spcPts val="0"/>
                        </a:spcBef>
                        <a:spcAft>
                          <a:spcPts val="0"/>
                        </a:spcAft>
                      </a:pPr>
                      <a:r>
                        <a:rPr lang="en-US" sz="1800" b="1" dirty="0" err="1">
                          <a:solidFill>
                            <a:srgbClr val="000080"/>
                          </a:solidFill>
                          <a:effectLst/>
                          <a:latin typeface="Arial"/>
                          <a:ea typeface="PMingLiU"/>
                        </a:rPr>
                        <a:t>Proj</a:t>
                      </a:r>
                      <a:r>
                        <a:rPr lang="en-US" sz="1800" b="1" dirty="0">
                          <a:solidFill>
                            <a:srgbClr val="000080"/>
                          </a:solidFill>
                          <a:effectLst/>
                          <a:latin typeface="Arial"/>
                          <a:ea typeface="PMingLiU"/>
                        </a:rPr>
                        <a:t> Ref</a:t>
                      </a:r>
                      <a:endParaRPr lang="en-US" sz="1800" dirty="0">
                        <a:effectLst/>
                        <a:latin typeface="Calibri"/>
                        <a:ea typeface="PMingLiU"/>
                      </a:endParaRPr>
                    </a:p>
                  </a:txBody>
                  <a:tcPr marL="68580" marR="68580" marT="0" marB="0">
                    <a:lnL>
                      <a:noFill/>
                    </a:lnL>
                    <a:lnR w="12700" cap="flat" cmpd="sng" algn="ctr">
                      <a:solidFill>
                        <a:srgbClr val="CCCCCC"/>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6E6E6"/>
                    </a:solidFill>
                  </a:tcPr>
                </a:tc>
                <a:tc>
                  <a:txBody>
                    <a:bodyPr/>
                    <a:lstStyle/>
                    <a:p>
                      <a:pPr marL="0" marR="0" algn="ctr">
                        <a:spcBef>
                          <a:spcPts val="0"/>
                        </a:spcBef>
                        <a:spcAft>
                          <a:spcPts val="0"/>
                        </a:spcAft>
                      </a:pPr>
                      <a:r>
                        <a:rPr lang="en-US" sz="1800" b="1">
                          <a:solidFill>
                            <a:srgbClr val="000080"/>
                          </a:solidFill>
                          <a:effectLst/>
                          <a:latin typeface="Arial"/>
                          <a:ea typeface="PMingLiU"/>
                        </a:rPr>
                        <a:t>ECD/TAT</a:t>
                      </a:r>
                      <a:endParaRPr lang="en-US" sz="1800">
                        <a:effectLst/>
                        <a:latin typeface="Calibri"/>
                        <a:ea typeface="PMingLiU"/>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6E6E6"/>
                    </a:solidFill>
                  </a:tcPr>
                </a:tc>
              </a:tr>
              <a:tr h="263986">
                <a:tc>
                  <a:txBody>
                    <a:bodyPr/>
                    <a:lstStyle/>
                    <a:p>
                      <a:pPr marL="0" marR="0">
                        <a:spcBef>
                          <a:spcPts val="0"/>
                        </a:spcBef>
                        <a:spcAft>
                          <a:spcPts val="0"/>
                        </a:spcAft>
                      </a:pPr>
                      <a:r>
                        <a:rPr lang="en-US" sz="1800">
                          <a:solidFill>
                            <a:srgbClr val="000000"/>
                          </a:solidFill>
                          <a:effectLst/>
                          <a:latin typeface="Arial"/>
                          <a:ea typeface="PMingLiU"/>
                        </a:rPr>
                        <a:t>13CA53986</a:t>
                      </a:r>
                      <a:endParaRPr lang="en-US" sz="1800">
                        <a:effectLst/>
                        <a:latin typeface="Calibri"/>
                        <a:ea typeface="PMingLiU"/>
                      </a:endParaRPr>
                    </a:p>
                  </a:txBody>
                  <a:tcPr marL="68580" marR="68580" marT="0" marB="0">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marL="0" marR="0" algn="ctr">
                        <a:spcBef>
                          <a:spcPts val="0"/>
                        </a:spcBef>
                        <a:spcAft>
                          <a:spcPts val="0"/>
                        </a:spcAft>
                      </a:pPr>
                      <a:r>
                        <a:rPr lang="en-US" sz="1800">
                          <a:solidFill>
                            <a:srgbClr val="000000"/>
                          </a:solidFill>
                          <a:effectLst/>
                          <a:latin typeface="Arial"/>
                          <a:ea typeface="PMingLiU"/>
                        </a:rPr>
                        <a:t>Y (TAT)</a:t>
                      </a:r>
                      <a:endParaRPr lang="en-US" sz="1800">
                        <a:effectLst/>
                        <a:latin typeface="Calibri"/>
                        <a:ea typeface="PMingLiU"/>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r h="263986">
                <a:tc>
                  <a:txBody>
                    <a:bodyPr/>
                    <a:lstStyle/>
                    <a:p>
                      <a:pPr marL="0" marR="0">
                        <a:spcBef>
                          <a:spcPts val="0"/>
                        </a:spcBef>
                        <a:spcAft>
                          <a:spcPts val="0"/>
                        </a:spcAft>
                      </a:pPr>
                      <a:r>
                        <a:rPr lang="en-US" sz="1800">
                          <a:solidFill>
                            <a:srgbClr val="000000"/>
                          </a:solidFill>
                          <a:effectLst/>
                          <a:latin typeface="Arial"/>
                          <a:ea typeface="PMingLiU"/>
                        </a:rPr>
                        <a:t>4786198450</a:t>
                      </a:r>
                      <a:endParaRPr lang="en-US" sz="1800">
                        <a:effectLst/>
                        <a:latin typeface="Calibri"/>
                        <a:ea typeface="PMingLiU"/>
                      </a:endParaRPr>
                    </a:p>
                  </a:txBody>
                  <a:tcPr marL="68580" marR="68580" marT="0" marB="0">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marL="0" marR="0" algn="ctr">
                        <a:spcBef>
                          <a:spcPts val="0"/>
                        </a:spcBef>
                        <a:spcAft>
                          <a:spcPts val="0"/>
                        </a:spcAft>
                      </a:pPr>
                      <a:r>
                        <a:rPr lang="en-US" sz="1800">
                          <a:solidFill>
                            <a:srgbClr val="000000"/>
                          </a:solidFill>
                          <a:effectLst/>
                          <a:latin typeface="Arial"/>
                          <a:ea typeface="PMingLiU"/>
                        </a:rPr>
                        <a:t>Y (ECD)</a:t>
                      </a:r>
                      <a:endParaRPr lang="en-US" sz="1800">
                        <a:effectLst/>
                        <a:latin typeface="Calibri"/>
                        <a:ea typeface="PMingLiU"/>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r h="263986">
                <a:tc>
                  <a:txBody>
                    <a:bodyPr/>
                    <a:lstStyle/>
                    <a:p>
                      <a:pPr marL="0" marR="0">
                        <a:spcBef>
                          <a:spcPts val="0"/>
                        </a:spcBef>
                        <a:spcAft>
                          <a:spcPts val="0"/>
                        </a:spcAft>
                      </a:pPr>
                      <a:r>
                        <a:rPr lang="en-US" sz="1800">
                          <a:solidFill>
                            <a:srgbClr val="000000"/>
                          </a:solidFill>
                          <a:effectLst/>
                          <a:latin typeface="Arial"/>
                          <a:ea typeface="PMingLiU"/>
                        </a:rPr>
                        <a:t>12ME08280</a:t>
                      </a:r>
                      <a:endParaRPr lang="en-US" sz="1800">
                        <a:effectLst/>
                        <a:latin typeface="Calibri"/>
                        <a:ea typeface="PMingLiU"/>
                      </a:endParaRPr>
                    </a:p>
                  </a:txBody>
                  <a:tcPr marL="68580" marR="68580" marT="0" marB="0">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marL="0" marR="0" algn="ctr">
                        <a:spcBef>
                          <a:spcPts val="0"/>
                        </a:spcBef>
                        <a:spcAft>
                          <a:spcPts val="0"/>
                        </a:spcAft>
                      </a:pPr>
                      <a:r>
                        <a:rPr lang="en-US" sz="1800">
                          <a:solidFill>
                            <a:srgbClr val="000000"/>
                          </a:solidFill>
                          <a:effectLst/>
                          <a:latin typeface="Arial"/>
                          <a:ea typeface="PMingLiU"/>
                        </a:rPr>
                        <a:t>Y (TAT)</a:t>
                      </a:r>
                      <a:endParaRPr lang="en-US" sz="1800">
                        <a:effectLst/>
                        <a:latin typeface="Calibri"/>
                        <a:ea typeface="PMingLiU"/>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r h="263986">
                <a:tc>
                  <a:txBody>
                    <a:bodyPr/>
                    <a:lstStyle/>
                    <a:p>
                      <a:pPr marL="0" marR="0">
                        <a:spcBef>
                          <a:spcPts val="0"/>
                        </a:spcBef>
                        <a:spcAft>
                          <a:spcPts val="0"/>
                        </a:spcAft>
                      </a:pPr>
                      <a:r>
                        <a:rPr lang="en-US" sz="1800">
                          <a:solidFill>
                            <a:srgbClr val="000000"/>
                          </a:solidFill>
                          <a:effectLst/>
                          <a:latin typeface="Arial"/>
                          <a:ea typeface="PMingLiU"/>
                        </a:rPr>
                        <a:t>13CA25100</a:t>
                      </a:r>
                      <a:endParaRPr lang="en-US" sz="1800">
                        <a:effectLst/>
                        <a:latin typeface="Calibri"/>
                        <a:ea typeface="PMingLiU"/>
                      </a:endParaRPr>
                    </a:p>
                  </a:txBody>
                  <a:tcPr marL="68580" marR="68580" marT="0" marB="0">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marL="0" marR="0" algn="ctr">
                        <a:spcBef>
                          <a:spcPts val="0"/>
                        </a:spcBef>
                        <a:spcAft>
                          <a:spcPts val="0"/>
                        </a:spcAft>
                      </a:pPr>
                      <a:r>
                        <a:rPr lang="en-US" sz="1800">
                          <a:solidFill>
                            <a:srgbClr val="000000"/>
                          </a:solidFill>
                          <a:effectLst/>
                          <a:latin typeface="Arial"/>
                          <a:ea typeface="PMingLiU"/>
                        </a:rPr>
                        <a:t>Y (TAT)</a:t>
                      </a:r>
                      <a:endParaRPr lang="en-US" sz="1800">
                        <a:effectLst/>
                        <a:latin typeface="Calibri"/>
                        <a:ea typeface="PMingLiU"/>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r h="263986">
                <a:tc>
                  <a:txBody>
                    <a:bodyPr/>
                    <a:lstStyle/>
                    <a:p>
                      <a:pPr marL="0" marR="0">
                        <a:spcBef>
                          <a:spcPts val="0"/>
                        </a:spcBef>
                        <a:spcAft>
                          <a:spcPts val="0"/>
                        </a:spcAft>
                      </a:pPr>
                      <a:r>
                        <a:rPr lang="en-US" sz="1800">
                          <a:solidFill>
                            <a:srgbClr val="000000"/>
                          </a:solidFill>
                          <a:effectLst/>
                          <a:latin typeface="Arial"/>
                          <a:ea typeface="PMingLiU"/>
                        </a:rPr>
                        <a:t>13CA36482</a:t>
                      </a:r>
                      <a:endParaRPr lang="en-US" sz="1800">
                        <a:effectLst/>
                        <a:latin typeface="Calibri"/>
                        <a:ea typeface="PMingLiU"/>
                      </a:endParaRPr>
                    </a:p>
                  </a:txBody>
                  <a:tcPr marL="68580" marR="68580" marT="0" marB="0">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marL="0" marR="0" algn="ctr">
                        <a:spcBef>
                          <a:spcPts val="0"/>
                        </a:spcBef>
                        <a:spcAft>
                          <a:spcPts val="0"/>
                        </a:spcAft>
                      </a:pPr>
                      <a:r>
                        <a:rPr lang="en-US" sz="1800">
                          <a:solidFill>
                            <a:srgbClr val="000000"/>
                          </a:solidFill>
                          <a:effectLst/>
                          <a:latin typeface="Arial"/>
                          <a:ea typeface="PMingLiU"/>
                        </a:rPr>
                        <a:t>Y (TAT)</a:t>
                      </a:r>
                      <a:endParaRPr lang="en-US" sz="1800">
                        <a:effectLst/>
                        <a:latin typeface="Calibri"/>
                        <a:ea typeface="PMingLiU"/>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r h="263986">
                <a:tc>
                  <a:txBody>
                    <a:bodyPr/>
                    <a:lstStyle/>
                    <a:p>
                      <a:pPr marL="0" marR="0">
                        <a:spcBef>
                          <a:spcPts val="0"/>
                        </a:spcBef>
                        <a:spcAft>
                          <a:spcPts val="0"/>
                        </a:spcAft>
                      </a:pPr>
                      <a:r>
                        <a:rPr lang="en-US" sz="1800">
                          <a:solidFill>
                            <a:srgbClr val="000000"/>
                          </a:solidFill>
                          <a:effectLst/>
                          <a:latin typeface="Arial"/>
                          <a:ea typeface="PMingLiU"/>
                        </a:rPr>
                        <a:t>13CA37993</a:t>
                      </a:r>
                      <a:endParaRPr lang="en-US" sz="1800">
                        <a:effectLst/>
                        <a:latin typeface="Calibri"/>
                        <a:ea typeface="PMingLiU"/>
                      </a:endParaRPr>
                    </a:p>
                  </a:txBody>
                  <a:tcPr marL="68580" marR="68580" marT="0" marB="0">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marL="0" marR="0" algn="ctr">
                        <a:spcBef>
                          <a:spcPts val="0"/>
                        </a:spcBef>
                        <a:spcAft>
                          <a:spcPts val="0"/>
                        </a:spcAft>
                      </a:pPr>
                      <a:r>
                        <a:rPr lang="en-US" sz="1800">
                          <a:solidFill>
                            <a:srgbClr val="000000"/>
                          </a:solidFill>
                          <a:effectLst/>
                          <a:latin typeface="Arial"/>
                          <a:ea typeface="PMingLiU"/>
                        </a:rPr>
                        <a:t>Y (TAT)</a:t>
                      </a:r>
                      <a:endParaRPr lang="en-US" sz="1800">
                        <a:effectLst/>
                        <a:latin typeface="Calibri"/>
                        <a:ea typeface="PMingLiU"/>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r h="263986">
                <a:tc>
                  <a:txBody>
                    <a:bodyPr/>
                    <a:lstStyle/>
                    <a:p>
                      <a:pPr marL="0" marR="0">
                        <a:spcBef>
                          <a:spcPts val="0"/>
                        </a:spcBef>
                        <a:spcAft>
                          <a:spcPts val="0"/>
                        </a:spcAft>
                      </a:pPr>
                      <a:r>
                        <a:rPr lang="en-US" sz="1800">
                          <a:solidFill>
                            <a:srgbClr val="000000"/>
                          </a:solidFill>
                          <a:effectLst/>
                          <a:latin typeface="Arial"/>
                          <a:ea typeface="PMingLiU"/>
                        </a:rPr>
                        <a:t>4786186492</a:t>
                      </a:r>
                      <a:endParaRPr lang="en-US" sz="1800">
                        <a:effectLst/>
                        <a:latin typeface="Calibri"/>
                        <a:ea typeface="PMingLiU"/>
                      </a:endParaRPr>
                    </a:p>
                  </a:txBody>
                  <a:tcPr marL="68580" marR="68580" marT="0" marB="0">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marL="0" marR="0" algn="ctr">
                        <a:spcBef>
                          <a:spcPts val="0"/>
                        </a:spcBef>
                        <a:spcAft>
                          <a:spcPts val="0"/>
                        </a:spcAft>
                      </a:pPr>
                      <a:r>
                        <a:rPr lang="en-US" sz="1800">
                          <a:solidFill>
                            <a:srgbClr val="000000"/>
                          </a:solidFill>
                          <a:effectLst/>
                          <a:latin typeface="Arial"/>
                          <a:ea typeface="PMingLiU"/>
                        </a:rPr>
                        <a:t>Y (ECD)</a:t>
                      </a:r>
                      <a:endParaRPr lang="en-US" sz="1800">
                        <a:effectLst/>
                        <a:latin typeface="Calibri"/>
                        <a:ea typeface="PMingLiU"/>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r h="263986">
                <a:tc>
                  <a:txBody>
                    <a:bodyPr/>
                    <a:lstStyle/>
                    <a:p>
                      <a:pPr marL="0" marR="0">
                        <a:spcBef>
                          <a:spcPts val="0"/>
                        </a:spcBef>
                        <a:spcAft>
                          <a:spcPts val="0"/>
                        </a:spcAft>
                      </a:pPr>
                      <a:r>
                        <a:rPr lang="en-US" sz="1800">
                          <a:solidFill>
                            <a:srgbClr val="000000"/>
                          </a:solidFill>
                          <a:effectLst/>
                          <a:latin typeface="Arial"/>
                          <a:ea typeface="PMingLiU"/>
                        </a:rPr>
                        <a:t>11CA61897</a:t>
                      </a:r>
                      <a:endParaRPr lang="en-US" sz="1800">
                        <a:effectLst/>
                        <a:latin typeface="Calibri"/>
                        <a:ea typeface="PMingLiU"/>
                      </a:endParaRPr>
                    </a:p>
                  </a:txBody>
                  <a:tcPr marL="68580" marR="68580" marT="0" marB="0">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marL="0" marR="0" algn="ctr">
                        <a:spcBef>
                          <a:spcPts val="0"/>
                        </a:spcBef>
                        <a:spcAft>
                          <a:spcPts val="0"/>
                        </a:spcAft>
                      </a:pPr>
                      <a:r>
                        <a:rPr lang="en-US" sz="1800" dirty="0">
                          <a:solidFill>
                            <a:srgbClr val="000000"/>
                          </a:solidFill>
                          <a:effectLst/>
                          <a:latin typeface="Arial"/>
                          <a:ea typeface="PMingLiU"/>
                        </a:rPr>
                        <a:t>Y (TAT)</a:t>
                      </a:r>
                      <a:endParaRPr lang="en-US" sz="1800" dirty="0">
                        <a:effectLst/>
                        <a:latin typeface="Calibri"/>
                        <a:ea typeface="PMingLiU"/>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r h="263986">
                <a:tc>
                  <a:txBody>
                    <a:bodyPr/>
                    <a:lstStyle/>
                    <a:p>
                      <a:pPr marL="0" marR="0">
                        <a:spcBef>
                          <a:spcPts val="0"/>
                        </a:spcBef>
                        <a:spcAft>
                          <a:spcPts val="0"/>
                        </a:spcAft>
                      </a:pPr>
                      <a:r>
                        <a:rPr lang="en-US" sz="1800">
                          <a:solidFill>
                            <a:srgbClr val="000000"/>
                          </a:solidFill>
                          <a:effectLst/>
                          <a:latin typeface="Arial"/>
                          <a:ea typeface="PMingLiU"/>
                        </a:rPr>
                        <a:t>4786126179</a:t>
                      </a:r>
                      <a:endParaRPr lang="en-US" sz="1800">
                        <a:effectLst/>
                        <a:latin typeface="Calibri"/>
                        <a:ea typeface="PMingLiU"/>
                      </a:endParaRPr>
                    </a:p>
                  </a:txBody>
                  <a:tcPr marL="68580" marR="68580" marT="0" marB="0">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marL="0" marR="0" algn="ctr">
                        <a:spcBef>
                          <a:spcPts val="0"/>
                        </a:spcBef>
                        <a:spcAft>
                          <a:spcPts val="0"/>
                        </a:spcAft>
                      </a:pPr>
                      <a:r>
                        <a:rPr lang="en-US" sz="1800">
                          <a:solidFill>
                            <a:srgbClr val="000000"/>
                          </a:solidFill>
                          <a:effectLst/>
                          <a:latin typeface="Arial"/>
                          <a:ea typeface="PMingLiU"/>
                        </a:rPr>
                        <a:t>Y (TAT)</a:t>
                      </a:r>
                      <a:endParaRPr lang="en-US" sz="1800">
                        <a:effectLst/>
                        <a:latin typeface="Calibri"/>
                        <a:ea typeface="PMingLiU"/>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r h="263986">
                <a:tc>
                  <a:txBody>
                    <a:bodyPr/>
                    <a:lstStyle/>
                    <a:p>
                      <a:pPr marL="0" marR="0">
                        <a:spcBef>
                          <a:spcPts val="0"/>
                        </a:spcBef>
                        <a:spcAft>
                          <a:spcPts val="0"/>
                        </a:spcAft>
                      </a:pPr>
                      <a:r>
                        <a:rPr lang="en-US" sz="1800">
                          <a:solidFill>
                            <a:srgbClr val="000000"/>
                          </a:solidFill>
                          <a:effectLst/>
                          <a:latin typeface="Arial"/>
                          <a:ea typeface="PMingLiU"/>
                        </a:rPr>
                        <a:t>12CA62731</a:t>
                      </a:r>
                      <a:endParaRPr lang="en-US" sz="1800">
                        <a:effectLst/>
                        <a:latin typeface="Calibri"/>
                        <a:ea typeface="PMingLiU"/>
                      </a:endParaRPr>
                    </a:p>
                  </a:txBody>
                  <a:tcPr marL="68580" marR="68580" marT="0" marB="0">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marL="0" marR="0" algn="ctr">
                        <a:spcBef>
                          <a:spcPts val="0"/>
                        </a:spcBef>
                        <a:spcAft>
                          <a:spcPts val="0"/>
                        </a:spcAft>
                      </a:pPr>
                      <a:r>
                        <a:rPr lang="en-US" sz="1800">
                          <a:solidFill>
                            <a:srgbClr val="000000"/>
                          </a:solidFill>
                          <a:effectLst/>
                          <a:latin typeface="Arial"/>
                          <a:ea typeface="PMingLiU"/>
                        </a:rPr>
                        <a:t>Y (TAT)</a:t>
                      </a:r>
                      <a:endParaRPr lang="en-US" sz="1800">
                        <a:effectLst/>
                        <a:latin typeface="Calibri"/>
                        <a:ea typeface="PMingLiU"/>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r h="263986">
                <a:tc>
                  <a:txBody>
                    <a:bodyPr/>
                    <a:lstStyle/>
                    <a:p>
                      <a:pPr marL="0" marR="0">
                        <a:spcBef>
                          <a:spcPts val="0"/>
                        </a:spcBef>
                        <a:spcAft>
                          <a:spcPts val="0"/>
                        </a:spcAft>
                      </a:pPr>
                      <a:r>
                        <a:rPr lang="en-US" sz="1800">
                          <a:solidFill>
                            <a:srgbClr val="000000"/>
                          </a:solidFill>
                          <a:effectLst/>
                          <a:latin typeface="Arial"/>
                          <a:ea typeface="PMingLiU"/>
                        </a:rPr>
                        <a:t>12CA46807</a:t>
                      </a:r>
                      <a:endParaRPr lang="en-US" sz="1800">
                        <a:effectLst/>
                        <a:latin typeface="Calibri"/>
                        <a:ea typeface="PMingLiU"/>
                      </a:endParaRPr>
                    </a:p>
                  </a:txBody>
                  <a:tcPr marL="68580" marR="68580" marT="0" marB="0">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marL="0" marR="0" algn="ctr">
                        <a:spcBef>
                          <a:spcPts val="0"/>
                        </a:spcBef>
                        <a:spcAft>
                          <a:spcPts val="0"/>
                        </a:spcAft>
                      </a:pPr>
                      <a:r>
                        <a:rPr lang="en-US" sz="1800">
                          <a:solidFill>
                            <a:srgbClr val="000000"/>
                          </a:solidFill>
                          <a:effectLst/>
                          <a:latin typeface="Arial"/>
                          <a:ea typeface="PMingLiU"/>
                        </a:rPr>
                        <a:t>Y (TAT)</a:t>
                      </a:r>
                      <a:endParaRPr lang="en-US" sz="1800">
                        <a:effectLst/>
                        <a:latin typeface="Calibri"/>
                        <a:ea typeface="PMingLiU"/>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r h="263986">
                <a:tc>
                  <a:txBody>
                    <a:bodyPr/>
                    <a:lstStyle/>
                    <a:p>
                      <a:pPr marL="0" marR="0">
                        <a:spcBef>
                          <a:spcPts val="0"/>
                        </a:spcBef>
                        <a:spcAft>
                          <a:spcPts val="0"/>
                        </a:spcAft>
                      </a:pPr>
                      <a:r>
                        <a:rPr lang="en-US" sz="1800">
                          <a:solidFill>
                            <a:srgbClr val="000000"/>
                          </a:solidFill>
                          <a:effectLst/>
                          <a:latin typeface="Arial"/>
                          <a:ea typeface="PMingLiU"/>
                        </a:rPr>
                        <a:t>12CA17529</a:t>
                      </a:r>
                      <a:endParaRPr lang="en-US" sz="1800">
                        <a:effectLst/>
                        <a:latin typeface="Calibri"/>
                        <a:ea typeface="PMingLiU"/>
                      </a:endParaRPr>
                    </a:p>
                  </a:txBody>
                  <a:tcPr marL="68580" marR="68580" marT="0" marB="0">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marL="0" marR="0" algn="ctr">
                        <a:spcBef>
                          <a:spcPts val="0"/>
                        </a:spcBef>
                        <a:spcAft>
                          <a:spcPts val="0"/>
                        </a:spcAft>
                      </a:pPr>
                      <a:r>
                        <a:rPr lang="en-US" sz="1800">
                          <a:solidFill>
                            <a:srgbClr val="000000"/>
                          </a:solidFill>
                          <a:effectLst/>
                          <a:latin typeface="Arial"/>
                          <a:ea typeface="PMingLiU"/>
                        </a:rPr>
                        <a:t>Y (TAT)</a:t>
                      </a:r>
                      <a:endParaRPr lang="en-US" sz="1800">
                        <a:effectLst/>
                        <a:latin typeface="Calibri"/>
                        <a:ea typeface="PMingLiU"/>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r h="263986">
                <a:tc>
                  <a:txBody>
                    <a:bodyPr/>
                    <a:lstStyle/>
                    <a:p>
                      <a:pPr marL="0" marR="0">
                        <a:spcBef>
                          <a:spcPts val="0"/>
                        </a:spcBef>
                        <a:spcAft>
                          <a:spcPts val="0"/>
                        </a:spcAft>
                      </a:pPr>
                      <a:r>
                        <a:rPr lang="en-US" sz="1800">
                          <a:solidFill>
                            <a:srgbClr val="000000"/>
                          </a:solidFill>
                          <a:effectLst/>
                          <a:latin typeface="Arial"/>
                          <a:ea typeface="PMingLiU"/>
                        </a:rPr>
                        <a:t>4786175726</a:t>
                      </a:r>
                      <a:endParaRPr lang="en-US" sz="1800">
                        <a:effectLst/>
                        <a:latin typeface="Calibri"/>
                        <a:ea typeface="PMingLiU"/>
                      </a:endParaRPr>
                    </a:p>
                  </a:txBody>
                  <a:tcPr marL="68580" marR="68580" marT="0" marB="0">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marL="0" marR="0" algn="ctr">
                        <a:spcBef>
                          <a:spcPts val="0"/>
                        </a:spcBef>
                        <a:spcAft>
                          <a:spcPts val="0"/>
                        </a:spcAft>
                      </a:pPr>
                      <a:r>
                        <a:rPr lang="en-US" sz="1800" dirty="0">
                          <a:solidFill>
                            <a:srgbClr val="000000"/>
                          </a:solidFill>
                          <a:effectLst/>
                          <a:latin typeface="Arial"/>
                          <a:ea typeface="PMingLiU"/>
                        </a:rPr>
                        <a:t>Y (ECD)</a:t>
                      </a:r>
                      <a:endParaRPr lang="en-US" sz="1800" dirty="0">
                        <a:effectLst/>
                        <a:latin typeface="Calibri"/>
                        <a:ea typeface="PMingLiU"/>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r h="263986">
                <a:tc>
                  <a:txBody>
                    <a:bodyPr/>
                    <a:lstStyle/>
                    <a:p>
                      <a:pPr marL="0" marR="0">
                        <a:spcBef>
                          <a:spcPts val="0"/>
                        </a:spcBef>
                        <a:spcAft>
                          <a:spcPts val="0"/>
                        </a:spcAft>
                      </a:pPr>
                      <a:r>
                        <a:rPr lang="en-US" sz="1800" dirty="0">
                          <a:solidFill>
                            <a:schemeClr val="tx1"/>
                          </a:solidFill>
                          <a:effectLst/>
                          <a:latin typeface="Arial"/>
                          <a:ea typeface="PMingLiU"/>
                        </a:rPr>
                        <a:t>4786099468</a:t>
                      </a:r>
                      <a:endParaRPr lang="en-US" sz="1800" dirty="0">
                        <a:solidFill>
                          <a:schemeClr val="tx1"/>
                        </a:solidFill>
                        <a:effectLst/>
                        <a:latin typeface="Calibri"/>
                        <a:ea typeface="PMingLiU"/>
                      </a:endParaRPr>
                    </a:p>
                  </a:txBody>
                  <a:tcPr marL="68580" marR="68580" marT="0" marB="0">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c>
                  <a:txBody>
                    <a:bodyPr/>
                    <a:lstStyle/>
                    <a:p>
                      <a:pPr marL="0" marR="0" algn="ctr">
                        <a:spcBef>
                          <a:spcPts val="0"/>
                        </a:spcBef>
                        <a:spcAft>
                          <a:spcPts val="0"/>
                        </a:spcAft>
                      </a:pPr>
                      <a:r>
                        <a:rPr lang="en-US" sz="1800" dirty="0">
                          <a:solidFill>
                            <a:schemeClr val="tx1"/>
                          </a:solidFill>
                          <a:effectLst/>
                          <a:latin typeface="Arial"/>
                          <a:ea typeface="PMingLiU"/>
                        </a:rPr>
                        <a:t>Y (ECD)</a:t>
                      </a:r>
                      <a:endParaRPr lang="en-US" sz="1800" dirty="0">
                        <a:solidFill>
                          <a:schemeClr val="tx1"/>
                        </a:solidFill>
                        <a:effectLst/>
                        <a:latin typeface="Calibri"/>
                        <a:ea typeface="PMingLiU"/>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7F7F7"/>
                    </a:solidFill>
                  </a:tcPr>
                </a:tc>
              </a:tr>
            </a:tbl>
          </a:graphicData>
        </a:graphic>
      </p:graphicFrame>
      <p:sp>
        <p:nvSpPr>
          <p:cNvPr id="6" name="TextBox 5"/>
          <p:cNvSpPr txBox="1"/>
          <p:nvPr/>
        </p:nvSpPr>
        <p:spPr>
          <a:xfrm>
            <a:off x="0" y="5899746"/>
            <a:ext cx="9302611" cy="369332"/>
          </a:xfrm>
          <a:prstGeom prst="rect">
            <a:avLst/>
          </a:prstGeom>
          <a:noFill/>
        </p:spPr>
        <p:txBody>
          <a:bodyPr wrap="none" rtlCol="0">
            <a:spAutoFit/>
          </a:bodyPr>
          <a:lstStyle/>
          <a:p>
            <a:r>
              <a:rPr lang="en-US" dirty="0" smtClean="0">
                <a:solidFill>
                  <a:srgbClr val="000000"/>
                </a:solidFill>
                <a:cs typeface="Arial" pitchFamily="34" charset="0"/>
              </a:rPr>
              <a:t>Conclusion :  1/15 was found without ECD.   Corrective </a:t>
            </a:r>
            <a:r>
              <a:rPr lang="en-US" dirty="0" err="1" smtClean="0">
                <a:solidFill>
                  <a:srgbClr val="000000"/>
                </a:solidFill>
                <a:cs typeface="Arial" pitchFamily="34" charset="0"/>
              </a:rPr>
              <a:t>action:To</a:t>
            </a:r>
            <a:r>
              <a:rPr lang="en-US" dirty="0" smtClean="0">
                <a:solidFill>
                  <a:srgbClr val="000000"/>
                </a:solidFill>
                <a:cs typeface="Arial" pitchFamily="34" charset="0"/>
              </a:rPr>
              <a:t> e-</a:t>
            </a:r>
            <a:r>
              <a:rPr lang="en-US" dirty="0" err="1" smtClean="0">
                <a:solidFill>
                  <a:srgbClr val="000000"/>
                </a:solidFill>
                <a:cs typeface="Arial" pitchFamily="34" charset="0"/>
              </a:rPr>
              <a:t>comm</a:t>
            </a:r>
            <a:r>
              <a:rPr lang="en-US" dirty="0" smtClean="0">
                <a:solidFill>
                  <a:srgbClr val="000000"/>
                </a:solidFill>
                <a:cs typeface="Arial" pitchFamily="34" charset="0"/>
              </a:rPr>
              <a:t> back the ECD.</a:t>
            </a:r>
          </a:p>
        </p:txBody>
      </p:sp>
    </p:spTree>
    <p:extLst>
      <p:ext uri="{BB962C8B-B14F-4D97-AF65-F5344CB8AC3E}">
        <p14:creationId xmlns:p14="http://schemas.microsoft.com/office/powerpoint/2010/main" val="2465140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p:txBody>
          <a:bodyPr/>
          <a:lstStyle/>
          <a:p>
            <a:r>
              <a:rPr lang="en-US" dirty="0" smtClean="0">
                <a:latin typeface="Arial" pitchFamily="34" charset="0"/>
                <a:ea typeface="Geneva"/>
                <a:cs typeface="Geneva"/>
              </a:rPr>
              <a:t>Observation 1 – from Paul Ip</a:t>
            </a:r>
          </a:p>
        </p:txBody>
      </p:sp>
      <p:sp>
        <p:nvSpPr>
          <p:cNvPr id="15363" name="Content Placeholder 4"/>
          <p:cNvSpPr>
            <a:spLocks noGrp="1"/>
          </p:cNvSpPr>
          <p:nvPr>
            <p:ph idx="1"/>
          </p:nvPr>
        </p:nvSpPr>
        <p:spPr>
          <a:xfrm>
            <a:off x="457199" y="1271692"/>
            <a:ext cx="8338457" cy="4064577"/>
          </a:xfrm>
        </p:spPr>
        <p:txBody>
          <a:bodyPr>
            <a:noAutofit/>
          </a:bodyPr>
          <a:lstStyle/>
          <a:p>
            <a:pPr marL="0" indent="0">
              <a:lnSpc>
                <a:spcPct val="90000"/>
              </a:lnSpc>
            </a:pPr>
            <a:r>
              <a:rPr lang="en-US" sz="2400" b="0" dirty="0" smtClean="0">
                <a:solidFill>
                  <a:schemeClr val="tx1"/>
                </a:solidFill>
                <a:ea typeface="Geneva"/>
              </a:rPr>
              <a:t>Requirement : CTL 251B, the limit of leakage current was +/- 3.6% at 50/60Hz.</a:t>
            </a:r>
          </a:p>
          <a:p>
            <a:pPr>
              <a:lnSpc>
                <a:spcPct val="90000"/>
              </a:lnSpc>
            </a:pPr>
            <a:endParaRPr lang="en-US" sz="2400" b="0" dirty="0" smtClean="0">
              <a:solidFill>
                <a:schemeClr val="tx1"/>
              </a:solidFill>
              <a:ea typeface="Geneva"/>
            </a:endParaRPr>
          </a:p>
          <a:p>
            <a:pPr>
              <a:lnSpc>
                <a:spcPct val="90000"/>
              </a:lnSpc>
            </a:pPr>
            <a:r>
              <a:rPr lang="en-US" sz="2400" b="0" dirty="0" smtClean="0">
                <a:solidFill>
                  <a:schemeClr val="tx1"/>
                </a:solidFill>
                <a:ea typeface="Geneva"/>
              </a:rPr>
              <a:t>Non-compliance :  </a:t>
            </a:r>
          </a:p>
          <a:p>
            <a:pPr marL="0" indent="0">
              <a:lnSpc>
                <a:spcPct val="90000"/>
              </a:lnSpc>
            </a:pPr>
            <a:r>
              <a:rPr lang="en-US" sz="2400" b="0" dirty="0" smtClean="0">
                <a:solidFill>
                  <a:schemeClr val="tx1"/>
                </a:solidFill>
              </a:rPr>
              <a:t>OS003 (Voltmeter) and TCM008 (Measuring device) </a:t>
            </a:r>
            <a:r>
              <a:rPr lang="en-US" sz="2400" b="0" dirty="0">
                <a:solidFill>
                  <a:schemeClr val="tx1"/>
                </a:solidFill>
              </a:rPr>
              <a:t>were calibrated individually.  However, the accuracy of completed circuit was undetermined and </a:t>
            </a:r>
            <a:r>
              <a:rPr lang="en-US" sz="2400" b="0" dirty="0" smtClean="0">
                <a:solidFill>
                  <a:schemeClr val="tx1"/>
                </a:solidFill>
              </a:rPr>
              <a:t>non-documented </a:t>
            </a:r>
            <a:r>
              <a:rPr lang="en-US" sz="2400" b="0" dirty="0">
                <a:solidFill>
                  <a:schemeClr val="tx1"/>
                </a:solidFill>
              </a:rPr>
              <a:t>to be complied with CTL 251 C accuracy requirement. </a:t>
            </a:r>
            <a:endParaRPr lang="en-US" sz="2400" b="0" dirty="0" smtClean="0">
              <a:solidFill>
                <a:schemeClr val="tx1"/>
              </a:solidFill>
            </a:endParaRPr>
          </a:p>
          <a:p>
            <a:pPr>
              <a:lnSpc>
                <a:spcPct val="90000"/>
              </a:lnSpc>
            </a:pPr>
            <a:endParaRPr lang="en-US" sz="2400" b="0" dirty="0" smtClean="0">
              <a:solidFill>
                <a:schemeClr val="tx1"/>
              </a:solidFill>
              <a:ea typeface="Geneva"/>
            </a:endParaRPr>
          </a:p>
          <a:p>
            <a:pPr>
              <a:lnSpc>
                <a:spcPct val="90000"/>
              </a:lnSpc>
            </a:pPr>
            <a:r>
              <a:rPr lang="en-US" sz="2400" b="0" dirty="0" smtClean="0">
                <a:solidFill>
                  <a:schemeClr val="tx1"/>
                </a:solidFill>
                <a:ea typeface="Geneva"/>
              </a:rPr>
              <a:t>Responsible Person :  </a:t>
            </a:r>
            <a:r>
              <a:rPr lang="en-US" sz="2400" b="0" dirty="0" err="1" smtClean="0">
                <a:solidFill>
                  <a:schemeClr val="tx1"/>
                </a:solidFill>
                <a:ea typeface="Geneva"/>
              </a:rPr>
              <a:t>Wangkei</a:t>
            </a:r>
            <a:r>
              <a:rPr lang="en-US" sz="2400" b="0" dirty="0" smtClean="0">
                <a:solidFill>
                  <a:schemeClr val="tx1"/>
                </a:solidFill>
                <a:ea typeface="Geneva"/>
              </a:rPr>
              <a:t> Tsang</a:t>
            </a:r>
          </a:p>
          <a:p>
            <a:pPr marL="0" indent="0">
              <a:lnSpc>
                <a:spcPct val="90000"/>
              </a:lnSpc>
            </a:pPr>
            <a:r>
              <a:rPr lang="en-US" sz="1800" b="0" i="1" dirty="0" smtClean="0">
                <a:solidFill>
                  <a:srgbClr val="7030A0"/>
                </a:solidFill>
                <a:ea typeface="Geneva"/>
              </a:rPr>
              <a:t>(Clarifying the requirement with corporate IQA and other affiliates. </a:t>
            </a:r>
            <a:r>
              <a:rPr lang="en-US" sz="1800" b="0" i="1" dirty="0">
                <a:solidFill>
                  <a:srgbClr val="7030A0"/>
                </a:solidFill>
                <a:ea typeface="Geneva"/>
              </a:rPr>
              <a:t>) </a:t>
            </a:r>
            <a:r>
              <a:rPr lang="en-US" sz="1800" b="0" i="1" dirty="0" smtClean="0">
                <a:solidFill>
                  <a:srgbClr val="7030A0"/>
                </a:solidFill>
                <a:ea typeface="Geneva"/>
              </a:rPr>
              <a:t> &lt;Reply from Kyle : There </a:t>
            </a:r>
            <a:r>
              <a:rPr lang="en-US" sz="1800" b="0" i="1" dirty="0">
                <a:solidFill>
                  <a:srgbClr val="7030A0"/>
                </a:solidFill>
                <a:ea typeface="Geneva"/>
              </a:rPr>
              <a:t>is no problem to  calibrate the  Network and measurement device separately.   However, the acceptance criteria of Network and measurement device should comply with 251 C  and CTL-OP113( attached).    Please be aware that CTL-OP -113 was published before 251C</a:t>
            </a:r>
            <a:r>
              <a:rPr lang="en-US" sz="1800" b="0" i="1" dirty="0" smtClean="0">
                <a:solidFill>
                  <a:srgbClr val="7030A0"/>
                </a:solidFill>
                <a:ea typeface="Geneva"/>
              </a:rPr>
              <a:t>.  Confirmed with Kei, we do comply with 251C and CTL-OP113.  </a:t>
            </a:r>
            <a:r>
              <a:rPr lang="en-US" sz="1800" i="1" dirty="0" smtClean="0">
                <a:solidFill>
                  <a:srgbClr val="7030A0"/>
                </a:solidFill>
                <a:ea typeface="Geneva"/>
              </a:rPr>
              <a:t>This issue is withdrawn</a:t>
            </a:r>
            <a:r>
              <a:rPr lang="en-US" sz="1800" b="0" i="1" dirty="0" smtClean="0">
                <a:solidFill>
                  <a:srgbClr val="7030A0"/>
                </a:solidFill>
                <a:ea typeface="Geneva"/>
              </a:rPr>
              <a:t>.&gt;</a:t>
            </a:r>
            <a:endParaRPr lang="en-US" sz="1800" b="0" i="1" dirty="0" smtClean="0">
              <a:solidFill>
                <a:srgbClr val="7030A0"/>
              </a:solidFill>
              <a:ea typeface="Geneva"/>
            </a:endParaRPr>
          </a:p>
        </p:txBody>
      </p:sp>
      <p:sp>
        <p:nvSpPr>
          <p:cNvPr id="2560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0A50D3F3-49B8-4536-BB4E-08713C8CD0F5}" type="slidenum">
              <a:rPr lang="en-US" smtClean="0">
                <a:solidFill>
                  <a:srgbClr val="000000"/>
                </a:solidFill>
              </a:rPr>
              <a:pPr eaLnBrk="1" hangingPunct="1"/>
              <a:t>2</a:t>
            </a:fld>
            <a:endParaRPr lang="en-US" dirty="0" smtClean="0">
              <a:solidFill>
                <a:srgbClr val="000000"/>
              </a:solidFill>
            </a:endParaRPr>
          </a:p>
        </p:txBody>
      </p:sp>
    </p:spTree>
    <p:extLst>
      <p:ext uri="{BB962C8B-B14F-4D97-AF65-F5344CB8AC3E}">
        <p14:creationId xmlns:p14="http://schemas.microsoft.com/office/powerpoint/2010/main" val="21623529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Recommendation 1 – from Paul Ip</a:t>
            </a:r>
          </a:p>
        </p:txBody>
      </p:sp>
      <p:sp>
        <p:nvSpPr>
          <p:cNvPr id="34819" name="Content Placeholder 4"/>
          <p:cNvSpPr>
            <a:spLocks noGrp="1"/>
          </p:cNvSpPr>
          <p:nvPr>
            <p:ph idx="1"/>
          </p:nvPr>
        </p:nvSpPr>
        <p:spPr>
          <a:xfrm>
            <a:off x="457200" y="1412875"/>
            <a:ext cx="8229600" cy="4675188"/>
          </a:xfrm>
        </p:spPr>
        <p:txBody>
          <a:bodyPr>
            <a:normAutofit/>
          </a:bodyPr>
          <a:lstStyle/>
          <a:p>
            <a:pPr>
              <a:lnSpc>
                <a:spcPct val="80000"/>
              </a:lnSpc>
            </a:pPr>
            <a:r>
              <a:rPr lang="en-US" sz="2400" dirty="0" smtClean="0">
                <a:solidFill>
                  <a:schemeClr val="tx1"/>
                </a:solidFill>
                <a:ea typeface="ＭＳ Ｐゴシック" pitchFamily="34" charset="-128"/>
              </a:rPr>
              <a:t>Issue : </a:t>
            </a:r>
            <a:r>
              <a:rPr lang="en-US" sz="2400" dirty="0">
                <a:solidFill>
                  <a:schemeClr val="tx1"/>
                </a:solidFill>
              </a:rPr>
              <a:t>Gage R&amp;R for 3027C,  Construction Review Test was repeated on 2012 and 2013. </a:t>
            </a:r>
            <a:endParaRPr lang="en-US" sz="2400" dirty="0" smtClean="0">
              <a:solidFill>
                <a:schemeClr val="tx1"/>
              </a:solidFill>
              <a:ea typeface="ＭＳ Ｐゴシック" pitchFamily="34" charset="-128"/>
            </a:endParaRPr>
          </a:p>
          <a:p>
            <a:r>
              <a:rPr lang="en-US" sz="2400" dirty="0" smtClean="0">
                <a:solidFill>
                  <a:schemeClr val="tx1"/>
                </a:solidFill>
              </a:rPr>
              <a:t>  </a:t>
            </a:r>
            <a:endParaRPr lang="en-US" sz="2400" dirty="0">
              <a:solidFill>
                <a:schemeClr val="tx1"/>
              </a:solidFill>
            </a:endParaRPr>
          </a:p>
          <a:p>
            <a:r>
              <a:rPr lang="en-US" sz="2400" dirty="0">
                <a:solidFill>
                  <a:schemeClr val="tx1"/>
                </a:solidFill>
              </a:rPr>
              <a:t>Recommendation:  </a:t>
            </a:r>
            <a:r>
              <a:rPr lang="en-US" sz="2400" dirty="0" smtClean="0">
                <a:solidFill>
                  <a:schemeClr val="tx1"/>
                </a:solidFill>
              </a:rPr>
              <a:t>Suggest </a:t>
            </a:r>
            <a:r>
              <a:rPr lang="en-US" sz="2400" dirty="0">
                <a:solidFill>
                  <a:schemeClr val="tx1"/>
                </a:solidFill>
              </a:rPr>
              <a:t>selecting other tests in 2014. </a:t>
            </a:r>
            <a:endParaRPr lang="en-US" sz="2400" dirty="0" smtClean="0">
              <a:solidFill>
                <a:schemeClr val="tx1"/>
              </a:solidFill>
            </a:endParaRPr>
          </a:p>
          <a:p>
            <a:pPr>
              <a:lnSpc>
                <a:spcPct val="80000"/>
              </a:lnSpc>
            </a:pPr>
            <a:endParaRPr lang="en-US" sz="2400" dirty="0" smtClean="0">
              <a:solidFill>
                <a:schemeClr val="tx1"/>
              </a:solidFill>
              <a:ea typeface="ＭＳ Ｐゴシック" pitchFamily="34" charset="-128"/>
            </a:endParaRPr>
          </a:p>
          <a:p>
            <a:pPr>
              <a:lnSpc>
                <a:spcPct val="80000"/>
              </a:lnSpc>
            </a:pPr>
            <a:r>
              <a:rPr lang="en-US" sz="2400" dirty="0" smtClean="0">
                <a:solidFill>
                  <a:schemeClr val="tx1"/>
                </a:solidFill>
                <a:ea typeface="ＭＳ Ｐゴシック" pitchFamily="34" charset="-128"/>
              </a:rPr>
              <a:t>Responsible Person : Violet Pau</a:t>
            </a:r>
          </a:p>
        </p:txBody>
      </p:sp>
      <p:sp>
        <p:nvSpPr>
          <p:cNvPr id="3482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BD142031-C6E9-4E53-87C2-AAC5A96B3089}" type="slidenum">
              <a:rPr lang="en-US" smtClean="0">
                <a:solidFill>
                  <a:srgbClr val="000000"/>
                </a:solidFill>
              </a:rPr>
              <a:pPr eaLnBrk="1" hangingPunct="1"/>
              <a:t>20</a:t>
            </a:fld>
            <a:endParaRPr lang="en-US" smtClean="0">
              <a:solidFill>
                <a:srgbClr val="000000"/>
              </a:solidFill>
            </a:endParaRPr>
          </a:p>
        </p:txBody>
      </p:sp>
    </p:spTree>
    <p:extLst>
      <p:ext uri="{BB962C8B-B14F-4D97-AF65-F5344CB8AC3E}">
        <p14:creationId xmlns:p14="http://schemas.microsoft.com/office/powerpoint/2010/main" val="2338638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Recommendation 2 – from Paul Ip</a:t>
            </a:r>
          </a:p>
        </p:txBody>
      </p:sp>
      <p:sp>
        <p:nvSpPr>
          <p:cNvPr id="34819" name="Content Placeholder 4"/>
          <p:cNvSpPr>
            <a:spLocks noGrp="1"/>
          </p:cNvSpPr>
          <p:nvPr>
            <p:ph idx="1"/>
          </p:nvPr>
        </p:nvSpPr>
        <p:spPr>
          <a:xfrm>
            <a:off x="457200" y="1412875"/>
            <a:ext cx="8229600" cy="4675188"/>
          </a:xfrm>
        </p:spPr>
        <p:txBody>
          <a:bodyPr>
            <a:normAutofit lnSpcReduction="10000"/>
          </a:bodyPr>
          <a:lstStyle/>
          <a:p>
            <a:pPr>
              <a:lnSpc>
                <a:spcPct val="80000"/>
              </a:lnSpc>
            </a:pPr>
            <a:r>
              <a:rPr lang="en-US" sz="2400" dirty="0" smtClean="0">
                <a:solidFill>
                  <a:schemeClr val="tx1"/>
                </a:solidFill>
                <a:ea typeface="ＭＳ Ｐゴシック" pitchFamily="34" charset="-128"/>
              </a:rPr>
              <a:t>Issue : In-House Calibration Document </a:t>
            </a:r>
          </a:p>
          <a:p>
            <a:r>
              <a:rPr lang="en-US" sz="2400" dirty="0" smtClean="0">
                <a:solidFill>
                  <a:schemeClr val="tx1"/>
                </a:solidFill>
              </a:rPr>
              <a:t>  </a:t>
            </a:r>
            <a:endParaRPr lang="en-US" sz="2400" dirty="0">
              <a:solidFill>
                <a:schemeClr val="tx1"/>
              </a:solidFill>
            </a:endParaRPr>
          </a:p>
          <a:p>
            <a:r>
              <a:rPr lang="en-US" sz="2400" dirty="0">
                <a:solidFill>
                  <a:schemeClr val="tx1"/>
                </a:solidFill>
              </a:rPr>
              <a:t>Recommendation: </a:t>
            </a:r>
            <a:endParaRPr lang="en-US" sz="2400" dirty="0" smtClean="0">
              <a:solidFill>
                <a:schemeClr val="tx1"/>
              </a:solidFill>
            </a:endParaRPr>
          </a:p>
          <a:p>
            <a:r>
              <a:rPr lang="en-US" sz="2400" dirty="0" smtClean="0">
                <a:solidFill>
                  <a:schemeClr val="tx1"/>
                </a:solidFill>
              </a:rPr>
              <a:t>Traceability </a:t>
            </a:r>
            <a:r>
              <a:rPr lang="en-US" sz="2400" dirty="0">
                <a:solidFill>
                  <a:schemeClr val="tx1"/>
                </a:solidFill>
              </a:rPr>
              <a:t>Chart was not found. - The traceability is not documented and </a:t>
            </a:r>
            <a:r>
              <a:rPr lang="en-US" sz="2400" dirty="0" smtClean="0">
                <a:solidFill>
                  <a:schemeClr val="tx1"/>
                </a:solidFill>
              </a:rPr>
              <a:t>the </a:t>
            </a:r>
            <a:r>
              <a:rPr lang="en-US" sz="2400" dirty="0">
                <a:solidFill>
                  <a:schemeClr val="tx1"/>
                </a:solidFill>
              </a:rPr>
              <a:t>documentation </a:t>
            </a:r>
            <a:r>
              <a:rPr lang="en-US" sz="2400" dirty="0" smtClean="0">
                <a:solidFill>
                  <a:schemeClr val="tx1"/>
                </a:solidFill>
              </a:rPr>
              <a:t>cannot be </a:t>
            </a:r>
            <a:r>
              <a:rPr lang="en-US" sz="2400" dirty="0">
                <a:solidFill>
                  <a:schemeClr val="tx1"/>
                </a:solidFill>
              </a:rPr>
              <a:t>reproduced if requested.  (5.6.2.1.1 Note 2)</a:t>
            </a:r>
          </a:p>
          <a:p>
            <a:r>
              <a:rPr lang="en-US" sz="2400" dirty="0">
                <a:solidFill>
                  <a:schemeClr val="tx1"/>
                </a:solidFill>
              </a:rPr>
              <a:t> </a:t>
            </a:r>
          </a:p>
          <a:p>
            <a:r>
              <a:rPr lang="en-US" sz="2400" dirty="0">
                <a:solidFill>
                  <a:schemeClr val="tx1"/>
                </a:solidFill>
              </a:rPr>
              <a:t>Recommendation:  There is no </a:t>
            </a:r>
            <a:r>
              <a:rPr lang="en-US" sz="2400" dirty="0" smtClean="0">
                <a:solidFill>
                  <a:schemeClr val="tx1"/>
                </a:solidFill>
              </a:rPr>
              <a:t>equipment </a:t>
            </a:r>
            <a:r>
              <a:rPr lang="en-US" sz="2400" dirty="0">
                <a:solidFill>
                  <a:schemeClr val="tx1"/>
                </a:solidFill>
              </a:rPr>
              <a:t>recall system SOP (to identify calibration equipment requiring re-calibration).</a:t>
            </a:r>
          </a:p>
          <a:p>
            <a:pPr>
              <a:lnSpc>
                <a:spcPct val="80000"/>
              </a:lnSpc>
            </a:pPr>
            <a:endParaRPr lang="en-US" sz="2400" dirty="0" smtClean="0">
              <a:solidFill>
                <a:schemeClr val="tx1"/>
              </a:solidFill>
              <a:ea typeface="ＭＳ Ｐゴシック" pitchFamily="34" charset="-128"/>
            </a:endParaRPr>
          </a:p>
          <a:p>
            <a:pPr>
              <a:lnSpc>
                <a:spcPct val="80000"/>
              </a:lnSpc>
            </a:pPr>
            <a:r>
              <a:rPr lang="en-US" sz="2400" dirty="0" smtClean="0">
                <a:solidFill>
                  <a:schemeClr val="tx1"/>
                </a:solidFill>
                <a:ea typeface="ＭＳ Ｐゴシック" pitchFamily="34" charset="-128"/>
              </a:rPr>
              <a:t>Responsible Person : German Cheung </a:t>
            </a:r>
          </a:p>
        </p:txBody>
      </p:sp>
      <p:sp>
        <p:nvSpPr>
          <p:cNvPr id="3482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BD142031-C6E9-4E53-87C2-AAC5A96B3089}" type="slidenum">
              <a:rPr lang="en-US" smtClean="0">
                <a:solidFill>
                  <a:srgbClr val="000000"/>
                </a:solidFill>
              </a:rPr>
              <a:pPr eaLnBrk="1" hangingPunct="1"/>
              <a:t>21</a:t>
            </a:fld>
            <a:endParaRPr lang="en-US" smtClean="0">
              <a:solidFill>
                <a:srgbClr val="000000"/>
              </a:solidFill>
            </a:endParaRPr>
          </a:p>
        </p:txBody>
      </p:sp>
    </p:spTree>
    <p:extLst>
      <p:ext uri="{BB962C8B-B14F-4D97-AF65-F5344CB8AC3E}">
        <p14:creationId xmlns:p14="http://schemas.microsoft.com/office/powerpoint/2010/main" val="18765237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p:txBody>
          <a:bodyPr/>
          <a:lstStyle/>
          <a:p>
            <a:r>
              <a:rPr lang="en-US" dirty="0" smtClean="0">
                <a:latin typeface="Arial" pitchFamily="34" charset="0"/>
                <a:ea typeface="Geneva"/>
                <a:cs typeface="Geneva"/>
              </a:rPr>
              <a:t>Recommendation 3 – from Simy Li</a:t>
            </a:r>
          </a:p>
        </p:txBody>
      </p:sp>
      <p:sp>
        <p:nvSpPr>
          <p:cNvPr id="15363" name="Content Placeholder 4"/>
          <p:cNvSpPr>
            <a:spLocks noGrp="1"/>
          </p:cNvSpPr>
          <p:nvPr>
            <p:ph idx="1"/>
          </p:nvPr>
        </p:nvSpPr>
        <p:spPr>
          <a:xfrm>
            <a:off x="457200" y="1582510"/>
            <a:ext cx="8229600" cy="3502025"/>
          </a:xfrm>
        </p:spPr>
        <p:txBody>
          <a:bodyPr>
            <a:noAutofit/>
          </a:bodyPr>
          <a:lstStyle/>
          <a:p>
            <a:pPr marL="0" indent="0">
              <a:lnSpc>
                <a:spcPct val="90000"/>
              </a:lnSpc>
            </a:pPr>
            <a:r>
              <a:rPr lang="en-US" sz="2400" b="0" dirty="0" smtClean="0">
                <a:solidFill>
                  <a:schemeClr val="tx1"/>
                </a:solidFill>
                <a:ea typeface="Geneva"/>
              </a:rPr>
              <a:t>Issue :  New Staff Training Program</a:t>
            </a:r>
          </a:p>
          <a:p>
            <a:pPr marL="0" indent="0">
              <a:lnSpc>
                <a:spcPct val="90000"/>
              </a:lnSpc>
            </a:pPr>
            <a:endParaRPr lang="en-US" sz="2400" b="0" dirty="0" smtClean="0">
              <a:solidFill>
                <a:schemeClr val="tx1"/>
              </a:solidFill>
              <a:ea typeface="Geneva"/>
            </a:endParaRPr>
          </a:p>
          <a:p>
            <a:pPr marL="0" indent="0">
              <a:lnSpc>
                <a:spcPct val="90000"/>
              </a:lnSpc>
            </a:pPr>
            <a:r>
              <a:rPr lang="en-US" sz="2400" b="0" dirty="0" smtClean="0">
                <a:solidFill>
                  <a:schemeClr val="tx1"/>
                </a:solidFill>
                <a:ea typeface="Geneva"/>
              </a:rPr>
              <a:t>The raw data of the training quiz, evaluation or projects handled can be uploaded to LMS but cannot be retrieved.  When retrieval is required, the individual staff needs to go to her personal folder to find the raw records.  </a:t>
            </a:r>
          </a:p>
          <a:p>
            <a:pPr marL="0" indent="0">
              <a:lnSpc>
                <a:spcPct val="90000"/>
              </a:lnSpc>
            </a:pPr>
            <a:endParaRPr lang="en-US" sz="2400" b="0" dirty="0">
              <a:solidFill>
                <a:schemeClr val="tx1"/>
              </a:solidFill>
              <a:ea typeface="Geneva"/>
            </a:endParaRPr>
          </a:p>
          <a:p>
            <a:pPr marL="0" indent="0">
              <a:lnSpc>
                <a:spcPct val="90000"/>
              </a:lnSpc>
            </a:pPr>
            <a:r>
              <a:rPr lang="en-US" sz="2400" b="0" dirty="0" smtClean="0">
                <a:solidFill>
                  <a:schemeClr val="tx1"/>
                </a:solidFill>
                <a:ea typeface="Geneva"/>
              </a:rPr>
              <a:t>Recommendation :  As it is a system bug in LMS that the attachment cannot be read, it is recommended to retain the raw records centrally in KMS or shared folder or filing area.  </a:t>
            </a:r>
          </a:p>
          <a:p>
            <a:pPr marL="0" indent="0">
              <a:lnSpc>
                <a:spcPct val="90000"/>
              </a:lnSpc>
            </a:pPr>
            <a:endParaRPr lang="en-US" sz="2400" b="0" dirty="0" smtClean="0">
              <a:solidFill>
                <a:schemeClr val="tx1"/>
              </a:solidFill>
              <a:ea typeface="Geneva"/>
            </a:endParaRPr>
          </a:p>
          <a:p>
            <a:pPr marL="0" indent="0">
              <a:lnSpc>
                <a:spcPct val="90000"/>
              </a:lnSpc>
            </a:pPr>
            <a:r>
              <a:rPr lang="en-US" sz="2400" b="0" dirty="0" smtClean="0">
                <a:solidFill>
                  <a:schemeClr val="tx1"/>
                </a:solidFill>
                <a:ea typeface="Geneva"/>
              </a:rPr>
              <a:t>Responsible Person :  Else Man </a:t>
            </a:r>
            <a:r>
              <a:rPr lang="en-US" sz="2400" b="0" i="1" dirty="0" smtClean="0">
                <a:solidFill>
                  <a:srgbClr val="7030A0"/>
                </a:solidFill>
                <a:ea typeface="Geneva"/>
              </a:rPr>
              <a:t>(Else will create a </a:t>
            </a:r>
            <a:r>
              <a:rPr lang="en-US" sz="2400" b="0" i="1" dirty="0" err="1" smtClean="0">
                <a:solidFill>
                  <a:srgbClr val="7030A0"/>
                </a:solidFill>
                <a:ea typeface="Geneva"/>
              </a:rPr>
              <a:t>sharepoint</a:t>
            </a:r>
            <a:r>
              <a:rPr lang="en-US" sz="2400" b="0" i="1" dirty="0" smtClean="0">
                <a:solidFill>
                  <a:srgbClr val="7030A0"/>
                </a:solidFill>
                <a:ea typeface="Geneva"/>
              </a:rPr>
              <a:t> and EM/EL will upload the training raw data to the </a:t>
            </a:r>
            <a:r>
              <a:rPr lang="en-US" sz="2400" b="0" i="1" dirty="0" err="1" smtClean="0">
                <a:solidFill>
                  <a:srgbClr val="7030A0"/>
                </a:solidFill>
                <a:ea typeface="Geneva"/>
              </a:rPr>
              <a:t>sharepoint</a:t>
            </a:r>
            <a:r>
              <a:rPr lang="en-US" sz="2400" b="0" i="1" dirty="0" smtClean="0">
                <a:solidFill>
                  <a:srgbClr val="7030A0"/>
                </a:solidFill>
                <a:ea typeface="Geneva"/>
              </a:rPr>
              <a:t>.  To be followed out of the CAR DB.)</a:t>
            </a:r>
          </a:p>
        </p:txBody>
      </p:sp>
      <p:sp>
        <p:nvSpPr>
          <p:cNvPr id="2560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0A50D3F3-49B8-4536-BB4E-08713C8CD0F5}" type="slidenum">
              <a:rPr lang="en-US" smtClean="0">
                <a:solidFill>
                  <a:srgbClr val="000000"/>
                </a:solidFill>
              </a:rPr>
              <a:pPr eaLnBrk="1" hangingPunct="1"/>
              <a:t>22</a:t>
            </a:fld>
            <a:endParaRPr lang="en-US" smtClean="0">
              <a:solidFill>
                <a:srgbClr val="000000"/>
              </a:solidFill>
            </a:endParaRPr>
          </a:p>
        </p:txBody>
      </p:sp>
    </p:spTree>
    <p:extLst>
      <p:ext uri="{BB962C8B-B14F-4D97-AF65-F5344CB8AC3E}">
        <p14:creationId xmlns:p14="http://schemas.microsoft.com/office/powerpoint/2010/main" val="22397792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p:txBody>
          <a:bodyPr/>
          <a:lstStyle/>
          <a:p>
            <a:r>
              <a:rPr lang="en-US" dirty="0" smtClean="0">
                <a:latin typeface="Arial" pitchFamily="34" charset="0"/>
                <a:ea typeface="Geneva"/>
                <a:cs typeface="Geneva"/>
              </a:rPr>
              <a:t>Recommendation 4 – from Simy Li</a:t>
            </a:r>
          </a:p>
        </p:txBody>
      </p:sp>
      <p:sp>
        <p:nvSpPr>
          <p:cNvPr id="15363" name="Content Placeholder 4"/>
          <p:cNvSpPr>
            <a:spLocks noGrp="1"/>
          </p:cNvSpPr>
          <p:nvPr>
            <p:ph idx="1"/>
          </p:nvPr>
        </p:nvSpPr>
        <p:spPr>
          <a:xfrm>
            <a:off x="457200" y="1698625"/>
            <a:ext cx="8229600" cy="3502025"/>
          </a:xfrm>
        </p:spPr>
        <p:txBody>
          <a:bodyPr>
            <a:noAutofit/>
          </a:bodyPr>
          <a:lstStyle/>
          <a:p>
            <a:pPr marL="0" indent="0">
              <a:lnSpc>
                <a:spcPct val="90000"/>
              </a:lnSpc>
            </a:pPr>
            <a:r>
              <a:rPr lang="en-US" sz="2400" b="0" dirty="0" smtClean="0">
                <a:solidFill>
                  <a:schemeClr val="tx1"/>
                </a:solidFill>
                <a:ea typeface="Geneva"/>
              </a:rPr>
              <a:t>Issue :  Document Control</a:t>
            </a:r>
          </a:p>
          <a:p>
            <a:pPr marL="457200" indent="-457200">
              <a:lnSpc>
                <a:spcPct val="90000"/>
              </a:lnSpc>
              <a:buAutoNum type="arabicParenR"/>
            </a:pPr>
            <a:r>
              <a:rPr lang="en-US" sz="2400" b="0" dirty="0" smtClean="0">
                <a:solidFill>
                  <a:schemeClr val="tx1"/>
                </a:solidFill>
                <a:ea typeface="Geneva"/>
              </a:rPr>
              <a:t>Most of the interviewed staff mentioned that they will read the standard from website except one staff who mentioned that she would read the standard from her hardcopy standards placed in the box file.  </a:t>
            </a:r>
          </a:p>
          <a:p>
            <a:pPr marL="457200" indent="-457200">
              <a:lnSpc>
                <a:spcPct val="90000"/>
              </a:lnSpc>
              <a:buAutoNum type="arabicParenR"/>
            </a:pPr>
            <a:r>
              <a:rPr lang="en-US" sz="2400" b="0" dirty="0" smtClean="0">
                <a:solidFill>
                  <a:schemeClr val="tx1"/>
                </a:solidFill>
                <a:ea typeface="Geneva"/>
              </a:rPr>
              <a:t>No subscription of DDS for the frequently used standards.</a:t>
            </a:r>
          </a:p>
          <a:p>
            <a:pPr marL="0" indent="0">
              <a:lnSpc>
                <a:spcPct val="90000"/>
              </a:lnSpc>
            </a:pPr>
            <a:endParaRPr lang="en-US" sz="2400" b="0" dirty="0" smtClean="0">
              <a:solidFill>
                <a:schemeClr val="tx1"/>
              </a:solidFill>
              <a:ea typeface="Geneva"/>
            </a:endParaRPr>
          </a:p>
          <a:p>
            <a:pPr marL="0" indent="0">
              <a:lnSpc>
                <a:spcPct val="90000"/>
              </a:lnSpc>
            </a:pPr>
            <a:r>
              <a:rPr lang="en-US" sz="2400" b="0" dirty="0" smtClean="0">
                <a:solidFill>
                  <a:schemeClr val="tx1"/>
                </a:solidFill>
                <a:ea typeface="Geneva"/>
              </a:rPr>
              <a:t>Non-compliance :  Interviewed Staff </a:t>
            </a:r>
            <a:endParaRPr lang="en-US" sz="2400" b="0" dirty="0">
              <a:solidFill>
                <a:schemeClr val="tx1"/>
              </a:solidFill>
              <a:ea typeface="Geneva"/>
            </a:endParaRPr>
          </a:p>
          <a:p>
            <a:pPr marL="0" indent="0">
              <a:lnSpc>
                <a:spcPct val="90000"/>
              </a:lnSpc>
            </a:pPr>
            <a:endParaRPr lang="en-US" sz="2400" b="0" dirty="0" smtClean="0">
              <a:solidFill>
                <a:schemeClr val="tx1"/>
              </a:solidFill>
              <a:ea typeface="Geneva"/>
            </a:endParaRPr>
          </a:p>
          <a:p>
            <a:pPr marL="0" indent="0">
              <a:lnSpc>
                <a:spcPct val="90000"/>
              </a:lnSpc>
            </a:pPr>
            <a:r>
              <a:rPr lang="en-US" sz="2400" b="0" dirty="0" smtClean="0">
                <a:solidFill>
                  <a:schemeClr val="tx1"/>
                </a:solidFill>
                <a:ea typeface="Geneva"/>
              </a:rPr>
              <a:t>Responsible Person :  Angel Siu </a:t>
            </a:r>
            <a:r>
              <a:rPr lang="en-US" sz="2400" b="0" i="1" dirty="0" smtClean="0">
                <a:solidFill>
                  <a:srgbClr val="7030A0"/>
                </a:solidFill>
                <a:ea typeface="Geneva"/>
              </a:rPr>
              <a:t>(Done.  The staff subscribe DDS.) </a:t>
            </a:r>
          </a:p>
        </p:txBody>
      </p:sp>
      <p:sp>
        <p:nvSpPr>
          <p:cNvPr id="2560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0A50D3F3-49B8-4536-BB4E-08713C8CD0F5}" type="slidenum">
              <a:rPr lang="en-US" smtClean="0">
                <a:solidFill>
                  <a:srgbClr val="000000"/>
                </a:solidFill>
              </a:rPr>
              <a:pPr eaLnBrk="1" hangingPunct="1"/>
              <a:t>23</a:t>
            </a:fld>
            <a:endParaRPr lang="en-US" smtClean="0">
              <a:solidFill>
                <a:srgbClr val="000000"/>
              </a:solidFill>
            </a:endParaRPr>
          </a:p>
        </p:txBody>
      </p:sp>
      <p:sp>
        <p:nvSpPr>
          <p:cNvPr id="2" name="Rectangle 1"/>
          <p:cNvSpPr/>
          <p:nvPr/>
        </p:nvSpPr>
        <p:spPr>
          <a:xfrm>
            <a:off x="5021943" y="3831771"/>
            <a:ext cx="1843314" cy="3918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840389924"/>
              </p:ext>
            </p:extLst>
          </p:nvPr>
        </p:nvGraphicFramePr>
        <p:xfrm>
          <a:off x="3033486" y="5761617"/>
          <a:ext cx="914400" cy="771525"/>
        </p:xfrm>
        <a:graphic>
          <a:graphicData uri="http://schemas.openxmlformats.org/presentationml/2006/ole">
            <mc:AlternateContent xmlns:mc="http://schemas.openxmlformats.org/markup-compatibility/2006">
              <mc:Choice xmlns:v="urn:schemas-microsoft-com:vml" Requires="v">
                <p:oleObj spid="_x0000_s2072" name="Acrobat Document" showAsIcon="1" r:id="rId3" imgW="914400" imgH="771480" progId="AcroExch.Document.7">
                  <p:embed/>
                </p:oleObj>
              </mc:Choice>
              <mc:Fallback>
                <p:oleObj name="Acrobat Document" showAsIcon="1" r:id="rId3" imgW="914400" imgH="771480" progId="AcroExch.Document.7">
                  <p:embed/>
                  <p:pic>
                    <p:nvPicPr>
                      <p:cNvPr id="0" name=""/>
                      <p:cNvPicPr/>
                      <p:nvPr/>
                    </p:nvPicPr>
                    <p:blipFill>
                      <a:blip r:embed="rId4"/>
                      <a:stretch>
                        <a:fillRect/>
                      </a:stretch>
                    </p:blipFill>
                    <p:spPr>
                      <a:xfrm>
                        <a:off x="3033486" y="5761617"/>
                        <a:ext cx="914400" cy="771525"/>
                      </a:xfrm>
                      <a:prstGeom prst="rect">
                        <a:avLst/>
                      </a:prstGeom>
                    </p:spPr>
                  </p:pic>
                </p:oleObj>
              </mc:Fallback>
            </mc:AlternateContent>
          </a:graphicData>
        </a:graphic>
      </p:graphicFrame>
      <p:sp>
        <p:nvSpPr>
          <p:cNvPr id="5" name="TextBox 4"/>
          <p:cNvSpPr txBox="1"/>
          <p:nvPr/>
        </p:nvSpPr>
        <p:spPr>
          <a:xfrm>
            <a:off x="3125851" y="6466478"/>
            <a:ext cx="780983" cy="230832"/>
          </a:xfrm>
          <a:prstGeom prst="rect">
            <a:avLst/>
          </a:prstGeom>
          <a:noFill/>
          <a:ln>
            <a:solidFill>
              <a:schemeClr val="accent1"/>
            </a:solidFill>
          </a:ln>
        </p:spPr>
        <p:txBody>
          <a:bodyPr wrap="none" rtlCol="0">
            <a:spAutoFit/>
          </a:bodyPr>
          <a:lstStyle/>
          <a:p>
            <a:r>
              <a:rPr lang="en-US" sz="900" dirty="0" err="1" smtClean="0">
                <a:latin typeface="Arial" pitchFamily="34" charset="0"/>
                <a:cs typeface="Arial" pitchFamily="34" charset="0"/>
              </a:rPr>
              <a:t>DDS_Email</a:t>
            </a:r>
            <a:endParaRPr lang="en-US" sz="900" dirty="0" smtClean="0">
              <a:latin typeface="Arial" pitchFamily="34" charset="0"/>
              <a:cs typeface="Arial"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594842586"/>
              </p:ext>
            </p:extLst>
          </p:nvPr>
        </p:nvGraphicFramePr>
        <p:xfrm>
          <a:off x="4347028" y="5761617"/>
          <a:ext cx="914400" cy="771525"/>
        </p:xfrm>
        <a:graphic>
          <a:graphicData uri="http://schemas.openxmlformats.org/presentationml/2006/ole">
            <mc:AlternateContent xmlns:mc="http://schemas.openxmlformats.org/markup-compatibility/2006">
              <mc:Choice xmlns:v="urn:schemas-microsoft-com:vml" Requires="v">
                <p:oleObj spid="_x0000_s2073" name="Acrobat Document" showAsIcon="1" r:id="rId5" imgW="914400" imgH="771480" progId="AcroExch.Document.7">
                  <p:embed/>
                </p:oleObj>
              </mc:Choice>
              <mc:Fallback>
                <p:oleObj name="Acrobat Document" showAsIcon="1" r:id="rId5" imgW="914400" imgH="771480" progId="AcroExch.Document.7">
                  <p:embed/>
                  <p:pic>
                    <p:nvPicPr>
                      <p:cNvPr id="0" name=""/>
                      <p:cNvPicPr/>
                      <p:nvPr/>
                    </p:nvPicPr>
                    <p:blipFill>
                      <a:blip r:embed="rId6"/>
                      <a:stretch>
                        <a:fillRect/>
                      </a:stretch>
                    </p:blipFill>
                    <p:spPr>
                      <a:xfrm>
                        <a:off x="4347028" y="5761617"/>
                        <a:ext cx="914400" cy="771525"/>
                      </a:xfrm>
                      <a:prstGeom prst="rect">
                        <a:avLst/>
                      </a:prstGeom>
                    </p:spPr>
                  </p:pic>
                </p:oleObj>
              </mc:Fallback>
            </mc:AlternateContent>
          </a:graphicData>
        </a:graphic>
      </p:graphicFrame>
      <p:sp>
        <p:nvSpPr>
          <p:cNvPr id="7" name="TextBox 6"/>
          <p:cNvSpPr txBox="1"/>
          <p:nvPr/>
        </p:nvSpPr>
        <p:spPr>
          <a:xfrm>
            <a:off x="4071257" y="6466478"/>
            <a:ext cx="1550424" cy="230832"/>
          </a:xfrm>
          <a:prstGeom prst="rect">
            <a:avLst/>
          </a:prstGeom>
          <a:noFill/>
          <a:ln>
            <a:solidFill>
              <a:schemeClr val="accent1"/>
            </a:solidFill>
          </a:ln>
        </p:spPr>
        <p:txBody>
          <a:bodyPr wrap="none" rtlCol="0">
            <a:spAutoFit/>
          </a:bodyPr>
          <a:lstStyle/>
          <a:p>
            <a:r>
              <a:rPr lang="en-US" sz="900" dirty="0" smtClean="0">
                <a:latin typeface="Arial" pitchFamily="34" charset="0"/>
                <a:cs typeface="Arial" pitchFamily="34" charset="0"/>
              </a:rPr>
              <a:t>Training </a:t>
            </a:r>
            <a:r>
              <a:rPr lang="en-US" sz="900" dirty="0" err="1" smtClean="0">
                <a:latin typeface="Arial" pitchFamily="34" charset="0"/>
                <a:cs typeface="Arial" pitchFamily="34" charset="0"/>
              </a:rPr>
              <a:t>Record_HST</a:t>
            </a:r>
            <a:r>
              <a:rPr lang="en-US" sz="900" dirty="0" smtClean="0">
                <a:latin typeface="Arial" pitchFamily="34" charset="0"/>
                <a:cs typeface="Arial" pitchFamily="34" charset="0"/>
              </a:rPr>
              <a:t> staff</a:t>
            </a:r>
          </a:p>
        </p:txBody>
      </p:sp>
    </p:spTree>
    <p:extLst>
      <p:ext uri="{BB962C8B-B14F-4D97-AF65-F5344CB8AC3E}">
        <p14:creationId xmlns:p14="http://schemas.microsoft.com/office/powerpoint/2010/main" val="33894937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1143000"/>
          </a:xfrm>
        </p:spPr>
        <p:txBody>
          <a:bodyPr/>
          <a:lstStyle/>
          <a:p>
            <a:pPr eaLnBrk="1" hangingPunct="1"/>
            <a:r>
              <a:rPr lang="en-US" dirty="0" smtClean="0">
                <a:latin typeface="Arial" charset="0"/>
                <a:cs typeface="Geneva" charset="-128"/>
              </a:rPr>
              <a:t>Recommendation 5 – from Shannon Tsui </a:t>
            </a:r>
            <a:endParaRPr lang="en-US" dirty="0">
              <a:latin typeface="Arial" charset="0"/>
              <a:cs typeface="Geneva" charset="-128"/>
            </a:endParaRPr>
          </a:p>
        </p:txBody>
      </p:sp>
      <p:sp>
        <p:nvSpPr>
          <p:cNvPr id="15363" name="Content Placeholder 4"/>
          <p:cNvSpPr>
            <a:spLocks noGrp="1"/>
          </p:cNvSpPr>
          <p:nvPr>
            <p:ph idx="1"/>
          </p:nvPr>
        </p:nvSpPr>
        <p:spPr>
          <a:xfrm>
            <a:off x="457200" y="1137966"/>
            <a:ext cx="8229600" cy="4675005"/>
          </a:xfrm>
        </p:spPr>
        <p:txBody>
          <a:bodyPr>
            <a:noAutofit/>
          </a:bodyPr>
          <a:lstStyle/>
          <a:p>
            <a:r>
              <a:rPr lang="en-US" sz="1800" dirty="0" smtClean="0">
                <a:solidFill>
                  <a:schemeClr val="tx1"/>
                </a:solidFill>
                <a:latin typeface="+mn-lt"/>
                <a:ea typeface="Arial" charset="0"/>
                <a:cs typeface="Arial" charset="0"/>
              </a:rPr>
              <a:t>Observation : </a:t>
            </a:r>
            <a:endParaRPr lang="en-US" sz="1800" dirty="0">
              <a:solidFill>
                <a:schemeClr val="tx1"/>
              </a:solidFill>
              <a:latin typeface="+mn-lt"/>
              <a:ea typeface="Arial" charset="0"/>
              <a:cs typeface="Arial" charset="0"/>
            </a:endParaRPr>
          </a:p>
          <a:p>
            <a:pPr marL="0" indent="0"/>
            <a:r>
              <a:rPr lang="en-US" sz="1800" b="0" dirty="0">
                <a:solidFill>
                  <a:schemeClr val="tx1"/>
                </a:solidFill>
              </a:rPr>
              <a:t>Quote letter was issued under </a:t>
            </a:r>
            <a:r>
              <a:rPr lang="en-US" sz="1800" b="0" smtClean="0">
                <a:solidFill>
                  <a:schemeClr val="tx1"/>
                </a:solidFill>
              </a:rPr>
              <a:t>“old” Quote </a:t>
            </a:r>
            <a:r>
              <a:rPr lang="en-US" sz="1800" b="0" dirty="0">
                <a:solidFill>
                  <a:schemeClr val="tx1"/>
                </a:solidFill>
              </a:rPr>
              <a:t>No. 1001674824, not Quote 1001681845.  A comment was added in </a:t>
            </a:r>
            <a:r>
              <a:rPr lang="en-US" sz="1800" b="0" dirty="0" err="1">
                <a:solidFill>
                  <a:schemeClr val="tx1"/>
                </a:solidFill>
              </a:rPr>
              <a:t>eProd</a:t>
            </a:r>
            <a:r>
              <a:rPr lang="en-US" sz="1800" b="0" dirty="0">
                <a:solidFill>
                  <a:schemeClr val="tx1"/>
                </a:solidFill>
              </a:rPr>
              <a:t> “Pls. refer the application detail under previous Quote #1001674824 and Order #7736015”.  </a:t>
            </a:r>
          </a:p>
          <a:p>
            <a:endParaRPr lang="en-US" sz="1800" dirty="0" smtClean="0">
              <a:solidFill>
                <a:schemeClr val="tx1"/>
              </a:solidFill>
              <a:ea typeface="Arial" charset="0"/>
              <a:cs typeface="Arial" charset="0"/>
            </a:endParaRPr>
          </a:p>
          <a:p>
            <a:r>
              <a:rPr lang="en-US" sz="1800" dirty="0" smtClean="0">
                <a:solidFill>
                  <a:schemeClr val="tx1"/>
                </a:solidFill>
                <a:ea typeface="Arial" charset="0"/>
                <a:cs typeface="Arial" charset="0"/>
              </a:rPr>
              <a:t>Evidence </a:t>
            </a:r>
            <a:r>
              <a:rPr lang="en-US" sz="1800" dirty="0">
                <a:solidFill>
                  <a:schemeClr val="tx1"/>
                </a:solidFill>
                <a:ea typeface="Arial" charset="0"/>
                <a:cs typeface="Arial" charset="0"/>
              </a:rPr>
              <a:t>: </a:t>
            </a:r>
            <a:r>
              <a:rPr lang="en-US" sz="1800" b="0" dirty="0" smtClean="0">
                <a:solidFill>
                  <a:schemeClr val="tx1"/>
                </a:solidFill>
                <a:ea typeface="Arial" charset="0"/>
                <a:cs typeface="Arial" charset="0"/>
              </a:rPr>
              <a:t>Project </a:t>
            </a:r>
            <a:r>
              <a:rPr lang="en-US" sz="1800" b="0" dirty="0" smtClean="0">
                <a:solidFill>
                  <a:schemeClr val="tx1"/>
                </a:solidFill>
              </a:rPr>
              <a:t>13CA54789 (</a:t>
            </a:r>
            <a:r>
              <a:rPr lang="en-US" sz="1800" b="0" dirty="0">
                <a:solidFill>
                  <a:schemeClr val="tx1"/>
                </a:solidFill>
              </a:rPr>
              <a:t>Quote </a:t>
            </a:r>
            <a:r>
              <a:rPr lang="en-US" sz="1800" b="0" dirty="0" smtClean="0">
                <a:solidFill>
                  <a:schemeClr val="tx1"/>
                </a:solidFill>
              </a:rPr>
              <a:t>1001681845, Order </a:t>
            </a:r>
            <a:r>
              <a:rPr lang="en-US" sz="1800" b="0" dirty="0">
                <a:solidFill>
                  <a:schemeClr val="tx1"/>
                </a:solidFill>
              </a:rPr>
              <a:t>7779442</a:t>
            </a:r>
            <a:r>
              <a:rPr lang="en-US" sz="1800" b="0" dirty="0" smtClean="0">
                <a:solidFill>
                  <a:schemeClr val="tx1"/>
                </a:solidFill>
              </a:rPr>
              <a:t>)</a:t>
            </a:r>
            <a:endParaRPr lang="en-US" sz="1800" b="0" dirty="0">
              <a:solidFill>
                <a:schemeClr val="tx1"/>
              </a:solidFill>
            </a:endParaRPr>
          </a:p>
          <a:p>
            <a:endParaRPr lang="en-US" sz="1800" dirty="0" smtClean="0">
              <a:solidFill>
                <a:schemeClr val="tx1"/>
              </a:solidFill>
              <a:latin typeface="+mn-lt"/>
              <a:ea typeface="Arial" charset="0"/>
              <a:cs typeface="Arial" charset="0"/>
            </a:endParaRPr>
          </a:p>
          <a:p>
            <a:r>
              <a:rPr lang="en-US" sz="1800" dirty="0" smtClean="0">
                <a:solidFill>
                  <a:schemeClr val="tx1"/>
                </a:solidFill>
                <a:latin typeface="+mn-lt"/>
                <a:ea typeface="Arial" charset="0"/>
                <a:cs typeface="Arial" charset="0"/>
              </a:rPr>
              <a:t>Responsible Person : </a:t>
            </a:r>
            <a:r>
              <a:rPr lang="en-US" sz="1800" b="0" dirty="0" smtClean="0">
                <a:solidFill>
                  <a:schemeClr val="tx1"/>
                </a:solidFill>
              </a:rPr>
              <a:t>3024TGCR</a:t>
            </a:r>
          </a:p>
          <a:p>
            <a:endParaRPr lang="en-US" sz="1800" dirty="0" smtClean="0">
              <a:solidFill>
                <a:schemeClr val="tx1"/>
              </a:solidFill>
            </a:endParaRPr>
          </a:p>
          <a:p>
            <a:r>
              <a:rPr lang="en-US" sz="1800" dirty="0" smtClean="0">
                <a:solidFill>
                  <a:schemeClr val="tx1"/>
                </a:solidFill>
              </a:rPr>
              <a:t>Recommendation</a:t>
            </a:r>
            <a:r>
              <a:rPr lang="en-US" sz="1800" dirty="0">
                <a:solidFill>
                  <a:schemeClr val="tx1"/>
                </a:solidFill>
              </a:rPr>
              <a:t>: </a:t>
            </a:r>
            <a:r>
              <a:rPr lang="en-US" sz="1800" b="0" dirty="0">
                <a:solidFill>
                  <a:schemeClr val="tx1"/>
                </a:solidFill>
              </a:rPr>
              <a:t>To add reason why the quote no. was changed</a:t>
            </a:r>
            <a:r>
              <a:rPr lang="en-US" sz="1800" b="0" dirty="0"/>
              <a:t>.  </a:t>
            </a:r>
            <a:endParaRPr lang="en-US" sz="1800" b="0" dirty="0">
              <a:solidFill>
                <a:schemeClr val="tx1"/>
              </a:solidFill>
              <a:latin typeface="+mn-lt"/>
              <a:ea typeface="Arial" charset="0"/>
              <a:cs typeface="Arial" charset="0"/>
            </a:endParaRPr>
          </a:p>
        </p:txBody>
      </p:sp>
      <p:sp>
        <p:nvSpPr>
          <p:cNvPr id="15364" name="Slide Number Placeholder 6"/>
          <p:cNvSpPr>
            <a:spLocks noGrp="1"/>
          </p:cNvSpPr>
          <p:nvPr>
            <p:ph type="sldNum" sz="quarter" idx="10"/>
          </p:nvPr>
        </p:nvSpPr>
        <p:spPr bwMode="auto">
          <a:noFill/>
          <a:ln>
            <a:miter lim="800000"/>
            <a:headEnd/>
            <a:tailEnd/>
          </a:ln>
        </p:spPr>
        <p:txBody>
          <a:bodyPr/>
          <a:lstStyle/>
          <a:p>
            <a:fld id="{5DEFA57D-A1F1-5A4C-BAD0-3AA73498333D}" type="slidenum">
              <a:rPr lang="en-US">
                <a:solidFill>
                  <a:srgbClr val="000000"/>
                </a:solidFill>
              </a:rPr>
              <a:pPr/>
              <a:t>24</a:t>
            </a:fld>
            <a:endParaRPr lang="en-US">
              <a:solidFill>
                <a:srgbClr val="000000"/>
              </a:solidFill>
            </a:endParaRPr>
          </a:p>
        </p:txBody>
      </p:sp>
    </p:spTree>
    <p:extLst>
      <p:ext uri="{BB962C8B-B14F-4D97-AF65-F5344CB8AC3E}">
        <p14:creationId xmlns:p14="http://schemas.microsoft.com/office/powerpoint/2010/main" val="7978764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Recommendation 6 –  from Else Man</a:t>
            </a:r>
          </a:p>
        </p:txBody>
      </p:sp>
      <p:sp>
        <p:nvSpPr>
          <p:cNvPr id="24579" name="Content Placeholder 4"/>
          <p:cNvSpPr>
            <a:spLocks noGrp="1"/>
          </p:cNvSpPr>
          <p:nvPr>
            <p:ph idx="1"/>
          </p:nvPr>
        </p:nvSpPr>
        <p:spPr>
          <a:xfrm>
            <a:off x="457200" y="1287463"/>
            <a:ext cx="8229600" cy="4675187"/>
          </a:xfrm>
        </p:spPr>
        <p:txBody>
          <a:bodyPr>
            <a:normAutofit/>
          </a:bodyPr>
          <a:lstStyle/>
          <a:p>
            <a:r>
              <a:rPr lang="en-US" sz="1800" dirty="0" smtClean="0">
                <a:solidFill>
                  <a:schemeClr val="tx1"/>
                </a:solidFill>
                <a:ea typeface="ＭＳ Ｐゴシック" pitchFamily="34" charset="-128"/>
              </a:rPr>
              <a:t>Requirement : ISO/IEC 17025, Clause 4.4.5</a:t>
            </a:r>
          </a:p>
          <a:p>
            <a:r>
              <a:rPr lang="en-US" sz="1800" dirty="0" smtClean="0">
                <a:solidFill>
                  <a:schemeClr val="tx1"/>
                </a:solidFill>
                <a:ea typeface="ＭＳ Ｐゴシック" pitchFamily="34" charset="-128"/>
              </a:rPr>
              <a:t> </a:t>
            </a:r>
            <a:r>
              <a:rPr lang="en-US" sz="1800" dirty="0"/>
              <a:t>If a contract needs to be amended after work has commenced, the same contract review process shall be repeated and any amendments shall be communicated to all affected personnel</a:t>
            </a: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Evidence :  </a:t>
            </a:r>
          </a:p>
          <a:p>
            <a:r>
              <a:rPr lang="en-US" sz="1800" dirty="0" smtClean="0">
                <a:solidFill>
                  <a:schemeClr val="tx1"/>
                </a:solidFill>
                <a:ea typeface="ＭＳ Ｐゴシック" pitchFamily="34" charset="-128"/>
              </a:rPr>
              <a:t>Project  File: E161964</a:t>
            </a:r>
          </a:p>
          <a:p>
            <a:r>
              <a:rPr lang="en-US" sz="1800" dirty="0" smtClean="0">
                <a:solidFill>
                  <a:schemeClr val="tx1"/>
                </a:solidFill>
                <a:ea typeface="ＭＳ Ｐゴシック" pitchFamily="34" charset="-128"/>
              </a:rPr>
              <a:t>Revised page: E77849</a:t>
            </a: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File </a:t>
            </a:r>
            <a:r>
              <a:rPr lang="en-US" sz="1800" dirty="0">
                <a:solidFill>
                  <a:schemeClr val="tx1"/>
                </a:solidFill>
              </a:rPr>
              <a:t>E161964 (original applicant) was transferred to File E77849 after project was opened. </a:t>
            </a:r>
            <a:endParaRPr lang="en-US" sz="1800" dirty="0" smtClean="0">
              <a:solidFill>
                <a:schemeClr val="tx1"/>
              </a:solidFill>
              <a:ea typeface="ＭＳ Ｐゴシック" pitchFamily="34" charset="-128"/>
            </a:endParaRPr>
          </a:p>
          <a:p>
            <a:endParaRPr lang="en-US" sz="1800" dirty="0" smtClean="0">
              <a:solidFill>
                <a:schemeClr val="tx1"/>
              </a:solidFill>
              <a:ea typeface="ＭＳ Ｐゴシック" pitchFamily="34" charset="-128"/>
            </a:endParaRP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25</a:t>
            </a:fld>
            <a:endParaRPr lang="en-US" smtClean="0">
              <a:solidFill>
                <a:srgbClr val="000000"/>
              </a:solidFill>
            </a:endParaRPr>
          </a:p>
        </p:txBody>
      </p:sp>
    </p:spTree>
    <p:extLst>
      <p:ext uri="{BB962C8B-B14F-4D97-AF65-F5344CB8AC3E}">
        <p14:creationId xmlns:p14="http://schemas.microsoft.com/office/powerpoint/2010/main" val="32571206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101" descr="C:\Program Files\Common Files\Microsoft Shared\Clipart\cagcat50\BD00028_.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8450" y="1538288"/>
            <a:ext cx="3209925" cy="31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8180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457200" y="677863"/>
            <a:ext cx="5486400" cy="1600200"/>
          </a:xfrm>
        </p:spPr>
        <p:txBody>
          <a:bodyPr/>
          <a:lstStyle/>
          <a:p>
            <a:pPr eaLnBrk="1" hangingPunct="1"/>
            <a:r>
              <a:rPr lang="en-US" dirty="0">
                <a:latin typeface="Arial" charset="0"/>
                <a:cs typeface="Geneva" charset="-128"/>
              </a:rPr>
              <a:t>THANK </a:t>
            </a:r>
            <a:r>
              <a:rPr lang="en-US" dirty="0" smtClean="0">
                <a:latin typeface="Arial" charset="0"/>
                <a:cs typeface="Geneva" charset="-128"/>
              </a:rPr>
              <a:t>YOU</a:t>
            </a:r>
            <a:endParaRPr lang="en-US" dirty="0">
              <a:latin typeface="Arial" charset="0"/>
              <a:cs typeface="Geneva" charset="-128"/>
            </a:endParaRPr>
          </a:p>
        </p:txBody>
      </p:sp>
    </p:spTree>
    <p:extLst>
      <p:ext uri="{BB962C8B-B14F-4D97-AF65-F5344CB8AC3E}">
        <p14:creationId xmlns:p14="http://schemas.microsoft.com/office/powerpoint/2010/main" val="343913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3"/>
          <p:cNvSpPr>
            <a:spLocks noGrp="1"/>
          </p:cNvSpPr>
          <p:nvPr>
            <p:ph type="title"/>
          </p:nvPr>
        </p:nvSpPr>
        <p:spPr/>
        <p:txBody>
          <a:bodyPr/>
          <a:lstStyle/>
          <a:p>
            <a:r>
              <a:rPr lang="en-US" dirty="0" smtClean="0">
                <a:latin typeface="Arial" pitchFamily="34" charset="0"/>
                <a:ea typeface="Geneva"/>
                <a:cs typeface="Geneva"/>
              </a:rPr>
              <a:t>Observation 2 – from Paul Ip</a:t>
            </a:r>
          </a:p>
        </p:txBody>
      </p:sp>
      <p:sp>
        <p:nvSpPr>
          <p:cNvPr id="15363" name="Content Placeholder 4"/>
          <p:cNvSpPr>
            <a:spLocks noGrp="1"/>
          </p:cNvSpPr>
          <p:nvPr>
            <p:ph idx="1"/>
          </p:nvPr>
        </p:nvSpPr>
        <p:spPr>
          <a:xfrm>
            <a:off x="457200" y="1173163"/>
            <a:ext cx="8229600" cy="5103812"/>
          </a:xfrm>
        </p:spPr>
        <p:txBody>
          <a:bodyPr/>
          <a:lstStyle/>
          <a:p>
            <a:pPr marL="0" indent="0">
              <a:lnSpc>
                <a:spcPct val="90000"/>
              </a:lnSpc>
            </a:pPr>
            <a:r>
              <a:rPr lang="en-US" sz="2800" b="0" dirty="0" smtClean="0">
                <a:solidFill>
                  <a:schemeClr val="tx1"/>
                </a:solidFill>
                <a:ea typeface="Geneva"/>
              </a:rPr>
              <a:t>Requirement : </a:t>
            </a:r>
          </a:p>
          <a:p>
            <a:pPr marL="0" indent="0">
              <a:lnSpc>
                <a:spcPct val="90000"/>
              </a:lnSpc>
            </a:pPr>
            <a:r>
              <a:rPr lang="en-US" sz="2800" b="0" dirty="0">
                <a:solidFill>
                  <a:schemeClr val="tx1"/>
                </a:solidFill>
              </a:rPr>
              <a:t>00-OP-W0038, Clause </a:t>
            </a:r>
            <a:r>
              <a:rPr lang="en-US" sz="2800" b="0" dirty="0" smtClean="0">
                <a:solidFill>
                  <a:schemeClr val="tx1"/>
                </a:solidFill>
              </a:rPr>
              <a:t>9.2.4 - </a:t>
            </a:r>
            <a:r>
              <a:rPr lang="en-US" sz="2800" b="0" dirty="0">
                <a:solidFill>
                  <a:schemeClr val="tx1"/>
                </a:solidFill>
              </a:rPr>
              <a:t>identify the applicable clause in CRD</a:t>
            </a:r>
            <a:endParaRPr lang="en-US" sz="2800" b="0" dirty="0" smtClean="0">
              <a:solidFill>
                <a:schemeClr val="tx1"/>
              </a:solidFill>
              <a:ea typeface="Geneva"/>
            </a:endParaRPr>
          </a:p>
          <a:p>
            <a:pPr marL="0" indent="0">
              <a:lnSpc>
                <a:spcPct val="90000"/>
              </a:lnSpc>
            </a:pPr>
            <a:endParaRPr lang="en-US" sz="2800" b="0" dirty="0" smtClean="0">
              <a:solidFill>
                <a:schemeClr val="tx1"/>
              </a:solidFill>
              <a:ea typeface="Geneva"/>
            </a:endParaRPr>
          </a:p>
          <a:p>
            <a:pPr marL="0" indent="0">
              <a:lnSpc>
                <a:spcPct val="90000"/>
              </a:lnSpc>
            </a:pPr>
            <a:r>
              <a:rPr lang="en-US" sz="2800" b="0" dirty="0" smtClean="0">
                <a:solidFill>
                  <a:schemeClr val="tx1"/>
                </a:solidFill>
                <a:ea typeface="Geneva"/>
              </a:rPr>
              <a:t>Non-compliance : </a:t>
            </a:r>
            <a:r>
              <a:rPr lang="en-US" sz="2800" b="0" dirty="0">
                <a:solidFill>
                  <a:schemeClr val="tx1"/>
                </a:solidFill>
              </a:rPr>
              <a:t>identify the applicable clause in CRD</a:t>
            </a:r>
            <a:endParaRPr lang="en-US" sz="2800" b="0" dirty="0">
              <a:solidFill>
                <a:schemeClr val="tx1"/>
              </a:solidFill>
              <a:ea typeface="Geneva"/>
            </a:endParaRPr>
          </a:p>
          <a:p>
            <a:pPr marL="0" indent="0">
              <a:lnSpc>
                <a:spcPct val="90000"/>
              </a:lnSpc>
            </a:pPr>
            <a:endParaRPr lang="en-US" sz="2800" b="0" dirty="0" smtClean="0">
              <a:solidFill>
                <a:schemeClr val="tx1"/>
              </a:solidFill>
              <a:ea typeface="Geneva"/>
            </a:endParaRPr>
          </a:p>
          <a:p>
            <a:pPr marL="0" indent="0">
              <a:defRPr/>
            </a:pPr>
            <a:r>
              <a:rPr lang="en-US" sz="2800" b="0" dirty="0" smtClean="0">
                <a:solidFill>
                  <a:schemeClr val="tx1"/>
                </a:solidFill>
                <a:ea typeface="Geneva"/>
              </a:rPr>
              <a:t>Responsible Person : Kam Chan </a:t>
            </a:r>
            <a:r>
              <a:rPr lang="en-US" sz="2800" b="0" dirty="0">
                <a:solidFill>
                  <a:schemeClr val="tx1"/>
                </a:solidFill>
              </a:rPr>
              <a:t>7407X - </a:t>
            </a:r>
            <a:r>
              <a:rPr lang="en-US" sz="2800" b="0" dirty="0" smtClean="0">
                <a:solidFill>
                  <a:schemeClr val="tx1"/>
                </a:solidFill>
              </a:rPr>
              <a:t>Project 4786179776  </a:t>
            </a:r>
            <a:r>
              <a:rPr lang="en-US" sz="2800" dirty="0" smtClean="0">
                <a:solidFill>
                  <a:schemeClr val="tx1"/>
                </a:solidFill>
                <a:ea typeface="ＭＳ Ｐゴシック" pitchFamily="34" charset="-128"/>
              </a:rPr>
              <a:t>(Quick Fixed)</a:t>
            </a:r>
            <a:endParaRPr lang="en-US" sz="2800" dirty="0">
              <a:solidFill>
                <a:schemeClr val="tx1"/>
              </a:solidFill>
              <a:ea typeface="ＭＳ Ｐゴシック" pitchFamily="34" charset="-128"/>
            </a:endParaRPr>
          </a:p>
          <a:p>
            <a:pPr marL="0" indent="0">
              <a:lnSpc>
                <a:spcPct val="90000"/>
              </a:lnSpc>
            </a:pPr>
            <a:endParaRPr lang="en-US" sz="2400" b="0" dirty="0" smtClean="0">
              <a:solidFill>
                <a:schemeClr val="tx1"/>
              </a:solidFill>
              <a:ea typeface="Geneva"/>
            </a:endParaRPr>
          </a:p>
        </p:txBody>
      </p:sp>
      <p:sp>
        <p:nvSpPr>
          <p:cNvPr id="26628"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D2D157F-AEA6-4DF3-9D85-21E34F3654EE}" type="slidenum">
              <a:rPr lang="en-US" smtClean="0">
                <a:solidFill>
                  <a:srgbClr val="000000"/>
                </a:solidFill>
              </a:rPr>
              <a:pPr eaLnBrk="1" hangingPunct="1"/>
              <a:t>3</a:t>
            </a:fld>
            <a:endParaRPr lang="en-US" smtClean="0">
              <a:solidFill>
                <a:srgbClr val="000000"/>
              </a:solidFill>
            </a:endParaRPr>
          </a:p>
        </p:txBody>
      </p:sp>
    </p:spTree>
    <p:extLst>
      <p:ext uri="{BB962C8B-B14F-4D97-AF65-F5344CB8AC3E}">
        <p14:creationId xmlns:p14="http://schemas.microsoft.com/office/powerpoint/2010/main" val="356406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3"/>
          <p:cNvSpPr>
            <a:spLocks noGrp="1"/>
          </p:cNvSpPr>
          <p:nvPr>
            <p:ph type="title"/>
          </p:nvPr>
        </p:nvSpPr>
        <p:spPr/>
        <p:txBody>
          <a:bodyPr/>
          <a:lstStyle/>
          <a:p>
            <a:r>
              <a:rPr lang="en-US" dirty="0" smtClean="0">
                <a:latin typeface="Arial" pitchFamily="34" charset="0"/>
                <a:ea typeface="Geneva"/>
                <a:cs typeface="Geneva"/>
              </a:rPr>
              <a:t>Observation 3 – from Paul Ip</a:t>
            </a:r>
          </a:p>
        </p:txBody>
      </p:sp>
      <p:sp>
        <p:nvSpPr>
          <p:cNvPr id="15363" name="Content Placeholder 4"/>
          <p:cNvSpPr>
            <a:spLocks noGrp="1"/>
          </p:cNvSpPr>
          <p:nvPr>
            <p:ph idx="1"/>
          </p:nvPr>
        </p:nvSpPr>
        <p:spPr>
          <a:xfrm>
            <a:off x="457200" y="1173163"/>
            <a:ext cx="8229600" cy="5103812"/>
          </a:xfrm>
        </p:spPr>
        <p:txBody>
          <a:bodyPr>
            <a:normAutofit/>
          </a:bodyPr>
          <a:lstStyle/>
          <a:p>
            <a:pPr marL="0" indent="0">
              <a:lnSpc>
                <a:spcPct val="90000"/>
              </a:lnSpc>
            </a:pPr>
            <a:r>
              <a:rPr lang="en-US" sz="2800" b="0" dirty="0" smtClean="0">
                <a:solidFill>
                  <a:schemeClr val="tx1"/>
                </a:solidFill>
                <a:ea typeface="Geneva"/>
              </a:rPr>
              <a:t>Requirement : </a:t>
            </a:r>
          </a:p>
          <a:p>
            <a:pPr marL="0" indent="0">
              <a:lnSpc>
                <a:spcPct val="90000"/>
              </a:lnSpc>
            </a:pPr>
            <a:r>
              <a:rPr lang="en-US" sz="2800" b="0" dirty="0" smtClean="0">
                <a:solidFill>
                  <a:schemeClr val="tx1"/>
                </a:solidFill>
              </a:rPr>
              <a:t>00-OP-S0067 Clause </a:t>
            </a:r>
            <a:r>
              <a:rPr lang="en-US" sz="2800" b="0" dirty="0">
                <a:solidFill>
                  <a:schemeClr val="tx1"/>
                </a:solidFill>
              </a:rPr>
              <a:t>150.6.5 item K - 1. Identify the standard(s) upon which the overall product is certified </a:t>
            </a:r>
            <a:r>
              <a:rPr lang="en-US" sz="2800" b="0" dirty="0" smtClean="0">
                <a:solidFill>
                  <a:schemeClr val="tx1"/>
                </a:solidFill>
              </a:rPr>
              <a:t> in test summary</a:t>
            </a:r>
            <a:endParaRPr lang="en-US" sz="2800" b="0" dirty="0">
              <a:solidFill>
                <a:schemeClr val="tx1"/>
              </a:solidFill>
            </a:endParaRPr>
          </a:p>
          <a:p>
            <a:endParaRPr lang="en-US" sz="2800" b="0" dirty="0" smtClean="0">
              <a:solidFill>
                <a:schemeClr val="tx1"/>
              </a:solidFill>
              <a:ea typeface="Geneva"/>
            </a:endParaRPr>
          </a:p>
          <a:p>
            <a:pPr marL="0" indent="0">
              <a:lnSpc>
                <a:spcPct val="90000"/>
              </a:lnSpc>
            </a:pPr>
            <a:r>
              <a:rPr lang="en-US" sz="2800" b="0" dirty="0" smtClean="0">
                <a:solidFill>
                  <a:schemeClr val="tx1"/>
                </a:solidFill>
                <a:ea typeface="Geneva"/>
              </a:rPr>
              <a:t>Non-compliance : </a:t>
            </a:r>
            <a:r>
              <a:rPr lang="en-US" sz="2800" b="0" dirty="0">
                <a:solidFill>
                  <a:schemeClr val="tx1"/>
                </a:solidFill>
              </a:rPr>
              <a:t>Not found CSA Standard name in test summary. </a:t>
            </a:r>
            <a:endParaRPr lang="en-US" sz="2800" b="0" dirty="0" smtClean="0">
              <a:solidFill>
                <a:schemeClr val="tx1"/>
              </a:solidFill>
            </a:endParaRPr>
          </a:p>
          <a:p>
            <a:pPr marL="0" indent="0">
              <a:lnSpc>
                <a:spcPct val="90000"/>
              </a:lnSpc>
            </a:pPr>
            <a:endParaRPr lang="en-US" sz="2800" b="0" dirty="0">
              <a:solidFill>
                <a:schemeClr val="tx1"/>
              </a:solidFill>
              <a:ea typeface="Geneva"/>
            </a:endParaRPr>
          </a:p>
          <a:p>
            <a:pPr marL="0" indent="0">
              <a:lnSpc>
                <a:spcPct val="90000"/>
              </a:lnSpc>
            </a:pPr>
            <a:r>
              <a:rPr lang="en-US" sz="2800" b="0" dirty="0" smtClean="0">
                <a:solidFill>
                  <a:schemeClr val="tx1"/>
                </a:solidFill>
                <a:ea typeface="Geneva"/>
              </a:rPr>
              <a:t>Responsible Person : MICHAEL  WETHERINGTON  3020</a:t>
            </a:r>
            <a:r>
              <a:rPr lang="en-US" sz="2800" b="0" dirty="0" smtClean="0">
                <a:solidFill>
                  <a:schemeClr val="tx1"/>
                </a:solidFill>
              </a:rPr>
              <a:t>X </a:t>
            </a:r>
            <a:r>
              <a:rPr lang="en-US" sz="2800" b="0" dirty="0">
                <a:solidFill>
                  <a:schemeClr val="tx1"/>
                </a:solidFill>
              </a:rPr>
              <a:t>- </a:t>
            </a:r>
            <a:r>
              <a:rPr lang="en-US" sz="2800" b="0" dirty="0" smtClean="0">
                <a:solidFill>
                  <a:schemeClr val="tx1"/>
                </a:solidFill>
              </a:rPr>
              <a:t>Project </a:t>
            </a:r>
            <a:r>
              <a:rPr lang="en-US" sz="2800" b="0" dirty="0">
                <a:solidFill>
                  <a:schemeClr val="tx1"/>
                </a:solidFill>
              </a:rPr>
              <a:t>4786113354</a:t>
            </a:r>
            <a:r>
              <a:rPr lang="en-US" sz="2800" b="0" dirty="0" smtClean="0">
                <a:solidFill>
                  <a:schemeClr val="tx1"/>
                </a:solidFill>
              </a:rPr>
              <a:t>  </a:t>
            </a:r>
            <a:r>
              <a:rPr lang="en-US" sz="2800" dirty="0" smtClean="0">
                <a:solidFill>
                  <a:schemeClr val="tx1"/>
                </a:solidFill>
                <a:ea typeface="ＭＳ Ｐゴシック" pitchFamily="34" charset="-128"/>
              </a:rPr>
              <a:t>(Quick Fixed)</a:t>
            </a:r>
            <a:endParaRPr lang="en-US" sz="2400" b="0" dirty="0" smtClean="0">
              <a:solidFill>
                <a:schemeClr val="tx1"/>
              </a:solidFill>
              <a:ea typeface="Geneva"/>
            </a:endParaRPr>
          </a:p>
        </p:txBody>
      </p:sp>
      <p:sp>
        <p:nvSpPr>
          <p:cNvPr id="26628"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D2D157F-AEA6-4DF3-9D85-21E34F3654EE}" type="slidenum">
              <a:rPr lang="en-US" smtClean="0">
                <a:solidFill>
                  <a:srgbClr val="000000"/>
                </a:solidFill>
              </a:rPr>
              <a:pPr eaLnBrk="1" hangingPunct="1"/>
              <a:t>4</a:t>
            </a:fld>
            <a:endParaRPr lang="en-US" smtClean="0">
              <a:solidFill>
                <a:srgbClr val="000000"/>
              </a:solidFill>
            </a:endParaRPr>
          </a:p>
        </p:txBody>
      </p:sp>
    </p:spTree>
    <p:extLst>
      <p:ext uri="{BB962C8B-B14F-4D97-AF65-F5344CB8AC3E}">
        <p14:creationId xmlns:p14="http://schemas.microsoft.com/office/powerpoint/2010/main" val="501831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Observation 4 –  Brian Wong</a:t>
            </a:r>
          </a:p>
        </p:txBody>
      </p:sp>
      <p:sp>
        <p:nvSpPr>
          <p:cNvPr id="19459" name="Content Placeholder 4"/>
          <p:cNvSpPr>
            <a:spLocks noGrp="1"/>
          </p:cNvSpPr>
          <p:nvPr>
            <p:ph idx="1"/>
          </p:nvPr>
        </p:nvSpPr>
        <p:spPr>
          <a:xfrm>
            <a:off x="457200" y="1311275"/>
            <a:ext cx="8229600" cy="4675188"/>
          </a:xfrm>
        </p:spPr>
        <p:txBody>
          <a:bodyPr>
            <a:noAutofit/>
          </a:bodyPr>
          <a:lstStyle/>
          <a:p>
            <a:pPr>
              <a:defRPr/>
            </a:pPr>
            <a:r>
              <a:rPr lang="en-US" sz="1900" dirty="0" smtClean="0">
                <a:solidFill>
                  <a:schemeClr val="tx1"/>
                </a:solidFill>
                <a:ea typeface="ＭＳ Ｐゴシック" pitchFamily="34" charset="-128"/>
              </a:rPr>
              <a:t>Requirement : </a:t>
            </a:r>
            <a:r>
              <a:rPr lang="en-US" sz="1900" b="0" dirty="0" smtClean="0">
                <a:solidFill>
                  <a:schemeClr val="tx1"/>
                </a:solidFill>
                <a:ea typeface="ＭＳ Ｐゴシック" pitchFamily="34" charset="-128"/>
              </a:rPr>
              <a:t>00-LO-S0409, Issue 2.0, Clause 7.1.1</a:t>
            </a:r>
          </a:p>
          <a:p>
            <a:pPr marL="0" indent="0">
              <a:defRPr/>
            </a:pPr>
            <a:r>
              <a:rPr lang="en-US" sz="1900" b="0" dirty="0" smtClean="0">
                <a:solidFill>
                  <a:schemeClr val="tx1"/>
                </a:solidFill>
                <a:ea typeface="ＭＳ Ｐゴシック" pitchFamily="34" charset="-128"/>
              </a:rPr>
              <a:t>All materials will be used or disposed of by or before the supplier provided expiration date.</a:t>
            </a:r>
          </a:p>
          <a:p>
            <a:pPr>
              <a:defRPr/>
            </a:pPr>
            <a:endParaRPr lang="en-US" sz="1900" b="0" dirty="0" smtClean="0">
              <a:solidFill>
                <a:schemeClr val="tx1"/>
              </a:solidFill>
              <a:ea typeface="ＭＳ Ｐゴシック" pitchFamily="34" charset="-128"/>
            </a:endParaRPr>
          </a:p>
          <a:p>
            <a:pPr marL="0" indent="0">
              <a:defRPr/>
            </a:pPr>
            <a:r>
              <a:rPr lang="en-US" sz="1900" dirty="0" smtClean="0">
                <a:solidFill>
                  <a:schemeClr val="tx1"/>
                </a:solidFill>
                <a:ea typeface="ＭＳ Ｐゴシック" pitchFamily="34" charset="-128"/>
              </a:rPr>
              <a:t>Non-compliance : </a:t>
            </a:r>
            <a:r>
              <a:rPr lang="en-US" sz="1900" b="0" dirty="0" smtClean="0">
                <a:solidFill>
                  <a:schemeClr val="tx1"/>
                </a:solidFill>
                <a:ea typeface="ＭＳ Ｐゴシック" pitchFamily="34" charset="-128"/>
              </a:rPr>
              <a:t>Kerosene (ID: CC1756) with  expiration date 2013/11/23 still be found in cabinet 2. (Quick Fixed)</a:t>
            </a:r>
          </a:p>
          <a:p>
            <a:pPr>
              <a:defRPr/>
            </a:pPr>
            <a:endParaRPr lang="en-US" sz="1900" b="0" dirty="0" smtClean="0">
              <a:solidFill>
                <a:schemeClr val="tx1"/>
              </a:solidFill>
              <a:ea typeface="ＭＳ Ｐゴシック" pitchFamily="34" charset="-128"/>
            </a:endParaRPr>
          </a:p>
          <a:p>
            <a:pPr>
              <a:defRPr/>
            </a:pPr>
            <a:r>
              <a:rPr lang="en-US" sz="1900" dirty="0" smtClean="0">
                <a:solidFill>
                  <a:schemeClr val="tx1"/>
                </a:solidFill>
                <a:ea typeface="ＭＳ Ｐゴシック" pitchFamily="34" charset="-128"/>
              </a:rPr>
              <a:t>Requirement : </a:t>
            </a:r>
            <a:r>
              <a:rPr lang="en-US" sz="1900" b="0" dirty="0" smtClean="0">
                <a:solidFill>
                  <a:schemeClr val="tx1"/>
                </a:solidFill>
                <a:ea typeface="ＭＳ Ｐゴシック" pitchFamily="34" charset="-128"/>
              </a:rPr>
              <a:t>00-LO-S0409, Issue 2.0, Clause 7.4.1</a:t>
            </a:r>
          </a:p>
          <a:p>
            <a:pPr marL="0" indent="0">
              <a:defRPr/>
            </a:pPr>
            <a:r>
              <a:rPr lang="en-US" sz="1900" b="0" dirty="0" smtClean="0">
                <a:solidFill>
                  <a:schemeClr val="tx1"/>
                </a:solidFill>
                <a:ea typeface="ＭＳ Ｐゴシック" pitchFamily="34" charset="-128"/>
              </a:rPr>
              <a:t>Stored materials shall be marked with expiration date.  When an expiration date has been assigned to a critical consumable by the manufacturer, that critical consumable shall be labeled with that expiration date.</a:t>
            </a:r>
          </a:p>
          <a:p>
            <a:pPr marL="0" indent="0">
              <a:defRPr/>
            </a:pPr>
            <a:endParaRPr lang="en-US" sz="1900" b="0" dirty="0">
              <a:solidFill>
                <a:schemeClr val="tx1"/>
              </a:solidFill>
              <a:ea typeface="ＭＳ Ｐゴシック" pitchFamily="34" charset="-128"/>
            </a:endParaRPr>
          </a:p>
          <a:p>
            <a:pPr marL="0" indent="0">
              <a:defRPr/>
            </a:pPr>
            <a:r>
              <a:rPr lang="en-US" sz="1900" dirty="0" smtClean="0">
                <a:solidFill>
                  <a:schemeClr val="tx1"/>
                </a:solidFill>
                <a:ea typeface="ＭＳ Ｐゴシック" pitchFamily="34" charset="-128"/>
              </a:rPr>
              <a:t>Non-compliance :</a:t>
            </a:r>
            <a:r>
              <a:rPr lang="en-US" sz="1900" b="0" dirty="0" smtClean="0">
                <a:solidFill>
                  <a:schemeClr val="tx1"/>
                </a:solidFill>
                <a:ea typeface="ＭＳ Ｐゴシック" pitchFamily="34" charset="-128"/>
              </a:rPr>
              <a:t> Isopropyl Alcohol (ID: CC3284) with no expiration date labeled. (Quick Fixed)</a:t>
            </a:r>
          </a:p>
        </p:txBody>
      </p:sp>
      <p:sp>
        <p:nvSpPr>
          <p:cNvPr id="3072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F77E1FD-D56F-405E-A8FF-A66966F124C3}" type="slidenum">
              <a:rPr lang="en-US" smtClean="0">
                <a:solidFill>
                  <a:srgbClr val="000000"/>
                </a:solidFill>
              </a:rPr>
              <a:pPr eaLnBrk="1" hangingPunct="1"/>
              <a:t>5</a:t>
            </a:fld>
            <a:endParaRPr lang="en-US" smtClean="0">
              <a:solidFill>
                <a:srgbClr val="000000"/>
              </a:solidFill>
            </a:endParaRPr>
          </a:p>
        </p:txBody>
      </p:sp>
    </p:spTree>
    <p:extLst>
      <p:ext uri="{BB962C8B-B14F-4D97-AF65-F5344CB8AC3E}">
        <p14:creationId xmlns:p14="http://schemas.microsoft.com/office/powerpoint/2010/main" val="3996592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Observation 5 – Simy Li</a:t>
            </a:r>
          </a:p>
        </p:txBody>
      </p:sp>
      <p:sp>
        <p:nvSpPr>
          <p:cNvPr id="24579" name="Content Placeholder 4"/>
          <p:cNvSpPr>
            <a:spLocks noGrp="1"/>
          </p:cNvSpPr>
          <p:nvPr>
            <p:ph idx="1"/>
          </p:nvPr>
        </p:nvSpPr>
        <p:spPr>
          <a:xfrm>
            <a:off x="573315" y="1011692"/>
            <a:ext cx="8411029" cy="4675187"/>
          </a:xfrm>
        </p:spPr>
        <p:txBody>
          <a:bodyPr>
            <a:noAutofit/>
          </a:bodyPr>
          <a:lstStyle/>
          <a:p>
            <a:pPr marL="0" indent="0"/>
            <a:r>
              <a:rPr lang="en-US" sz="1600" b="0" dirty="0" smtClean="0">
                <a:solidFill>
                  <a:schemeClr val="tx1"/>
                </a:solidFill>
                <a:ea typeface="ＭＳ Ｐゴシック" pitchFamily="34" charset="-128"/>
              </a:rPr>
              <a:t>Requirement :  00-OP-S0417</a:t>
            </a:r>
          </a:p>
          <a:p>
            <a:pPr marL="0" indent="0"/>
            <a:endParaRPr lang="en-US" sz="800" b="0" dirty="0" smtClean="0">
              <a:solidFill>
                <a:schemeClr val="tx1"/>
              </a:solidFill>
              <a:ea typeface="ＭＳ Ｐゴシック" pitchFamily="34" charset="-128"/>
            </a:endParaRPr>
          </a:p>
          <a:p>
            <a:pPr marL="0" indent="0"/>
            <a:r>
              <a:rPr lang="en-US" sz="1600" b="0" dirty="0" smtClean="0">
                <a:solidFill>
                  <a:schemeClr val="tx1"/>
                </a:solidFill>
                <a:ea typeface="ＭＳ Ｐゴシック" pitchFamily="34" charset="-128"/>
              </a:rPr>
              <a:t>1) Clause 9.3.1 :  The candidate’s mentor evaluates the candidate’s knowledge, experience and skills against the requirements of competence requirements for High Speed Team L0 staff.</a:t>
            </a:r>
          </a:p>
          <a:p>
            <a:pPr marL="0" indent="0"/>
            <a:r>
              <a:rPr lang="en-US" sz="1600" b="0" dirty="0" smtClean="0">
                <a:solidFill>
                  <a:schemeClr val="tx1"/>
                </a:solidFill>
                <a:ea typeface="ＭＳ Ｐゴシック" pitchFamily="34" charset="-128"/>
              </a:rPr>
              <a:t>2) Clause 9.4.1 :  The candidate’s mentor determines whether the Candidate is qualified to be granted a High Speed Team L0 Technical Competency.</a:t>
            </a:r>
            <a:endParaRPr lang="en-US" sz="1600" b="0" dirty="0">
              <a:solidFill>
                <a:schemeClr val="tx1"/>
              </a:solidFill>
              <a:ea typeface="ＭＳ Ｐゴシック" pitchFamily="34" charset="-128"/>
            </a:endParaRPr>
          </a:p>
          <a:p>
            <a:endParaRPr lang="en-US" sz="800" b="0" dirty="0" smtClean="0">
              <a:solidFill>
                <a:schemeClr val="tx1"/>
              </a:solidFill>
              <a:ea typeface="ＭＳ Ｐゴシック" pitchFamily="34" charset="-128"/>
            </a:endParaRPr>
          </a:p>
          <a:p>
            <a:pPr marL="0" indent="0"/>
            <a:r>
              <a:rPr lang="en-US" sz="1600" b="0" dirty="0" smtClean="0">
                <a:solidFill>
                  <a:schemeClr val="tx1"/>
                </a:solidFill>
                <a:ea typeface="ＭＳ Ｐゴシック" pitchFamily="34" charset="-128"/>
              </a:rPr>
              <a:t>Non-compliance :  1) No documented evidence to evaluate the candidate’s knowledge, experience and skills against the competence requirements for HST L0 staff.</a:t>
            </a:r>
          </a:p>
          <a:p>
            <a:endParaRPr lang="en-US" sz="800" b="0" dirty="0" smtClean="0">
              <a:solidFill>
                <a:schemeClr val="tx1"/>
              </a:solidFill>
              <a:ea typeface="ＭＳ Ｐゴシック" pitchFamily="34" charset="-128"/>
            </a:endParaRPr>
          </a:p>
          <a:p>
            <a:r>
              <a:rPr lang="en-US" sz="1600" b="0" dirty="0" smtClean="0">
                <a:solidFill>
                  <a:schemeClr val="tx1"/>
                </a:solidFill>
                <a:ea typeface="ＭＳ Ｐゴシック" pitchFamily="34" charset="-128"/>
              </a:rPr>
              <a:t>2) HST L0 staff haven’t been granted Technical Competency.</a:t>
            </a:r>
            <a:endParaRPr lang="en-US" sz="1600" b="0" dirty="0">
              <a:solidFill>
                <a:schemeClr val="tx1"/>
              </a:solidFill>
              <a:ea typeface="ＭＳ Ｐゴシック" pitchFamily="34" charset="-128"/>
            </a:endParaRPr>
          </a:p>
          <a:p>
            <a:endParaRPr lang="en-US" sz="800" b="0" dirty="0" smtClean="0">
              <a:solidFill>
                <a:schemeClr val="tx1"/>
              </a:solidFill>
              <a:ea typeface="ＭＳ Ｐゴシック" pitchFamily="34" charset="-128"/>
            </a:endParaRPr>
          </a:p>
          <a:p>
            <a:pPr marL="0" indent="0"/>
            <a:r>
              <a:rPr lang="en-US" sz="1600" b="0" dirty="0" smtClean="0">
                <a:solidFill>
                  <a:schemeClr val="tx1"/>
                </a:solidFill>
                <a:ea typeface="ＭＳ Ｐゴシック" pitchFamily="34" charset="-128"/>
              </a:rPr>
              <a:t>Evidence :  1) LMS record is not complete.   No evaluation on competency requirements of HST staff  and 2) No TC for HST L0</a:t>
            </a:r>
          </a:p>
          <a:p>
            <a:endParaRPr lang="en-US" sz="800" b="0" dirty="0">
              <a:solidFill>
                <a:schemeClr val="tx1"/>
              </a:solidFill>
              <a:ea typeface="ＭＳ Ｐゴシック" pitchFamily="34" charset="-128"/>
            </a:endParaRPr>
          </a:p>
          <a:p>
            <a:pPr marL="0" indent="0"/>
            <a:r>
              <a:rPr lang="en-US" sz="1600" b="0" dirty="0" smtClean="0">
                <a:solidFill>
                  <a:schemeClr val="tx1"/>
                </a:solidFill>
                <a:ea typeface="ＭＳ Ｐゴシック" pitchFamily="34" charset="-128"/>
              </a:rPr>
              <a:t>(Remarks : HST L0 staff were qualified by grandfathered rule.  Therefore they don’t go through all the qualification process.)</a:t>
            </a:r>
          </a:p>
          <a:p>
            <a:endParaRPr lang="en-US" sz="800" b="0" dirty="0">
              <a:solidFill>
                <a:schemeClr val="tx1"/>
              </a:solidFill>
              <a:ea typeface="ＭＳ Ｐゴシック" pitchFamily="34" charset="-128"/>
            </a:endParaRPr>
          </a:p>
          <a:p>
            <a:pPr marL="0" indent="0"/>
            <a:r>
              <a:rPr lang="en-US" sz="1600" b="0" dirty="0" smtClean="0">
                <a:solidFill>
                  <a:schemeClr val="tx1"/>
                </a:solidFill>
                <a:ea typeface="ＭＳ Ｐゴシック" pitchFamily="34" charset="-128"/>
              </a:rPr>
              <a:t>Responsible Person :  Else Man </a:t>
            </a:r>
            <a:r>
              <a:rPr lang="en-US" sz="1600" b="0" i="1" dirty="0" smtClean="0">
                <a:solidFill>
                  <a:srgbClr val="7030A0"/>
                </a:solidFill>
                <a:ea typeface="ＭＳ Ｐゴシック" pitchFamily="34" charset="-128"/>
              </a:rPr>
              <a:t>(Else documented back all her HST staff’s TC and training records before Simy created the CAR.  This observation has been </a:t>
            </a:r>
            <a:r>
              <a:rPr lang="en-US" sz="1600" i="1" u="sng" dirty="0" smtClean="0">
                <a:solidFill>
                  <a:srgbClr val="7030A0"/>
                </a:solidFill>
                <a:ea typeface="ＭＳ Ｐゴシック" pitchFamily="34" charset="-128"/>
              </a:rPr>
              <a:t>resolved</a:t>
            </a:r>
            <a:r>
              <a:rPr lang="en-US" sz="1600" b="0" i="1" dirty="0" smtClean="0">
                <a:solidFill>
                  <a:srgbClr val="7030A0"/>
                </a:solidFill>
                <a:ea typeface="ＭＳ Ｐゴシック" pitchFamily="34" charset="-128"/>
              </a:rPr>
              <a:t> and will not be entered into the CAR DB.)  </a:t>
            </a: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6</a:t>
            </a:fld>
            <a:endParaRPr lang="en-US" smtClean="0">
              <a:solidFill>
                <a:srgbClr val="0000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393934511"/>
              </p:ext>
            </p:extLst>
          </p:nvPr>
        </p:nvGraphicFramePr>
        <p:xfrm>
          <a:off x="3200400" y="5891212"/>
          <a:ext cx="914400" cy="771525"/>
        </p:xfrm>
        <a:graphic>
          <a:graphicData uri="http://schemas.openxmlformats.org/presentationml/2006/ole">
            <mc:AlternateContent xmlns:mc="http://schemas.openxmlformats.org/markup-compatibility/2006">
              <mc:Choice xmlns:v="urn:schemas-microsoft-com:vml" Requires="v">
                <p:oleObj spid="_x0000_s1054" name="Acrobat Document" showAsIcon="1" r:id="rId3" imgW="914400" imgH="771480" progId="AcroExch.Document.7">
                  <p:embed/>
                </p:oleObj>
              </mc:Choice>
              <mc:Fallback>
                <p:oleObj name="Acrobat Document" showAsIcon="1" r:id="rId3" imgW="914400" imgH="771480" progId="AcroExch.Document.7">
                  <p:embed/>
                  <p:pic>
                    <p:nvPicPr>
                      <p:cNvPr id="0" name=""/>
                      <p:cNvPicPr/>
                      <p:nvPr/>
                    </p:nvPicPr>
                    <p:blipFill>
                      <a:blip r:embed="rId4"/>
                      <a:stretch>
                        <a:fillRect/>
                      </a:stretch>
                    </p:blipFill>
                    <p:spPr>
                      <a:xfrm>
                        <a:off x="3200400" y="5891212"/>
                        <a:ext cx="914400" cy="771525"/>
                      </a:xfrm>
                      <a:prstGeom prst="rect">
                        <a:avLst/>
                      </a:prstGeom>
                    </p:spPr>
                  </p:pic>
                </p:oleObj>
              </mc:Fallback>
            </mc:AlternateContent>
          </a:graphicData>
        </a:graphic>
      </p:graphicFrame>
      <p:sp>
        <p:nvSpPr>
          <p:cNvPr id="3" name="TextBox 2"/>
          <p:cNvSpPr txBox="1"/>
          <p:nvPr/>
        </p:nvSpPr>
        <p:spPr>
          <a:xfrm>
            <a:off x="3077029" y="6547321"/>
            <a:ext cx="1370888" cy="230832"/>
          </a:xfrm>
          <a:prstGeom prst="rect">
            <a:avLst/>
          </a:prstGeom>
          <a:noFill/>
          <a:ln>
            <a:solidFill>
              <a:schemeClr val="accent1"/>
            </a:solidFill>
          </a:ln>
        </p:spPr>
        <p:txBody>
          <a:bodyPr wrap="none" rtlCol="0">
            <a:spAutoFit/>
          </a:bodyPr>
          <a:lstStyle/>
          <a:p>
            <a:r>
              <a:rPr lang="en-US" sz="900" dirty="0" smtClean="0">
                <a:latin typeface="Arial" pitchFamily="34" charset="0"/>
                <a:cs typeface="Arial" pitchFamily="34" charset="0"/>
              </a:rPr>
              <a:t>Qualification of HST L0</a:t>
            </a:r>
          </a:p>
        </p:txBody>
      </p:sp>
      <p:graphicFrame>
        <p:nvGraphicFramePr>
          <p:cNvPr id="4" name="Object 3"/>
          <p:cNvGraphicFramePr>
            <a:graphicFrameLocks noChangeAspect="1"/>
          </p:cNvGraphicFramePr>
          <p:nvPr>
            <p:extLst>
              <p:ext uri="{D42A27DB-BD31-4B8C-83A1-F6EECF244321}">
                <p14:modId xmlns:p14="http://schemas.microsoft.com/office/powerpoint/2010/main" val="1368490132"/>
              </p:ext>
            </p:extLst>
          </p:nvPr>
        </p:nvGraphicFramePr>
        <p:xfrm>
          <a:off x="5341257" y="5891212"/>
          <a:ext cx="914400" cy="771525"/>
        </p:xfrm>
        <a:graphic>
          <a:graphicData uri="http://schemas.openxmlformats.org/presentationml/2006/ole">
            <mc:AlternateContent xmlns:mc="http://schemas.openxmlformats.org/markup-compatibility/2006">
              <mc:Choice xmlns:v="urn:schemas-microsoft-com:vml" Requires="v">
                <p:oleObj spid="_x0000_s1055" name="Acrobat Document" showAsIcon="1" r:id="rId5" imgW="914400" imgH="771480" progId="AcroExch.Document.7">
                  <p:embed/>
                </p:oleObj>
              </mc:Choice>
              <mc:Fallback>
                <p:oleObj name="Acrobat Document" showAsIcon="1" r:id="rId5" imgW="914400" imgH="771480" progId="AcroExch.Document.7">
                  <p:embed/>
                  <p:pic>
                    <p:nvPicPr>
                      <p:cNvPr id="0" name=""/>
                      <p:cNvPicPr/>
                      <p:nvPr/>
                    </p:nvPicPr>
                    <p:blipFill>
                      <a:blip r:embed="rId6"/>
                      <a:stretch>
                        <a:fillRect/>
                      </a:stretch>
                    </p:blipFill>
                    <p:spPr>
                      <a:xfrm>
                        <a:off x="5341257" y="5891212"/>
                        <a:ext cx="914400" cy="771525"/>
                      </a:xfrm>
                      <a:prstGeom prst="rect">
                        <a:avLst/>
                      </a:prstGeom>
                    </p:spPr>
                  </p:pic>
                </p:oleObj>
              </mc:Fallback>
            </mc:AlternateContent>
          </a:graphicData>
        </a:graphic>
      </p:graphicFrame>
      <p:sp>
        <p:nvSpPr>
          <p:cNvPr id="5" name="TextBox 4"/>
          <p:cNvSpPr txBox="1"/>
          <p:nvPr/>
        </p:nvSpPr>
        <p:spPr>
          <a:xfrm>
            <a:off x="4603258" y="6547321"/>
            <a:ext cx="2390398" cy="230832"/>
          </a:xfrm>
          <a:prstGeom prst="rect">
            <a:avLst/>
          </a:prstGeom>
          <a:noFill/>
          <a:ln>
            <a:solidFill>
              <a:schemeClr val="accent1"/>
            </a:solidFill>
          </a:ln>
        </p:spPr>
        <p:txBody>
          <a:bodyPr wrap="none" rtlCol="0">
            <a:spAutoFit/>
          </a:bodyPr>
          <a:lstStyle/>
          <a:p>
            <a:r>
              <a:rPr lang="en-US" sz="900" dirty="0" smtClean="0">
                <a:latin typeface="Arial" pitchFamily="34" charset="0"/>
                <a:cs typeface="Arial" pitchFamily="34" charset="0"/>
              </a:rPr>
              <a:t>Training record of HST L0 </a:t>
            </a:r>
            <a:r>
              <a:rPr lang="en-US" sz="900" dirty="0" err="1" smtClean="0">
                <a:latin typeface="Arial" pitchFamily="34" charset="0"/>
                <a:cs typeface="Arial" pitchFamily="34" charset="0"/>
              </a:rPr>
              <a:t>staff_AmyWong</a:t>
            </a:r>
            <a:endParaRPr lang="en-US" sz="9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Observation 6 – Simy Li</a:t>
            </a:r>
          </a:p>
        </p:txBody>
      </p:sp>
      <p:sp>
        <p:nvSpPr>
          <p:cNvPr id="24579" name="Content Placeholder 4"/>
          <p:cNvSpPr>
            <a:spLocks noGrp="1"/>
          </p:cNvSpPr>
          <p:nvPr>
            <p:ph idx="1"/>
          </p:nvPr>
        </p:nvSpPr>
        <p:spPr>
          <a:xfrm>
            <a:off x="457200" y="1287463"/>
            <a:ext cx="8229600" cy="4675187"/>
          </a:xfrm>
        </p:spPr>
        <p:txBody>
          <a:bodyPr>
            <a:normAutofit/>
          </a:bodyPr>
          <a:lstStyle/>
          <a:p>
            <a:pPr marL="0" indent="0"/>
            <a:r>
              <a:rPr lang="en-US" sz="1800" dirty="0" smtClean="0">
                <a:solidFill>
                  <a:schemeClr val="tx1"/>
                </a:solidFill>
                <a:ea typeface="ＭＳ Ｐゴシック" pitchFamily="34" charset="-128"/>
              </a:rPr>
              <a:t>Requirement :  High Speed Team members work closely with Review staff to ensure that appropriate and accurate Technical Judgment is being applied.</a:t>
            </a:r>
          </a:p>
          <a:p>
            <a:endParaRPr lang="en-US" sz="1800" dirty="0">
              <a:solidFill>
                <a:schemeClr val="tx1"/>
              </a:solidFill>
              <a:ea typeface="ＭＳ Ｐゴシック" pitchFamily="34" charset="-128"/>
            </a:endParaRPr>
          </a:p>
          <a:p>
            <a:endParaRPr lang="en-US" sz="1800" dirty="0" smtClean="0">
              <a:solidFill>
                <a:schemeClr val="tx1"/>
              </a:solidFill>
              <a:ea typeface="ＭＳ Ｐゴシック" pitchFamily="34" charset="-128"/>
            </a:endParaRPr>
          </a:p>
          <a:p>
            <a:pPr marL="0" indent="0"/>
            <a:r>
              <a:rPr lang="en-US" sz="1800" dirty="0" smtClean="0">
                <a:solidFill>
                  <a:schemeClr val="tx1"/>
                </a:solidFill>
                <a:ea typeface="ＭＳ Ｐゴシック" pitchFamily="34" charset="-128"/>
              </a:rPr>
              <a:t>Non-compliance :   No documented communication was recorded between the Review staff and L0 for the revised temperature rating.</a:t>
            </a: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Evidence : Same as above</a:t>
            </a:r>
          </a:p>
          <a:p>
            <a:endParaRPr lang="en-US" sz="1800" dirty="0" smtClean="0">
              <a:solidFill>
                <a:schemeClr val="tx1"/>
              </a:solidFill>
              <a:ea typeface="ＭＳ Ｐゴシック" pitchFamily="34" charset="-128"/>
            </a:endParaRP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Responsible Person :  Flora Heung (Quick Fixed)</a:t>
            </a: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7</a:t>
            </a:fld>
            <a:endParaRPr lang="en-US" smtClean="0">
              <a:solidFill>
                <a:srgbClr val="000000"/>
              </a:solidFill>
            </a:endParaRPr>
          </a:p>
        </p:txBody>
      </p:sp>
    </p:spTree>
    <p:extLst>
      <p:ext uri="{BB962C8B-B14F-4D97-AF65-F5344CB8AC3E}">
        <p14:creationId xmlns:p14="http://schemas.microsoft.com/office/powerpoint/2010/main" val="140696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3"/>
          <p:cNvSpPr>
            <a:spLocks noGrp="1"/>
          </p:cNvSpPr>
          <p:nvPr>
            <p:ph type="title"/>
          </p:nvPr>
        </p:nvSpPr>
        <p:spPr/>
        <p:txBody>
          <a:bodyPr/>
          <a:lstStyle/>
          <a:p>
            <a:r>
              <a:rPr lang="en-US" dirty="0" smtClean="0">
                <a:latin typeface="Arial" pitchFamily="34" charset="0"/>
                <a:ea typeface="Geneva"/>
                <a:cs typeface="Geneva"/>
              </a:rPr>
              <a:t>Observation  7 – from Simy Li</a:t>
            </a:r>
          </a:p>
        </p:txBody>
      </p:sp>
      <p:sp>
        <p:nvSpPr>
          <p:cNvPr id="15363" name="Content Placeholder 4"/>
          <p:cNvSpPr>
            <a:spLocks noGrp="1"/>
          </p:cNvSpPr>
          <p:nvPr>
            <p:ph idx="1"/>
          </p:nvPr>
        </p:nvSpPr>
        <p:spPr>
          <a:xfrm>
            <a:off x="457200" y="1173163"/>
            <a:ext cx="8229600" cy="5103812"/>
          </a:xfrm>
        </p:spPr>
        <p:txBody>
          <a:bodyPr>
            <a:normAutofit fontScale="92500"/>
          </a:bodyPr>
          <a:lstStyle/>
          <a:p>
            <a:pPr marL="0" indent="0">
              <a:lnSpc>
                <a:spcPct val="90000"/>
              </a:lnSpc>
            </a:pPr>
            <a:r>
              <a:rPr lang="en-US" sz="2400" b="0" dirty="0" smtClean="0">
                <a:solidFill>
                  <a:schemeClr val="tx1"/>
                </a:solidFill>
                <a:ea typeface="Geneva"/>
              </a:rPr>
              <a:t>Requirement : 11-QA-P0400</a:t>
            </a:r>
          </a:p>
          <a:p>
            <a:pPr marL="0" indent="0">
              <a:lnSpc>
                <a:spcPct val="90000"/>
              </a:lnSpc>
            </a:pPr>
            <a:endParaRPr lang="en-US" sz="2400" b="0" dirty="0" smtClean="0">
              <a:solidFill>
                <a:schemeClr val="tx1"/>
              </a:solidFill>
              <a:ea typeface="Geneva"/>
            </a:endParaRPr>
          </a:p>
          <a:p>
            <a:pPr marL="0" indent="0">
              <a:lnSpc>
                <a:spcPct val="90000"/>
              </a:lnSpc>
            </a:pPr>
            <a:r>
              <a:rPr lang="en-US" sz="2400" b="0" dirty="0" smtClean="0">
                <a:solidFill>
                  <a:schemeClr val="tx1"/>
                </a:solidFill>
                <a:ea typeface="Geneva"/>
              </a:rPr>
              <a:t>Clause 9.7.7 :  Disaster recovery drill shall be conducted annually</a:t>
            </a:r>
          </a:p>
          <a:p>
            <a:pPr marL="0" indent="0">
              <a:lnSpc>
                <a:spcPct val="90000"/>
              </a:lnSpc>
            </a:pPr>
            <a:endParaRPr lang="en-US" sz="2400" b="0" dirty="0" smtClean="0">
              <a:solidFill>
                <a:schemeClr val="tx1"/>
              </a:solidFill>
              <a:ea typeface="Geneva"/>
            </a:endParaRPr>
          </a:p>
          <a:p>
            <a:pPr marL="0" indent="0">
              <a:lnSpc>
                <a:spcPct val="90000"/>
              </a:lnSpc>
            </a:pPr>
            <a:r>
              <a:rPr lang="en-US" sz="2400" b="0" dirty="0" smtClean="0">
                <a:solidFill>
                  <a:schemeClr val="tx1"/>
                </a:solidFill>
                <a:ea typeface="Geneva"/>
              </a:rPr>
              <a:t>Non-compliance : Last disaster recovery drill was done in 2010.  </a:t>
            </a:r>
          </a:p>
          <a:p>
            <a:pPr marL="0" indent="0">
              <a:lnSpc>
                <a:spcPct val="90000"/>
              </a:lnSpc>
            </a:pPr>
            <a:endParaRPr lang="en-US" sz="2400" b="0" dirty="0">
              <a:solidFill>
                <a:schemeClr val="tx1"/>
              </a:solidFill>
              <a:ea typeface="Geneva"/>
            </a:endParaRPr>
          </a:p>
          <a:p>
            <a:pPr marL="0" indent="0">
              <a:lnSpc>
                <a:spcPct val="90000"/>
              </a:lnSpc>
            </a:pPr>
            <a:r>
              <a:rPr lang="en-US" sz="2400" b="0" dirty="0" smtClean="0">
                <a:solidFill>
                  <a:schemeClr val="tx1"/>
                </a:solidFill>
                <a:ea typeface="Geneva"/>
              </a:rPr>
              <a:t>Evidence : No disaster recovery (DR) drill was conducted in 2013 and 2014 DR plan is being developed.</a:t>
            </a:r>
          </a:p>
          <a:p>
            <a:pPr marL="0" indent="0">
              <a:lnSpc>
                <a:spcPct val="90000"/>
              </a:lnSpc>
            </a:pPr>
            <a:endParaRPr lang="en-US" sz="2400" b="0" dirty="0" smtClean="0">
              <a:solidFill>
                <a:schemeClr val="tx1"/>
              </a:solidFill>
              <a:ea typeface="Geneva"/>
            </a:endParaRPr>
          </a:p>
          <a:p>
            <a:pPr marL="0" indent="0">
              <a:lnSpc>
                <a:spcPct val="90000"/>
              </a:lnSpc>
            </a:pPr>
            <a:r>
              <a:rPr lang="en-US" sz="2400" b="0" dirty="0" smtClean="0">
                <a:solidFill>
                  <a:schemeClr val="tx1"/>
                </a:solidFill>
                <a:ea typeface="Geneva"/>
              </a:rPr>
              <a:t>Responsible Person : Winson Chau</a:t>
            </a:r>
          </a:p>
          <a:p>
            <a:pPr marL="0" indent="0">
              <a:lnSpc>
                <a:spcPct val="90000"/>
              </a:lnSpc>
            </a:pPr>
            <a:r>
              <a:rPr lang="en-US" sz="2400" b="0" i="1" dirty="0" smtClean="0">
                <a:solidFill>
                  <a:srgbClr val="7030A0"/>
                </a:solidFill>
                <a:ea typeface="Geneva"/>
              </a:rPr>
              <a:t>(Remarks :  Winson will update HKMT why there was no DR drill for 2013 and the current status of DR plan for 2014.)</a:t>
            </a:r>
            <a:endParaRPr lang="en-US" sz="1800" b="0" i="1" dirty="0" smtClean="0">
              <a:solidFill>
                <a:srgbClr val="7030A0"/>
              </a:solidFill>
              <a:ea typeface="Geneva"/>
            </a:endParaRPr>
          </a:p>
          <a:p>
            <a:pPr marL="0" indent="0">
              <a:lnSpc>
                <a:spcPct val="90000"/>
              </a:lnSpc>
            </a:pPr>
            <a:endParaRPr lang="en-US" sz="2400" b="0" dirty="0" smtClean="0">
              <a:solidFill>
                <a:schemeClr val="tx1"/>
              </a:solidFill>
              <a:ea typeface="Geneva"/>
            </a:endParaRPr>
          </a:p>
        </p:txBody>
      </p:sp>
      <p:sp>
        <p:nvSpPr>
          <p:cNvPr id="26628"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D2D157F-AEA6-4DF3-9D85-21E34F3654EE}" type="slidenum">
              <a:rPr lang="en-US" smtClean="0">
                <a:solidFill>
                  <a:srgbClr val="000000"/>
                </a:solidFill>
              </a:rPr>
              <a:pPr eaLnBrk="1" hangingPunct="1"/>
              <a:t>8</a:t>
            </a:fld>
            <a:endParaRPr lang="en-US" smtClean="0">
              <a:solidFill>
                <a:srgbClr val="0000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754854180"/>
              </p:ext>
            </p:extLst>
          </p:nvPr>
        </p:nvGraphicFramePr>
        <p:xfrm>
          <a:off x="7131050" y="5505450"/>
          <a:ext cx="914400" cy="771525"/>
        </p:xfrm>
        <a:graphic>
          <a:graphicData uri="http://schemas.openxmlformats.org/presentationml/2006/ole">
            <mc:AlternateContent xmlns:mc="http://schemas.openxmlformats.org/markup-compatibility/2006">
              <mc:Choice xmlns:v="urn:schemas-microsoft-com:vml" Requires="v">
                <p:oleObj spid="_x0000_s4100" name="Acrobat Document" showAsIcon="1" r:id="rId3" imgW="914400" imgH="771480" progId="AcroExch.Document.7">
                  <p:embed/>
                </p:oleObj>
              </mc:Choice>
              <mc:Fallback>
                <p:oleObj name="Acrobat Document" showAsIcon="1" r:id="rId3" imgW="914400" imgH="771480" progId="AcroExch.Document.7">
                  <p:embed/>
                  <p:pic>
                    <p:nvPicPr>
                      <p:cNvPr id="0" name=""/>
                      <p:cNvPicPr/>
                      <p:nvPr/>
                    </p:nvPicPr>
                    <p:blipFill>
                      <a:blip r:embed="rId4"/>
                      <a:stretch>
                        <a:fillRect/>
                      </a:stretch>
                    </p:blipFill>
                    <p:spPr>
                      <a:xfrm>
                        <a:off x="7131050" y="5505450"/>
                        <a:ext cx="914400" cy="771525"/>
                      </a:xfrm>
                      <a:prstGeom prst="rect">
                        <a:avLst/>
                      </a:prstGeom>
                    </p:spPr>
                  </p:pic>
                </p:oleObj>
              </mc:Fallback>
            </mc:AlternateContent>
          </a:graphicData>
        </a:graphic>
      </p:graphicFrame>
      <p:sp>
        <p:nvSpPr>
          <p:cNvPr id="3" name="TextBox 2"/>
          <p:cNvSpPr txBox="1"/>
          <p:nvPr/>
        </p:nvSpPr>
        <p:spPr>
          <a:xfrm>
            <a:off x="7300686" y="6178539"/>
            <a:ext cx="744763" cy="230832"/>
          </a:xfrm>
          <a:prstGeom prst="rect">
            <a:avLst/>
          </a:prstGeom>
          <a:noFill/>
          <a:ln>
            <a:solidFill>
              <a:schemeClr val="accent1"/>
            </a:solidFill>
          </a:ln>
        </p:spPr>
        <p:txBody>
          <a:bodyPr wrap="square" rtlCol="0">
            <a:spAutoFit/>
          </a:bodyPr>
          <a:lstStyle/>
          <a:p>
            <a:r>
              <a:rPr lang="en-US" sz="900" dirty="0" smtClean="0">
                <a:latin typeface="Arial" pitchFamily="34" charset="0"/>
                <a:cs typeface="Arial" pitchFamily="34" charset="0"/>
              </a:rPr>
              <a:t>IT DR Drill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dirty="0" smtClean="0">
                <a:latin typeface="Arial" charset="0"/>
                <a:cs typeface="Geneva" charset="-128"/>
              </a:rPr>
              <a:t>Observation 8 – from Shannon Tsui </a:t>
            </a:r>
            <a:endParaRPr lang="en-US" dirty="0">
              <a:latin typeface="Arial" charset="0"/>
              <a:cs typeface="Geneva" charset="-128"/>
            </a:endParaRPr>
          </a:p>
        </p:txBody>
      </p:sp>
      <p:sp>
        <p:nvSpPr>
          <p:cNvPr id="15363" name="Content Placeholder 4"/>
          <p:cNvSpPr>
            <a:spLocks noGrp="1"/>
          </p:cNvSpPr>
          <p:nvPr>
            <p:ph idx="1"/>
          </p:nvPr>
        </p:nvSpPr>
        <p:spPr>
          <a:xfrm>
            <a:off x="457200" y="1137966"/>
            <a:ext cx="8229600" cy="4675005"/>
          </a:xfrm>
        </p:spPr>
        <p:txBody>
          <a:bodyPr>
            <a:noAutofit/>
          </a:bodyPr>
          <a:lstStyle/>
          <a:p>
            <a:r>
              <a:rPr lang="en-US" sz="1700" dirty="0" smtClean="0">
                <a:solidFill>
                  <a:schemeClr val="tx1"/>
                </a:solidFill>
                <a:latin typeface="+mn-lt"/>
              </a:rPr>
              <a:t>Requirement : </a:t>
            </a:r>
            <a:r>
              <a:rPr lang="en-US" sz="1800" b="0" dirty="0">
                <a:solidFill>
                  <a:schemeClr val="tx1"/>
                </a:solidFill>
              </a:rPr>
              <a:t>00-OP-C0032 </a:t>
            </a:r>
          </a:p>
          <a:p>
            <a:pPr marL="0" indent="0"/>
            <a:r>
              <a:rPr lang="en-US" sz="1800" b="0" dirty="0" smtClean="0">
                <a:solidFill>
                  <a:schemeClr val="tx1"/>
                </a:solidFill>
              </a:rPr>
              <a:t>Each </a:t>
            </a:r>
            <a:r>
              <a:rPr lang="en-US" sz="1800" b="0" dirty="0">
                <a:solidFill>
                  <a:schemeClr val="tx1"/>
                </a:solidFill>
              </a:rPr>
              <a:t>calibration certificate is to </a:t>
            </a:r>
            <a:r>
              <a:rPr lang="en-US" sz="1800" b="0" dirty="0" smtClean="0">
                <a:solidFill>
                  <a:schemeClr val="tx1"/>
                </a:solidFill>
              </a:rPr>
              <a:t>include a </a:t>
            </a:r>
            <a:r>
              <a:rPr lang="en-US" sz="1800" b="0" dirty="0">
                <a:solidFill>
                  <a:schemeClr val="tx1"/>
                </a:solidFill>
              </a:rPr>
              <a:t>valid accreditation body endorsement for the calibrations </a:t>
            </a:r>
            <a:r>
              <a:rPr lang="en-US" sz="1800" b="0" dirty="0" smtClean="0">
                <a:solidFill>
                  <a:schemeClr val="tx1"/>
                </a:solidFill>
              </a:rPr>
              <a:t>performed </a:t>
            </a:r>
            <a:r>
              <a:rPr lang="en-US" sz="1800" b="0" dirty="0">
                <a:solidFill>
                  <a:schemeClr val="tx1"/>
                </a:solidFill>
              </a:rPr>
              <a:t>in the form of an accreditation body </a:t>
            </a:r>
            <a:r>
              <a:rPr lang="en-US" sz="1800" b="0" dirty="0" smtClean="0">
                <a:solidFill>
                  <a:schemeClr val="tx1"/>
                </a:solidFill>
              </a:rPr>
              <a:t>logo.</a:t>
            </a:r>
            <a:endParaRPr lang="en-US" sz="1700" b="0" dirty="0" smtClean="0">
              <a:solidFill>
                <a:schemeClr val="tx1"/>
              </a:solidFill>
              <a:latin typeface="+mn-lt"/>
            </a:endParaRPr>
          </a:p>
          <a:p>
            <a:endParaRPr lang="en-US" sz="1700" dirty="0" smtClean="0">
              <a:solidFill>
                <a:schemeClr val="tx1"/>
              </a:solidFill>
              <a:latin typeface="+mn-lt"/>
              <a:ea typeface="Arial" charset="0"/>
              <a:cs typeface="Arial" charset="0"/>
            </a:endParaRPr>
          </a:p>
          <a:p>
            <a:r>
              <a:rPr lang="en-US" sz="1700" dirty="0" smtClean="0">
                <a:solidFill>
                  <a:schemeClr val="tx1"/>
                </a:solidFill>
                <a:latin typeface="+mn-lt"/>
                <a:ea typeface="Arial" charset="0"/>
                <a:cs typeface="Arial" charset="0"/>
              </a:rPr>
              <a:t>Non-compliance : </a:t>
            </a:r>
          </a:p>
          <a:p>
            <a:pPr marL="0" indent="0"/>
            <a:r>
              <a:rPr lang="en-US" sz="1800" b="0" dirty="0" smtClean="0">
                <a:solidFill>
                  <a:schemeClr val="tx1"/>
                </a:solidFill>
              </a:rPr>
              <a:t>No </a:t>
            </a:r>
            <a:r>
              <a:rPr lang="en-US" sz="1800" b="0" dirty="0">
                <a:solidFill>
                  <a:schemeClr val="tx1"/>
                </a:solidFill>
              </a:rPr>
              <a:t>accreditation body logo (CNAS) in Calibration </a:t>
            </a:r>
            <a:r>
              <a:rPr lang="en-US" sz="1800" b="0" dirty="0" smtClean="0">
                <a:solidFill>
                  <a:schemeClr val="tx1"/>
                </a:solidFill>
              </a:rPr>
              <a:t>Certificates for a WTDP customer.</a:t>
            </a:r>
            <a:endParaRPr lang="en-US" sz="1800" b="0" dirty="0">
              <a:solidFill>
                <a:schemeClr val="tx1"/>
              </a:solidFill>
            </a:endParaRPr>
          </a:p>
          <a:p>
            <a:r>
              <a:rPr lang="en-US" sz="1800" b="0" dirty="0">
                <a:solidFill>
                  <a:schemeClr val="tx1"/>
                </a:solidFill>
              </a:rPr>
              <a:t>Clock UL120401 (Page 4)</a:t>
            </a:r>
          </a:p>
          <a:p>
            <a:r>
              <a:rPr lang="en-US" sz="1800" b="0" dirty="0">
                <a:solidFill>
                  <a:schemeClr val="tx1"/>
                </a:solidFill>
              </a:rPr>
              <a:t>Temp./R.H. Recorder UL101 (Page 28)</a:t>
            </a:r>
          </a:p>
          <a:p>
            <a:r>
              <a:rPr lang="en-US" sz="1800" b="0" dirty="0">
                <a:solidFill>
                  <a:schemeClr val="tx1"/>
                </a:solidFill>
              </a:rPr>
              <a:t>Crushed UL200 (Page 62)</a:t>
            </a:r>
          </a:p>
          <a:p>
            <a:r>
              <a:rPr lang="en-US" sz="1800" b="0" dirty="0">
                <a:solidFill>
                  <a:schemeClr val="tx1"/>
                </a:solidFill>
              </a:rPr>
              <a:t>Printing Friction YCCT-350 (Page 73)</a:t>
            </a:r>
          </a:p>
          <a:p>
            <a:r>
              <a:rPr lang="en-US" sz="1800" b="0" dirty="0">
                <a:solidFill>
                  <a:schemeClr val="tx1"/>
                </a:solidFill>
              </a:rPr>
              <a:t>Caliper JH1602 (Page 76)??</a:t>
            </a:r>
            <a:endParaRPr lang="en-US" sz="1700" b="0" dirty="0" smtClean="0">
              <a:solidFill>
                <a:schemeClr val="tx1"/>
              </a:solidFill>
              <a:latin typeface="+mn-lt"/>
              <a:ea typeface="Arial" charset="0"/>
              <a:cs typeface="Arial" charset="0"/>
            </a:endParaRPr>
          </a:p>
          <a:p>
            <a:r>
              <a:rPr lang="en-US" sz="1700" b="0" dirty="0" smtClean="0">
                <a:solidFill>
                  <a:schemeClr val="tx1"/>
                </a:solidFill>
                <a:latin typeface="+mn-lt"/>
                <a:ea typeface="Arial" charset="0"/>
                <a:cs typeface="Arial" charset="0"/>
              </a:rPr>
              <a:t>Evidence : </a:t>
            </a:r>
            <a:r>
              <a:rPr lang="en-US" sz="1800" b="0" dirty="0">
                <a:solidFill>
                  <a:schemeClr val="tx1"/>
                </a:solidFill>
              </a:rPr>
              <a:t>13CA54789 </a:t>
            </a:r>
            <a:endParaRPr lang="en-US" sz="1700" b="0" dirty="0" smtClean="0">
              <a:solidFill>
                <a:schemeClr val="tx1"/>
              </a:solidFill>
              <a:latin typeface="+mn-lt"/>
            </a:endParaRPr>
          </a:p>
          <a:p>
            <a:r>
              <a:rPr lang="en-US" sz="1700" b="0" dirty="0" smtClean="0">
                <a:solidFill>
                  <a:schemeClr val="tx1"/>
                </a:solidFill>
                <a:latin typeface="+mn-lt"/>
                <a:ea typeface="Arial" charset="0"/>
                <a:cs typeface="Arial" charset="0"/>
              </a:rPr>
              <a:t>Responsible Person : Pan Sze </a:t>
            </a:r>
            <a:r>
              <a:rPr lang="en-US" sz="1700" b="0" i="1" dirty="0" smtClean="0">
                <a:solidFill>
                  <a:srgbClr val="7030A0"/>
                </a:solidFill>
                <a:latin typeface="+mn-lt"/>
                <a:ea typeface="Arial" charset="0"/>
                <a:cs typeface="Arial" charset="0"/>
              </a:rPr>
              <a:t>(Resolved.  Issued a SR to upload all the 5 calibration certificates to DMS)  </a:t>
            </a:r>
            <a:endParaRPr lang="en-US" sz="1800" b="0" i="1" dirty="0" smtClean="0">
              <a:solidFill>
                <a:srgbClr val="7030A0"/>
              </a:solidFill>
            </a:endParaRPr>
          </a:p>
          <a:p>
            <a:endParaRPr lang="en-US" sz="1700" dirty="0">
              <a:solidFill>
                <a:schemeClr val="tx1"/>
              </a:solidFill>
              <a:latin typeface="+mn-lt"/>
              <a:ea typeface="Arial" charset="0"/>
              <a:cs typeface="Arial" charset="0"/>
            </a:endParaRPr>
          </a:p>
        </p:txBody>
      </p:sp>
      <p:sp>
        <p:nvSpPr>
          <p:cNvPr id="15364" name="Slide Number Placeholder 6"/>
          <p:cNvSpPr>
            <a:spLocks noGrp="1"/>
          </p:cNvSpPr>
          <p:nvPr>
            <p:ph type="sldNum" sz="quarter" idx="10"/>
          </p:nvPr>
        </p:nvSpPr>
        <p:spPr bwMode="auto">
          <a:noFill/>
          <a:ln>
            <a:miter lim="800000"/>
            <a:headEnd/>
            <a:tailEnd/>
          </a:ln>
        </p:spPr>
        <p:txBody>
          <a:bodyPr/>
          <a:lstStyle/>
          <a:p>
            <a:fld id="{5DEFA57D-A1F1-5A4C-BAD0-3AA73498333D}" type="slidenum">
              <a:rPr lang="en-US">
                <a:solidFill>
                  <a:srgbClr val="000000"/>
                </a:solidFill>
              </a:rPr>
              <a:pPr/>
              <a:t>9</a:t>
            </a:fld>
            <a:endParaRPr lang="en-US">
              <a:solidFill>
                <a:srgbClr val="0000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412517807"/>
              </p:ext>
            </p:extLst>
          </p:nvPr>
        </p:nvGraphicFramePr>
        <p:xfrm>
          <a:off x="4114800" y="5612267"/>
          <a:ext cx="914400" cy="771525"/>
        </p:xfrm>
        <a:graphic>
          <a:graphicData uri="http://schemas.openxmlformats.org/presentationml/2006/ole">
            <mc:AlternateContent xmlns:mc="http://schemas.openxmlformats.org/markup-compatibility/2006">
              <mc:Choice xmlns:v="urn:schemas-microsoft-com:vml" Requires="v">
                <p:oleObj spid="_x0000_s3084" name="Acrobat Document" showAsIcon="1" r:id="rId3" imgW="914400" imgH="771480" progId="AcroExch.Document.7">
                  <p:embed/>
                </p:oleObj>
              </mc:Choice>
              <mc:Fallback>
                <p:oleObj name="Acrobat Document" showAsIcon="1" r:id="rId3" imgW="914400" imgH="771480" progId="AcroExch.Document.7">
                  <p:embed/>
                  <p:pic>
                    <p:nvPicPr>
                      <p:cNvPr id="0" name=""/>
                      <p:cNvPicPr/>
                      <p:nvPr/>
                    </p:nvPicPr>
                    <p:blipFill>
                      <a:blip r:embed="rId4"/>
                      <a:stretch>
                        <a:fillRect/>
                      </a:stretch>
                    </p:blipFill>
                    <p:spPr>
                      <a:xfrm>
                        <a:off x="4114800" y="5612267"/>
                        <a:ext cx="914400" cy="771525"/>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711738741"/>
              </p:ext>
            </p:extLst>
          </p:nvPr>
        </p:nvGraphicFramePr>
        <p:xfrm>
          <a:off x="5421085" y="5612267"/>
          <a:ext cx="914400" cy="771525"/>
        </p:xfrm>
        <a:graphic>
          <a:graphicData uri="http://schemas.openxmlformats.org/presentationml/2006/ole">
            <mc:AlternateContent xmlns:mc="http://schemas.openxmlformats.org/markup-compatibility/2006">
              <mc:Choice xmlns:v="urn:schemas-microsoft-com:vml" Requires="v">
                <p:oleObj spid="_x0000_s3085" name="Document" showAsIcon="1" r:id="rId6" imgW="914400" imgH="771480" progId="Word.Document.12">
                  <p:embed/>
                </p:oleObj>
              </mc:Choice>
              <mc:Fallback>
                <p:oleObj name="Document" showAsIcon="1" r:id="rId6" imgW="914400" imgH="771480" progId="Word.Document.12">
                  <p:embed/>
                  <p:pic>
                    <p:nvPicPr>
                      <p:cNvPr id="0" name=""/>
                      <p:cNvPicPr/>
                      <p:nvPr/>
                    </p:nvPicPr>
                    <p:blipFill>
                      <a:blip r:embed="rId7"/>
                      <a:stretch>
                        <a:fillRect/>
                      </a:stretch>
                    </p:blipFill>
                    <p:spPr>
                      <a:xfrm>
                        <a:off x="5421085" y="5612267"/>
                        <a:ext cx="914400" cy="771525"/>
                      </a:xfrm>
                      <a:prstGeom prst="rect">
                        <a:avLst/>
                      </a:prstGeom>
                    </p:spPr>
                  </p:pic>
                </p:oleObj>
              </mc:Fallback>
            </mc:AlternateContent>
          </a:graphicData>
        </a:graphic>
      </p:graphicFrame>
      <p:sp>
        <p:nvSpPr>
          <p:cNvPr id="4" name="TextBox 3"/>
          <p:cNvSpPr txBox="1"/>
          <p:nvPr/>
        </p:nvSpPr>
        <p:spPr>
          <a:xfrm>
            <a:off x="4267453" y="6284669"/>
            <a:ext cx="473206" cy="230832"/>
          </a:xfrm>
          <a:prstGeom prst="rect">
            <a:avLst/>
          </a:prstGeom>
          <a:noFill/>
          <a:ln>
            <a:solidFill>
              <a:schemeClr val="accent1"/>
            </a:solidFill>
          </a:ln>
        </p:spPr>
        <p:txBody>
          <a:bodyPr wrap="none" rtlCol="0">
            <a:spAutoFit/>
          </a:bodyPr>
          <a:lstStyle/>
          <a:p>
            <a:r>
              <a:rPr lang="en-US" sz="900" dirty="0" smtClean="0">
                <a:latin typeface="Arial" pitchFamily="34" charset="0"/>
                <a:cs typeface="Arial" pitchFamily="34" charset="0"/>
              </a:rPr>
              <a:t>Email</a:t>
            </a:r>
          </a:p>
        </p:txBody>
      </p:sp>
      <p:sp>
        <p:nvSpPr>
          <p:cNvPr id="5" name="TextBox 4"/>
          <p:cNvSpPr txBox="1"/>
          <p:nvPr/>
        </p:nvSpPr>
        <p:spPr>
          <a:xfrm>
            <a:off x="5483970" y="6276975"/>
            <a:ext cx="851515" cy="246221"/>
          </a:xfrm>
          <a:prstGeom prst="rect">
            <a:avLst/>
          </a:prstGeom>
          <a:noFill/>
          <a:ln>
            <a:solidFill>
              <a:schemeClr val="accent1"/>
            </a:solidFill>
          </a:ln>
        </p:spPr>
        <p:txBody>
          <a:bodyPr wrap="none" rtlCol="0">
            <a:spAutoFit/>
          </a:bodyPr>
          <a:lstStyle/>
          <a:p>
            <a:r>
              <a:rPr lang="en-US" sz="1000" dirty="0" smtClean="0">
                <a:cs typeface="Arial" pitchFamily="34" charset="0"/>
              </a:rPr>
              <a:t>E-prod / SR</a:t>
            </a:r>
          </a:p>
        </p:txBody>
      </p:sp>
    </p:spTree>
    <p:extLst>
      <p:ext uri="{BB962C8B-B14F-4D97-AF65-F5344CB8AC3E}">
        <p14:creationId xmlns:p14="http://schemas.microsoft.com/office/powerpoint/2010/main" val="440485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UL_Basic_011010">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1_UL_Basic_011010">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1_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5.xml><?xml version="1.0" encoding="utf-8"?>
<a:theme xmlns:a="http://schemas.openxmlformats.org/drawingml/2006/main" name="2_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6.xml><?xml version="1.0" encoding="utf-8"?>
<a:theme xmlns:a="http://schemas.openxmlformats.org/drawingml/2006/main" name="3_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3242</TotalTime>
  <Words>1759</Words>
  <Application>Microsoft Office PowerPoint</Application>
  <PresentationFormat>On-screen Show (4:3)</PresentationFormat>
  <Paragraphs>307</Paragraphs>
  <Slides>27</Slides>
  <Notes>2</Notes>
  <HiddenSlides>0</HiddenSlides>
  <MMClips>0</MMClips>
  <ScaleCrop>false</ScaleCrop>
  <HeadingPairs>
    <vt:vector size="6" baseType="variant">
      <vt:variant>
        <vt:lpstr>Theme</vt:lpstr>
      </vt:variant>
      <vt:variant>
        <vt:i4>6</vt:i4>
      </vt:variant>
      <vt:variant>
        <vt:lpstr>Embedded OLE Servers</vt:lpstr>
      </vt:variant>
      <vt:variant>
        <vt:i4>2</vt:i4>
      </vt:variant>
      <vt:variant>
        <vt:lpstr>Slide Titles</vt:lpstr>
      </vt:variant>
      <vt:variant>
        <vt:i4>27</vt:i4>
      </vt:variant>
    </vt:vector>
  </HeadingPairs>
  <TitlesOfParts>
    <vt:vector size="35" baseType="lpstr">
      <vt:lpstr>ULTemplate</vt:lpstr>
      <vt:lpstr>UL_Basic_011010</vt:lpstr>
      <vt:lpstr>1_UL_Basic_011010</vt:lpstr>
      <vt:lpstr>1_ULTemplate</vt:lpstr>
      <vt:lpstr>2_ULTemplate</vt:lpstr>
      <vt:lpstr>3_ULTemplate</vt:lpstr>
      <vt:lpstr>Acrobat Document</vt:lpstr>
      <vt:lpstr>Document</vt:lpstr>
      <vt:lpstr>Annual Internal Quality Audit - Closing Meeting</vt:lpstr>
      <vt:lpstr>Observation 1 – from Paul Ip</vt:lpstr>
      <vt:lpstr>Observation 2 – from Paul Ip</vt:lpstr>
      <vt:lpstr>Observation 3 – from Paul Ip</vt:lpstr>
      <vt:lpstr>Observation 4 –  Brian Wong</vt:lpstr>
      <vt:lpstr>Observation 5 – Simy Li</vt:lpstr>
      <vt:lpstr>Observation 6 – Simy Li</vt:lpstr>
      <vt:lpstr>Observation  7 – from Simy Li</vt:lpstr>
      <vt:lpstr>Observation 8 – from Shannon Tsui </vt:lpstr>
      <vt:lpstr>Observation 9 – from Shannon Tsui </vt:lpstr>
      <vt:lpstr>Observation 10 – from Shannon Tsui </vt:lpstr>
      <vt:lpstr>Observation 11 – from Shannon Tsui </vt:lpstr>
      <vt:lpstr>Observation 12 – from Shannon Tsui </vt:lpstr>
      <vt:lpstr>Observation 13 – from Cammy Hung</vt:lpstr>
      <vt:lpstr>Observation 14 – from Cammy Hung</vt:lpstr>
      <vt:lpstr>Observation 15 – from Cammy Hung</vt:lpstr>
      <vt:lpstr>Observation 16 – from Cammy Hung</vt:lpstr>
      <vt:lpstr>PowerPoint Presentation</vt:lpstr>
      <vt:lpstr>Further Checking</vt:lpstr>
      <vt:lpstr>Recommendation 1 – from Paul Ip</vt:lpstr>
      <vt:lpstr>Recommendation 2 – from Paul Ip</vt:lpstr>
      <vt:lpstr>Recommendation 3 – from Simy Li</vt:lpstr>
      <vt:lpstr>Recommendation 4 – from Simy Li</vt:lpstr>
      <vt:lpstr>Recommendation 5 – from Shannon Tsui </vt:lpstr>
      <vt:lpstr>Recommendation 6 –  from Else Man</vt:lpstr>
      <vt:lpstr>PowerPoint Presentation</vt:lpstr>
      <vt:lpstr>THANK YOU</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T. Player</dc:creator>
  <cp:lastModifiedBy>Simy Li</cp:lastModifiedBy>
  <cp:revision>151</cp:revision>
  <dcterms:created xsi:type="dcterms:W3CDTF">2010-12-21T03:48:07Z</dcterms:created>
  <dcterms:modified xsi:type="dcterms:W3CDTF">2014-03-27T08:37:02Z</dcterms:modified>
</cp:coreProperties>
</file>